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4" r:id="rId2"/>
    <p:sldId id="272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268" r:id="rId13"/>
  </p:sldIdLst>
  <p:sldSz cx="9144000" cy="6858000" type="screen4x3"/>
  <p:notesSz cx="7099300" cy="10234613"/>
  <p:defaultTextStyle>
    <a:defPPr>
      <a:defRPr lang="it-IT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89227" autoAdjust="0"/>
  </p:normalViewPr>
  <p:slideViewPr>
    <p:cSldViewPr snapToGrid="0">
      <p:cViewPr varScale="1">
        <p:scale>
          <a:sx n="72" d="100"/>
          <a:sy n="72" d="100"/>
        </p:scale>
        <p:origin x="811" y="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9" cy="512111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0751" y="0"/>
            <a:ext cx="3077059" cy="512111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r">
              <a:defRPr sz="1100"/>
            </a:lvl1pPr>
          </a:lstStyle>
          <a:p>
            <a:fld id="{518B01CA-A618-4F2B-9B6B-055E08005F2E}" type="datetimeFigureOut">
              <a:rPr lang="it-IT" smtClean="0"/>
              <a:pPr/>
              <a:t>12/05/2020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0983"/>
            <a:ext cx="3077059" cy="51211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0751" y="9720983"/>
            <a:ext cx="3077059" cy="51211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r">
              <a:defRPr sz="1100"/>
            </a:lvl1pPr>
          </a:lstStyle>
          <a:p>
            <a:fld id="{79DFB8B1-B3D3-4318-88B1-D9A1F2781A2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91447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9" cy="512111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0751" y="0"/>
            <a:ext cx="3077059" cy="512111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r">
              <a:defRPr sz="1100"/>
            </a:lvl1pPr>
          </a:lstStyle>
          <a:p>
            <a:fld id="{C3FD15F1-D244-467D-99AF-6077F8CFF445}" type="datetimeFigureOut">
              <a:rPr lang="it-IT" smtClean="0"/>
              <a:pPr/>
              <a:t>12/05/2020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41" tIns="43420" rIns="86841" bIns="434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32" y="4861252"/>
            <a:ext cx="5680036" cy="4605955"/>
          </a:xfrm>
          <a:prstGeom prst="rect">
            <a:avLst/>
          </a:prstGeom>
        </p:spPr>
        <p:txBody>
          <a:bodyPr vert="horz" lIns="86841" tIns="43420" rIns="86841" bIns="434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0983"/>
            <a:ext cx="3077059" cy="51211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0751" y="9720983"/>
            <a:ext cx="3077059" cy="51211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r">
              <a:defRPr sz="1100"/>
            </a:lvl1pPr>
          </a:lstStyle>
          <a:p>
            <a:fld id="{C5CD4DC4-6BE0-4B13-9FD8-3E0A70F22F3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4962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mb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 userDrawn="1"/>
        </p:nvSpPr>
        <p:spPr>
          <a:xfrm>
            <a:off x="4571716" y="0"/>
            <a:ext cx="4569431" cy="6856009"/>
          </a:xfrm>
          <a:prstGeom prst="rect">
            <a:avLst/>
          </a:prstGeom>
          <a:gradFill>
            <a:gsLst>
              <a:gs pos="0">
                <a:srgbClr val="FFF450"/>
              </a:gs>
              <a:gs pos="100000">
                <a:srgbClr val="FAA61A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Titolo 1"/>
          <p:cNvSpPr>
            <a:spLocks noGrp="1"/>
          </p:cNvSpPr>
          <p:nvPr>
            <p:ph type="title" idx="13" hasCustomPrompt="1"/>
          </p:nvPr>
        </p:nvSpPr>
        <p:spPr>
          <a:xfrm>
            <a:off x="4727808" y="273352"/>
            <a:ext cx="4207285" cy="3127709"/>
          </a:xfrm>
        </p:spPr>
        <p:txBody>
          <a:bodyPr/>
          <a:lstStyle>
            <a:lvl1pPr algn="ctr">
              <a:defRPr sz="3300" b="1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Title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08" y="3511089"/>
            <a:ext cx="3420332" cy="498292"/>
          </a:xfrm>
        </p:spPr>
        <p:txBody>
          <a:bodyPr>
            <a:normAutofit/>
          </a:bodyPr>
          <a:lstStyle>
            <a:lvl1pPr>
              <a:buNone/>
              <a:defRPr sz="2500"/>
            </a:lvl1pPr>
          </a:lstStyle>
          <a:p>
            <a:pPr lvl="0"/>
            <a:r>
              <a:rPr lang="it-IT" dirty="0" err="1" smtClean="0"/>
              <a:t>Presenter</a:t>
            </a:r>
            <a:endParaRPr lang="it-IT" dirty="0"/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5343508" y="4064107"/>
            <a:ext cx="3420332" cy="1471392"/>
          </a:xfrm>
        </p:spPr>
        <p:txBody>
          <a:bodyPr>
            <a:normAutofit/>
          </a:bodyPr>
          <a:lstStyle>
            <a:lvl1pPr>
              <a:buNone/>
              <a:defRPr sz="2200"/>
            </a:lvl1pPr>
          </a:lstStyle>
          <a:p>
            <a:pPr lvl="0"/>
            <a:r>
              <a:rPr lang="it-IT" dirty="0" err="1" smtClean="0"/>
              <a:t>Co-workers</a:t>
            </a:r>
            <a:endParaRPr lang="it-IT" dirty="0"/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4754880" y="5779038"/>
            <a:ext cx="4193502" cy="940132"/>
          </a:xfrm>
        </p:spPr>
        <p:txBody>
          <a:bodyPr>
            <a:normAutofit/>
          </a:bodyPr>
          <a:lstStyle>
            <a:lvl1pPr algn="ctr">
              <a:buNone/>
              <a:defRPr sz="2500" baseline="0"/>
            </a:lvl1pPr>
          </a:lstStyle>
          <a:p>
            <a:pPr lvl="0"/>
            <a:r>
              <a:rPr lang="it-IT" dirty="0" err="1" smtClean="0"/>
              <a:t>Event</a:t>
            </a:r>
            <a:r>
              <a:rPr lang="it-IT" dirty="0" smtClean="0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927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927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822909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927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172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714" y="160451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257" y="160451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257" y="368192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714" y="368192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172" y="368192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mbs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6"/>
          <p:cNvSpPr/>
          <p:nvPr userDrawn="1"/>
        </p:nvSpPr>
        <p:spPr>
          <a:xfrm>
            <a:off x="65310" y="261268"/>
            <a:ext cx="8945870" cy="780866"/>
          </a:xfrm>
          <a:custGeom>
            <a:avLst/>
            <a:gdLst/>
            <a:ahLst/>
            <a:cxnLst/>
            <a:rect l="l" t="t" r="r" b="b"/>
            <a:pathLst>
              <a:path w="21602" h="3002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1"/>
                  <a:pt x="500" y="3001"/>
                </a:cubicBezTo>
                <a:lnTo>
                  <a:pt x="21100" y="3001"/>
                </a:lnTo>
                <a:cubicBezTo>
                  <a:pt x="21350" y="3001"/>
                  <a:pt x="21601" y="2750"/>
                  <a:pt x="21601" y="2500"/>
                </a:cubicBezTo>
                <a:lnTo>
                  <a:pt x="21601" y="500"/>
                </a:lnTo>
                <a:cubicBezTo>
                  <a:pt x="21601" y="250"/>
                  <a:pt x="21350" y="0"/>
                  <a:pt x="21100" y="0"/>
                </a:cubicBezTo>
                <a:lnTo>
                  <a:pt x="500" y="0"/>
                </a:lnTo>
              </a:path>
            </a:pathLst>
          </a:custGeom>
          <a:noFill/>
          <a:ln w="36000">
            <a:solidFill>
              <a:srgbClr val="FAA61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Immagine 4"/>
          <p:cNvPicPr/>
          <p:nvPr userDrawn="1"/>
        </p:nvPicPr>
        <p:blipFill>
          <a:blip r:embed="rId2" cstate="print"/>
          <a:stretch/>
        </p:blipFill>
        <p:spPr>
          <a:xfrm>
            <a:off x="190379" y="261268"/>
            <a:ext cx="1375434" cy="775314"/>
          </a:xfrm>
          <a:prstGeom prst="rect">
            <a:avLst/>
          </a:prstGeom>
          <a:ln>
            <a:noFill/>
          </a:ln>
        </p:spPr>
      </p:pic>
      <p:pic>
        <p:nvPicPr>
          <p:cNvPr id="2355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144" y="311892"/>
            <a:ext cx="630720" cy="6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magine 9" descr="Europe_flag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6997" y="401137"/>
            <a:ext cx="715660" cy="475754"/>
          </a:xfrm>
          <a:prstGeom prst="rect">
            <a:avLst/>
          </a:prstGeom>
        </p:spPr>
      </p:pic>
      <p:sp>
        <p:nvSpPr>
          <p:cNvPr id="15" name="Segnaposto tes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0671" y="1437272"/>
            <a:ext cx="8223729" cy="46185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it-IT" dirty="0" err="1" smtClean="0"/>
              <a:t>Section</a:t>
            </a:r>
            <a:endParaRPr lang="it-IT" dirty="0" smtClean="0"/>
          </a:p>
          <a:p>
            <a:pPr lvl="1"/>
            <a:r>
              <a:rPr lang="it-IT" dirty="0" err="1" smtClean="0"/>
              <a:t>Subsection</a:t>
            </a:r>
            <a:endParaRPr lang="it-IT" dirty="0" smtClean="0"/>
          </a:p>
          <a:p>
            <a:pPr lvl="2"/>
            <a:r>
              <a:rPr lang="it-IT" dirty="0" err="1" smtClean="0"/>
              <a:t>Subsubsection</a:t>
            </a:r>
            <a:endParaRPr lang="it-IT" dirty="0" smtClean="0"/>
          </a:p>
          <a:p>
            <a:pPr lvl="3"/>
            <a:r>
              <a:rPr lang="it-IT" dirty="0" err="1" smtClean="0"/>
              <a:t>Subsubsubsection</a:t>
            </a:r>
            <a:r>
              <a:rPr lang="it-IT" dirty="0" smtClean="0"/>
              <a:t> </a:t>
            </a:r>
          </a:p>
          <a:p>
            <a:pPr lvl="3"/>
            <a:endParaRPr lang="it-IT" dirty="0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1611028" y="350938"/>
            <a:ext cx="5694425" cy="53049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it-IT" sz="2900" b="1" err="1" smtClean="0">
                <a:solidFill>
                  <a:srgbClr val="C00000"/>
                </a:solidFill>
                <a:latin typeface="+mj-lt"/>
              </a:rPr>
              <a:t>Outline</a:t>
            </a:r>
            <a:endParaRPr lang="it-IT" sz="2900" b="1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mb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6"/>
          <p:cNvSpPr/>
          <p:nvPr userDrawn="1"/>
        </p:nvSpPr>
        <p:spPr>
          <a:xfrm>
            <a:off x="65310" y="261268"/>
            <a:ext cx="8945870" cy="780866"/>
          </a:xfrm>
          <a:custGeom>
            <a:avLst/>
            <a:gdLst/>
            <a:ahLst/>
            <a:cxnLst/>
            <a:rect l="l" t="t" r="r" b="b"/>
            <a:pathLst>
              <a:path w="21602" h="3002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1"/>
                  <a:pt x="500" y="3001"/>
                </a:cubicBezTo>
                <a:lnTo>
                  <a:pt x="21100" y="3001"/>
                </a:lnTo>
                <a:cubicBezTo>
                  <a:pt x="21350" y="3001"/>
                  <a:pt x="21601" y="2750"/>
                  <a:pt x="21601" y="2500"/>
                </a:cubicBezTo>
                <a:lnTo>
                  <a:pt x="21601" y="500"/>
                </a:lnTo>
                <a:cubicBezTo>
                  <a:pt x="21601" y="250"/>
                  <a:pt x="21350" y="0"/>
                  <a:pt x="21100" y="0"/>
                </a:cubicBezTo>
                <a:lnTo>
                  <a:pt x="500" y="0"/>
                </a:lnTo>
              </a:path>
            </a:pathLst>
          </a:custGeom>
          <a:noFill/>
          <a:ln w="36000">
            <a:solidFill>
              <a:srgbClr val="FAA61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" name="Immagine 13"/>
          <p:cNvPicPr/>
          <p:nvPr userDrawn="1"/>
        </p:nvPicPr>
        <p:blipFill>
          <a:blip r:embed="rId2" cstate="print"/>
          <a:stretch/>
        </p:blipFill>
        <p:spPr>
          <a:xfrm>
            <a:off x="190379" y="261268"/>
            <a:ext cx="1375434" cy="775314"/>
          </a:xfrm>
          <a:prstGeom prst="rect">
            <a:avLst/>
          </a:prstGeom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144" y="311892"/>
            <a:ext cx="630720" cy="6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magine 15" descr="Europe_flag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6997" y="401137"/>
            <a:ext cx="715660" cy="475754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title" idx="10" hasCustomPrompt="1"/>
          </p:nvPr>
        </p:nvSpPr>
        <p:spPr>
          <a:xfrm>
            <a:off x="1603585" y="273352"/>
            <a:ext cx="5685917" cy="749731"/>
          </a:xfrm>
        </p:spPr>
        <p:txBody>
          <a:bodyPr/>
          <a:lstStyle>
            <a:lvl1pPr algn="ctr"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Title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927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172" y="273352"/>
            <a:ext cx="822909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000" b="0" strike="noStrike" spc="-1" dirty="0">
                <a:latin typeface="Arial"/>
              </a:rPr>
              <a:t>Click </a:t>
            </a:r>
            <a:r>
              <a:rPr lang="it-IT" sz="4000" b="0" strike="noStrike" spc="-1" dirty="0" err="1">
                <a:latin typeface="Arial"/>
              </a:rPr>
              <a:t>to</a:t>
            </a:r>
            <a:r>
              <a:rPr lang="it-IT" sz="4000" b="0" strike="noStrike" spc="-1" dirty="0">
                <a:latin typeface="Arial"/>
              </a:rPr>
              <a:t> </a:t>
            </a:r>
            <a:r>
              <a:rPr lang="it-IT" sz="4000" b="0" strike="noStrike" spc="-1" dirty="0" err="1">
                <a:latin typeface="Arial"/>
              </a:rPr>
              <a:t>edit</a:t>
            </a:r>
            <a:r>
              <a:rPr lang="it-IT" sz="4000" b="0" strike="noStrike" spc="-1" dirty="0">
                <a:latin typeface="Arial"/>
              </a:rPr>
              <a:t> the </a:t>
            </a:r>
            <a:r>
              <a:rPr lang="it-IT" sz="4000" b="0" strike="noStrike" spc="-1" dirty="0" err="1">
                <a:latin typeface="Arial"/>
              </a:rPr>
              <a:t>title</a:t>
            </a:r>
            <a:r>
              <a:rPr lang="it-IT" sz="4000" b="0" strike="noStrike" spc="-1" dirty="0">
                <a:latin typeface="Arial"/>
              </a:rPr>
              <a:t>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900" b="0" strike="noStrike" spc="-1" dirty="0">
                <a:latin typeface="Arial"/>
              </a:rPr>
              <a:t>Click </a:t>
            </a:r>
            <a:r>
              <a:rPr lang="it-IT" sz="2900" b="0" strike="noStrike" spc="-1" dirty="0" err="1">
                <a:latin typeface="Arial"/>
              </a:rPr>
              <a:t>to</a:t>
            </a:r>
            <a:r>
              <a:rPr lang="it-IT" sz="2900" b="0" strike="noStrike" spc="-1" dirty="0">
                <a:latin typeface="Arial"/>
              </a:rPr>
              <a:t> </a:t>
            </a:r>
            <a:r>
              <a:rPr lang="it-IT" sz="2900" b="0" strike="noStrike" spc="-1" dirty="0" err="1">
                <a:latin typeface="Arial"/>
              </a:rPr>
              <a:t>edit</a:t>
            </a:r>
            <a:r>
              <a:rPr lang="it-IT" sz="2900" b="0" strike="noStrike" spc="-1" dirty="0">
                <a:latin typeface="Arial"/>
              </a:rPr>
              <a:t> the </a:t>
            </a:r>
            <a:r>
              <a:rPr lang="it-IT" sz="2900" b="0" strike="noStrike" spc="-1" dirty="0" err="1">
                <a:latin typeface="Arial"/>
              </a:rPr>
              <a:t>outline</a:t>
            </a:r>
            <a:r>
              <a:rPr lang="it-IT" sz="2900" b="0" strike="noStrike" spc="-1" dirty="0">
                <a:latin typeface="Arial"/>
              </a:rPr>
              <a:t> text format</a:t>
            </a:r>
          </a:p>
          <a:p>
            <a:pPr marL="783734" lvl="1" indent="-293900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500" b="0" strike="noStrike" spc="-1" dirty="0" err="1">
                <a:latin typeface="Arial"/>
              </a:rPr>
              <a:t>Second</a:t>
            </a:r>
            <a:r>
              <a:rPr lang="it-IT" sz="2500" b="0" strike="noStrike" spc="-1" dirty="0">
                <a:latin typeface="Arial"/>
              </a:rPr>
              <a:t> </a:t>
            </a:r>
            <a:r>
              <a:rPr lang="it-IT" sz="2500" b="0" strike="noStrike" spc="-1" dirty="0" err="1">
                <a:latin typeface="Arial"/>
              </a:rPr>
              <a:t>Outline</a:t>
            </a:r>
            <a:r>
              <a:rPr lang="it-IT" sz="2500" b="0" strike="noStrike" spc="-1" dirty="0">
                <a:latin typeface="Arial"/>
              </a:rPr>
              <a:t> </a:t>
            </a:r>
            <a:r>
              <a:rPr lang="it-IT" sz="2500" b="0" strike="noStrike" spc="-1" dirty="0" err="1">
                <a:latin typeface="Arial"/>
              </a:rPr>
              <a:t>Level</a:t>
            </a:r>
            <a:endParaRPr lang="it-IT" sz="2500" b="0" strike="noStrike" spc="-1" dirty="0">
              <a:latin typeface="Arial"/>
            </a:endParaRPr>
          </a:p>
          <a:p>
            <a:pPr marL="1175602" lvl="2" indent="-261245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 dirty="0" err="1">
                <a:latin typeface="Arial"/>
              </a:rPr>
              <a:t>Third</a:t>
            </a:r>
            <a:r>
              <a:rPr lang="it-IT" sz="2200" b="0" strike="noStrike" spc="-1" dirty="0">
                <a:latin typeface="Arial"/>
              </a:rPr>
              <a:t> </a:t>
            </a:r>
            <a:r>
              <a:rPr lang="it-IT" sz="2200" b="0" strike="noStrike" spc="-1" dirty="0" err="1">
                <a:latin typeface="Arial"/>
              </a:rPr>
              <a:t>Outline</a:t>
            </a:r>
            <a:r>
              <a:rPr lang="it-IT" sz="2200" b="0" strike="noStrike" spc="-1" dirty="0">
                <a:latin typeface="Arial"/>
              </a:rPr>
              <a:t> </a:t>
            </a:r>
            <a:r>
              <a:rPr lang="it-IT" sz="2200" b="0" strike="noStrike" spc="-1" dirty="0" err="1">
                <a:latin typeface="Arial"/>
              </a:rPr>
              <a:t>Level</a:t>
            </a:r>
            <a:endParaRPr lang="it-IT" sz="2200" b="0" strike="noStrike" spc="-1" dirty="0">
              <a:latin typeface="Arial"/>
            </a:endParaRPr>
          </a:p>
          <a:p>
            <a:pPr marL="1567469" lvl="3" indent="-195934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 dirty="0" err="1">
                <a:latin typeface="Arial"/>
              </a:rPr>
              <a:t>Fourth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Outline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Level</a:t>
            </a:r>
            <a:endParaRPr lang="it-IT" sz="1800" b="0" strike="noStrike" spc="-1" dirty="0">
              <a:latin typeface="Arial"/>
            </a:endParaRPr>
          </a:p>
          <a:p>
            <a:pPr marL="1959336" lvl="4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 dirty="0" err="1">
                <a:latin typeface="Arial"/>
              </a:rPr>
              <a:t>Fifth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Outline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Level</a:t>
            </a:r>
            <a:endParaRPr lang="it-IT" sz="1800" b="0" strike="noStrike" spc="-1" dirty="0">
              <a:latin typeface="Arial"/>
            </a:endParaRPr>
          </a:p>
          <a:p>
            <a:pPr marL="2351203" lvl="5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 dirty="0">
                <a:latin typeface="Arial"/>
              </a:rPr>
              <a:t>Sixth </a:t>
            </a:r>
            <a:r>
              <a:rPr lang="it-IT" sz="1800" b="0" strike="noStrike" spc="-1" dirty="0" err="1">
                <a:latin typeface="Arial"/>
              </a:rPr>
              <a:t>Outline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Level</a:t>
            </a:r>
            <a:endParaRPr lang="it-IT" sz="1800" b="0" strike="noStrike" spc="-1" dirty="0">
              <a:latin typeface="Arial"/>
            </a:endParaRPr>
          </a:p>
          <a:p>
            <a:pPr marL="2743070" lvl="6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 dirty="0" err="1">
                <a:latin typeface="Arial"/>
              </a:rPr>
              <a:t>Seventh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Outline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Level</a:t>
            </a:r>
            <a:endParaRPr lang="it-IT" sz="1800" b="0" strike="noStrike" spc="-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hdr="0" ftr="0" dt="0"/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7" indent="-293900" algn="l" defTabSz="829452" rtl="0" eaLnBrk="1" latinLnBrk="0" hangingPunct="1">
        <a:lnSpc>
          <a:spcPct val="90000"/>
        </a:lnSpc>
        <a:spcBef>
          <a:spcPts val="1285"/>
        </a:spcBef>
        <a:buClr>
          <a:srgbClr val="000000"/>
        </a:buClr>
        <a:buSzPct val="45000"/>
        <a:buFont typeface="Wingdings" charset="2"/>
        <a:buChar char="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ombs-project.e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ombs-project.e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qclsw.phys.ethz.ch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rrierecomunicazioni.it/digital-economy/quantum-computing-leuropa-mette-sul-piatto-1-miliardo/" TargetMode="External"/><Relationship Id="rId3" Type="http://schemas.openxmlformats.org/officeDocument/2006/relationships/hyperlink" Target="https://www.youtube.com/watch?v=4D7Z_aufNOo&amp;feature=youtu.be" TargetMode="External"/><Relationship Id="rId7" Type="http://schemas.openxmlformats.org/officeDocument/2006/relationships/hyperlink" Target="http://www.qtflagship.cnr.it/" TargetMode="External"/><Relationship Id="rId2" Type="http://schemas.openxmlformats.org/officeDocument/2006/relationships/hyperlink" Target="https://twitter.com/ThalesScience/status/106490448522134323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nr.it/it/comunicato-stampa/8378/il-cnr-a-capo-di-un-gruppo-di-ricerca-europeo-per-lo-sviluppo-di-una-nuova-generazione-di-tecnologie-quantistiche" TargetMode="External"/><Relationship Id="rId5" Type="http://schemas.openxmlformats.org/officeDocument/2006/relationships/hyperlink" Target="https://www.cnr.it/it/intervento-presidente/8380/parte-programma-ue-da-1-miliardo-su-tecnologie-del-futuro" TargetMode="External"/><Relationship Id="rId4" Type="http://schemas.openxmlformats.org/officeDocument/2006/relationships/hyperlink" Target="http://www.caffescienza.it/programma-2019-2020/universi-paralleli" TargetMode="External"/><Relationship Id="rId9" Type="http://schemas.openxmlformats.org/officeDocument/2006/relationships/hyperlink" Target="https://www.asitv.it/media/vod/v/515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magine 38"/>
          <p:cNvPicPr/>
          <p:nvPr/>
        </p:nvPicPr>
        <p:blipFill>
          <a:blip r:embed="rId2" cstate="print"/>
          <a:stretch/>
        </p:blipFill>
        <p:spPr>
          <a:xfrm>
            <a:off x="457172" y="402634"/>
            <a:ext cx="3655414" cy="2062387"/>
          </a:xfrm>
          <a:prstGeom prst="rect">
            <a:avLst/>
          </a:prstGeom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4" y="2980179"/>
            <a:ext cx="3901905" cy="1230911"/>
          </a:xfrm>
          <a:prstGeom prst="rect">
            <a:avLst/>
          </a:prstGeom>
        </p:spPr>
      </p:pic>
      <p:pic>
        <p:nvPicPr>
          <p:cNvPr id="10" name="Immagine 9" descr="Europe_fla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868" y="5102726"/>
            <a:ext cx="1880064" cy="1249821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78445" y="6427005"/>
            <a:ext cx="4420212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900" b="1" dirty="0" smtClean="0"/>
              <a:t>The </a:t>
            </a:r>
            <a:r>
              <a:rPr lang="en-US" sz="900" b="1" dirty="0" err="1" smtClean="0"/>
              <a:t>Qombs</a:t>
            </a:r>
            <a:r>
              <a:rPr lang="en-US" sz="900" b="1" dirty="0" smtClean="0"/>
              <a:t> Project is funded by the European Union’s Horizon 2020 research and innovation </a:t>
            </a:r>
            <a:r>
              <a:rPr lang="en-US" sz="900" b="1" dirty="0" err="1" smtClean="0"/>
              <a:t>programme</a:t>
            </a:r>
            <a:r>
              <a:rPr lang="en-US" sz="900" b="1" dirty="0" smtClean="0"/>
              <a:t> under grant agreement number 820419</a:t>
            </a:r>
            <a:endParaRPr lang="it-IT" sz="900" b="1" dirty="0"/>
          </a:p>
        </p:txBody>
      </p:sp>
      <p:sp>
        <p:nvSpPr>
          <p:cNvPr id="16" name="Titolo 15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WP6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Dissemination </a:t>
            </a:r>
            <a:r>
              <a:rPr lang="en-US" dirty="0"/>
              <a:t>activity and collaborations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5168018" y="3560323"/>
            <a:ext cx="3420332" cy="11871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</a:pPr>
            <a:r>
              <a:rPr lang="it-IT" dirty="0" smtClean="0"/>
              <a:t>Francesco </a:t>
            </a:r>
            <a:r>
              <a:rPr lang="it-IT" dirty="0"/>
              <a:t>Cappelli (</a:t>
            </a:r>
            <a:r>
              <a:rPr lang="it-IT" dirty="0" err="1"/>
              <a:t>project</a:t>
            </a:r>
            <a:r>
              <a:rPr lang="it-IT" dirty="0"/>
              <a:t> manager)</a:t>
            </a:r>
          </a:p>
        </p:txBody>
      </p:sp>
      <p:sp>
        <p:nvSpPr>
          <p:cNvPr id="18" name="Segnaposto testo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6"/>
          </p:nvPr>
        </p:nvSpPr>
        <p:spPr>
          <a:xfrm>
            <a:off x="4754880" y="5957454"/>
            <a:ext cx="4193502" cy="7617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Mid-Term Review Meeting</a:t>
            </a:r>
          </a:p>
          <a:p>
            <a:r>
              <a:rPr lang="en-US" dirty="0"/>
              <a:t>May 13,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48253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it-IT" dirty="0"/>
              <a:t>T6.3 Joint Collaborative </a:t>
            </a:r>
            <a:r>
              <a:rPr lang="it-IT" dirty="0" err="1"/>
              <a:t>Tasks</a:t>
            </a:r>
            <a:endParaRPr lang="it-IT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160582"/>
            <a:ext cx="84406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/>
              <a:t>T6.3: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70C0"/>
                </a:solidFill>
              </a:rPr>
              <a:t>Joint Collaborative Tasks </a:t>
            </a:r>
            <a:r>
              <a:rPr lang="en-US" sz="1800" dirty="0"/>
              <a:t>(CNR, all partners; M1-M36). 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Participation in </a:t>
            </a:r>
            <a:r>
              <a:rPr lang="en-US" sz="1800" b="1" dirty="0">
                <a:solidFill>
                  <a:srgbClr val="00B050"/>
                </a:solidFill>
              </a:rPr>
              <a:t>thematic collaboration groups within the Quantum Flagship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r>
              <a:rPr lang="en-US" sz="1800" dirty="0" smtClean="0"/>
              <a:t>The </a:t>
            </a:r>
            <a:r>
              <a:rPr lang="en-US" sz="1800" dirty="0" err="1"/>
              <a:t>Qombs</a:t>
            </a:r>
            <a:r>
              <a:rPr lang="en-US" sz="1800" dirty="0"/>
              <a:t> Project is involved in the following thematic collaboration groups: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Simulation platforms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Photonic platforms - Quantum light sources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Characterization of correlation and entanglement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Lasers stabilization (intensity) - lasers modulation, mixing, </a:t>
            </a:r>
            <a:r>
              <a:rPr lang="en-US" sz="1800" dirty="0" err="1"/>
              <a:t>tunability</a:t>
            </a:r>
            <a:r>
              <a:rPr lang="en-US" sz="18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Free-space quantum signals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Quantum communication systems </a:t>
            </a:r>
            <a:r>
              <a:rPr lang="en-US" sz="1800" dirty="0" smtClean="0"/>
              <a:t>requirements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/>
          </a:p>
          <a:p>
            <a:pPr algn="just"/>
            <a:r>
              <a:rPr lang="en-US" sz="1800" dirty="0"/>
              <a:t>The participation </a:t>
            </a:r>
            <a:r>
              <a:rPr lang="en-US" sz="1800" dirty="0" smtClean="0"/>
              <a:t>ensures </a:t>
            </a:r>
            <a:r>
              <a:rPr lang="en-US" sz="1800" dirty="0"/>
              <a:t>to the project all the possibly needed support and allows the project to more efficiently contribute to the general goals of the Quantum Flagship Initiative.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72554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sz="2400" dirty="0" smtClean="0"/>
              <a:t>Reviewers’ and Project Officer’s questions</a:t>
            </a:r>
            <a:endParaRPr lang="en-US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266092"/>
            <a:ext cx="8440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smtClean="0">
                <a:solidFill>
                  <a:srgbClr val="0070C0"/>
                </a:solidFill>
              </a:rPr>
              <a:t>Reviewers</a:t>
            </a:r>
            <a:r>
              <a:rPr lang="en-US" sz="1800" b="1" dirty="0" smtClean="0">
                <a:solidFill>
                  <a:srgbClr val="0070C0"/>
                </a:solidFill>
              </a:rPr>
              <a:t>’ and </a:t>
            </a:r>
            <a:r>
              <a:rPr lang="en-US" sz="1800" b="1" dirty="0" smtClean="0">
                <a:solidFill>
                  <a:srgbClr val="0070C0"/>
                </a:solidFill>
              </a:rPr>
              <a:t>Project </a:t>
            </a:r>
            <a:r>
              <a:rPr lang="en-US" sz="1800" b="1" dirty="0" smtClean="0">
                <a:solidFill>
                  <a:srgbClr val="0070C0"/>
                </a:solidFill>
              </a:rPr>
              <a:t>Officer’s </a:t>
            </a:r>
            <a:r>
              <a:rPr lang="en-US" sz="1800" b="1" dirty="0" smtClean="0">
                <a:solidFill>
                  <a:srgbClr val="0070C0"/>
                </a:solidFill>
              </a:rPr>
              <a:t>questions</a:t>
            </a:r>
            <a:endParaRPr lang="en-US" sz="1800" dirty="0" smtClean="0"/>
          </a:p>
          <a:p>
            <a:pPr algn="just"/>
            <a:endParaRPr lang="it-IT" sz="1800" dirty="0"/>
          </a:p>
          <a:p>
            <a:pPr algn="just"/>
            <a:r>
              <a:rPr lang="en-US" sz="1800" dirty="0"/>
              <a:t>We </a:t>
            </a:r>
            <a:r>
              <a:rPr lang="en-US" sz="1800" dirty="0" smtClean="0"/>
              <a:t>tried </a:t>
            </a:r>
            <a:r>
              <a:rPr lang="en-US" sz="1800" dirty="0"/>
              <a:t>to address some of them in </a:t>
            </a:r>
            <a:r>
              <a:rPr lang="en-US" sz="1800" dirty="0" smtClean="0"/>
              <a:t>these </a:t>
            </a:r>
            <a:r>
              <a:rPr lang="en-US" sz="1800" b="1" dirty="0">
                <a:solidFill>
                  <a:srgbClr val="00B050"/>
                </a:solidFill>
              </a:rPr>
              <a:t>introductory presentations</a:t>
            </a:r>
            <a:r>
              <a:rPr lang="en-US" sz="1800" dirty="0"/>
              <a:t>. Some others will be answered during the </a:t>
            </a:r>
            <a:r>
              <a:rPr lang="en-US" sz="1800" b="1" dirty="0" smtClean="0">
                <a:solidFill>
                  <a:srgbClr val="00B050"/>
                </a:solidFill>
              </a:rPr>
              <a:t>technical </a:t>
            </a:r>
            <a:r>
              <a:rPr lang="en-US" sz="1800" b="1" dirty="0">
                <a:solidFill>
                  <a:srgbClr val="00B050"/>
                </a:solidFill>
              </a:rPr>
              <a:t>presentations </a:t>
            </a:r>
            <a:r>
              <a:rPr lang="en-US" sz="1800" dirty="0"/>
              <a:t>that follows. The remaining ones will be answered during the last part of the meeting (</a:t>
            </a:r>
            <a:r>
              <a:rPr lang="en-US" sz="1800" b="1" dirty="0">
                <a:solidFill>
                  <a:srgbClr val="00B050"/>
                </a:solidFill>
              </a:rPr>
              <a:t>Q&amp;A session</a:t>
            </a:r>
            <a:r>
              <a:rPr lang="en-US" sz="1800" dirty="0"/>
              <a:t>). </a:t>
            </a:r>
            <a:endParaRPr lang="en-US" sz="1800" dirty="0" smtClean="0"/>
          </a:p>
          <a:p>
            <a:pPr algn="just"/>
            <a:endParaRPr lang="it-IT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7964583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it-IT" smtClean="0"/>
              <a:t>WP6</a:t>
            </a:r>
            <a:endParaRPr lang="it-IT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it-IT" smtClean="0"/>
              <a:t>WP6</a:t>
            </a:r>
            <a:endParaRPr lang="it-IT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160582"/>
            <a:ext cx="8440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/>
              <a:t>Work Package 6</a:t>
            </a:r>
            <a:r>
              <a:rPr lang="en-US" sz="1800" dirty="0"/>
              <a:t> - Management, dissemination, collaboration and exploitation </a:t>
            </a:r>
          </a:p>
          <a:p>
            <a:pPr algn="just"/>
            <a:r>
              <a:rPr lang="en-US" sz="1800" dirty="0"/>
              <a:t>Involved beneficiaries: CNR (leader), all in the Project 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b="1" dirty="0"/>
              <a:t>T6.1: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70C0"/>
                </a:solidFill>
              </a:rPr>
              <a:t>Management</a:t>
            </a:r>
            <a:r>
              <a:rPr lang="en-US" sz="1800" dirty="0"/>
              <a:t> (CNR, all partners; M1-M36). </a:t>
            </a:r>
          </a:p>
          <a:p>
            <a:pPr algn="just"/>
            <a:r>
              <a:rPr lang="en-US" sz="1800" dirty="0"/>
              <a:t>The steering committee (work package leaders) met twice a year for project coordination. </a:t>
            </a:r>
          </a:p>
          <a:p>
            <a:pPr algn="just"/>
            <a:r>
              <a:rPr lang="en-US" sz="1800" dirty="0"/>
              <a:t>Active and constructive cooperation among all the involved parties ensured a smooth progress of the project activity. </a:t>
            </a:r>
            <a:endParaRPr lang="it-IT" sz="1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8447" y="3628173"/>
            <a:ext cx="8440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smtClean="0"/>
              <a:t>T6.2</a:t>
            </a:r>
            <a:r>
              <a:rPr lang="en-US" sz="1800" b="1" dirty="0"/>
              <a:t>: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70C0"/>
                </a:solidFill>
              </a:rPr>
              <a:t>Dissemination</a:t>
            </a:r>
            <a:r>
              <a:rPr lang="en-US" sz="1800" dirty="0"/>
              <a:t> (CNR, all partners; M1-M36). 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b="1" dirty="0"/>
              <a:t>D6.1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Project Website</a:t>
            </a:r>
            <a:r>
              <a:rPr lang="en-US" sz="1800" dirty="0"/>
              <a:t> </a:t>
            </a:r>
          </a:p>
          <a:p>
            <a:pPr algn="just"/>
            <a:r>
              <a:rPr lang="en-US" sz="1800" dirty="0"/>
              <a:t>A dedicated project website has been realized: </a:t>
            </a:r>
            <a:r>
              <a:rPr lang="en-US" sz="1800" dirty="0" smtClean="0">
                <a:hlinkClick r:id="rId2"/>
              </a:rPr>
              <a:t>www.qombs-project.eu</a:t>
            </a:r>
            <a:r>
              <a:rPr lang="en-US" sz="1800" dirty="0" smtClean="0"/>
              <a:t>  </a:t>
            </a:r>
            <a:endParaRPr lang="en-US" sz="1800" dirty="0"/>
          </a:p>
          <a:p>
            <a:pPr algn="just"/>
            <a:r>
              <a:rPr lang="en-US" sz="1800" dirty="0"/>
              <a:t>It is divided into a public and a reserved area. </a:t>
            </a:r>
            <a:endParaRPr lang="en-US" sz="1800" dirty="0" smtClean="0"/>
          </a:p>
          <a:p>
            <a:pPr algn="just"/>
            <a:r>
              <a:rPr lang="en-US" sz="1800" dirty="0" smtClean="0"/>
              <a:t>The </a:t>
            </a:r>
            <a:r>
              <a:rPr lang="en-US" sz="1800" dirty="0"/>
              <a:t>reserved area is dedicated to the services useful for the project management. </a:t>
            </a:r>
            <a:endParaRPr lang="it-IT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it-IT" dirty="0" smtClean="0"/>
              <a:t>T6.2 </a:t>
            </a:r>
            <a:r>
              <a:rPr lang="it-IT" dirty="0" err="1"/>
              <a:t>Dissemination</a:t>
            </a:r>
            <a:endParaRPr lang="it-IT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160582"/>
            <a:ext cx="8440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The </a:t>
            </a:r>
            <a:r>
              <a:rPr lang="en-US" sz="1800" b="1" dirty="0">
                <a:solidFill>
                  <a:srgbClr val="0070C0"/>
                </a:solidFill>
              </a:rPr>
              <a:t>public area </a:t>
            </a:r>
            <a:r>
              <a:rPr lang="en-US" sz="1800" dirty="0"/>
              <a:t>contains: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the description of the project,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the presentations of the project partners,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the project presentations realized for a broad public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the list of publications related to the project. </a:t>
            </a:r>
            <a:endParaRPr 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8" y="2717042"/>
            <a:ext cx="8728276" cy="400371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376415" y="1158544"/>
            <a:ext cx="258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hlinkClick r:id="rId3"/>
              </a:rPr>
              <a:t>www.qombs-project.eu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061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it-IT" dirty="0" smtClean="0"/>
              <a:t>T6.2 </a:t>
            </a:r>
            <a:r>
              <a:rPr lang="it-IT" dirty="0" err="1"/>
              <a:t>Dissemination</a:t>
            </a:r>
            <a:endParaRPr lang="it-IT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160582"/>
            <a:ext cx="8440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/>
              <a:t>D6.2</a:t>
            </a:r>
            <a:r>
              <a:rPr lang="en-US" sz="1800" dirty="0"/>
              <a:t> Draft version of the Plan for the exploitation and dissemination of results (</a:t>
            </a:r>
            <a:r>
              <a:rPr lang="en-US" sz="1800" b="1" dirty="0">
                <a:solidFill>
                  <a:srgbClr val="0070C0"/>
                </a:solidFill>
              </a:rPr>
              <a:t>PEDR</a:t>
            </a:r>
            <a:r>
              <a:rPr lang="en-US" sz="1800" dirty="0"/>
              <a:t>) </a:t>
            </a:r>
            <a:r>
              <a:rPr lang="en-US" sz="1800" dirty="0" smtClean="0"/>
              <a:t>– </a:t>
            </a:r>
            <a:r>
              <a:rPr lang="en-US" sz="1800" b="1" dirty="0" smtClean="0">
                <a:solidFill>
                  <a:srgbClr val="00B050"/>
                </a:solidFill>
              </a:rPr>
              <a:t>Delivered on </a:t>
            </a:r>
            <a:r>
              <a:rPr lang="en-US" sz="1800" b="1" dirty="0">
                <a:solidFill>
                  <a:srgbClr val="00B050"/>
                </a:solidFill>
              </a:rPr>
              <a:t>time </a:t>
            </a:r>
            <a:r>
              <a:rPr lang="en-US" sz="1800" dirty="0"/>
              <a:t>on September 30, 2019. 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Main </a:t>
            </a:r>
            <a:r>
              <a:rPr lang="en-US" sz="1800" b="1" dirty="0" smtClean="0">
                <a:solidFill>
                  <a:srgbClr val="00B050"/>
                </a:solidFill>
              </a:rPr>
              <a:t>dissemination </a:t>
            </a:r>
            <a:r>
              <a:rPr lang="en-US" sz="1800" b="1" dirty="0">
                <a:solidFill>
                  <a:srgbClr val="00B050"/>
                </a:solidFill>
              </a:rPr>
              <a:t>means</a:t>
            </a:r>
            <a:r>
              <a:rPr lang="en-US" sz="1800" dirty="0"/>
              <a:t>: </a:t>
            </a:r>
            <a:endParaRPr lang="en-US" sz="1800" dirty="0" smtClean="0"/>
          </a:p>
          <a:p>
            <a:pPr algn="just"/>
            <a:endParaRPr lang="en-U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publication on scientific journals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participation to conferences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organization of conferences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press releases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social network announcements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video clips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participation to fairs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presentations in high schools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20389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it-IT" dirty="0" smtClean="0"/>
              <a:t>T6.2 </a:t>
            </a:r>
            <a:r>
              <a:rPr lang="it-IT" dirty="0" err="1"/>
              <a:t>Dissemination</a:t>
            </a:r>
            <a:endParaRPr lang="it-IT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160582"/>
            <a:ext cx="844061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0070C0"/>
                </a:solidFill>
              </a:rPr>
              <a:t>Publications list </a:t>
            </a:r>
            <a:r>
              <a:rPr lang="en-US" dirty="0"/>
              <a:t>- 11 peer-reviewed papers published in high-impact international journals: </a:t>
            </a:r>
          </a:p>
          <a:p>
            <a:pPr>
              <a:spcAft>
                <a:spcPts val="300"/>
              </a:spcAft>
            </a:pPr>
            <a:endParaRPr lang="en-US" sz="1200" dirty="0"/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200" dirty="0"/>
              <a:t>F. </a:t>
            </a:r>
            <a:r>
              <a:rPr lang="en-US" sz="1200" dirty="0" err="1"/>
              <a:t>Cappelli</a:t>
            </a:r>
            <a:r>
              <a:rPr lang="en-US" sz="1200" dirty="0"/>
              <a:t>, L. </a:t>
            </a:r>
            <a:r>
              <a:rPr lang="en-US" sz="1200" dirty="0" err="1"/>
              <a:t>Consolino</a:t>
            </a:r>
            <a:r>
              <a:rPr lang="en-US" sz="1200" dirty="0"/>
              <a:t> et al., “Retrieval of phase relation and emission profile of quantum cascade laser frequency combs,” Nature Photon. 13, 562 (2019), DOI:10.1038/s41566-019-0451-1, ArXiv:1905.00668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200" dirty="0"/>
              <a:t>M. </a:t>
            </a:r>
            <a:r>
              <a:rPr lang="en-US" sz="1200" dirty="0" err="1"/>
              <a:t>Franckié</a:t>
            </a:r>
            <a:r>
              <a:rPr lang="en-US" sz="1200" dirty="0"/>
              <a:t> and J. </a:t>
            </a:r>
            <a:r>
              <a:rPr lang="en-US" sz="1200" dirty="0" err="1"/>
              <a:t>Faist</a:t>
            </a:r>
            <a:r>
              <a:rPr lang="en-US" sz="1200" dirty="0"/>
              <a:t>, “Bayesian Optimization of THz Quantum Cascade Lasers”, Phys. Rev. Appl. 13, 034025 (2020), DOI:10.1103/physrevapplied.13.034025, </a:t>
            </a:r>
            <a:r>
              <a:rPr lang="en-US" sz="1200" dirty="0" err="1"/>
              <a:t>archive:https</a:t>
            </a:r>
            <a:r>
              <a:rPr lang="en-US" sz="1200" dirty="0"/>
              <a:t>://www.research-collection.ethz.ch/handle/20.500.11850/406403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200" dirty="0"/>
              <a:t>A. </a:t>
            </a:r>
            <a:r>
              <a:rPr lang="en-US" sz="1200" dirty="0" err="1"/>
              <a:t>Bigioli</a:t>
            </a:r>
            <a:r>
              <a:rPr lang="en-US" sz="1200" dirty="0"/>
              <a:t> et al., “Mixing properties of room temperature patch‐antenna receivers in a mid‐infrared (</a:t>
            </a:r>
            <a:r>
              <a:rPr lang="el-GR" sz="1200" dirty="0"/>
              <a:t>λ = 9 µ</a:t>
            </a:r>
            <a:r>
              <a:rPr lang="en-US" sz="1200" dirty="0"/>
              <a:t>m) heterodyne system,” Laser &amp; Photon. Rev. 14, 1900207 (2020), DOI:10.1002/lpor.201900207, ArXiv:1907.05355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200" dirty="0"/>
              <a:t>C. </a:t>
            </a:r>
            <a:r>
              <a:rPr lang="en-US" sz="1200" dirty="0" err="1"/>
              <a:t>D'Errico</a:t>
            </a:r>
            <a:r>
              <a:rPr lang="en-US" sz="1200" dirty="0"/>
              <a:t> et al., “Observation of quantum droplets in a </a:t>
            </a:r>
            <a:r>
              <a:rPr lang="en-US" sz="1200" dirty="0" err="1"/>
              <a:t>heteronuclear</a:t>
            </a:r>
            <a:r>
              <a:rPr lang="en-US" sz="1200" dirty="0"/>
              <a:t> </a:t>
            </a:r>
            <a:r>
              <a:rPr lang="en-US" sz="1200" dirty="0" err="1"/>
              <a:t>bosonic</a:t>
            </a:r>
            <a:r>
              <a:rPr lang="en-US" sz="1200" dirty="0"/>
              <a:t> mixture,” Phys. Rev. Research 1, 033155 (2019), DOI:10.1103/PhysRevResearch.1.033155, ArXiv:1908.00761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200" dirty="0"/>
              <a:t>A. </a:t>
            </a:r>
            <a:r>
              <a:rPr lang="en-US" sz="1200" dirty="0" err="1"/>
              <a:t>Burchianti</a:t>
            </a:r>
            <a:r>
              <a:rPr lang="en-US" sz="1200" dirty="0"/>
              <a:t> et al., “Dual-species Bose-Einstein condensate of 41K and 87Rb in a hybrid trap,” Phys. Rev. A 98, 063616 (2018), DOI:10.1103/PhysRevA.98.063616, ArXiv:1810.08394v2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200" dirty="0"/>
              <a:t>C. </a:t>
            </a:r>
            <a:r>
              <a:rPr lang="en-US" sz="1200" dirty="0" err="1"/>
              <a:t>Jirauschek</a:t>
            </a:r>
            <a:r>
              <a:rPr lang="en-US" sz="1200" dirty="0"/>
              <a:t> et al., “Optoelectronic Device Simulations Based on Macroscopic Maxwell–Bloch Equations,” Adv. Theory </a:t>
            </a:r>
            <a:r>
              <a:rPr lang="en-US" sz="1200" dirty="0" err="1"/>
              <a:t>Simul</a:t>
            </a:r>
            <a:r>
              <a:rPr lang="en-US" sz="1200" dirty="0"/>
              <a:t>. 2, 1900018 (2019), DOI:10.1002/adts.201900018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200" dirty="0"/>
              <a:t>L. </a:t>
            </a:r>
            <a:r>
              <a:rPr lang="en-US" sz="1200" dirty="0" err="1"/>
              <a:t>Consolino</a:t>
            </a:r>
            <a:r>
              <a:rPr lang="en-US" sz="1200" dirty="0"/>
              <a:t>, F. </a:t>
            </a:r>
            <a:r>
              <a:rPr lang="en-US" sz="1200" dirty="0" err="1"/>
              <a:t>Cappelli</a:t>
            </a:r>
            <a:r>
              <a:rPr lang="en-US" sz="1200" dirty="0"/>
              <a:t> et al., “Phase analysis and full phase control of chip-scale infrared frequency combs,” Novel In-Plane Semiconductor Lasers XIX 11301, 1130119 (2020), DOI:10.1117/12.2545641, ArXiv:2004.03460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200" dirty="0"/>
              <a:t>A. </a:t>
            </a:r>
            <a:r>
              <a:rPr lang="en-US" sz="1200" dirty="0" err="1"/>
              <a:t>Burchianti</a:t>
            </a:r>
            <a:r>
              <a:rPr lang="en-US" sz="1200" dirty="0"/>
              <a:t> et al., “A Dual-Species Bose-Einstein Condensate with Attractive Interspecies Interactions,” </a:t>
            </a:r>
            <a:r>
              <a:rPr lang="en-US" sz="1200" dirty="0" err="1"/>
              <a:t>Condens</a:t>
            </a:r>
            <a:r>
              <a:rPr lang="en-US" sz="1200" dirty="0"/>
              <a:t>. Matter 5, 21 (2020), DOI:10.3390/condmat5010021, ArXiv:2003.13362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200" dirty="0"/>
              <a:t>I. </a:t>
            </a:r>
            <a:r>
              <a:rPr lang="en-US" sz="1200" dirty="0" err="1"/>
              <a:t>Ricciardi</a:t>
            </a:r>
            <a:r>
              <a:rPr lang="en-US" sz="1200" dirty="0"/>
              <a:t> et al., “Optical Frequency Combs in </a:t>
            </a:r>
            <a:r>
              <a:rPr lang="en-US" sz="1200" dirty="0" err="1"/>
              <a:t>Quadratically</a:t>
            </a:r>
            <a:r>
              <a:rPr lang="en-US" sz="1200" dirty="0"/>
              <a:t> Nonlinear Resonators,” </a:t>
            </a:r>
            <a:r>
              <a:rPr lang="en-US" sz="1200" dirty="0" err="1"/>
              <a:t>Micromachines</a:t>
            </a:r>
            <a:r>
              <a:rPr lang="en-US" sz="1200" dirty="0"/>
              <a:t> 11, 230 (2020), DOI:10.3390/mi11020230, ArXiv:2004.04714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200" dirty="0"/>
              <a:t>J. Popp et al., “Monte Carlo Modeling of Terahertz Quantum Cascade Detectors,” accepted for 33rd URSI GASS 2020, ArXiv:2004.05891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200" dirty="0"/>
              <a:t>L. </a:t>
            </a:r>
            <a:r>
              <a:rPr lang="en-US" sz="1200" dirty="0" err="1"/>
              <a:t>Consolino</a:t>
            </a:r>
            <a:r>
              <a:rPr lang="en-US" sz="1200" dirty="0"/>
              <a:t> et al., “Quantum Cascade Laser Based Hybrid Dual Comb Spectrometer,” </a:t>
            </a:r>
            <a:r>
              <a:rPr lang="en-US" sz="1200" dirty="0" err="1"/>
              <a:t>Commun</a:t>
            </a:r>
            <a:r>
              <a:rPr lang="en-US" sz="1200" dirty="0"/>
              <a:t>. Phys. 3, 69 (2020), DOI:10.1038/s42005-020-0344-0, </a:t>
            </a:r>
            <a:r>
              <a:rPr lang="en-US" sz="1200" dirty="0" err="1"/>
              <a:t>ArXiv:https</a:t>
            </a:r>
            <a:r>
              <a:rPr lang="en-US" sz="1200" dirty="0"/>
              <a:t>://arxiv.org/abs/2004.04061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23504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it-IT" dirty="0" smtClean="0"/>
              <a:t>T6.2 </a:t>
            </a:r>
            <a:r>
              <a:rPr lang="it-IT" dirty="0" err="1"/>
              <a:t>Dissemination</a:t>
            </a:r>
            <a:endParaRPr lang="it-IT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160582"/>
            <a:ext cx="84406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Attended</a:t>
            </a:r>
            <a:r>
              <a:rPr lang="en-US" dirty="0"/>
              <a:t> international-level </a:t>
            </a:r>
            <a:r>
              <a:rPr lang="en-US" b="1" dirty="0">
                <a:solidFill>
                  <a:srgbClr val="0070C0"/>
                </a:solidFill>
              </a:rPr>
              <a:t>conferences</a:t>
            </a:r>
            <a:r>
              <a:rPr lang="en-US" dirty="0"/>
              <a:t> (with presentations)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ECAMP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CLEO/EU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ICTON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ECSBM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HRMS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IRMMW-THz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SSDM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ITQW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Photonics West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SPIE Defense + Commercial </a:t>
            </a:r>
            <a:r>
              <a:rPr lang="en-US" dirty="0" smtClean="0"/>
              <a:t>Sensing</a:t>
            </a:r>
          </a:p>
          <a:p>
            <a:pPr algn="just"/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261" y="4375665"/>
            <a:ext cx="2120631" cy="160856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40469" y="4328807"/>
            <a:ext cx="62451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international </a:t>
            </a:r>
            <a:r>
              <a:rPr lang="en-US" b="1" dirty="0">
                <a:solidFill>
                  <a:srgbClr val="00B050"/>
                </a:solidFill>
              </a:rPr>
              <a:t>conference</a:t>
            </a:r>
            <a:r>
              <a:rPr lang="en-US" dirty="0"/>
              <a:t> focusing on quantum cascade lasers technology is under </a:t>
            </a:r>
            <a:r>
              <a:rPr lang="en-US" b="1" dirty="0">
                <a:solidFill>
                  <a:srgbClr val="00B050"/>
                </a:solidFill>
              </a:rPr>
              <a:t>organization</a:t>
            </a:r>
            <a:r>
              <a:rPr lang="en-US" dirty="0"/>
              <a:t> by project partner ETHZ: </a:t>
            </a:r>
            <a:endParaRPr lang="en-US" dirty="0" smtClean="0"/>
          </a:p>
          <a:p>
            <a:endParaRPr lang="it-IT" dirty="0"/>
          </a:p>
          <a:p>
            <a:pPr algn="just"/>
            <a:r>
              <a:rPr lang="en-US" dirty="0"/>
              <a:t>International Quantum Cascade Laser School &amp; Workshop </a:t>
            </a:r>
          </a:p>
          <a:p>
            <a:pPr algn="just"/>
            <a:r>
              <a:rPr lang="en-US" dirty="0"/>
              <a:t>(</a:t>
            </a:r>
            <a:r>
              <a:rPr lang="en-US" b="1" dirty="0">
                <a:solidFill>
                  <a:srgbClr val="00B050"/>
                </a:solidFill>
              </a:rPr>
              <a:t>IQCLSW</a:t>
            </a:r>
            <a:r>
              <a:rPr lang="en-US" dirty="0"/>
              <a:t>), </a:t>
            </a:r>
            <a:r>
              <a:rPr lang="en-US" dirty="0" err="1"/>
              <a:t>Ascona</a:t>
            </a:r>
            <a:r>
              <a:rPr lang="en-US" dirty="0"/>
              <a:t> (Switzerland), September 6-11, 2020 </a:t>
            </a:r>
          </a:p>
          <a:p>
            <a:pPr algn="just"/>
            <a:r>
              <a:rPr lang="en-US" dirty="0">
                <a:hlinkClick r:id="rId3"/>
              </a:rPr>
              <a:t>https://iqclsw.phys.ethz.ch</a:t>
            </a:r>
            <a:r>
              <a:rPr lang="en-US" dirty="0"/>
              <a:t> 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</a:t>
            </a:r>
            <a:r>
              <a:rPr lang="en-US" dirty="0" err="1"/>
              <a:t>Qombs</a:t>
            </a:r>
            <a:r>
              <a:rPr lang="en-US" dirty="0"/>
              <a:t> Project results will be widely disseminated and discussed during the conference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4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it-IT" dirty="0" smtClean="0"/>
              <a:t>T6.2 </a:t>
            </a:r>
            <a:r>
              <a:rPr lang="it-IT" dirty="0" err="1"/>
              <a:t>Dissemination</a:t>
            </a:r>
            <a:endParaRPr lang="it-IT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160582"/>
            <a:ext cx="844061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Social networks: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Twitter post - November 20, 2018 on Thales Science Twitter account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twitter.com/ThalesScience/status/1064904485221343234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Youtube</a:t>
            </a:r>
            <a:r>
              <a:rPr lang="en-US" dirty="0"/>
              <a:t> </a:t>
            </a:r>
            <a:r>
              <a:rPr lang="en-US" dirty="0" smtClean="0"/>
              <a:t>Video 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www.youtube.com/watch?v=4D7Z_aufNOo&amp;feature=youtu.be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Dissemination talk </a:t>
            </a:r>
            <a:r>
              <a:rPr lang="en-US" dirty="0" smtClean="0"/>
              <a:t>by </a:t>
            </a:r>
            <a:r>
              <a:rPr lang="en-US" dirty="0"/>
              <a:t>the project coordinator Augusto </a:t>
            </a:r>
            <a:r>
              <a:rPr lang="en-US" dirty="0" err="1"/>
              <a:t>Smerzi</a:t>
            </a:r>
            <a:r>
              <a:rPr lang="en-US" dirty="0"/>
              <a:t> in occasion of a </a:t>
            </a:r>
            <a:r>
              <a:rPr lang="en-US" dirty="0" err="1"/>
              <a:t>divulgative</a:t>
            </a:r>
            <a:r>
              <a:rPr lang="en-US" dirty="0"/>
              <a:t> event named </a:t>
            </a:r>
            <a:r>
              <a:rPr lang="en-US" dirty="0" err="1"/>
              <a:t>CineScienza</a:t>
            </a:r>
            <a:r>
              <a:rPr lang="en-US" dirty="0"/>
              <a:t> in Florence (Italy), February 16, 2020 on paradoxes and opportunities of quantum mechanics: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www.caffescienza.it/programma-2019-2020/universi-paralleli</a:t>
            </a:r>
            <a:r>
              <a:rPr lang="en-US" dirty="0" smtClean="0"/>
              <a:t> </a:t>
            </a:r>
          </a:p>
          <a:p>
            <a:endParaRPr lang="it-IT" dirty="0"/>
          </a:p>
          <a:p>
            <a:r>
              <a:rPr lang="en-US" b="1" dirty="0"/>
              <a:t>Press releases</a:t>
            </a:r>
          </a:p>
          <a:p>
            <a:endParaRPr lang="en-US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www.cnr.it/it/intervento-presidente/8380/parte-programma-ue-da-1-miliardo-su-tecnologie-del-futuro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www.cnr.it/it/comunicato-stampa/8378/il-cnr-a-capo-di-un-gruppo-di-ricerca-europeo-per-lo-sviluppo-di-una-nuova-generazione-di-tecnologie-quantistiche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http://www.qtflagship.cnr.it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&gt; </a:t>
            </a:r>
            <a:r>
              <a:rPr lang="en-US" dirty="0" err="1"/>
              <a:t>Qombs</a:t>
            </a:r>
            <a:r>
              <a:rPr lang="en-US" dirty="0"/>
              <a:t> Project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https://www.corrierecomunicazioni.it/digital-economy/quantum-computing-leuropa-mette-sul-piatto-1-miliardo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www.asitv.it/media/vod/v/5156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6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it-IT" dirty="0" smtClean="0"/>
              <a:t>T6.2 </a:t>
            </a:r>
            <a:r>
              <a:rPr lang="it-IT" dirty="0" err="1"/>
              <a:t>Dissemination</a:t>
            </a:r>
            <a:endParaRPr lang="it-IT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160582"/>
            <a:ext cx="8440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/>
              <a:t>CNR has organized with a </a:t>
            </a:r>
            <a:r>
              <a:rPr lang="en-US" sz="1800" b="1" dirty="0"/>
              <a:t>high-school institute</a:t>
            </a:r>
            <a:r>
              <a:rPr lang="en-US" sz="1800" dirty="0"/>
              <a:t> (</a:t>
            </a:r>
            <a:r>
              <a:rPr lang="en-US" sz="1800" b="1" dirty="0" err="1"/>
              <a:t>Liceo</a:t>
            </a:r>
            <a:r>
              <a:rPr lang="en-US" sz="1800" b="1" dirty="0"/>
              <a:t> </a:t>
            </a:r>
            <a:r>
              <a:rPr lang="en-US" sz="1800" b="1" dirty="0" err="1"/>
              <a:t>Scientifico</a:t>
            </a:r>
            <a:r>
              <a:rPr lang="en-US" sz="1800" b="1" dirty="0"/>
              <a:t> Leonardo da Vinci</a:t>
            </a:r>
            <a:r>
              <a:rPr lang="en-US" sz="1800" dirty="0"/>
              <a:t>, Florence - Italy) a </a:t>
            </a:r>
            <a:r>
              <a:rPr lang="en-US" sz="1800" b="1" dirty="0">
                <a:solidFill>
                  <a:srgbClr val="0070C0"/>
                </a:solidFill>
              </a:rPr>
              <a:t>dissemination </a:t>
            </a:r>
            <a:r>
              <a:rPr lang="en-US" sz="1800" b="1" dirty="0" err="1">
                <a:solidFill>
                  <a:srgbClr val="0070C0"/>
                </a:solidFill>
              </a:rPr>
              <a:t>programme</a:t>
            </a:r>
            <a:r>
              <a:rPr lang="en-US" sz="1800" dirty="0"/>
              <a:t> involving CNR-INO researchers and high-school students (January-February 2020). </a:t>
            </a:r>
            <a:endParaRPr lang="en-US" sz="1800" dirty="0" smtClean="0"/>
          </a:p>
          <a:p>
            <a:pPr algn="just"/>
            <a:endParaRPr lang="it-IT" sz="1800" dirty="0"/>
          </a:p>
          <a:p>
            <a:pPr algn="just"/>
            <a:endParaRPr lang="it-IT" sz="1800" dirty="0" smtClean="0"/>
          </a:p>
          <a:p>
            <a:pPr algn="just"/>
            <a:endParaRPr lang="it-IT" sz="1800" dirty="0"/>
          </a:p>
          <a:p>
            <a:pPr algn="just"/>
            <a:endParaRPr lang="it-IT" sz="1800" dirty="0" smtClean="0"/>
          </a:p>
          <a:p>
            <a:pPr algn="just"/>
            <a:endParaRPr lang="it-IT" sz="1800" dirty="0"/>
          </a:p>
          <a:p>
            <a:pPr algn="just"/>
            <a:endParaRPr lang="it-IT" sz="1800" dirty="0" smtClean="0"/>
          </a:p>
          <a:p>
            <a:pPr algn="just"/>
            <a:endParaRPr lang="it-IT" sz="1800" dirty="0"/>
          </a:p>
          <a:p>
            <a:pPr algn="just"/>
            <a:endParaRPr lang="it-IT" sz="1800" dirty="0" smtClean="0"/>
          </a:p>
          <a:p>
            <a:pPr algn="just"/>
            <a:endParaRPr lang="it-IT" sz="1800" dirty="0"/>
          </a:p>
          <a:p>
            <a:pPr algn="just"/>
            <a:endParaRPr lang="it-IT" sz="1800" dirty="0" smtClean="0"/>
          </a:p>
          <a:p>
            <a:pPr algn="just"/>
            <a:endParaRPr lang="it-IT" sz="1800" dirty="0"/>
          </a:p>
          <a:p>
            <a:pPr algn="just"/>
            <a:r>
              <a:rPr lang="en-US" sz="1800" dirty="0"/>
              <a:t>At the end of the cycle of seminars the students should have visited CNR-INO/LENS facility in Florence for getting in touch with the ongoing experiments related to the </a:t>
            </a:r>
            <a:r>
              <a:rPr lang="en-US" sz="1800" dirty="0" err="1"/>
              <a:t>Qombs</a:t>
            </a:r>
            <a:r>
              <a:rPr lang="en-US" sz="1800" dirty="0"/>
              <a:t> project. This final part of the </a:t>
            </a:r>
            <a:r>
              <a:rPr lang="en-US" sz="1800" dirty="0" err="1"/>
              <a:t>programme</a:t>
            </a:r>
            <a:r>
              <a:rPr lang="en-US" sz="1800" dirty="0"/>
              <a:t> is currently suspended due to the COVID-19 outbreak. </a:t>
            </a:r>
          </a:p>
          <a:p>
            <a:pPr algn="just"/>
            <a:endParaRPr lang="en-US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311" y="2256565"/>
            <a:ext cx="3825533" cy="266826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8451" y="2256565"/>
            <a:ext cx="4505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Programme</a:t>
            </a:r>
            <a:r>
              <a:rPr lang="en-US" sz="1800" b="1" dirty="0" smtClean="0"/>
              <a:t> </a:t>
            </a:r>
            <a:r>
              <a:rPr lang="en-US" sz="1800" b="1" dirty="0"/>
              <a:t>- a series of 6 seminars 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Basic </a:t>
            </a:r>
            <a:r>
              <a:rPr lang="en-US" sz="1800" dirty="0"/>
              <a:t>concepts of quantum mechanics and quantum </a:t>
            </a:r>
            <a:r>
              <a:rPr lang="en-US" sz="1800" dirty="0" smtClean="0"/>
              <a:t>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Quantum </a:t>
            </a:r>
            <a:r>
              <a:rPr lang="it-IT" sz="1800" dirty="0" err="1" smtClean="0"/>
              <a:t>technologies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job of the researcher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European funding agencies and project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</a:t>
            </a:r>
            <a:r>
              <a:rPr lang="en-US" sz="1800" dirty="0"/>
              <a:t>detailed explanation of the </a:t>
            </a:r>
            <a:r>
              <a:rPr lang="en-US" sz="1800" dirty="0" err="1"/>
              <a:t>Qombs</a:t>
            </a:r>
            <a:r>
              <a:rPr lang="en-US" sz="1800" dirty="0"/>
              <a:t> project structure and </a:t>
            </a:r>
            <a:r>
              <a:rPr lang="en-US" sz="1800" dirty="0" smtClean="0"/>
              <a:t>goals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674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it-IT" dirty="0"/>
              <a:t>T6.3 Joint Collaborative </a:t>
            </a:r>
            <a:r>
              <a:rPr lang="it-IT" dirty="0" err="1"/>
              <a:t>Tasks</a:t>
            </a:r>
            <a:endParaRPr lang="it-IT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160582"/>
            <a:ext cx="8440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/>
              <a:t>T6.3: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70C0"/>
                </a:solidFill>
              </a:rPr>
              <a:t>Joint Collaborative Tasks </a:t>
            </a:r>
            <a:r>
              <a:rPr lang="en-US" sz="1800" dirty="0"/>
              <a:t>(CNR, all partners; M1-M36). 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Collaboration between the </a:t>
            </a:r>
            <a:r>
              <a:rPr lang="en-US" sz="1800" dirty="0" err="1"/>
              <a:t>Qombs</a:t>
            </a:r>
            <a:r>
              <a:rPr lang="en-US" sz="1800" dirty="0"/>
              <a:t> Project and single projects within the Quantum Flagship. </a:t>
            </a:r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r>
              <a:rPr lang="en-US" sz="1800" b="1" dirty="0" err="1" smtClean="0">
                <a:solidFill>
                  <a:srgbClr val="00B050"/>
                </a:solidFill>
              </a:rPr>
              <a:t>Qombs-CiViQ</a:t>
            </a:r>
            <a:r>
              <a:rPr lang="en-US" sz="1800" dirty="0" smtClean="0"/>
              <a:t> collaboration: Study </a:t>
            </a:r>
            <a:r>
              <a:rPr lang="en-US" sz="1800" dirty="0"/>
              <a:t>and implementation of a continuous-variables quantum communication protocol. 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b="1" dirty="0" err="1" smtClean="0">
                <a:solidFill>
                  <a:srgbClr val="00B050"/>
                </a:solidFill>
              </a:rPr>
              <a:t>Qombs-QMiCS</a:t>
            </a:r>
            <a:r>
              <a:rPr lang="en-US" sz="1800" dirty="0" smtClean="0"/>
              <a:t> collaboration: Feasibility </a:t>
            </a:r>
            <a:r>
              <a:rPr lang="en-US" sz="1800" dirty="0"/>
              <a:t>study of a low-loss free-space quantum communication system with long-wavelength radiation (</a:t>
            </a:r>
            <a:r>
              <a:rPr lang="en-US" sz="1800" dirty="0" smtClean="0"/>
              <a:t>infrared-microwaves).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8444" y="4172920"/>
            <a:ext cx="8440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These </a:t>
            </a:r>
            <a:r>
              <a:rPr lang="en-US" sz="1800" dirty="0"/>
              <a:t>collaborations work in the direction of reaching the following </a:t>
            </a:r>
            <a:r>
              <a:rPr lang="en-US" sz="1800" b="1" dirty="0">
                <a:solidFill>
                  <a:srgbClr val="0070C0"/>
                </a:solidFill>
              </a:rPr>
              <a:t>milestone of the Strategic Research </a:t>
            </a:r>
            <a:r>
              <a:rPr lang="en-US" sz="1800" b="1" dirty="0" smtClean="0">
                <a:solidFill>
                  <a:srgbClr val="0070C0"/>
                </a:solidFill>
              </a:rPr>
              <a:t>Agenda</a:t>
            </a:r>
            <a:r>
              <a:rPr lang="en-US" sz="1800" dirty="0"/>
              <a:t> </a:t>
            </a:r>
            <a:r>
              <a:rPr lang="en-US" sz="1800" dirty="0" smtClean="0"/>
              <a:t>- Quantum Communication: 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In </a:t>
            </a:r>
            <a:r>
              <a:rPr lang="en-US" sz="1800" dirty="0"/>
              <a:t>3 years, development and certification of QRNG and QKD devices and systems, addressing high-speed, high-TRL, low deployment costs, novel protocols and applications for network operation, as well as the development of systems and protocols for quantum repeaters, quantum memories and long distance communication.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2986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lIns="90000" tIns="45000" rIns="90000" bIns="45000"/>
      <a:lstStyle>
        <a:defPPr algn="ctr">
          <a:defRPr sz="1800" b="0" strike="noStrike" spc="-1" dirty="0" err="1" smtClean="0">
            <a:solidFill>
              <a:srgbClr val="000000"/>
            </a:solidFill>
            <a:latin typeface="+mj-lt"/>
            <a:ea typeface="DejaVu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</TotalTime>
  <Words>1185</Words>
  <Application>Microsoft Office PowerPoint</Application>
  <PresentationFormat>Presentazione su schermo (4:3)</PresentationFormat>
  <Paragraphs>151</Paragraphs>
  <Slides>12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DejaVu Sans</vt:lpstr>
      <vt:lpstr>Symbol</vt:lpstr>
      <vt:lpstr>Wingdings</vt:lpstr>
      <vt:lpstr>Office Theme</vt:lpstr>
      <vt:lpstr>WP6  Dissemination activity and collaborations</vt:lpstr>
      <vt:lpstr>WP6</vt:lpstr>
      <vt:lpstr>T6.2 Dissemination</vt:lpstr>
      <vt:lpstr>T6.2 Dissemination</vt:lpstr>
      <vt:lpstr>T6.2 Dissemination</vt:lpstr>
      <vt:lpstr>T6.2 Dissemination</vt:lpstr>
      <vt:lpstr>T6.2 Dissemination</vt:lpstr>
      <vt:lpstr>T6.2 Dissemination</vt:lpstr>
      <vt:lpstr>T6.3 Joint Collaborative Tasks</vt:lpstr>
      <vt:lpstr>T6.3 Joint Collaborative Tasks</vt:lpstr>
      <vt:lpstr>Reviewers’ and Project Officer’s questions</vt:lpstr>
      <vt:lpstr>WP6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dc:description/>
  <cp:lastModifiedBy>francesco</cp:lastModifiedBy>
  <cp:revision>218</cp:revision>
  <dcterms:created xsi:type="dcterms:W3CDTF">2018-11-21T16:51:33Z</dcterms:created>
  <dcterms:modified xsi:type="dcterms:W3CDTF">2020-05-12T22:44:53Z</dcterms:modified>
  <dc:language>it-IT</dc:language>
</cp:coreProperties>
</file>