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2"/>
    <p:sldId id="358" r:id="rId3"/>
    <p:sldId id="397" r:id="rId4"/>
    <p:sldId id="398" r:id="rId5"/>
    <p:sldId id="399" r:id="rId6"/>
    <p:sldId id="402" r:id="rId7"/>
    <p:sldId id="400" r:id="rId8"/>
    <p:sldId id="403" r:id="rId9"/>
    <p:sldId id="401" r:id="rId10"/>
    <p:sldId id="404" r:id="rId11"/>
  </p:sldIdLst>
  <p:sldSz cx="9144000" cy="6858000" type="screen4x3"/>
  <p:notesSz cx="7559675" cy="10691813"/>
  <p:defaultTextStyle>
    <a:defPPr>
      <a:defRPr lang="it-IT"/>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47"/>
    <p:restoredTop sz="96405" autoAdjust="0"/>
  </p:normalViewPr>
  <p:slideViewPr>
    <p:cSldViewPr snapToGrid="0">
      <p:cViewPr varScale="1">
        <p:scale>
          <a:sx n="199" d="100"/>
          <a:sy n="199" d="100"/>
        </p:scale>
        <p:origin x="184"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518B01CA-A618-4F2B-9B6B-055E08005F2E}" type="datetimeFigureOut">
              <a:rPr lang="it-IT" smtClean="0"/>
              <a:pPr/>
              <a:t>12/05/20</a:t>
            </a:fld>
            <a:endParaRPr lang="it-IT"/>
          </a:p>
        </p:txBody>
      </p:sp>
      <p:sp>
        <p:nvSpPr>
          <p:cNvPr id="4" name="Segnaposto piè di pagina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79DFB8B1-B3D3-4318-88B1-D9A1F2781A2D}" type="slidenum">
              <a:rPr lang="it-IT" smtClean="0"/>
              <a:pPr/>
              <a:t>‹#›</a:t>
            </a:fld>
            <a:endParaRPr lang="it-IT"/>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C3FD15F1-D244-467D-99AF-6077F8CFF445}" type="datetimeFigureOut">
              <a:rPr lang="it-IT" smtClean="0"/>
              <a:pPr/>
              <a:t>12/05/20</a:t>
            </a:fld>
            <a:endParaRPr lang="it-IT"/>
          </a:p>
        </p:txBody>
      </p:sp>
      <p:sp>
        <p:nvSpPr>
          <p:cNvPr id="4" name="Segnaposto immagine diapositiva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C5CD4DC4-6BE0-4B13-9FD8-3E0A70F22F35}" type="slidenum">
              <a:rPr lang="it-IT" smtClean="0"/>
              <a:pPr/>
              <a:t>‹#›</a:t>
            </a:fld>
            <a:endParaRPr lang="it-IT"/>
          </a:p>
        </p:txBody>
      </p:sp>
    </p:spTree>
  </p:cSld>
  <p:clrMap bg1="lt1" tx1="dk1" bg2="lt2" tx2="dk2" accent1="accent1" accent2="accent2" accent3="accent3" accent4="accent4" accent5="accent5" accent6="accent6" hlink="hlink" folHlink="folHlink"/>
  <p:hf/>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ombs Title">
    <p:spTree>
      <p:nvGrpSpPr>
        <p:cNvPr id="1" name=""/>
        <p:cNvGrpSpPr/>
        <p:nvPr/>
      </p:nvGrpSpPr>
      <p:grpSpPr>
        <a:xfrm>
          <a:off x="0" y="0"/>
          <a:ext cx="0" cy="0"/>
          <a:chOff x="0" y="0"/>
          <a:chExt cx="0" cy="0"/>
        </a:xfrm>
      </p:grpSpPr>
      <p:sp>
        <p:nvSpPr>
          <p:cNvPr id="2" name="CustomShape 1"/>
          <p:cNvSpPr/>
          <p:nvPr userDrawn="1"/>
        </p:nvSpPr>
        <p:spPr>
          <a:xfrm>
            <a:off x="4571716" y="0"/>
            <a:ext cx="4569431" cy="6856009"/>
          </a:xfrm>
          <a:prstGeom prst="rect">
            <a:avLst/>
          </a:prstGeom>
          <a:gradFill>
            <a:gsLst>
              <a:gs pos="0">
                <a:srgbClr val="FFF450"/>
              </a:gs>
              <a:gs pos="100000">
                <a:srgbClr val="FAA61A"/>
              </a:gs>
            </a:gsLst>
            <a:lin ang="5400000"/>
          </a:gradFill>
          <a:ln>
            <a:noFill/>
          </a:ln>
        </p:spPr>
        <p:style>
          <a:lnRef idx="0">
            <a:scrgbClr r="0" g="0" b="0"/>
          </a:lnRef>
          <a:fillRef idx="0">
            <a:scrgbClr r="0" g="0" b="0"/>
          </a:fillRef>
          <a:effectRef idx="0">
            <a:scrgbClr r="0" g="0" b="0"/>
          </a:effectRef>
          <a:fontRef idx="minor"/>
        </p:style>
      </p:sp>
      <p:sp>
        <p:nvSpPr>
          <p:cNvPr id="15" name="Titolo 1"/>
          <p:cNvSpPr>
            <a:spLocks noGrp="1"/>
          </p:cNvSpPr>
          <p:nvPr>
            <p:ph type="title" idx="13" hasCustomPrompt="1"/>
          </p:nvPr>
        </p:nvSpPr>
        <p:spPr>
          <a:xfrm>
            <a:off x="4727808" y="273352"/>
            <a:ext cx="4207285" cy="3127709"/>
          </a:xfrm>
        </p:spPr>
        <p:txBody>
          <a:bodyPr/>
          <a:lstStyle>
            <a:lvl1pPr algn="ctr">
              <a:defRPr sz="3300" b="1">
                <a:solidFill>
                  <a:srgbClr val="C00000"/>
                </a:solidFill>
              </a:defRPr>
            </a:lvl1pPr>
          </a:lstStyle>
          <a:p>
            <a:r>
              <a:rPr lang="it-IT" dirty="0"/>
              <a:t>Title</a:t>
            </a:r>
          </a:p>
        </p:txBody>
      </p:sp>
      <p:sp>
        <p:nvSpPr>
          <p:cNvPr id="17" name="Segnaposto testo 16"/>
          <p:cNvSpPr>
            <a:spLocks noGrp="1"/>
          </p:cNvSpPr>
          <p:nvPr>
            <p:ph type="body" sz="quarter" idx="14" hasCustomPrompt="1"/>
          </p:nvPr>
        </p:nvSpPr>
        <p:spPr>
          <a:xfrm>
            <a:off x="5343508" y="3511089"/>
            <a:ext cx="3420332" cy="498292"/>
          </a:xfrm>
        </p:spPr>
        <p:txBody>
          <a:bodyPr>
            <a:normAutofit/>
          </a:bodyPr>
          <a:lstStyle>
            <a:lvl1pPr>
              <a:buNone/>
              <a:defRPr sz="2500"/>
            </a:lvl1pPr>
          </a:lstStyle>
          <a:p>
            <a:pPr lvl="0"/>
            <a:r>
              <a:rPr lang="it-IT" dirty="0" err="1"/>
              <a:t>Presenter</a:t>
            </a:r>
            <a:endParaRPr lang="it-IT" dirty="0"/>
          </a:p>
        </p:txBody>
      </p:sp>
      <p:sp>
        <p:nvSpPr>
          <p:cNvPr id="18" name="Segnaposto testo 16"/>
          <p:cNvSpPr>
            <a:spLocks noGrp="1"/>
          </p:cNvSpPr>
          <p:nvPr>
            <p:ph type="body" sz="quarter" idx="15" hasCustomPrompt="1"/>
          </p:nvPr>
        </p:nvSpPr>
        <p:spPr>
          <a:xfrm>
            <a:off x="5343508" y="4064107"/>
            <a:ext cx="3420332" cy="1471392"/>
          </a:xfrm>
        </p:spPr>
        <p:txBody>
          <a:bodyPr>
            <a:normAutofit/>
          </a:bodyPr>
          <a:lstStyle>
            <a:lvl1pPr>
              <a:buNone/>
              <a:defRPr sz="2200"/>
            </a:lvl1pPr>
          </a:lstStyle>
          <a:p>
            <a:pPr lvl="0"/>
            <a:r>
              <a:rPr lang="it-IT" dirty="0" err="1"/>
              <a:t>Co-workers</a:t>
            </a:r>
            <a:endParaRPr lang="it-IT" dirty="0"/>
          </a:p>
        </p:txBody>
      </p:sp>
      <p:sp>
        <p:nvSpPr>
          <p:cNvPr id="19" name="Segnaposto testo 16"/>
          <p:cNvSpPr>
            <a:spLocks noGrp="1"/>
          </p:cNvSpPr>
          <p:nvPr>
            <p:ph type="body" sz="quarter" idx="16" hasCustomPrompt="1"/>
          </p:nvPr>
        </p:nvSpPr>
        <p:spPr>
          <a:xfrm>
            <a:off x="4754880" y="5779038"/>
            <a:ext cx="4193502" cy="940132"/>
          </a:xfrm>
        </p:spPr>
        <p:txBody>
          <a:bodyPr>
            <a:normAutofit/>
          </a:bodyPr>
          <a:lstStyle>
            <a:lvl1pPr algn="ctr">
              <a:buNone/>
              <a:defRPr sz="2500" baseline="0"/>
            </a:lvl1pPr>
          </a:lstStyle>
          <a:p>
            <a:pPr lvl="0"/>
            <a:r>
              <a:rPr lang="it-IT" dirty="0" err="1"/>
              <a:t>Event</a:t>
            </a:r>
            <a:r>
              <a:rPr lang="it-IT" dirty="0"/>
              <a:t>,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12" name="PlaceHolder 2"/>
          <p:cNvSpPr>
            <a:spLocks noGrp="1"/>
          </p:cNvSpPr>
          <p:nvPr>
            <p:ph type="body"/>
          </p:nvPr>
        </p:nvSpPr>
        <p:spPr>
          <a:xfrm>
            <a:off x="457172" y="160451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13" name="PlaceHolder 3"/>
          <p:cNvSpPr>
            <a:spLocks noGrp="1"/>
          </p:cNvSpPr>
          <p:nvPr>
            <p:ph type="body"/>
          </p:nvPr>
        </p:nvSpPr>
        <p:spPr>
          <a:xfrm>
            <a:off x="457172" y="368192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14" name="PlaceHolder 4"/>
          <p:cNvSpPr>
            <a:spLocks noGrp="1"/>
          </p:cNvSpPr>
          <p:nvPr>
            <p:ph type="body"/>
          </p:nvPr>
        </p:nvSpPr>
        <p:spPr>
          <a:xfrm>
            <a:off x="4673927" y="1604514"/>
            <a:ext cx="4015600" cy="3977158"/>
          </a:xfrm>
          <a:prstGeom prst="rect">
            <a:avLst/>
          </a:prstGeom>
        </p:spPr>
        <p:txBody>
          <a:bodyPr lIns="0" tIns="0" rIns="0" bIns="0">
            <a:normAutofit/>
          </a:bodyPr>
          <a:lstStyle/>
          <a:p>
            <a:pPr lvl="0"/>
            <a:r>
              <a:rPr lang="en-GB" sz="2900" b="0" strike="noStrike" spc="-1">
                <a:latin typeface="Arial"/>
              </a:rPr>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16" name="PlaceHolder 2"/>
          <p:cNvSpPr>
            <a:spLocks noGrp="1"/>
          </p:cNvSpPr>
          <p:nvPr>
            <p:ph type="body"/>
          </p:nvPr>
        </p:nvSpPr>
        <p:spPr>
          <a:xfrm>
            <a:off x="457172" y="1604514"/>
            <a:ext cx="4015600" cy="397715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17" name="PlaceHolder 3"/>
          <p:cNvSpPr>
            <a:spLocks noGrp="1"/>
          </p:cNvSpPr>
          <p:nvPr>
            <p:ph type="body"/>
          </p:nvPr>
        </p:nvSpPr>
        <p:spPr>
          <a:xfrm>
            <a:off x="4673927" y="160451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18" name="PlaceHolder 4"/>
          <p:cNvSpPr>
            <a:spLocks noGrp="1"/>
          </p:cNvSpPr>
          <p:nvPr>
            <p:ph type="body"/>
          </p:nvPr>
        </p:nvSpPr>
        <p:spPr>
          <a:xfrm>
            <a:off x="4673927" y="368192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20" name="PlaceHolder 2"/>
          <p:cNvSpPr>
            <a:spLocks noGrp="1"/>
          </p:cNvSpPr>
          <p:nvPr>
            <p:ph type="body"/>
          </p:nvPr>
        </p:nvSpPr>
        <p:spPr>
          <a:xfrm>
            <a:off x="457172" y="160451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21" name="PlaceHolder 3"/>
          <p:cNvSpPr>
            <a:spLocks noGrp="1"/>
          </p:cNvSpPr>
          <p:nvPr>
            <p:ph type="body"/>
          </p:nvPr>
        </p:nvSpPr>
        <p:spPr>
          <a:xfrm>
            <a:off x="4673927" y="160451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22" name="PlaceHolder 4"/>
          <p:cNvSpPr>
            <a:spLocks noGrp="1"/>
          </p:cNvSpPr>
          <p:nvPr>
            <p:ph type="body"/>
          </p:nvPr>
        </p:nvSpPr>
        <p:spPr>
          <a:xfrm>
            <a:off x="457172" y="3681925"/>
            <a:ext cx="8229090" cy="1896808"/>
          </a:xfrm>
          <a:prstGeom prst="rect">
            <a:avLst/>
          </a:prstGeom>
        </p:spPr>
        <p:txBody>
          <a:bodyPr lIns="0" tIns="0" rIns="0" bIns="0">
            <a:normAutofit/>
          </a:bodyPr>
          <a:lstStyle/>
          <a:p>
            <a:pPr lvl="0"/>
            <a:r>
              <a:rPr lang="en-GB" sz="2900" b="0" strike="noStrike" spc="-1">
                <a:latin typeface="Arial"/>
              </a:rPr>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24" name="PlaceHolder 2"/>
          <p:cNvSpPr>
            <a:spLocks noGrp="1"/>
          </p:cNvSpPr>
          <p:nvPr>
            <p:ph type="body"/>
          </p:nvPr>
        </p:nvSpPr>
        <p:spPr>
          <a:xfrm>
            <a:off x="457172" y="1604515"/>
            <a:ext cx="822909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25" name="PlaceHolder 3"/>
          <p:cNvSpPr>
            <a:spLocks noGrp="1"/>
          </p:cNvSpPr>
          <p:nvPr>
            <p:ph type="body"/>
          </p:nvPr>
        </p:nvSpPr>
        <p:spPr>
          <a:xfrm>
            <a:off x="457172" y="3681925"/>
            <a:ext cx="8229090" cy="1896808"/>
          </a:xfrm>
          <a:prstGeom prst="rect">
            <a:avLst/>
          </a:prstGeom>
        </p:spPr>
        <p:txBody>
          <a:bodyPr lIns="0" tIns="0" rIns="0" bIns="0">
            <a:normAutofit/>
          </a:bodyPr>
          <a:lstStyle/>
          <a:p>
            <a:pPr lvl="0"/>
            <a:r>
              <a:rPr lang="en-GB" sz="2900" b="0" strike="noStrike" spc="-1">
                <a:latin typeface="Arial"/>
              </a:rPr>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27" name="PlaceHolder 2"/>
          <p:cNvSpPr>
            <a:spLocks noGrp="1"/>
          </p:cNvSpPr>
          <p:nvPr>
            <p:ph type="body"/>
          </p:nvPr>
        </p:nvSpPr>
        <p:spPr>
          <a:xfrm>
            <a:off x="457172" y="160451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28" name="PlaceHolder 3"/>
          <p:cNvSpPr>
            <a:spLocks noGrp="1"/>
          </p:cNvSpPr>
          <p:nvPr>
            <p:ph type="body"/>
          </p:nvPr>
        </p:nvSpPr>
        <p:spPr>
          <a:xfrm>
            <a:off x="4673927" y="160451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29" name="PlaceHolder 4"/>
          <p:cNvSpPr>
            <a:spLocks noGrp="1"/>
          </p:cNvSpPr>
          <p:nvPr>
            <p:ph type="body"/>
          </p:nvPr>
        </p:nvSpPr>
        <p:spPr>
          <a:xfrm>
            <a:off x="4673927" y="368192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30" name="PlaceHolder 5"/>
          <p:cNvSpPr>
            <a:spLocks noGrp="1"/>
          </p:cNvSpPr>
          <p:nvPr>
            <p:ph type="body"/>
          </p:nvPr>
        </p:nvSpPr>
        <p:spPr>
          <a:xfrm>
            <a:off x="457172" y="3681925"/>
            <a:ext cx="4015600" cy="1896808"/>
          </a:xfrm>
          <a:prstGeom prst="rect">
            <a:avLst/>
          </a:prstGeom>
        </p:spPr>
        <p:txBody>
          <a:bodyPr lIns="0" tIns="0" rIns="0" bIns="0">
            <a:normAutofit/>
          </a:bodyPr>
          <a:lstStyle/>
          <a:p>
            <a:pPr lvl="0"/>
            <a:r>
              <a:rPr lang="en-GB" sz="2900" b="0" strike="noStrike" spc="-1">
                <a:latin typeface="Arial"/>
              </a:rPr>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32" name="PlaceHolder 2"/>
          <p:cNvSpPr>
            <a:spLocks noGrp="1"/>
          </p:cNvSpPr>
          <p:nvPr>
            <p:ph type="body"/>
          </p:nvPr>
        </p:nvSpPr>
        <p:spPr>
          <a:xfrm>
            <a:off x="457172" y="1604515"/>
            <a:ext cx="2649636"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33" name="PlaceHolder 3"/>
          <p:cNvSpPr>
            <a:spLocks noGrp="1"/>
          </p:cNvSpPr>
          <p:nvPr>
            <p:ph type="body"/>
          </p:nvPr>
        </p:nvSpPr>
        <p:spPr>
          <a:xfrm>
            <a:off x="3239714" y="1604515"/>
            <a:ext cx="2649636"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34" name="PlaceHolder 4"/>
          <p:cNvSpPr>
            <a:spLocks noGrp="1"/>
          </p:cNvSpPr>
          <p:nvPr>
            <p:ph type="body"/>
          </p:nvPr>
        </p:nvSpPr>
        <p:spPr>
          <a:xfrm>
            <a:off x="6022257" y="1604515"/>
            <a:ext cx="2649636"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35" name="PlaceHolder 5"/>
          <p:cNvSpPr>
            <a:spLocks noGrp="1"/>
          </p:cNvSpPr>
          <p:nvPr>
            <p:ph type="body"/>
          </p:nvPr>
        </p:nvSpPr>
        <p:spPr>
          <a:xfrm>
            <a:off x="6022257" y="3681925"/>
            <a:ext cx="2649636"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36" name="PlaceHolder 6"/>
          <p:cNvSpPr>
            <a:spLocks noGrp="1"/>
          </p:cNvSpPr>
          <p:nvPr>
            <p:ph type="body"/>
          </p:nvPr>
        </p:nvSpPr>
        <p:spPr>
          <a:xfrm>
            <a:off x="3239714" y="3681925"/>
            <a:ext cx="2649636" cy="189680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37" name="PlaceHolder 7"/>
          <p:cNvSpPr>
            <a:spLocks noGrp="1"/>
          </p:cNvSpPr>
          <p:nvPr>
            <p:ph type="body"/>
          </p:nvPr>
        </p:nvSpPr>
        <p:spPr>
          <a:xfrm>
            <a:off x="457172" y="3681925"/>
            <a:ext cx="2649636" cy="1896808"/>
          </a:xfrm>
          <a:prstGeom prst="rect">
            <a:avLst/>
          </a:prstGeom>
        </p:spPr>
        <p:txBody>
          <a:bodyPr lIns="0" tIns="0" rIns="0" bIns="0">
            <a:normAutofit/>
          </a:bodyPr>
          <a:lstStyle/>
          <a:p>
            <a:pPr lvl="0"/>
            <a:r>
              <a:rPr lang="en-GB" sz="2900" b="0" strike="noStrike" spc="-1">
                <a:latin typeface="Arial"/>
              </a:rPr>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ombs outline">
    <p:spTree>
      <p:nvGrpSpPr>
        <p:cNvPr id="1" name=""/>
        <p:cNvGrpSpPr/>
        <p:nvPr/>
      </p:nvGrpSpPr>
      <p:grpSpPr>
        <a:xfrm>
          <a:off x="0" y="0"/>
          <a:ext cx="0" cy="0"/>
          <a:chOff x="0" y="0"/>
          <a:chExt cx="0" cy="0"/>
        </a:xfrm>
      </p:grpSpPr>
      <p:sp>
        <p:nvSpPr>
          <p:cNvPr id="4" name="CustomShape 16"/>
          <p:cNvSpPr/>
          <p:nvPr userDrawn="1"/>
        </p:nvSpPr>
        <p:spPr>
          <a:xfrm>
            <a:off x="65310" y="261268"/>
            <a:ext cx="8945870" cy="780866"/>
          </a:xfrm>
          <a:custGeom>
            <a:avLst/>
            <a:gdLst/>
            <a:ahLst/>
            <a:cxnLst/>
            <a:rect l="l" t="t" r="r" b="b"/>
            <a:pathLst>
              <a:path w="21602" h="3002">
                <a:moveTo>
                  <a:pt x="500" y="0"/>
                </a:moveTo>
                <a:cubicBezTo>
                  <a:pt x="250" y="0"/>
                  <a:pt x="0" y="250"/>
                  <a:pt x="0" y="500"/>
                </a:cubicBezTo>
                <a:lnTo>
                  <a:pt x="0" y="2500"/>
                </a:lnTo>
                <a:cubicBezTo>
                  <a:pt x="0" y="2750"/>
                  <a:pt x="250" y="3001"/>
                  <a:pt x="500" y="3001"/>
                </a:cubicBezTo>
                <a:lnTo>
                  <a:pt x="21100" y="3001"/>
                </a:lnTo>
                <a:cubicBezTo>
                  <a:pt x="21350" y="3001"/>
                  <a:pt x="21601" y="2750"/>
                  <a:pt x="21601" y="2500"/>
                </a:cubicBezTo>
                <a:lnTo>
                  <a:pt x="21601" y="500"/>
                </a:lnTo>
                <a:cubicBezTo>
                  <a:pt x="21601" y="250"/>
                  <a:pt x="21350" y="0"/>
                  <a:pt x="21100" y="0"/>
                </a:cubicBezTo>
                <a:lnTo>
                  <a:pt x="500" y="0"/>
                </a:lnTo>
              </a:path>
            </a:pathLst>
          </a:custGeom>
          <a:noFill/>
          <a:ln w="36000">
            <a:solidFill>
              <a:srgbClr val="FAA61A"/>
            </a:solidFill>
            <a:round/>
          </a:ln>
        </p:spPr>
        <p:style>
          <a:lnRef idx="0">
            <a:scrgbClr r="0" g="0" b="0"/>
          </a:lnRef>
          <a:fillRef idx="0">
            <a:scrgbClr r="0" g="0" b="0"/>
          </a:fillRef>
          <a:effectRef idx="0">
            <a:scrgbClr r="0" g="0" b="0"/>
          </a:effectRef>
          <a:fontRef idx="minor"/>
        </p:style>
      </p:sp>
      <p:pic>
        <p:nvPicPr>
          <p:cNvPr id="5" name="Immagine 4"/>
          <p:cNvPicPr/>
          <p:nvPr userDrawn="1"/>
        </p:nvPicPr>
        <p:blipFill>
          <a:blip r:embed="rId2" cstate="print"/>
          <a:stretch/>
        </p:blipFill>
        <p:spPr>
          <a:xfrm>
            <a:off x="190379" y="261268"/>
            <a:ext cx="1375434" cy="775314"/>
          </a:xfrm>
          <a:prstGeom prst="rect">
            <a:avLst/>
          </a:prstGeom>
          <a:ln>
            <a:noFill/>
          </a:ln>
        </p:spPr>
      </p:pic>
      <p:pic>
        <p:nvPicPr>
          <p:cNvPr id="23554" name="Picture 2"/>
          <p:cNvPicPr>
            <a:picLocks noChangeAspect="1" noChangeArrowheads="1"/>
          </p:cNvPicPr>
          <p:nvPr userDrawn="1"/>
        </p:nvPicPr>
        <p:blipFill>
          <a:blip r:embed="rId3" cstate="print"/>
          <a:srcRect/>
          <a:stretch>
            <a:fillRect/>
          </a:stretch>
        </p:blipFill>
        <p:spPr bwMode="auto">
          <a:xfrm>
            <a:off x="7470144" y="311892"/>
            <a:ext cx="630720" cy="663362"/>
          </a:xfrm>
          <a:prstGeom prst="rect">
            <a:avLst/>
          </a:prstGeom>
          <a:noFill/>
          <a:ln w="9525">
            <a:noFill/>
            <a:miter lim="800000"/>
            <a:headEnd/>
            <a:tailEnd/>
          </a:ln>
          <a:effectLst/>
        </p:spPr>
      </p:pic>
      <p:pic>
        <p:nvPicPr>
          <p:cNvPr id="10" name="Immagine 9" descr="Europe_flag.jpg"/>
          <p:cNvPicPr>
            <a:picLocks noChangeAspect="1"/>
          </p:cNvPicPr>
          <p:nvPr userDrawn="1"/>
        </p:nvPicPr>
        <p:blipFill>
          <a:blip r:embed="rId4"/>
          <a:stretch>
            <a:fillRect/>
          </a:stretch>
        </p:blipFill>
        <p:spPr>
          <a:xfrm>
            <a:off x="8186997" y="401137"/>
            <a:ext cx="715660" cy="475754"/>
          </a:xfrm>
          <a:prstGeom prst="rect">
            <a:avLst/>
          </a:prstGeom>
        </p:spPr>
      </p:pic>
      <p:sp>
        <p:nvSpPr>
          <p:cNvPr id="15" name="Segnaposto testo 14"/>
          <p:cNvSpPr>
            <a:spLocks noGrp="1"/>
          </p:cNvSpPr>
          <p:nvPr>
            <p:ph type="body" sz="quarter" idx="11" hasCustomPrompt="1"/>
          </p:nvPr>
        </p:nvSpPr>
        <p:spPr>
          <a:xfrm>
            <a:off x="430671" y="1437272"/>
            <a:ext cx="8223729" cy="4618565"/>
          </a:xfrm>
        </p:spPr>
        <p:txBody>
          <a:bodyPr/>
          <a:lstStyle>
            <a:lvl1pPr>
              <a:defRPr/>
            </a:lvl1pPr>
            <a:lvl2pPr>
              <a:defRPr/>
            </a:lvl2pPr>
            <a:lvl3pPr>
              <a:defRPr/>
            </a:lvl3pPr>
            <a:lvl4pPr>
              <a:defRPr/>
            </a:lvl4pPr>
          </a:lstStyle>
          <a:p>
            <a:pPr lvl="0"/>
            <a:r>
              <a:rPr lang="it-IT" dirty="0" err="1"/>
              <a:t>Section</a:t>
            </a:r>
            <a:endParaRPr lang="it-IT" dirty="0"/>
          </a:p>
          <a:p>
            <a:pPr lvl="1"/>
            <a:r>
              <a:rPr lang="it-IT" dirty="0" err="1"/>
              <a:t>Subsection</a:t>
            </a:r>
            <a:endParaRPr lang="it-IT" dirty="0"/>
          </a:p>
          <a:p>
            <a:pPr lvl="2"/>
            <a:r>
              <a:rPr lang="it-IT" dirty="0" err="1"/>
              <a:t>Subsubsection</a:t>
            </a:r>
            <a:endParaRPr lang="it-IT" dirty="0"/>
          </a:p>
          <a:p>
            <a:pPr lvl="3"/>
            <a:r>
              <a:rPr lang="it-IT" dirty="0" err="1"/>
              <a:t>Subsubsubsection</a:t>
            </a:r>
            <a:r>
              <a:rPr lang="it-IT" dirty="0"/>
              <a:t> </a:t>
            </a:r>
          </a:p>
          <a:p>
            <a:pPr lvl="3"/>
            <a:endParaRPr lang="it-IT" dirty="0"/>
          </a:p>
        </p:txBody>
      </p:sp>
      <p:sp>
        <p:nvSpPr>
          <p:cNvPr id="8" name="CasellaDiTesto 7"/>
          <p:cNvSpPr txBox="1"/>
          <p:nvPr userDrawn="1"/>
        </p:nvSpPr>
        <p:spPr>
          <a:xfrm>
            <a:off x="1611028" y="350938"/>
            <a:ext cx="5694425" cy="530497"/>
          </a:xfrm>
          <a:prstGeom prst="rect">
            <a:avLst/>
          </a:prstGeom>
          <a:noFill/>
        </p:spPr>
        <p:txBody>
          <a:bodyPr wrap="square" lIns="82945" tIns="41473" rIns="82945" bIns="41473" rtlCol="0">
            <a:spAutoFit/>
          </a:bodyPr>
          <a:lstStyle/>
          <a:p>
            <a:pPr algn="ctr"/>
            <a:r>
              <a:rPr lang="it-IT" sz="2900" b="1" dirty="0" err="1">
                <a:solidFill>
                  <a:srgbClr val="C00000"/>
                </a:solidFill>
                <a:latin typeface="+mj-lt"/>
              </a:rPr>
              <a:t>Outline</a:t>
            </a:r>
            <a:endParaRPr lang="it-IT" sz="2900" b="1" dirty="0">
              <a:solidFill>
                <a:srgbClr val="C00000"/>
              </a:solidFill>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ombs body">
    <p:spTree>
      <p:nvGrpSpPr>
        <p:cNvPr id="1" name=""/>
        <p:cNvGrpSpPr/>
        <p:nvPr/>
      </p:nvGrpSpPr>
      <p:grpSpPr>
        <a:xfrm>
          <a:off x="0" y="0"/>
          <a:ext cx="0" cy="0"/>
          <a:chOff x="0" y="0"/>
          <a:chExt cx="0" cy="0"/>
        </a:xfrm>
      </p:grpSpPr>
      <p:sp>
        <p:nvSpPr>
          <p:cNvPr id="13" name="CustomShape 16"/>
          <p:cNvSpPr/>
          <p:nvPr userDrawn="1"/>
        </p:nvSpPr>
        <p:spPr>
          <a:xfrm>
            <a:off x="65310" y="261268"/>
            <a:ext cx="8945870" cy="780866"/>
          </a:xfrm>
          <a:custGeom>
            <a:avLst/>
            <a:gdLst/>
            <a:ahLst/>
            <a:cxnLst/>
            <a:rect l="l" t="t" r="r" b="b"/>
            <a:pathLst>
              <a:path w="21602" h="3002">
                <a:moveTo>
                  <a:pt x="500" y="0"/>
                </a:moveTo>
                <a:cubicBezTo>
                  <a:pt x="250" y="0"/>
                  <a:pt x="0" y="250"/>
                  <a:pt x="0" y="500"/>
                </a:cubicBezTo>
                <a:lnTo>
                  <a:pt x="0" y="2500"/>
                </a:lnTo>
                <a:cubicBezTo>
                  <a:pt x="0" y="2750"/>
                  <a:pt x="250" y="3001"/>
                  <a:pt x="500" y="3001"/>
                </a:cubicBezTo>
                <a:lnTo>
                  <a:pt x="21100" y="3001"/>
                </a:lnTo>
                <a:cubicBezTo>
                  <a:pt x="21350" y="3001"/>
                  <a:pt x="21601" y="2750"/>
                  <a:pt x="21601" y="2500"/>
                </a:cubicBezTo>
                <a:lnTo>
                  <a:pt x="21601" y="500"/>
                </a:lnTo>
                <a:cubicBezTo>
                  <a:pt x="21601" y="250"/>
                  <a:pt x="21350" y="0"/>
                  <a:pt x="21100" y="0"/>
                </a:cubicBezTo>
                <a:lnTo>
                  <a:pt x="500" y="0"/>
                </a:lnTo>
              </a:path>
            </a:pathLst>
          </a:custGeom>
          <a:noFill/>
          <a:ln w="36000">
            <a:solidFill>
              <a:srgbClr val="FAA61A"/>
            </a:solidFill>
            <a:round/>
          </a:ln>
        </p:spPr>
        <p:style>
          <a:lnRef idx="0">
            <a:scrgbClr r="0" g="0" b="0"/>
          </a:lnRef>
          <a:fillRef idx="0">
            <a:scrgbClr r="0" g="0" b="0"/>
          </a:fillRef>
          <a:effectRef idx="0">
            <a:scrgbClr r="0" g="0" b="0"/>
          </a:effectRef>
          <a:fontRef idx="minor"/>
        </p:style>
      </p:sp>
      <p:pic>
        <p:nvPicPr>
          <p:cNvPr id="14" name="Immagine 13"/>
          <p:cNvPicPr/>
          <p:nvPr userDrawn="1"/>
        </p:nvPicPr>
        <p:blipFill>
          <a:blip r:embed="rId2" cstate="print"/>
          <a:stretch/>
        </p:blipFill>
        <p:spPr>
          <a:xfrm>
            <a:off x="190379" y="261268"/>
            <a:ext cx="1375434" cy="775314"/>
          </a:xfrm>
          <a:prstGeom prst="rect">
            <a:avLst/>
          </a:prstGeom>
          <a:ln>
            <a:noFill/>
          </a:ln>
        </p:spPr>
      </p:pic>
      <p:pic>
        <p:nvPicPr>
          <p:cNvPr id="15" name="Picture 2"/>
          <p:cNvPicPr>
            <a:picLocks noChangeAspect="1" noChangeArrowheads="1"/>
          </p:cNvPicPr>
          <p:nvPr userDrawn="1"/>
        </p:nvPicPr>
        <p:blipFill>
          <a:blip r:embed="rId3" cstate="print"/>
          <a:srcRect/>
          <a:stretch>
            <a:fillRect/>
          </a:stretch>
        </p:blipFill>
        <p:spPr bwMode="auto">
          <a:xfrm>
            <a:off x="7470144" y="311892"/>
            <a:ext cx="630720" cy="663362"/>
          </a:xfrm>
          <a:prstGeom prst="rect">
            <a:avLst/>
          </a:prstGeom>
          <a:noFill/>
          <a:ln w="9525">
            <a:noFill/>
            <a:miter lim="800000"/>
            <a:headEnd/>
            <a:tailEnd/>
          </a:ln>
          <a:effectLst/>
        </p:spPr>
      </p:pic>
      <p:pic>
        <p:nvPicPr>
          <p:cNvPr id="16" name="Immagine 15" descr="Europe_flag.jpg"/>
          <p:cNvPicPr>
            <a:picLocks noChangeAspect="1"/>
          </p:cNvPicPr>
          <p:nvPr userDrawn="1"/>
        </p:nvPicPr>
        <p:blipFill>
          <a:blip r:embed="rId4"/>
          <a:stretch>
            <a:fillRect/>
          </a:stretch>
        </p:blipFill>
        <p:spPr>
          <a:xfrm>
            <a:off x="8186997" y="401137"/>
            <a:ext cx="715660" cy="475754"/>
          </a:xfrm>
          <a:prstGeom prst="rect">
            <a:avLst/>
          </a:prstGeom>
        </p:spPr>
      </p:pic>
      <p:sp>
        <p:nvSpPr>
          <p:cNvPr id="17" name="Titolo 1"/>
          <p:cNvSpPr>
            <a:spLocks noGrp="1"/>
          </p:cNvSpPr>
          <p:nvPr>
            <p:ph type="title" idx="10" hasCustomPrompt="1"/>
          </p:nvPr>
        </p:nvSpPr>
        <p:spPr>
          <a:xfrm>
            <a:off x="1603585" y="273352"/>
            <a:ext cx="5685917" cy="749731"/>
          </a:xfrm>
        </p:spPr>
        <p:txBody>
          <a:bodyPr/>
          <a:lstStyle>
            <a:lvl1pPr algn="ctr">
              <a:defRPr sz="2900" b="1">
                <a:solidFill>
                  <a:srgbClr val="C00000"/>
                </a:solidFill>
              </a:defRPr>
            </a:lvl1pPr>
          </a:lstStyle>
          <a:p>
            <a:r>
              <a:rPr lang="it-IT" dirty="0"/>
              <a:t>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3" name="PlaceHolder 2"/>
          <p:cNvSpPr>
            <a:spLocks noGrp="1"/>
          </p:cNvSpPr>
          <p:nvPr>
            <p:ph type="subTitle"/>
          </p:nvPr>
        </p:nvSpPr>
        <p:spPr>
          <a:xfrm>
            <a:off x="457172" y="1604514"/>
            <a:ext cx="8229090" cy="3977158"/>
          </a:xfrm>
          <a:prstGeom prst="rect">
            <a:avLst/>
          </a:prstGeom>
        </p:spPr>
        <p:txBody>
          <a:bodyPr lIns="0" tIns="0" rIns="0" bIns="0" anchor="ctr"/>
          <a:lstStyle/>
          <a:p>
            <a:pPr algn="ctr"/>
            <a:r>
              <a:rPr lang="en-GB" sz="2900" b="0" strike="noStrike" spc="-1">
                <a:latin typeface="Arial"/>
              </a:rPr>
              <a:t>Click to edit Master subtitle style</a:t>
            </a:r>
            <a:endParaRPr lang="it-IT" sz="2900" b="0" strike="noStrike" spc="-1" dirty="0">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5" name="PlaceHolder 2"/>
          <p:cNvSpPr>
            <a:spLocks noGrp="1"/>
          </p:cNvSpPr>
          <p:nvPr>
            <p:ph type="body"/>
          </p:nvPr>
        </p:nvSpPr>
        <p:spPr>
          <a:xfrm>
            <a:off x="457172" y="1604514"/>
            <a:ext cx="8229090" cy="3977158"/>
          </a:xfrm>
          <a:prstGeom prst="rect">
            <a:avLst/>
          </a:prstGeom>
        </p:spPr>
        <p:txBody>
          <a:bodyPr lIns="0" tIns="0" rIns="0" bIns="0">
            <a:normAutofit/>
          </a:bodyPr>
          <a:lstStyle/>
          <a:p>
            <a:pPr lvl="0"/>
            <a:r>
              <a:rPr lang="en-GB" sz="2900" b="0" strike="noStrike" spc="-1">
                <a:latin typeface="Arial"/>
              </a:rPr>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
        <p:nvSpPr>
          <p:cNvPr id="7" name="PlaceHolder 2"/>
          <p:cNvSpPr>
            <a:spLocks noGrp="1"/>
          </p:cNvSpPr>
          <p:nvPr>
            <p:ph type="body"/>
          </p:nvPr>
        </p:nvSpPr>
        <p:spPr>
          <a:xfrm>
            <a:off x="457172" y="1604514"/>
            <a:ext cx="4015600" cy="3977158"/>
          </a:xfrm>
          <a:prstGeom prst="rect">
            <a:avLst/>
          </a:prstGeom>
        </p:spPr>
        <p:txBody>
          <a:bodyPr lIns="0" tIns="0" rIns="0" bIns="0">
            <a:normAutofit/>
          </a:bodyPr>
          <a:lstStyle/>
          <a:p>
            <a:pPr lvl="0"/>
            <a:r>
              <a:rPr lang="en-GB" sz="2900" b="0" strike="noStrike" spc="-1">
                <a:latin typeface="Arial"/>
              </a:rPr>
              <a:t>Click to edit Master text styles</a:t>
            </a:r>
          </a:p>
        </p:txBody>
      </p:sp>
      <p:sp>
        <p:nvSpPr>
          <p:cNvPr id="8" name="PlaceHolder 3"/>
          <p:cNvSpPr>
            <a:spLocks noGrp="1"/>
          </p:cNvSpPr>
          <p:nvPr>
            <p:ph type="body"/>
          </p:nvPr>
        </p:nvSpPr>
        <p:spPr>
          <a:xfrm>
            <a:off x="4673927" y="1604514"/>
            <a:ext cx="4015600" cy="3977158"/>
          </a:xfrm>
          <a:prstGeom prst="rect">
            <a:avLst/>
          </a:prstGeom>
        </p:spPr>
        <p:txBody>
          <a:bodyPr lIns="0" tIns="0" rIns="0" bIns="0">
            <a:normAutofit/>
          </a:bodyPr>
          <a:lstStyle/>
          <a:p>
            <a:pPr lvl="0"/>
            <a:r>
              <a:rPr lang="en-GB" sz="2900" b="0" strike="noStrike" spc="-1">
                <a:latin typeface="Arial"/>
              </a:rPr>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en-GB" sz="4000" b="0" strike="noStrike" spc="-1">
                <a:latin typeface="Arial"/>
              </a:rPr>
              <a:t>Click to edit Master title style</a:t>
            </a:r>
            <a:endParaRPr lang="it-IT" sz="4000" b="0" strike="noStrike" spc="-1" dirty="0">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172" y="273352"/>
            <a:ext cx="8229090" cy="5307340"/>
          </a:xfrm>
          <a:prstGeom prst="rect">
            <a:avLst/>
          </a:prstGeom>
        </p:spPr>
        <p:txBody>
          <a:bodyPr lIns="0" tIns="0" rIns="0" bIns="0" anchor="ctr"/>
          <a:lstStyle/>
          <a:p>
            <a:pPr algn="ctr"/>
            <a:r>
              <a:rPr lang="en-GB" sz="2900" b="0" strike="noStrike" spc="-1">
                <a:latin typeface="Arial"/>
              </a:rPr>
              <a:t>Click to edit Master subtitle style</a:t>
            </a:r>
            <a:endParaRPr lang="it-IT" sz="2900" b="0" strike="noStrike" spc="-1" dirty="0">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172" y="273352"/>
            <a:ext cx="8229090" cy="1144682"/>
          </a:xfrm>
          <a:prstGeom prst="rect">
            <a:avLst/>
          </a:prstGeom>
        </p:spPr>
        <p:txBody>
          <a:bodyPr lIns="0" tIns="0" rIns="0" bIns="0" anchor="ctr"/>
          <a:lstStyle/>
          <a:p>
            <a:pPr algn="ctr"/>
            <a:r>
              <a:rPr lang="it-IT" sz="4000" b="0" strike="noStrike" spc="-1" dirty="0">
                <a:latin typeface="Arial"/>
              </a:rPr>
              <a:t>Click </a:t>
            </a:r>
            <a:r>
              <a:rPr lang="it-IT" sz="4000" b="0" strike="noStrike" spc="-1" dirty="0" err="1">
                <a:latin typeface="Arial"/>
              </a:rPr>
              <a:t>to</a:t>
            </a:r>
            <a:r>
              <a:rPr lang="it-IT" sz="4000" b="0" strike="noStrike" spc="-1" dirty="0">
                <a:latin typeface="Arial"/>
              </a:rPr>
              <a:t> </a:t>
            </a:r>
            <a:r>
              <a:rPr lang="it-IT" sz="4000" b="0" strike="noStrike" spc="-1" dirty="0" err="1">
                <a:latin typeface="Arial"/>
              </a:rPr>
              <a:t>edit</a:t>
            </a:r>
            <a:r>
              <a:rPr lang="it-IT" sz="4000" b="0" strike="noStrike" spc="-1" dirty="0">
                <a:latin typeface="Arial"/>
              </a:rPr>
              <a:t> the </a:t>
            </a:r>
            <a:r>
              <a:rPr lang="it-IT" sz="4000" b="0" strike="noStrike" spc="-1" dirty="0" err="1">
                <a:latin typeface="Arial"/>
              </a:rPr>
              <a:t>title</a:t>
            </a:r>
            <a:r>
              <a:rPr lang="it-IT" sz="4000" b="0" strike="noStrike" spc="-1" dirty="0">
                <a:latin typeface="Arial"/>
              </a:rPr>
              <a:t> text format</a:t>
            </a:r>
          </a:p>
        </p:txBody>
      </p:sp>
      <p:sp>
        <p:nvSpPr>
          <p:cNvPr id="3" name="PlaceHolder 2"/>
          <p:cNvSpPr>
            <a:spLocks noGrp="1"/>
          </p:cNvSpPr>
          <p:nvPr>
            <p:ph type="body"/>
          </p:nvPr>
        </p:nvSpPr>
        <p:spPr>
          <a:xfrm>
            <a:off x="457172" y="1604514"/>
            <a:ext cx="8229090" cy="3977158"/>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900" b="0" strike="noStrike" spc="-1" dirty="0">
                <a:latin typeface="Arial"/>
              </a:rPr>
              <a:t>Click </a:t>
            </a:r>
            <a:r>
              <a:rPr lang="it-IT" sz="2900" b="0" strike="noStrike" spc="-1" dirty="0" err="1">
                <a:latin typeface="Arial"/>
              </a:rPr>
              <a:t>to</a:t>
            </a:r>
            <a:r>
              <a:rPr lang="it-IT" sz="2900" b="0" strike="noStrike" spc="-1" dirty="0">
                <a:latin typeface="Arial"/>
              </a:rPr>
              <a:t> </a:t>
            </a:r>
            <a:r>
              <a:rPr lang="it-IT" sz="2900" b="0" strike="noStrike" spc="-1" dirty="0" err="1">
                <a:latin typeface="Arial"/>
              </a:rPr>
              <a:t>edit</a:t>
            </a:r>
            <a:r>
              <a:rPr lang="it-IT" sz="2900" b="0" strike="noStrike" spc="-1" dirty="0">
                <a:latin typeface="Arial"/>
              </a:rPr>
              <a:t> the </a:t>
            </a:r>
            <a:r>
              <a:rPr lang="it-IT" sz="2900" b="0" strike="noStrike" spc="-1" dirty="0" err="1">
                <a:latin typeface="Arial"/>
              </a:rPr>
              <a:t>outline</a:t>
            </a:r>
            <a:r>
              <a:rPr lang="it-IT" sz="2900" b="0" strike="noStrike" spc="-1" dirty="0">
                <a:latin typeface="Arial"/>
              </a:rPr>
              <a:t> text format</a:t>
            </a:r>
          </a:p>
          <a:p>
            <a:pPr marL="783734" lvl="1" indent="-293900">
              <a:spcBef>
                <a:spcPts val="1029"/>
              </a:spcBef>
              <a:buClr>
                <a:srgbClr val="000000"/>
              </a:buClr>
              <a:buSzPct val="75000"/>
              <a:buFont typeface="Symbol" charset="2"/>
              <a:buChar char=""/>
            </a:pPr>
            <a:r>
              <a:rPr lang="it-IT" sz="2500" b="0" strike="noStrike" spc="-1" dirty="0" err="1">
                <a:latin typeface="Arial"/>
              </a:rPr>
              <a:t>Second</a:t>
            </a:r>
            <a:r>
              <a:rPr lang="it-IT" sz="2500" b="0" strike="noStrike" spc="-1" dirty="0">
                <a:latin typeface="Arial"/>
              </a:rPr>
              <a:t> </a:t>
            </a:r>
            <a:r>
              <a:rPr lang="it-IT" sz="2500" b="0" strike="noStrike" spc="-1" dirty="0" err="1">
                <a:latin typeface="Arial"/>
              </a:rPr>
              <a:t>Outline</a:t>
            </a:r>
            <a:r>
              <a:rPr lang="it-IT" sz="2500" b="0" strike="noStrike" spc="-1" dirty="0">
                <a:latin typeface="Arial"/>
              </a:rPr>
              <a:t> </a:t>
            </a:r>
            <a:r>
              <a:rPr lang="it-IT" sz="2500" b="0" strike="noStrike" spc="-1" dirty="0" err="1">
                <a:latin typeface="Arial"/>
              </a:rPr>
              <a:t>Level</a:t>
            </a:r>
            <a:endParaRPr lang="it-IT" sz="2500" b="0" strike="noStrike" spc="-1" dirty="0">
              <a:latin typeface="Arial"/>
            </a:endParaRPr>
          </a:p>
          <a:p>
            <a:pPr marL="1175602" lvl="2" indent="-261245">
              <a:spcBef>
                <a:spcPts val="771"/>
              </a:spcBef>
              <a:buClr>
                <a:srgbClr val="000000"/>
              </a:buClr>
              <a:buSzPct val="45000"/>
              <a:buFont typeface="Wingdings" charset="2"/>
              <a:buChar char=""/>
            </a:pPr>
            <a:r>
              <a:rPr lang="it-IT" sz="2200" b="0" strike="noStrike" spc="-1" dirty="0" err="1">
                <a:latin typeface="Arial"/>
              </a:rPr>
              <a:t>Third</a:t>
            </a:r>
            <a:r>
              <a:rPr lang="it-IT" sz="2200" b="0" strike="noStrike" spc="-1" dirty="0">
                <a:latin typeface="Arial"/>
              </a:rPr>
              <a:t> </a:t>
            </a:r>
            <a:r>
              <a:rPr lang="it-IT" sz="2200" b="0" strike="noStrike" spc="-1" dirty="0" err="1">
                <a:latin typeface="Arial"/>
              </a:rPr>
              <a:t>Outline</a:t>
            </a:r>
            <a:r>
              <a:rPr lang="it-IT" sz="2200" b="0" strike="noStrike" spc="-1" dirty="0">
                <a:latin typeface="Arial"/>
              </a:rPr>
              <a:t> </a:t>
            </a:r>
            <a:r>
              <a:rPr lang="it-IT" sz="2200" b="0" strike="noStrike" spc="-1" dirty="0" err="1">
                <a:latin typeface="Arial"/>
              </a:rPr>
              <a:t>Level</a:t>
            </a:r>
            <a:endParaRPr lang="it-IT" sz="2200" b="0" strike="noStrike" spc="-1" dirty="0">
              <a:latin typeface="Arial"/>
            </a:endParaRPr>
          </a:p>
          <a:p>
            <a:pPr marL="1567469" lvl="3" indent="-195934">
              <a:spcBef>
                <a:spcPts val="514"/>
              </a:spcBef>
              <a:buClr>
                <a:srgbClr val="000000"/>
              </a:buClr>
              <a:buSzPct val="75000"/>
              <a:buFont typeface="Symbol" charset="2"/>
              <a:buChar char=""/>
            </a:pPr>
            <a:r>
              <a:rPr lang="it-IT" sz="1800" b="0" strike="noStrike" spc="-1" dirty="0" err="1">
                <a:latin typeface="Arial"/>
              </a:rPr>
              <a:t>Fourth</a:t>
            </a:r>
            <a:r>
              <a:rPr lang="it-IT" sz="1800" b="0" strike="noStrike" spc="-1" dirty="0">
                <a:latin typeface="Arial"/>
              </a:rPr>
              <a:t> </a:t>
            </a:r>
            <a:r>
              <a:rPr lang="it-IT" sz="1800" b="0" strike="noStrike" spc="-1" dirty="0" err="1">
                <a:latin typeface="Arial"/>
              </a:rPr>
              <a:t>Outline</a:t>
            </a:r>
            <a:r>
              <a:rPr lang="it-IT" sz="1800" b="0" strike="noStrike" spc="-1" dirty="0">
                <a:latin typeface="Arial"/>
              </a:rPr>
              <a:t> </a:t>
            </a:r>
            <a:r>
              <a:rPr lang="it-IT" sz="1800" b="0" strike="noStrike" spc="-1" dirty="0" err="1">
                <a:latin typeface="Arial"/>
              </a:rPr>
              <a:t>Level</a:t>
            </a:r>
            <a:endParaRPr lang="it-IT" sz="1800" b="0" strike="noStrike" spc="-1" dirty="0">
              <a:latin typeface="Arial"/>
            </a:endParaRPr>
          </a:p>
          <a:p>
            <a:pPr marL="1959336" lvl="4" indent="-195934">
              <a:spcBef>
                <a:spcPts val="257"/>
              </a:spcBef>
              <a:buClr>
                <a:srgbClr val="000000"/>
              </a:buClr>
              <a:buSzPct val="45000"/>
              <a:buFont typeface="Wingdings" charset="2"/>
              <a:buChar char=""/>
            </a:pPr>
            <a:r>
              <a:rPr lang="it-IT" sz="1800" b="0" strike="noStrike" spc="-1" dirty="0" err="1">
                <a:latin typeface="Arial"/>
              </a:rPr>
              <a:t>Fifth</a:t>
            </a:r>
            <a:r>
              <a:rPr lang="it-IT" sz="1800" b="0" strike="noStrike" spc="-1" dirty="0">
                <a:latin typeface="Arial"/>
              </a:rPr>
              <a:t> </a:t>
            </a:r>
            <a:r>
              <a:rPr lang="it-IT" sz="1800" b="0" strike="noStrike" spc="-1" dirty="0" err="1">
                <a:latin typeface="Arial"/>
              </a:rPr>
              <a:t>Outline</a:t>
            </a:r>
            <a:r>
              <a:rPr lang="it-IT" sz="1800" b="0" strike="noStrike" spc="-1" dirty="0">
                <a:latin typeface="Arial"/>
              </a:rPr>
              <a:t> </a:t>
            </a:r>
            <a:r>
              <a:rPr lang="it-IT" sz="1800" b="0" strike="noStrike" spc="-1" dirty="0" err="1">
                <a:latin typeface="Arial"/>
              </a:rPr>
              <a:t>Level</a:t>
            </a:r>
            <a:endParaRPr lang="it-IT" sz="1800" b="0" strike="noStrike" spc="-1" dirty="0">
              <a:latin typeface="Arial"/>
            </a:endParaRPr>
          </a:p>
          <a:p>
            <a:pPr marL="2351203" lvl="5" indent="-195934">
              <a:spcBef>
                <a:spcPts val="257"/>
              </a:spcBef>
              <a:buClr>
                <a:srgbClr val="000000"/>
              </a:buClr>
              <a:buSzPct val="45000"/>
              <a:buFont typeface="Wingdings" charset="2"/>
              <a:buChar char=""/>
            </a:pPr>
            <a:r>
              <a:rPr lang="it-IT" sz="1800" b="0" strike="noStrike" spc="-1" dirty="0">
                <a:latin typeface="Arial"/>
              </a:rPr>
              <a:t>Sixth </a:t>
            </a:r>
            <a:r>
              <a:rPr lang="it-IT" sz="1800" b="0" strike="noStrike" spc="-1" dirty="0" err="1">
                <a:latin typeface="Arial"/>
              </a:rPr>
              <a:t>Outline</a:t>
            </a:r>
            <a:r>
              <a:rPr lang="it-IT" sz="1800" b="0" strike="noStrike" spc="-1" dirty="0">
                <a:latin typeface="Arial"/>
              </a:rPr>
              <a:t> </a:t>
            </a:r>
            <a:r>
              <a:rPr lang="it-IT" sz="1800" b="0" strike="noStrike" spc="-1" dirty="0" err="1">
                <a:latin typeface="Arial"/>
              </a:rPr>
              <a:t>Level</a:t>
            </a:r>
            <a:endParaRPr lang="it-IT" sz="1800" b="0" strike="noStrike" spc="-1" dirty="0">
              <a:latin typeface="Arial"/>
            </a:endParaRPr>
          </a:p>
          <a:p>
            <a:pPr marL="2743070" lvl="6" indent="-195934">
              <a:spcBef>
                <a:spcPts val="257"/>
              </a:spcBef>
              <a:buClr>
                <a:srgbClr val="000000"/>
              </a:buClr>
              <a:buSzPct val="45000"/>
              <a:buFont typeface="Wingdings" charset="2"/>
              <a:buChar char=""/>
            </a:pPr>
            <a:r>
              <a:rPr lang="it-IT" sz="1800" b="0" strike="noStrike" spc="-1" dirty="0" err="1">
                <a:latin typeface="Arial"/>
              </a:rPr>
              <a:t>Seventh</a:t>
            </a:r>
            <a:r>
              <a:rPr lang="it-IT" sz="1800" b="0" strike="noStrike" spc="-1" dirty="0">
                <a:latin typeface="Arial"/>
              </a:rPr>
              <a:t> </a:t>
            </a:r>
            <a:r>
              <a:rPr lang="it-IT" sz="1800" b="0" strike="noStrike" spc="-1" dirty="0" err="1">
                <a:latin typeface="Arial"/>
              </a:rPr>
              <a:t>Outline</a:t>
            </a:r>
            <a:r>
              <a:rPr lang="it-IT" sz="1800" b="0" strike="noStrike" spc="-1" dirty="0">
                <a:latin typeface="Arial"/>
              </a:rPr>
              <a:t> </a:t>
            </a:r>
            <a:r>
              <a:rPr lang="it-IT" sz="1800" b="0" strike="noStrike" spc="-1" dirty="0" err="1">
                <a:latin typeface="Arial"/>
              </a:rPr>
              <a:t>Level</a:t>
            </a:r>
            <a:endParaRPr lang="it-IT" sz="1800" b="0" strike="noStrike" spc="-1" dirty="0">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hdr="0" ftr="0" dt="0"/>
  <p:txStyles>
    <p:titleStyle>
      <a:lvl1pPr algn="l" defTabSz="829452"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91867" indent="-293900" algn="l" defTabSz="829452" rtl="0" eaLnBrk="1" latinLnBrk="0" hangingPunct="1">
        <a:lnSpc>
          <a:spcPct val="90000"/>
        </a:lnSpc>
        <a:spcBef>
          <a:spcPts val="1285"/>
        </a:spcBef>
        <a:buClr>
          <a:srgbClr val="000000"/>
        </a:buClr>
        <a:buSzPct val="45000"/>
        <a:buFont typeface="Wingdings" charset="2"/>
        <a:buChar char=""/>
        <a:defRPr sz="250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200"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00"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it-IT"/>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38"/>
          <p:cNvPicPr/>
          <p:nvPr/>
        </p:nvPicPr>
        <p:blipFill>
          <a:blip r:embed="rId2" cstate="print"/>
          <a:stretch/>
        </p:blipFill>
        <p:spPr>
          <a:xfrm>
            <a:off x="457172" y="402634"/>
            <a:ext cx="3655414" cy="2062387"/>
          </a:xfrm>
          <a:prstGeom prst="rect">
            <a:avLst/>
          </a:prstGeom>
          <a:ln>
            <a:noFill/>
          </a:ln>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84" y="2980179"/>
            <a:ext cx="3901905" cy="1230911"/>
          </a:xfrm>
          <a:prstGeom prst="rect">
            <a:avLst/>
          </a:prstGeom>
        </p:spPr>
      </p:pic>
      <p:pic>
        <p:nvPicPr>
          <p:cNvPr id="10" name="Immagine 9" descr="Europe_flag.jpg"/>
          <p:cNvPicPr>
            <a:picLocks noChangeAspect="1"/>
          </p:cNvPicPr>
          <p:nvPr/>
        </p:nvPicPr>
        <p:blipFill>
          <a:blip r:embed="rId4"/>
          <a:stretch>
            <a:fillRect/>
          </a:stretch>
        </p:blipFill>
        <p:spPr>
          <a:xfrm>
            <a:off x="1343868" y="5102726"/>
            <a:ext cx="1880064" cy="1249821"/>
          </a:xfrm>
          <a:prstGeom prst="rect">
            <a:avLst/>
          </a:prstGeom>
        </p:spPr>
      </p:pic>
      <p:sp>
        <p:nvSpPr>
          <p:cNvPr id="35" name="CasellaDiTesto 34"/>
          <p:cNvSpPr txBox="1"/>
          <p:nvPr/>
        </p:nvSpPr>
        <p:spPr>
          <a:xfrm>
            <a:off x="78445" y="6427005"/>
            <a:ext cx="4420212" cy="360755"/>
          </a:xfrm>
          <a:prstGeom prst="rect">
            <a:avLst/>
          </a:prstGeom>
          <a:noFill/>
        </p:spPr>
        <p:txBody>
          <a:bodyPr wrap="square" lIns="82945" tIns="41473" rIns="82945" bIns="41473" rtlCol="0">
            <a:spAutoFit/>
          </a:bodyPr>
          <a:lstStyle/>
          <a:p>
            <a:pPr algn="ctr"/>
            <a:r>
              <a:rPr lang="en-US" sz="900" b="1" dirty="0"/>
              <a:t>The </a:t>
            </a:r>
            <a:r>
              <a:rPr lang="en-US" sz="900" b="1" dirty="0" err="1"/>
              <a:t>Qombs</a:t>
            </a:r>
            <a:r>
              <a:rPr lang="en-US" sz="900" b="1" dirty="0"/>
              <a:t> Project is funded by the European Union’s Horizon 2020 research and innovation </a:t>
            </a:r>
            <a:r>
              <a:rPr lang="en-US" sz="900" b="1" dirty="0" err="1"/>
              <a:t>programme</a:t>
            </a:r>
            <a:r>
              <a:rPr lang="en-US" sz="900" b="1" dirty="0"/>
              <a:t> under grant agreement number 820419</a:t>
            </a:r>
            <a:endParaRPr lang="it-IT" sz="900" b="1" dirty="0"/>
          </a:p>
        </p:txBody>
      </p:sp>
      <p:sp>
        <p:nvSpPr>
          <p:cNvPr id="16" name="Titolo 15"/>
          <p:cNvSpPr>
            <a:spLocks noGrp="1"/>
          </p:cNvSpPr>
          <p:nvPr>
            <p:ph type="title" idx="13"/>
          </p:nvPr>
        </p:nvSpPr>
        <p:spPr/>
        <p:txBody>
          <a:bodyPr/>
          <a:lstStyle/>
          <a:p>
            <a:pPr algn="l"/>
            <a:r>
              <a:rPr lang="it-IT" sz="3000" dirty="0"/>
              <a:t>WP5 - </a:t>
            </a:r>
            <a:r>
              <a:rPr lang="it-IT" sz="3000" dirty="0" err="1"/>
              <a:t>Industrialization</a:t>
            </a:r>
            <a:r>
              <a:rPr lang="it-IT" sz="3000" dirty="0"/>
              <a:t> </a:t>
            </a:r>
            <a:br>
              <a:rPr lang="it-IT" sz="3000" dirty="0"/>
            </a:br>
            <a:r>
              <a:rPr lang="it-IT" sz="3000" dirty="0"/>
              <a:t>and </a:t>
            </a:r>
            <a:r>
              <a:rPr lang="it-IT" sz="3000" dirty="0" err="1"/>
              <a:t>applications</a:t>
            </a:r>
            <a:br>
              <a:rPr lang="it-IT" sz="3000" dirty="0"/>
            </a:br>
            <a:br>
              <a:rPr lang="it-IT" sz="3000" dirty="0"/>
            </a:br>
            <a:r>
              <a:rPr lang="it-IT" sz="3000" dirty="0"/>
              <a:t>Companies </a:t>
            </a:r>
            <a:r>
              <a:rPr lang="it-IT" sz="3000" dirty="0" err="1"/>
              <a:t>innovation</a:t>
            </a:r>
            <a:endParaRPr lang="it-IT" sz="3000" dirty="0"/>
          </a:p>
        </p:txBody>
      </p:sp>
      <p:sp>
        <p:nvSpPr>
          <p:cNvPr id="19" name="Segnaposto testo 18"/>
          <p:cNvSpPr>
            <a:spLocks noGrp="1"/>
          </p:cNvSpPr>
          <p:nvPr>
            <p:ph type="body" sz="quarter" idx="16"/>
          </p:nvPr>
        </p:nvSpPr>
        <p:spPr/>
        <p:txBody>
          <a:bodyPr/>
          <a:lstStyle/>
          <a:p>
            <a:r>
              <a:rPr lang="it-IT" dirty="0" err="1"/>
              <a:t>Mid-term</a:t>
            </a:r>
            <a:r>
              <a:rPr lang="it-IT" dirty="0"/>
              <a:t> </a:t>
            </a:r>
            <a:r>
              <a:rPr lang="it-IT" dirty="0" err="1"/>
              <a:t>Review</a:t>
            </a:r>
            <a:r>
              <a:rPr lang="it-IT" dirty="0"/>
              <a:t> meeting</a:t>
            </a:r>
          </a:p>
          <a:p>
            <a:r>
              <a:rPr lang="it-IT" dirty="0" err="1"/>
              <a:t>May</a:t>
            </a:r>
            <a:r>
              <a:rPr lang="it-IT" dirty="0"/>
              <a:t> 13th 2020</a:t>
            </a:r>
          </a:p>
        </p:txBody>
      </p:sp>
      <p:sp>
        <p:nvSpPr>
          <p:cNvPr id="11" name="Segnaposto testo 17">
            <a:extLst>
              <a:ext uri="{FF2B5EF4-FFF2-40B4-BE49-F238E27FC236}">
                <a16:creationId xmlns:a16="http://schemas.microsoft.com/office/drawing/2014/main" id="{8135D606-EEFA-0E40-BBA2-8032C143AC05}"/>
              </a:ext>
            </a:extLst>
          </p:cNvPr>
          <p:cNvSpPr txBox="1">
            <a:spLocks/>
          </p:cNvSpPr>
          <p:nvPr/>
        </p:nvSpPr>
        <p:spPr>
          <a:xfrm>
            <a:off x="5017326" y="4067976"/>
            <a:ext cx="2534043" cy="1103534"/>
          </a:xfrm>
          <a:prstGeom prst="rect">
            <a:avLst/>
          </a:prstGeom>
        </p:spPr>
        <p:txBody>
          <a:bodyPr lIns="0" tIns="0" rIns="0" bIns="0">
            <a:normAutofit/>
          </a:bodyPr>
          <a:lstStyle>
            <a:lvl1pPr marL="391867" indent="-293900" algn="l" defTabSz="829452" rtl="0" eaLnBrk="1" latinLnBrk="0" hangingPunct="1">
              <a:lnSpc>
                <a:spcPct val="90000"/>
              </a:lnSpc>
              <a:spcBef>
                <a:spcPts val="1285"/>
              </a:spcBef>
              <a:buClr>
                <a:srgbClr val="000000"/>
              </a:buClr>
              <a:buSzPct val="45000"/>
              <a:buFont typeface="Wingdings" charset="2"/>
              <a:buNone/>
              <a:defRPr sz="220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200"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00"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a:lstStyle>
          <a:p>
            <a:r>
              <a:rPr lang="it-IT" dirty="0"/>
              <a:t>Richard Maulini</a:t>
            </a:r>
          </a:p>
          <a:p>
            <a:r>
              <a:rPr lang="it-IT" b="1" dirty="0"/>
              <a:t>Alpes Lasers S.A.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637-6463-FD4B-BE2A-E948D57A9142}"/>
              </a:ext>
            </a:extLst>
          </p:cNvPr>
          <p:cNvSpPr>
            <a:spLocks noGrp="1"/>
          </p:cNvSpPr>
          <p:nvPr>
            <p:ph type="title" idx="10"/>
          </p:nvPr>
        </p:nvSpPr>
        <p:spPr/>
        <p:txBody>
          <a:bodyPr/>
          <a:lstStyle/>
          <a:p>
            <a:r>
              <a:rPr lang="en-GB" dirty="0"/>
              <a:t>Company innovations</a:t>
            </a:r>
          </a:p>
        </p:txBody>
      </p:sp>
      <p:sp>
        <p:nvSpPr>
          <p:cNvPr id="3" name="Rectangle 2">
            <a:extLst>
              <a:ext uri="{FF2B5EF4-FFF2-40B4-BE49-F238E27FC236}">
                <a16:creationId xmlns:a16="http://schemas.microsoft.com/office/drawing/2014/main" id="{870CD035-F8E2-5743-AC2C-949B13F15845}"/>
              </a:ext>
            </a:extLst>
          </p:cNvPr>
          <p:cNvSpPr/>
          <p:nvPr/>
        </p:nvSpPr>
        <p:spPr>
          <a:xfrm>
            <a:off x="690595" y="1464296"/>
            <a:ext cx="7423905" cy="5262979"/>
          </a:xfrm>
          <a:prstGeom prst="rect">
            <a:avLst/>
          </a:prstGeom>
        </p:spPr>
        <p:txBody>
          <a:bodyPr wrap="square">
            <a:spAutoFit/>
          </a:bodyPr>
          <a:lstStyle/>
          <a:p>
            <a:r>
              <a:rPr lang="en-US" b="1" dirty="0"/>
              <a:t>Reviewer question: </a:t>
            </a:r>
            <a:r>
              <a:rPr lang="en-US" dirty="0"/>
              <a:t>Which ones of the following were realized up to now (and how): </a:t>
            </a:r>
          </a:p>
          <a:p>
            <a:endParaRPr lang="en-US" dirty="0"/>
          </a:p>
          <a:p>
            <a:pPr marL="285750" indent="-285750">
              <a:buFont typeface="Arial" panose="020B0604020202020204" pitchFamily="34" charset="0"/>
              <a:buChar char="•"/>
            </a:pPr>
            <a:r>
              <a:rPr lang="en-US" dirty="0"/>
              <a:t>Enhance innovation capacity</a:t>
            </a:r>
          </a:p>
          <a:p>
            <a:pPr marL="285750" indent="-285750">
              <a:buFont typeface="Arial" panose="020B0604020202020204" pitchFamily="34" charset="0"/>
              <a:buChar char="•"/>
            </a:pPr>
            <a:r>
              <a:rPr lang="en-US" dirty="0"/>
              <a:t>Create new markets opportunities</a:t>
            </a:r>
          </a:p>
          <a:p>
            <a:pPr marL="285750" indent="-285750">
              <a:buFont typeface="Arial" panose="020B0604020202020204" pitchFamily="34" charset="0"/>
              <a:buChar char="•"/>
            </a:pPr>
            <a:r>
              <a:rPr lang="en-US" dirty="0"/>
              <a:t>Strengthen competitiveness and growth of companies</a:t>
            </a:r>
          </a:p>
          <a:p>
            <a:pPr marL="285750" indent="-285750">
              <a:buFont typeface="Arial" panose="020B0604020202020204" pitchFamily="34" charset="0"/>
              <a:buChar char="•"/>
            </a:pPr>
            <a:r>
              <a:rPr lang="en-US" dirty="0"/>
              <a:t>Address issues related to climate change or the environment</a:t>
            </a:r>
          </a:p>
          <a:p>
            <a:pPr marL="285750" indent="-285750">
              <a:buFont typeface="Arial" panose="020B0604020202020204" pitchFamily="34" charset="0"/>
              <a:buChar char="•"/>
            </a:pPr>
            <a:r>
              <a:rPr lang="en-US" dirty="0"/>
              <a:t>Address industrial and/or societal needs at regional level or bring other important benefits for society? </a:t>
            </a:r>
          </a:p>
          <a:p>
            <a:pPr marL="285750" indent="-285750">
              <a:buFont typeface="Arial" panose="020B0604020202020204" pitchFamily="34" charset="0"/>
              <a:buChar char="•"/>
            </a:pPr>
            <a:r>
              <a:rPr lang="en-US" dirty="0"/>
              <a:t>Give information on the relevant innovation activities carried out (prototypes, testing activities, standards, clinical trials) and/or new product, service, reference materials, process or method (to be) launched to the market.</a:t>
            </a:r>
          </a:p>
          <a:p>
            <a:endParaRPr lang="en-US" dirty="0"/>
          </a:p>
          <a:p>
            <a:r>
              <a:rPr lang="en-US" dirty="0"/>
              <a:t>The newly developed QCL comb wavelengths strengthen Alpes’ competitiveness  on the QCL market and </a:t>
            </a:r>
            <a:r>
              <a:rPr lang="en-US" dirty="0" err="1"/>
              <a:t>IRsweep’s</a:t>
            </a:r>
            <a:r>
              <a:rPr lang="en-US" dirty="0"/>
              <a:t> competitiveness on the fast mid-IR spectroscopy market. These enable new applications and thus new market opportunities. </a:t>
            </a:r>
          </a:p>
          <a:p>
            <a:endParaRPr lang="en-US" dirty="0"/>
          </a:p>
          <a:p>
            <a:r>
              <a:rPr lang="en-US" dirty="0"/>
              <a:t>Menlo has developed a working prototype of DFG mid-infrared frequency comb. This prototype will result in a commercial product after project end. </a:t>
            </a:r>
            <a:br>
              <a:rPr lang="en-US" dirty="0"/>
            </a:br>
            <a:endParaRPr lang="en-US" dirty="0"/>
          </a:p>
        </p:txBody>
      </p:sp>
    </p:spTree>
    <p:extLst>
      <p:ext uri="{BB962C8B-B14F-4D97-AF65-F5344CB8AC3E}">
        <p14:creationId xmlns:p14="http://schemas.microsoft.com/office/powerpoint/2010/main" val="68550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BE49C2-44E3-8A4F-A5C8-52091044A013}"/>
              </a:ext>
            </a:extLst>
          </p:cNvPr>
          <p:cNvSpPr txBox="1"/>
          <p:nvPr/>
        </p:nvSpPr>
        <p:spPr>
          <a:xfrm>
            <a:off x="620662" y="1637043"/>
            <a:ext cx="7677121" cy="2217082"/>
          </a:xfrm>
          <a:prstGeom prst="rect">
            <a:avLst/>
          </a:prstGeom>
          <a:noFill/>
        </p:spPr>
        <p:txBody>
          <a:bodyPr wrap="square" rtlCol="0">
            <a:spAutoFit/>
          </a:bodyPr>
          <a:lstStyle/>
          <a:p>
            <a:pPr marL="214398" indent="-214398">
              <a:lnSpc>
                <a:spcPct val="150000"/>
              </a:lnSpc>
              <a:buFont typeface="Arial" panose="020B0604020202020204" pitchFamily="34" charset="0"/>
              <a:buChar char="•"/>
            </a:pPr>
            <a:r>
              <a:rPr lang="en-GB" sz="3200" dirty="0"/>
              <a:t>Overview of work package 5</a:t>
            </a:r>
          </a:p>
          <a:p>
            <a:pPr marL="214398" indent="-214398">
              <a:lnSpc>
                <a:spcPct val="150000"/>
              </a:lnSpc>
              <a:buFont typeface="Arial" panose="020B0604020202020204" pitchFamily="34" charset="0"/>
              <a:buChar char="•"/>
            </a:pPr>
            <a:r>
              <a:rPr lang="en-GB" sz="3200" dirty="0"/>
              <a:t>Ongoing work</a:t>
            </a:r>
          </a:p>
          <a:p>
            <a:pPr marL="214398" indent="-214398">
              <a:lnSpc>
                <a:spcPct val="150000"/>
              </a:lnSpc>
              <a:buFont typeface="Arial" panose="020B0604020202020204" pitchFamily="34" charset="0"/>
              <a:buChar char="•"/>
            </a:pPr>
            <a:r>
              <a:rPr lang="en-GB" sz="3200" dirty="0"/>
              <a:t>Companies innovations</a:t>
            </a:r>
          </a:p>
        </p:txBody>
      </p:sp>
    </p:spTree>
    <p:extLst>
      <p:ext uri="{BB962C8B-B14F-4D97-AF65-F5344CB8AC3E}">
        <p14:creationId xmlns:p14="http://schemas.microsoft.com/office/powerpoint/2010/main" val="58801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637-6463-FD4B-BE2A-E948D57A9142}"/>
              </a:ext>
            </a:extLst>
          </p:cNvPr>
          <p:cNvSpPr>
            <a:spLocks noGrp="1"/>
          </p:cNvSpPr>
          <p:nvPr>
            <p:ph type="title" idx="10"/>
          </p:nvPr>
        </p:nvSpPr>
        <p:spPr/>
        <p:txBody>
          <a:bodyPr/>
          <a:lstStyle/>
          <a:p>
            <a:r>
              <a:rPr lang="en-GB" dirty="0"/>
              <a:t>Overview of WP5</a:t>
            </a:r>
          </a:p>
        </p:txBody>
      </p:sp>
      <p:pic>
        <p:nvPicPr>
          <p:cNvPr id="7" name="Picture 6">
            <a:extLst>
              <a:ext uri="{FF2B5EF4-FFF2-40B4-BE49-F238E27FC236}">
                <a16:creationId xmlns:a16="http://schemas.microsoft.com/office/drawing/2014/main" id="{FD98306B-BCC8-3142-9ADD-B35324164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257"/>
            <a:ext cx="9144000" cy="1418897"/>
          </a:xfrm>
          <a:prstGeom prst="rect">
            <a:avLst/>
          </a:prstGeom>
        </p:spPr>
      </p:pic>
      <p:sp>
        <p:nvSpPr>
          <p:cNvPr id="8" name="TextBox 7">
            <a:extLst>
              <a:ext uri="{FF2B5EF4-FFF2-40B4-BE49-F238E27FC236}">
                <a16:creationId xmlns:a16="http://schemas.microsoft.com/office/drawing/2014/main" id="{28B87AEC-6355-5542-B56B-60330DC8C1BB}"/>
              </a:ext>
            </a:extLst>
          </p:cNvPr>
          <p:cNvSpPr txBox="1"/>
          <p:nvPr/>
        </p:nvSpPr>
        <p:spPr>
          <a:xfrm>
            <a:off x="472176" y="3075766"/>
            <a:ext cx="8499990" cy="3785652"/>
          </a:xfrm>
          <a:prstGeom prst="rect">
            <a:avLst/>
          </a:prstGeom>
          <a:noFill/>
        </p:spPr>
        <p:txBody>
          <a:bodyPr wrap="square" rtlCol="0">
            <a:spAutoFit/>
          </a:bodyPr>
          <a:lstStyle/>
          <a:p>
            <a:r>
              <a:rPr lang="en-US" b="1" dirty="0"/>
              <a:t>Objectives: </a:t>
            </a:r>
          </a:p>
          <a:p>
            <a:pPr marL="285750" indent="-285750">
              <a:buFont typeface="Arial" panose="020B0604020202020204" pitchFamily="34" charset="0"/>
              <a:buChar char="•"/>
            </a:pPr>
            <a:r>
              <a:rPr lang="en-US" dirty="0"/>
              <a:t>Industrialize the QCL-comb, QCD and QWIP technologies developed in the project.</a:t>
            </a:r>
          </a:p>
          <a:p>
            <a:pPr marL="285750" indent="-285750">
              <a:buFont typeface="Arial" panose="020B0604020202020204" pitchFamily="34" charset="0"/>
              <a:buChar char="•"/>
            </a:pPr>
            <a:r>
              <a:rPr lang="en-US" dirty="0"/>
              <a:t>Develop new applications made possible by the technologies developed in the project.</a:t>
            </a:r>
          </a:p>
          <a:p>
            <a:pPr marL="285750" indent="-285750">
              <a:buFont typeface="Arial" panose="020B0604020202020204" pitchFamily="34" charset="0"/>
              <a:buChar char="•"/>
            </a:pPr>
            <a:endParaRPr lang="en-US" dirty="0"/>
          </a:p>
          <a:p>
            <a:r>
              <a:rPr lang="en-US" b="1" dirty="0"/>
              <a:t>Tasks:</a:t>
            </a:r>
          </a:p>
          <a:p>
            <a:pPr marL="285750" indent="-285750">
              <a:buFont typeface="Arial" panose="020B0604020202020204" pitchFamily="34" charset="0"/>
              <a:buChar char="•"/>
            </a:pPr>
            <a:r>
              <a:rPr lang="en-US" dirty="0"/>
              <a:t>T5.1: Packaging, characterization, and delivery of QCL combs to ASI (Alpes)</a:t>
            </a:r>
          </a:p>
          <a:p>
            <a:pPr marL="285750" indent="-285750">
              <a:buFont typeface="Arial" panose="020B0604020202020204" pitchFamily="34" charset="0"/>
              <a:buChar char="•"/>
            </a:pPr>
            <a:r>
              <a:rPr lang="en-US" dirty="0"/>
              <a:t>T5.2: Fabrication of QCL combs at a new wavelength (Alpes)</a:t>
            </a:r>
          </a:p>
          <a:p>
            <a:pPr marL="285750" indent="-285750">
              <a:buFont typeface="Arial" panose="020B0604020202020204" pitchFamily="34" charset="0"/>
              <a:buChar char="•"/>
            </a:pPr>
            <a:r>
              <a:rPr lang="en-US" dirty="0"/>
              <a:t>T5.3: Project devices integrated in new generation IRS spectrometer platform (IRS)</a:t>
            </a:r>
          </a:p>
          <a:p>
            <a:pPr marL="285750" indent="-285750">
              <a:buFont typeface="Arial" panose="020B0604020202020204" pitchFamily="34" charset="0"/>
              <a:buChar char="•"/>
            </a:pPr>
            <a:r>
              <a:rPr lang="en-US" dirty="0"/>
              <a:t>T5.4: Proof of performance measurement with new generation spectrometer (IRS)</a:t>
            </a:r>
          </a:p>
          <a:p>
            <a:pPr marL="285750" indent="-285750">
              <a:buFont typeface="Arial" panose="020B0604020202020204" pitchFamily="34" charset="0"/>
              <a:buChar char="•"/>
            </a:pPr>
            <a:r>
              <a:rPr lang="en-US" dirty="0"/>
              <a:t>T5.5: Production of market ready new generation ultra low noise current drivers (</a:t>
            </a:r>
            <a:r>
              <a:rPr lang="en-US" dirty="0" err="1"/>
              <a:t>ppqS</a:t>
            </a:r>
            <a:r>
              <a:rPr lang="en-US" dirty="0"/>
              <a:t>)</a:t>
            </a:r>
          </a:p>
          <a:p>
            <a:pPr marL="285750" indent="-285750">
              <a:buFont typeface="Arial" panose="020B0604020202020204" pitchFamily="34" charset="0"/>
              <a:buChar char="•"/>
            </a:pPr>
            <a:r>
              <a:rPr lang="en-US" dirty="0"/>
              <a:t>T5.6: Implementation of coherent detection schemes for LIDAR applications (TRT)</a:t>
            </a:r>
          </a:p>
          <a:p>
            <a:pPr marL="285750" indent="-285750">
              <a:buFont typeface="Arial" panose="020B0604020202020204" pitchFamily="34" charset="0"/>
              <a:buChar char="•"/>
            </a:pPr>
            <a:r>
              <a:rPr lang="en-US" dirty="0"/>
              <a:t>T5.7: Implementation of compact system based on QCL comb stabilized by WGMR (ASI)</a:t>
            </a:r>
          </a:p>
          <a:p>
            <a:pPr marL="285750" indent="-285750">
              <a:buFont typeface="Arial" panose="020B0604020202020204" pitchFamily="34" charset="0"/>
              <a:buChar char="•"/>
            </a:pPr>
            <a:r>
              <a:rPr lang="en-US" dirty="0"/>
              <a:t>T5.8: Project exploitation and long-term viability strategy (Alpes)</a:t>
            </a:r>
          </a:p>
          <a:p>
            <a:pPr marL="285750" indent="-285750">
              <a:buFont typeface="Arial" panose="020B0604020202020204" pitchFamily="34" charset="0"/>
              <a:buChar char="•"/>
            </a:pPr>
            <a:r>
              <a:rPr lang="en-US" dirty="0"/>
              <a:t>T5.9: Evaluation of the metrological DFG mid-infrared frequency comb (Menlo)</a:t>
            </a:r>
          </a:p>
          <a:p>
            <a:pPr marL="285750" indent="-28575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779A3E44-9AFB-F140-99BD-DA52B9B08072}"/>
              </a:ext>
            </a:extLst>
          </p:cNvPr>
          <p:cNvSpPr/>
          <p:nvPr/>
        </p:nvSpPr>
        <p:spPr>
          <a:xfrm>
            <a:off x="3585410" y="2522871"/>
            <a:ext cx="745958" cy="23236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rtlCol="0" anchor="ctr"/>
          <a:lstStyle/>
          <a:p>
            <a:pPr algn="ctr"/>
            <a:endParaRPr lang="en-US" sz="1800" b="0" strike="noStrike" spc="-1" dirty="0" err="1">
              <a:solidFill>
                <a:srgbClr val="000000"/>
              </a:solidFill>
              <a:latin typeface="+mj-lt"/>
              <a:ea typeface="DejaVu Sans"/>
            </a:endParaRPr>
          </a:p>
        </p:txBody>
      </p:sp>
      <p:sp>
        <p:nvSpPr>
          <p:cNvPr id="3" name="TextBox 2">
            <a:extLst>
              <a:ext uri="{FF2B5EF4-FFF2-40B4-BE49-F238E27FC236}">
                <a16:creationId xmlns:a16="http://schemas.microsoft.com/office/drawing/2014/main" id="{E3D8333A-BCA5-F54E-BAB7-7FB48FD032B8}"/>
              </a:ext>
            </a:extLst>
          </p:cNvPr>
          <p:cNvSpPr txBox="1"/>
          <p:nvPr/>
        </p:nvSpPr>
        <p:spPr>
          <a:xfrm>
            <a:off x="3518827" y="2454331"/>
            <a:ext cx="415498" cy="369332"/>
          </a:xfrm>
          <a:prstGeom prst="rect">
            <a:avLst/>
          </a:prstGeom>
          <a:noFill/>
        </p:spPr>
        <p:txBody>
          <a:bodyPr wrap="none" rtlCol="0">
            <a:spAutoFit/>
          </a:bodyPr>
          <a:lstStyle/>
          <a:p>
            <a:r>
              <a:rPr lang="en-US" sz="1800" dirty="0">
                <a:latin typeface="Times New Roman" panose="02020603050405020304" pitchFamily="18" charset="0"/>
                <a:cs typeface="Times New Roman" panose="02020603050405020304" pitchFamily="18" charset="0"/>
              </a:rPr>
              <a:t>16</a:t>
            </a:r>
          </a:p>
        </p:txBody>
      </p:sp>
    </p:spTree>
    <p:extLst>
      <p:ext uri="{BB962C8B-B14F-4D97-AF65-F5344CB8AC3E}">
        <p14:creationId xmlns:p14="http://schemas.microsoft.com/office/powerpoint/2010/main" val="18767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637-6463-FD4B-BE2A-E948D57A9142}"/>
              </a:ext>
            </a:extLst>
          </p:cNvPr>
          <p:cNvSpPr>
            <a:spLocks noGrp="1"/>
          </p:cNvSpPr>
          <p:nvPr>
            <p:ph type="title" idx="10"/>
          </p:nvPr>
        </p:nvSpPr>
        <p:spPr/>
        <p:txBody>
          <a:bodyPr/>
          <a:lstStyle/>
          <a:p>
            <a:r>
              <a:rPr lang="en-GB" dirty="0"/>
              <a:t>WP5 schedule - Gantt chart</a:t>
            </a:r>
          </a:p>
        </p:txBody>
      </p:sp>
      <p:pic>
        <p:nvPicPr>
          <p:cNvPr id="4" name="Picture 3">
            <a:extLst>
              <a:ext uri="{FF2B5EF4-FFF2-40B4-BE49-F238E27FC236}">
                <a16:creationId xmlns:a16="http://schemas.microsoft.com/office/drawing/2014/main" id="{60A270EC-84FF-4F41-A141-63FC5958F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0280"/>
            <a:ext cx="9144000" cy="4012557"/>
          </a:xfrm>
          <a:prstGeom prst="rect">
            <a:avLst/>
          </a:prstGeom>
        </p:spPr>
      </p:pic>
      <p:pic>
        <p:nvPicPr>
          <p:cNvPr id="6" name="Picture 5">
            <a:extLst>
              <a:ext uri="{FF2B5EF4-FFF2-40B4-BE49-F238E27FC236}">
                <a16:creationId xmlns:a16="http://schemas.microsoft.com/office/drawing/2014/main" id="{9DA17781-44FD-1A4D-9E50-E2C81E471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3163"/>
            <a:ext cx="9144000" cy="244183"/>
          </a:xfrm>
          <a:prstGeom prst="rect">
            <a:avLst/>
          </a:prstGeom>
        </p:spPr>
      </p:pic>
      <p:sp>
        <p:nvSpPr>
          <p:cNvPr id="7" name="Rectangle 6">
            <a:extLst>
              <a:ext uri="{FF2B5EF4-FFF2-40B4-BE49-F238E27FC236}">
                <a16:creationId xmlns:a16="http://schemas.microsoft.com/office/drawing/2014/main" id="{320DC0C5-599E-364F-AD46-89397C56181E}"/>
              </a:ext>
            </a:extLst>
          </p:cNvPr>
          <p:cNvSpPr/>
          <p:nvPr/>
        </p:nvSpPr>
        <p:spPr>
          <a:xfrm>
            <a:off x="793287" y="1489682"/>
            <a:ext cx="4178385" cy="4450887"/>
          </a:xfrm>
          <a:prstGeom prst="rect">
            <a:avLst/>
          </a:prstGeom>
          <a:noFill/>
          <a:ln w="38100">
            <a:solidFill>
              <a:srgbClr val="FF0000"/>
            </a:solidFill>
          </a:ln>
        </p:spPr>
        <p:style>
          <a:lnRef idx="0">
            <a:scrgbClr r="0" g="0" b="0"/>
          </a:lnRef>
          <a:fillRef idx="0">
            <a:scrgbClr r="0" g="0" b="0"/>
          </a:fillRef>
          <a:effectRef idx="0">
            <a:scrgbClr r="0" g="0" b="0"/>
          </a:effectRef>
          <a:fontRef idx="minor"/>
        </p:style>
        <p:txBody>
          <a:bodyPr lIns="90000" tIns="45000" rIns="90000" bIns="45000" rtlCol="0" anchor="ctr"/>
          <a:lstStyle/>
          <a:p>
            <a:pPr algn="ctr"/>
            <a:endParaRPr lang="en-US" sz="1800" b="0" strike="noStrike" spc="-1" dirty="0" err="1">
              <a:solidFill>
                <a:srgbClr val="000000"/>
              </a:solidFill>
              <a:latin typeface="+mj-lt"/>
              <a:ea typeface="DejaVu Sans"/>
            </a:endParaRPr>
          </a:p>
        </p:txBody>
      </p:sp>
      <p:sp>
        <p:nvSpPr>
          <p:cNvPr id="8" name="TextBox 7">
            <a:extLst>
              <a:ext uri="{FF2B5EF4-FFF2-40B4-BE49-F238E27FC236}">
                <a16:creationId xmlns:a16="http://schemas.microsoft.com/office/drawing/2014/main" id="{0153E97B-261A-2745-ACC4-7B0229F3E2BE}"/>
              </a:ext>
            </a:extLst>
          </p:cNvPr>
          <p:cNvSpPr txBox="1"/>
          <p:nvPr/>
        </p:nvSpPr>
        <p:spPr>
          <a:xfrm>
            <a:off x="720619" y="6134345"/>
            <a:ext cx="4328108" cy="584775"/>
          </a:xfrm>
          <a:prstGeom prst="rect">
            <a:avLst/>
          </a:prstGeom>
          <a:noFill/>
        </p:spPr>
        <p:txBody>
          <a:bodyPr wrap="none" rtlCol="0">
            <a:spAutoFit/>
          </a:bodyPr>
          <a:lstStyle/>
          <a:p>
            <a:pPr marL="285750" indent="-285750">
              <a:buFont typeface="Arial" panose="020B0604020202020204" pitchFamily="34" charset="0"/>
              <a:buChar char="•"/>
            </a:pPr>
            <a:r>
              <a:rPr lang="en-US" dirty="0"/>
              <a:t>Task 5.6 (TRT) ongoing</a:t>
            </a:r>
          </a:p>
          <a:p>
            <a:pPr marL="285750" indent="-285750">
              <a:buFont typeface="Arial" panose="020B0604020202020204" pitchFamily="34" charset="0"/>
              <a:buChar char="•"/>
            </a:pPr>
            <a:r>
              <a:rPr lang="en-US" dirty="0"/>
              <a:t>Task 5.2 (Alpes) preparatory work ongoing</a:t>
            </a:r>
          </a:p>
        </p:txBody>
      </p:sp>
    </p:spTree>
    <p:extLst>
      <p:ext uri="{BB962C8B-B14F-4D97-AF65-F5344CB8AC3E}">
        <p14:creationId xmlns:p14="http://schemas.microsoft.com/office/powerpoint/2010/main" val="227383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637-6463-FD4B-BE2A-E948D57A9142}"/>
              </a:ext>
            </a:extLst>
          </p:cNvPr>
          <p:cNvSpPr>
            <a:spLocks noGrp="1"/>
          </p:cNvSpPr>
          <p:nvPr>
            <p:ph type="title" idx="10"/>
          </p:nvPr>
        </p:nvSpPr>
        <p:spPr/>
        <p:txBody>
          <a:bodyPr/>
          <a:lstStyle/>
          <a:p>
            <a:r>
              <a:rPr lang="en-GB" dirty="0"/>
              <a:t>Work in progress – Task 5.6</a:t>
            </a:r>
          </a:p>
        </p:txBody>
      </p:sp>
      <p:sp>
        <p:nvSpPr>
          <p:cNvPr id="8" name="TextBox 7">
            <a:extLst>
              <a:ext uri="{FF2B5EF4-FFF2-40B4-BE49-F238E27FC236}">
                <a16:creationId xmlns:a16="http://schemas.microsoft.com/office/drawing/2014/main" id="{28B87AEC-6355-5542-B56B-60330DC8C1BB}"/>
              </a:ext>
            </a:extLst>
          </p:cNvPr>
          <p:cNvSpPr txBox="1"/>
          <p:nvPr/>
        </p:nvSpPr>
        <p:spPr>
          <a:xfrm>
            <a:off x="551956" y="1547552"/>
            <a:ext cx="8039722" cy="5509200"/>
          </a:xfrm>
          <a:prstGeom prst="rect">
            <a:avLst/>
          </a:prstGeom>
          <a:noFill/>
        </p:spPr>
        <p:txBody>
          <a:bodyPr wrap="square" rtlCol="0">
            <a:spAutoFit/>
          </a:bodyPr>
          <a:lstStyle/>
          <a:p>
            <a:r>
              <a:rPr lang="en-US" b="1" dirty="0"/>
              <a:t>T5.6: Implementation of coherent detection schemes for LIDAR applications (TRT; M16-M36)</a:t>
            </a:r>
          </a:p>
          <a:p>
            <a:endParaRPr lang="en-US" b="1" dirty="0"/>
          </a:p>
          <a:p>
            <a:r>
              <a:rPr lang="en-US" dirty="0"/>
              <a:t>Focus on range finding and anemometry. The ultimate sensitivity addressable with QCL combs is targeted.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TRT is working on the architecture of the dual frequency comb based LIDAR.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Principle: comb #1 with rep. rate f sent to the target. Back-reflected signal coherently detected by interfering with comb #2 with </a:t>
            </a:r>
            <a:r>
              <a:rPr lang="en-US" dirty="0" err="1"/>
              <a:t>rep.rate</a:t>
            </a:r>
            <a:r>
              <a:rPr lang="en-US" dirty="0"/>
              <a:t> (f+∆f). The measured phase delay for each beat note is compared to a reference path to estimate the propagation 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Modeling and experimental works being conducted to demonstrate the feasibility using 1.55 µm lasers and fibered optics and measure the resolution and accuracy of this ranging method depending on the parameters of the setup.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Discussions with CNRS, Alpes, CNR and </a:t>
            </a:r>
            <a:r>
              <a:rPr lang="en-US" dirty="0" err="1"/>
              <a:t>ppqSense</a:t>
            </a:r>
            <a:r>
              <a:rPr lang="en-US" dirty="0"/>
              <a:t> ongoing to build a similar setup using mid-infrared QCL-combs. </a:t>
            </a:r>
          </a:p>
          <a:p>
            <a:br>
              <a:rPr lang="en-US" dirty="0"/>
            </a:br>
            <a:endParaRPr lang="en-US"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7630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637-6463-FD4B-BE2A-E948D57A9142}"/>
              </a:ext>
            </a:extLst>
          </p:cNvPr>
          <p:cNvSpPr>
            <a:spLocks noGrp="1"/>
          </p:cNvSpPr>
          <p:nvPr>
            <p:ph type="title" idx="10"/>
          </p:nvPr>
        </p:nvSpPr>
        <p:spPr/>
        <p:txBody>
          <a:bodyPr/>
          <a:lstStyle/>
          <a:p>
            <a:r>
              <a:rPr lang="en-GB" dirty="0"/>
              <a:t>Work in progress – Task 5.6</a:t>
            </a:r>
          </a:p>
        </p:txBody>
      </p:sp>
      <p:sp>
        <p:nvSpPr>
          <p:cNvPr id="8" name="TextBox 7">
            <a:extLst>
              <a:ext uri="{FF2B5EF4-FFF2-40B4-BE49-F238E27FC236}">
                <a16:creationId xmlns:a16="http://schemas.microsoft.com/office/drawing/2014/main" id="{28B87AEC-6355-5542-B56B-60330DC8C1BB}"/>
              </a:ext>
            </a:extLst>
          </p:cNvPr>
          <p:cNvSpPr txBox="1"/>
          <p:nvPr/>
        </p:nvSpPr>
        <p:spPr>
          <a:xfrm>
            <a:off x="551956" y="1523488"/>
            <a:ext cx="8039722" cy="5016758"/>
          </a:xfrm>
          <a:prstGeom prst="rect">
            <a:avLst/>
          </a:prstGeom>
          <a:noFill/>
        </p:spPr>
        <p:txBody>
          <a:bodyPr wrap="square" rtlCol="0">
            <a:spAutoFit/>
          </a:bodyPr>
          <a:lstStyle/>
          <a:p>
            <a:r>
              <a:rPr lang="en-US" b="1" dirty="0"/>
              <a:t>T5.6: Implementation of coherent detection schemes for LIDAR applications (TRT; M16-M36)</a:t>
            </a:r>
          </a:p>
          <a:p>
            <a:endParaRPr lang="en-US" b="1" dirty="0"/>
          </a:p>
          <a:p>
            <a:r>
              <a:rPr lang="en-US" b="1" dirty="0"/>
              <a:t>Reviewer question: </a:t>
            </a:r>
            <a:r>
              <a:rPr lang="en-US" dirty="0"/>
              <a:t>For the (diurnal) LIDAR and communication applications, would it be interesting to tune the QCL emission on  a Fraunhofer line of the Sun?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question from the reviewer is indeed important for direct detection schemes, especially in the visible and near-infrared spectral ranges.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mid-infrared spectral range where QCL emit (4-12 µm), the emissivity of the targeted scene outreaches the solar photons.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LIDAR setup being implemented in QOMBS, the detection is coherent and the detected signal is thus filtered.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mid-infrared, it is important to work in the atmospheric windows at 3-5 µm or 8-12 µm in order to avoid molecular absorption. </a:t>
            </a:r>
            <a:br>
              <a:rPr lang="en-US" dirty="0"/>
            </a:br>
            <a:endParaRPr lang="en-US" b="1" dirty="0"/>
          </a:p>
          <a:p>
            <a:pPr marL="285750" indent="-285750">
              <a:buFont typeface="Arial" panose="020B0604020202020204" pitchFamily="34" charset="0"/>
              <a:buChar char="•"/>
            </a:pPr>
            <a:r>
              <a:rPr lang="en-US" dirty="0"/>
              <a:t>Most molecules present in the atmosphere that could “shield” from solar radiation are also present at ground level and would reduce the laser signal.</a:t>
            </a:r>
          </a:p>
        </p:txBody>
      </p:sp>
    </p:spTree>
    <p:extLst>
      <p:ext uri="{BB962C8B-B14F-4D97-AF65-F5344CB8AC3E}">
        <p14:creationId xmlns:p14="http://schemas.microsoft.com/office/powerpoint/2010/main" val="351984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637-6463-FD4B-BE2A-E948D57A9142}"/>
              </a:ext>
            </a:extLst>
          </p:cNvPr>
          <p:cNvSpPr>
            <a:spLocks noGrp="1"/>
          </p:cNvSpPr>
          <p:nvPr>
            <p:ph type="title" idx="10"/>
          </p:nvPr>
        </p:nvSpPr>
        <p:spPr/>
        <p:txBody>
          <a:bodyPr/>
          <a:lstStyle/>
          <a:p>
            <a:r>
              <a:rPr lang="en-GB" dirty="0"/>
              <a:t>Work in progress – Task 5.2</a:t>
            </a:r>
          </a:p>
        </p:txBody>
      </p:sp>
      <p:sp>
        <p:nvSpPr>
          <p:cNvPr id="8" name="TextBox 7">
            <a:extLst>
              <a:ext uri="{FF2B5EF4-FFF2-40B4-BE49-F238E27FC236}">
                <a16:creationId xmlns:a16="http://schemas.microsoft.com/office/drawing/2014/main" id="{28B87AEC-6355-5542-B56B-60330DC8C1BB}"/>
              </a:ext>
            </a:extLst>
          </p:cNvPr>
          <p:cNvSpPr txBox="1"/>
          <p:nvPr/>
        </p:nvSpPr>
        <p:spPr>
          <a:xfrm>
            <a:off x="551956" y="1565600"/>
            <a:ext cx="8039722" cy="3293209"/>
          </a:xfrm>
          <a:prstGeom prst="rect">
            <a:avLst/>
          </a:prstGeom>
          <a:noFill/>
        </p:spPr>
        <p:txBody>
          <a:bodyPr wrap="square" rtlCol="0">
            <a:spAutoFit/>
          </a:bodyPr>
          <a:lstStyle/>
          <a:p>
            <a:r>
              <a:rPr lang="en-US" b="1" dirty="0"/>
              <a:t>T5.2: Fabrication of QCL combs at a new wavelength (Alpes; M24-M30)</a:t>
            </a:r>
          </a:p>
          <a:p>
            <a:endParaRPr lang="en-US" b="1" dirty="0"/>
          </a:p>
          <a:p>
            <a:r>
              <a:rPr lang="en-US" dirty="0"/>
              <a:t>Fabrication of QCL combs according to IRS’s requirements to monitor reaction kinetics of a biological molecule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Based on the results of WP3, Alpes developed high-performance QCL combs at a wavelength of 6 µm (1650 cm</a:t>
            </a:r>
            <a:r>
              <a:rPr lang="en-US" baseline="30000" dirty="0"/>
              <a:t>-1</a:t>
            </a:r>
            <a:r>
              <a:rPr lang="en-US" dirty="0"/>
              <a:t>) with a spectral width of up to 70 cm</a:t>
            </a:r>
            <a:r>
              <a:rPr lang="en-US" baseline="30000" dirty="0"/>
              <a:t>-1</a:t>
            </a:r>
            <a:r>
              <a:rPr lang="en-US" dirty="0"/>
              <a:t>.</a:t>
            </a:r>
          </a:p>
          <a:p>
            <a:pPr marL="285750" indent="-285750">
              <a:buFont typeface="Arial" panose="020B0604020202020204" pitchFamily="34" charset="0"/>
              <a:buChar char="•"/>
            </a:pPr>
            <a:r>
              <a:rPr lang="en-US" dirty="0"/>
              <a:t>This wavelength is important for the spectroscopy of proteins as it corresponds to the amide I band.</a:t>
            </a:r>
          </a:p>
          <a:p>
            <a:pPr marL="285750" indent="-285750">
              <a:buFont typeface="Arial" panose="020B0604020202020204" pitchFamily="34" charset="0"/>
              <a:buChar char="•"/>
            </a:pPr>
            <a:r>
              <a:rPr lang="en-US" dirty="0"/>
              <a:t>The lasers were tested in a dual-comb setup by IRS.</a:t>
            </a:r>
          </a:p>
          <a:p>
            <a:pPr marL="285750" indent="-285750">
              <a:buFont typeface="Arial" panose="020B0604020202020204" pitchFamily="34" charset="0"/>
              <a:buChar char="•"/>
            </a:pPr>
            <a:r>
              <a:rPr lang="en-US" dirty="0"/>
              <a:t>Alpes is now preparing and packaging the new devices for IRS.</a:t>
            </a:r>
            <a:br>
              <a:rPr lang="en-US" dirty="0"/>
            </a:br>
            <a:endParaRPr lang="en-US"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6063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637-6463-FD4B-BE2A-E948D57A9142}"/>
              </a:ext>
            </a:extLst>
          </p:cNvPr>
          <p:cNvSpPr>
            <a:spLocks noGrp="1"/>
          </p:cNvSpPr>
          <p:nvPr>
            <p:ph type="title" idx="10"/>
          </p:nvPr>
        </p:nvSpPr>
        <p:spPr/>
        <p:txBody>
          <a:bodyPr/>
          <a:lstStyle/>
          <a:p>
            <a:r>
              <a:rPr lang="en-GB" dirty="0"/>
              <a:t>Work in progress – Task 5.2</a:t>
            </a:r>
          </a:p>
        </p:txBody>
      </p:sp>
      <p:sp>
        <p:nvSpPr>
          <p:cNvPr id="8" name="TextBox 7">
            <a:extLst>
              <a:ext uri="{FF2B5EF4-FFF2-40B4-BE49-F238E27FC236}">
                <a16:creationId xmlns:a16="http://schemas.microsoft.com/office/drawing/2014/main" id="{28B87AEC-6355-5542-B56B-60330DC8C1BB}"/>
              </a:ext>
            </a:extLst>
          </p:cNvPr>
          <p:cNvSpPr txBox="1"/>
          <p:nvPr/>
        </p:nvSpPr>
        <p:spPr>
          <a:xfrm>
            <a:off x="551956" y="1565600"/>
            <a:ext cx="4288609" cy="2062103"/>
          </a:xfrm>
          <a:prstGeom prst="rect">
            <a:avLst/>
          </a:prstGeom>
          <a:noFill/>
        </p:spPr>
        <p:txBody>
          <a:bodyPr wrap="square" rtlCol="0">
            <a:spAutoFit/>
          </a:bodyPr>
          <a:lstStyle/>
          <a:p>
            <a:r>
              <a:rPr lang="en-US" dirty="0"/>
              <a:t>High performance QCL combs in the amid I band of proteins</a:t>
            </a:r>
          </a:p>
          <a:p>
            <a:pPr marL="285750" indent="-285750">
              <a:buFont typeface="Arial" panose="020B0604020202020204" pitchFamily="34" charset="0"/>
              <a:buChar char="•"/>
            </a:pPr>
            <a:r>
              <a:rPr lang="en-US" dirty="0"/>
              <a:t>Comb operation up to 50ºC</a:t>
            </a:r>
          </a:p>
          <a:p>
            <a:pPr marL="285750" indent="-285750">
              <a:buFont typeface="Arial" panose="020B0604020202020204" pitchFamily="34" charset="0"/>
              <a:buChar char="•"/>
            </a:pPr>
            <a:r>
              <a:rPr lang="en-US" dirty="0"/>
              <a:t>400 </a:t>
            </a:r>
            <a:r>
              <a:rPr lang="en-US" dirty="0" err="1"/>
              <a:t>mW</a:t>
            </a:r>
            <a:r>
              <a:rPr lang="en-US" dirty="0"/>
              <a:t> output power at 20ºC</a:t>
            </a:r>
          </a:p>
          <a:p>
            <a:pPr marL="285750" indent="-285750">
              <a:buFont typeface="Arial" panose="020B0604020202020204" pitchFamily="34" charset="0"/>
              <a:buChar char="•"/>
            </a:pPr>
            <a:r>
              <a:rPr lang="en-US" dirty="0"/>
              <a:t>Mode spacing: 10 GHz = 0.33 cm-1</a:t>
            </a:r>
          </a:p>
          <a:p>
            <a:pPr marL="285750" indent="-285750">
              <a:buFont typeface="Arial" panose="020B0604020202020204" pitchFamily="34" charset="0"/>
              <a:buChar char="•"/>
            </a:pPr>
            <a:r>
              <a:rPr lang="en-US" dirty="0"/>
              <a:t>Average power per mode: ~2 </a:t>
            </a:r>
            <a:r>
              <a:rPr lang="en-US" dirty="0" err="1"/>
              <a:t>mW</a:t>
            </a:r>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114D16C-B201-8A49-9216-87248981D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81" y="4314852"/>
            <a:ext cx="3302137" cy="2160000"/>
          </a:xfrm>
          <a:prstGeom prst="rect">
            <a:avLst/>
          </a:prstGeom>
        </p:spPr>
      </p:pic>
      <p:pic>
        <p:nvPicPr>
          <p:cNvPr id="6" name="Picture 5">
            <a:extLst>
              <a:ext uri="{FF2B5EF4-FFF2-40B4-BE49-F238E27FC236}">
                <a16:creationId xmlns:a16="http://schemas.microsoft.com/office/drawing/2014/main" id="{4CAC92B7-FE42-9A4C-B49D-7E5B17962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707" y="4244514"/>
            <a:ext cx="3681714" cy="2160000"/>
          </a:xfrm>
          <a:prstGeom prst="rect">
            <a:avLst/>
          </a:prstGeom>
        </p:spPr>
      </p:pic>
      <p:pic>
        <p:nvPicPr>
          <p:cNvPr id="9" name="Picture 8">
            <a:extLst>
              <a:ext uri="{FF2B5EF4-FFF2-40B4-BE49-F238E27FC236}">
                <a16:creationId xmlns:a16="http://schemas.microsoft.com/office/drawing/2014/main" id="{3EBE91D4-0BC2-704E-839D-E9261667B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331" y="1666188"/>
            <a:ext cx="3188367" cy="2160000"/>
          </a:xfrm>
          <a:prstGeom prst="rect">
            <a:avLst/>
          </a:prstGeom>
        </p:spPr>
      </p:pic>
    </p:spTree>
    <p:extLst>
      <p:ext uri="{BB962C8B-B14F-4D97-AF65-F5344CB8AC3E}">
        <p14:creationId xmlns:p14="http://schemas.microsoft.com/office/powerpoint/2010/main" val="374530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637-6463-FD4B-BE2A-E948D57A9142}"/>
              </a:ext>
            </a:extLst>
          </p:cNvPr>
          <p:cNvSpPr>
            <a:spLocks noGrp="1"/>
          </p:cNvSpPr>
          <p:nvPr>
            <p:ph type="title" idx="10"/>
          </p:nvPr>
        </p:nvSpPr>
        <p:spPr/>
        <p:txBody>
          <a:bodyPr/>
          <a:lstStyle/>
          <a:p>
            <a:r>
              <a:rPr lang="en-GB" dirty="0"/>
              <a:t>Company innovations</a:t>
            </a:r>
          </a:p>
        </p:txBody>
      </p:sp>
      <p:sp>
        <p:nvSpPr>
          <p:cNvPr id="8" name="TextBox 7">
            <a:extLst>
              <a:ext uri="{FF2B5EF4-FFF2-40B4-BE49-F238E27FC236}">
                <a16:creationId xmlns:a16="http://schemas.microsoft.com/office/drawing/2014/main" id="{28B87AEC-6355-5542-B56B-60330DC8C1BB}"/>
              </a:ext>
            </a:extLst>
          </p:cNvPr>
          <p:cNvSpPr txBox="1"/>
          <p:nvPr/>
        </p:nvSpPr>
        <p:spPr>
          <a:xfrm>
            <a:off x="551956" y="1565600"/>
            <a:ext cx="8039722" cy="3046988"/>
          </a:xfrm>
          <a:prstGeom prst="rect">
            <a:avLst/>
          </a:prstGeom>
          <a:noFill/>
        </p:spPr>
        <p:txBody>
          <a:bodyPr wrap="square" rtlCol="0">
            <a:spAutoFit/>
          </a:bodyPr>
          <a:lstStyle/>
          <a:p>
            <a:r>
              <a:rPr lang="en-US" dirty="0"/>
              <a:t>The Project consortium is composed of 5 research institutes and </a:t>
            </a:r>
            <a:r>
              <a:rPr lang="en-US" b="1" dirty="0"/>
              <a:t>5</a:t>
            </a:r>
            <a:r>
              <a:rPr lang="en-US" dirty="0"/>
              <a:t> companies, including </a:t>
            </a:r>
            <a:r>
              <a:rPr lang="en-US" b="1" dirty="0"/>
              <a:t>4</a:t>
            </a:r>
            <a:r>
              <a:rPr lang="en-US" dirty="0"/>
              <a:t> SMEs</a:t>
            </a:r>
          </a:p>
          <a:p>
            <a:endParaRPr lang="en-US" dirty="0"/>
          </a:p>
          <a:p>
            <a:r>
              <a:rPr lang="en-US" dirty="0"/>
              <a:t>The </a:t>
            </a:r>
            <a:r>
              <a:rPr lang="en-US" dirty="0" err="1"/>
              <a:t>Qombs</a:t>
            </a:r>
            <a:r>
              <a:rPr lang="en-US" dirty="0"/>
              <a:t> project is committed in bringing the following important technological results: </a:t>
            </a:r>
          </a:p>
          <a:p>
            <a:pPr marL="285750" indent="-285750">
              <a:buFont typeface="Arial" panose="020B0604020202020204" pitchFamily="34" charset="0"/>
              <a:buChar char="•"/>
            </a:pPr>
            <a:r>
              <a:rPr lang="en-US" dirty="0"/>
              <a:t>Compact and powerful mid-infrared optical frequency combs</a:t>
            </a:r>
          </a:p>
          <a:p>
            <a:pPr marL="285750" indent="-285750">
              <a:buFont typeface="Arial" panose="020B0604020202020204" pitchFamily="34" charset="0"/>
              <a:buChar char="•"/>
            </a:pPr>
            <a:r>
              <a:rPr lang="en-US" dirty="0"/>
              <a:t>Compact ultra-low-noise current drivers</a:t>
            </a:r>
          </a:p>
          <a:p>
            <a:pPr marL="285750" indent="-285750">
              <a:buFont typeface="Arial" panose="020B0604020202020204" pitchFamily="34" charset="0"/>
              <a:buChar char="•"/>
            </a:pPr>
            <a:r>
              <a:rPr lang="en-US" dirty="0"/>
              <a:t>Integrated compact setup for dual-comb spectroscopy, </a:t>
            </a:r>
          </a:p>
          <a:p>
            <a:pPr marL="285750" indent="-285750">
              <a:buFont typeface="Arial" panose="020B0604020202020204" pitchFamily="34" charset="0"/>
              <a:buChar char="•"/>
            </a:pPr>
            <a:r>
              <a:rPr lang="en-US" dirty="0"/>
              <a:t>Mid-infrared lidars and low-scattering free space communication systems, </a:t>
            </a:r>
          </a:p>
          <a:p>
            <a:pPr marL="285750" indent="-285750">
              <a:buFont typeface="Arial" panose="020B0604020202020204" pitchFamily="34" charset="0"/>
              <a:buChar char="•"/>
            </a:pPr>
            <a:r>
              <a:rPr lang="en-US" dirty="0"/>
              <a:t>Metrological references for high-resolution molecular spectroscopy. </a:t>
            </a:r>
          </a:p>
          <a:p>
            <a:endParaRPr lang="en-US" dirty="0"/>
          </a:p>
          <a:p>
            <a:r>
              <a:rPr lang="en-US" dirty="0"/>
              <a:t>All these technologies will have a strong impact on everyday life.</a:t>
            </a:r>
          </a:p>
        </p:txBody>
      </p:sp>
    </p:spTree>
    <p:extLst>
      <p:ext uri="{BB962C8B-B14F-4D97-AF65-F5344CB8AC3E}">
        <p14:creationId xmlns:p14="http://schemas.microsoft.com/office/powerpoint/2010/main" val="1168033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lIns="90000" tIns="45000" rIns="90000" bIns="45000"/>
      <a:lstStyle>
        <a:defPPr algn="ctr">
          <a:defRPr sz="1800" b="0" strike="noStrike" spc="-1" dirty="0" err="1" smtClean="0">
            <a:solidFill>
              <a:srgbClr val="000000"/>
            </a:solidFill>
            <a:latin typeface="+mj-lt"/>
            <a:ea typeface="DejaVu Sans"/>
          </a:defRPr>
        </a:defPPr>
      </a:lstStyle>
      <a:style>
        <a:lnRef idx="0">
          <a:scrgbClr r="0" g="0" b="0"/>
        </a:lnRef>
        <a:fillRef idx="0">
          <a:scrgbClr r="0" g="0" b="0"/>
        </a:fillRef>
        <a:effectRef idx="0">
          <a:scrgbClr r="0" g="0" b="0"/>
        </a:effectRef>
        <a:fontRef idx="minor"/>
      </a:style>
    </a:spDef>
  </a:objectDefaults>
  <a:extraClrSchemeLst/>
  <a:extLst>
    <a:ext uri="{05A4C25C-085E-4340-85A3-A5531E510DB2}">
      <thm15:themeFamily xmlns:thm15="http://schemas.microsoft.com/office/thememl/2012/main" name="Qombs_presentation_template" id="{41B766F1-399B-6D42-B5D6-3A3E5A159F9E}" vid="{039D25E6-8055-C047-AEA9-9103661459E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1977</TotalTime>
  <Words>958</Words>
  <Application>Microsoft Macintosh PowerPoint</Application>
  <PresentationFormat>On-screen Show (4:3)</PresentationFormat>
  <Paragraphs>93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DejaVu Sans</vt:lpstr>
      <vt:lpstr>Symbol</vt:lpstr>
      <vt:lpstr>Times New Roman</vt:lpstr>
      <vt:lpstr>Wingdings</vt:lpstr>
      <vt:lpstr>Office Theme</vt:lpstr>
      <vt:lpstr>WP5 - Industrialization  and applications  Companies innovation</vt:lpstr>
      <vt:lpstr>PowerPoint Presentation</vt:lpstr>
      <vt:lpstr>Overview of WP5</vt:lpstr>
      <vt:lpstr>WP5 schedule - Gantt chart</vt:lpstr>
      <vt:lpstr>Work in progress – Task 5.6</vt:lpstr>
      <vt:lpstr>Work in progress – Task 5.6</vt:lpstr>
      <vt:lpstr>Work in progress – Task 5.2</vt:lpstr>
      <vt:lpstr>Work in progress – Task 5.2</vt:lpstr>
      <vt:lpstr>Company innovations</vt:lpstr>
      <vt:lpstr>Company innovations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 3</dc:title>
  <dc:subject/>
  <dc:creator>Martin Franckie</dc:creator>
  <dc:description/>
  <cp:lastModifiedBy>Richard Maulini</cp:lastModifiedBy>
  <cp:revision>52</cp:revision>
  <dcterms:created xsi:type="dcterms:W3CDTF">2020-05-06T12:32:36Z</dcterms:created>
  <dcterms:modified xsi:type="dcterms:W3CDTF">2020-05-12T11:53:54Z</dcterms:modified>
  <dc:language>it-IT</dc:language>
</cp:coreProperties>
</file>