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5" r:id="rId2"/>
    <p:sldId id="301" r:id="rId3"/>
    <p:sldId id="267" r:id="rId4"/>
    <p:sldId id="268" r:id="rId5"/>
    <p:sldId id="303" r:id="rId6"/>
    <p:sldId id="293" r:id="rId7"/>
    <p:sldId id="291" r:id="rId8"/>
    <p:sldId id="274" r:id="rId9"/>
    <p:sldId id="306" r:id="rId10"/>
    <p:sldId id="270" r:id="rId11"/>
    <p:sldId id="302" r:id="rId12"/>
    <p:sldId id="294" r:id="rId13"/>
    <p:sldId id="275" r:id="rId14"/>
    <p:sldId id="289" r:id="rId15"/>
    <p:sldId id="272" r:id="rId16"/>
    <p:sldId id="295" r:id="rId17"/>
    <p:sldId id="290" r:id="rId18"/>
    <p:sldId id="296" r:id="rId19"/>
    <p:sldId id="300" r:id="rId20"/>
    <p:sldId id="297" r:id="rId21"/>
    <p:sldId id="304" r:id="rId22"/>
    <p:sldId id="299" r:id="rId23"/>
    <p:sldId id="276" r:id="rId24"/>
    <p:sldId id="298" r:id="rId25"/>
  </p:sldIdLst>
  <p:sldSz cx="9144000" cy="6858000" type="screen4x3"/>
  <p:notesSz cx="7099300" cy="10234613"/>
  <p:defaultTextStyle>
    <a:defPPr>
      <a:defRPr lang="it-IT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89199" autoAdjust="0"/>
  </p:normalViewPr>
  <p:slideViewPr>
    <p:cSldViewPr snapToGrid="0">
      <p:cViewPr>
        <p:scale>
          <a:sx n="57" d="100"/>
          <a:sy n="57" d="100"/>
        </p:scale>
        <p:origin x="1388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752" y="2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r">
              <a:defRPr sz="1100"/>
            </a:lvl1pPr>
          </a:lstStyle>
          <a:p>
            <a:fld id="{518B01CA-A618-4F2B-9B6B-055E08005F2E}" type="datetimeFigureOut">
              <a:rPr lang="it-IT" smtClean="0"/>
              <a:pPr/>
              <a:t>07/05/2020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752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r">
              <a:defRPr sz="1100"/>
            </a:lvl1pPr>
          </a:lstStyle>
          <a:p>
            <a:fld id="{79DFB8B1-B3D3-4318-88B1-D9A1F2781A2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64929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752" y="2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r">
              <a:defRPr sz="1100"/>
            </a:lvl1pPr>
          </a:lstStyle>
          <a:p>
            <a:fld id="{C3FD15F1-D244-467D-99AF-6077F8CFF445}" type="datetimeFigureOut">
              <a:rPr lang="it-IT" smtClean="0"/>
              <a:pPr/>
              <a:t>07/05/2020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41" tIns="43420" rIns="86841" bIns="434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33" y="4861254"/>
            <a:ext cx="5680036" cy="4605955"/>
          </a:xfrm>
          <a:prstGeom prst="rect">
            <a:avLst/>
          </a:prstGeom>
        </p:spPr>
        <p:txBody>
          <a:bodyPr vert="horz" lIns="86841" tIns="43420" rIns="86841" bIns="434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752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r">
              <a:defRPr sz="1100"/>
            </a:lvl1pPr>
          </a:lstStyle>
          <a:p>
            <a:fld id="{C5CD4DC4-6BE0-4B13-9FD8-3E0A70F22F3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9051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6BE6D7-2A56-43F0-801B-CF027DA3E10A}" type="datetime1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58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74D40D-D40D-40D2-B9EF-665C4F781034}" type="datetime1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46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E9EDD1C-14BA-4E3E-BE8F-A5696986241A}" type="datetime1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76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0A1FA28-2D94-40A6-BC30-AC9F837201C4}" type="datetime1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0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C6C574-128D-4D7E-8ECB-BD9ADA0D2D82}" type="datetime1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6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970C579-4969-4DC6-9258-6A80DF511952}" type="datetime1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16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CC4942-3179-457F-9FAB-1412D62BCAE6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03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940C59-F44F-4F86-85B9-F088DC400451}" type="datetime1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01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 userDrawn="1"/>
        </p:nvSpPr>
        <p:spPr>
          <a:xfrm>
            <a:off x="4571716" y="0"/>
            <a:ext cx="4569431" cy="6856009"/>
          </a:xfrm>
          <a:prstGeom prst="rect">
            <a:avLst/>
          </a:prstGeom>
          <a:gradFill>
            <a:gsLst>
              <a:gs pos="0">
                <a:srgbClr val="FFF450"/>
              </a:gs>
              <a:gs pos="100000">
                <a:srgbClr val="FAA61A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Titolo 1"/>
          <p:cNvSpPr>
            <a:spLocks noGrp="1"/>
          </p:cNvSpPr>
          <p:nvPr>
            <p:ph type="title" idx="13" hasCustomPrompt="1"/>
          </p:nvPr>
        </p:nvSpPr>
        <p:spPr>
          <a:xfrm>
            <a:off x="4727808" y="273352"/>
            <a:ext cx="4207285" cy="3127709"/>
          </a:xfrm>
        </p:spPr>
        <p:txBody>
          <a:bodyPr/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08" y="3511089"/>
            <a:ext cx="3420332" cy="498292"/>
          </a:xfrm>
        </p:spPr>
        <p:txBody>
          <a:bodyPr>
            <a:normAutofit/>
          </a:bodyPr>
          <a:lstStyle>
            <a:lvl1pPr>
              <a:buNone/>
              <a:defRPr sz="2500"/>
            </a:lvl1pPr>
          </a:lstStyle>
          <a:p>
            <a:pPr lvl="0"/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5343508" y="4064107"/>
            <a:ext cx="3420332" cy="1471392"/>
          </a:xfrm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pPr lvl="0"/>
            <a:r>
              <a:rPr lang="it-IT" dirty="0" err="1" smtClean="0"/>
              <a:t>Co-workers</a:t>
            </a:r>
            <a:endParaRPr lang="it-IT" dirty="0"/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4754880" y="5779038"/>
            <a:ext cx="4193502" cy="940132"/>
          </a:xfrm>
        </p:spPr>
        <p:txBody>
          <a:bodyPr>
            <a:normAutofit/>
          </a:bodyPr>
          <a:lstStyle>
            <a:lvl1pPr algn="ctr">
              <a:buNone/>
              <a:defRPr sz="2500" baseline="0"/>
            </a:lvl1pPr>
          </a:lstStyle>
          <a:p>
            <a:pPr lvl="0"/>
            <a:r>
              <a:rPr lang="it-IT" dirty="0" err="1" smtClean="0"/>
              <a:t>Event</a:t>
            </a:r>
            <a:r>
              <a:rPr lang="it-IT" dirty="0" smtClean="0"/>
              <a:t>,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714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257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257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714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172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6"/>
          <p:cNvSpPr/>
          <p:nvPr userDrawn="1"/>
        </p:nvSpPr>
        <p:spPr>
          <a:xfrm>
            <a:off x="65310" y="261268"/>
            <a:ext cx="8945870" cy="780866"/>
          </a:xfrm>
          <a:custGeom>
            <a:avLst/>
            <a:gdLst/>
            <a:ahLst/>
            <a:cxnLst/>
            <a:rect l="l" t="t" r="r" b="b"/>
            <a:pathLst>
              <a:path w="21602" h="3002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21100" y="3001"/>
                </a:lnTo>
                <a:cubicBezTo>
                  <a:pt x="21350" y="3001"/>
                  <a:pt x="21601" y="2750"/>
                  <a:pt x="21601" y="2500"/>
                </a:cubicBezTo>
                <a:lnTo>
                  <a:pt x="21601" y="500"/>
                </a:lnTo>
                <a:cubicBezTo>
                  <a:pt x="21601" y="250"/>
                  <a:pt x="21350" y="0"/>
                  <a:pt x="21100" y="0"/>
                </a:cubicBezTo>
                <a:lnTo>
                  <a:pt x="500" y="0"/>
                </a:lnTo>
              </a:path>
            </a:pathLst>
          </a:custGeom>
          <a:noFill/>
          <a:ln w="36000">
            <a:solidFill>
              <a:srgbClr val="FAA61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Immagine 4"/>
          <p:cNvPicPr/>
          <p:nvPr userDrawn="1"/>
        </p:nvPicPr>
        <p:blipFill>
          <a:blip r:embed="rId2" cstate="print"/>
          <a:stretch/>
        </p:blipFill>
        <p:spPr>
          <a:xfrm>
            <a:off x="190379" y="261268"/>
            <a:ext cx="1375434" cy="775314"/>
          </a:xfrm>
          <a:prstGeom prst="rect">
            <a:avLst/>
          </a:prstGeom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144" y="311892"/>
            <a:ext cx="630720" cy="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Europe_flag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6997" y="401137"/>
            <a:ext cx="715660" cy="475754"/>
          </a:xfrm>
          <a:prstGeom prst="rect">
            <a:avLst/>
          </a:prstGeom>
        </p:spPr>
      </p:pic>
      <p:sp>
        <p:nvSpPr>
          <p:cNvPr id="15" name="Segnaposto tes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0671" y="1437272"/>
            <a:ext cx="8223729" cy="46185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it-IT" dirty="0" err="1" smtClean="0"/>
              <a:t>Section</a:t>
            </a:r>
            <a:endParaRPr lang="it-IT" dirty="0" smtClean="0"/>
          </a:p>
          <a:p>
            <a:pPr lvl="1"/>
            <a:r>
              <a:rPr lang="it-IT" dirty="0" err="1" smtClean="0"/>
              <a:t>Subsection</a:t>
            </a:r>
            <a:endParaRPr lang="it-IT" dirty="0" smtClean="0"/>
          </a:p>
          <a:p>
            <a:pPr lvl="2"/>
            <a:r>
              <a:rPr lang="it-IT" dirty="0" err="1" smtClean="0"/>
              <a:t>Subsubsection</a:t>
            </a:r>
            <a:endParaRPr lang="it-IT" dirty="0" smtClean="0"/>
          </a:p>
          <a:p>
            <a:pPr lvl="3"/>
            <a:r>
              <a:rPr lang="it-IT" dirty="0" err="1" smtClean="0"/>
              <a:t>Subsubsubsection</a:t>
            </a:r>
            <a:r>
              <a:rPr lang="it-IT" dirty="0" smtClean="0"/>
              <a:t> </a:t>
            </a:r>
          </a:p>
          <a:p>
            <a:pPr lvl="3"/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611028" y="350938"/>
            <a:ext cx="5694425" cy="53049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it-IT" sz="2900" b="1" dirty="0" err="1" smtClean="0">
                <a:solidFill>
                  <a:srgbClr val="C00000"/>
                </a:solidFill>
                <a:latin typeface="+mj-lt"/>
              </a:rPr>
              <a:t>Outline</a:t>
            </a:r>
            <a:endParaRPr lang="it-IT" sz="29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6"/>
          <p:cNvSpPr/>
          <p:nvPr userDrawn="1"/>
        </p:nvSpPr>
        <p:spPr>
          <a:xfrm>
            <a:off x="65310" y="261268"/>
            <a:ext cx="8945870" cy="780866"/>
          </a:xfrm>
          <a:custGeom>
            <a:avLst/>
            <a:gdLst/>
            <a:ahLst/>
            <a:cxnLst/>
            <a:rect l="l" t="t" r="r" b="b"/>
            <a:pathLst>
              <a:path w="21602" h="3002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21100" y="3001"/>
                </a:lnTo>
                <a:cubicBezTo>
                  <a:pt x="21350" y="3001"/>
                  <a:pt x="21601" y="2750"/>
                  <a:pt x="21601" y="2500"/>
                </a:cubicBezTo>
                <a:lnTo>
                  <a:pt x="21601" y="500"/>
                </a:lnTo>
                <a:cubicBezTo>
                  <a:pt x="21601" y="250"/>
                  <a:pt x="21350" y="0"/>
                  <a:pt x="21100" y="0"/>
                </a:cubicBezTo>
                <a:lnTo>
                  <a:pt x="500" y="0"/>
                </a:lnTo>
              </a:path>
            </a:pathLst>
          </a:custGeom>
          <a:noFill/>
          <a:ln w="36000">
            <a:solidFill>
              <a:srgbClr val="FAA61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Immagine 13"/>
          <p:cNvPicPr/>
          <p:nvPr userDrawn="1"/>
        </p:nvPicPr>
        <p:blipFill>
          <a:blip r:embed="rId2" cstate="print"/>
          <a:stretch/>
        </p:blipFill>
        <p:spPr>
          <a:xfrm>
            <a:off x="190379" y="261268"/>
            <a:ext cx="1375434" cy="775314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144" y="311892"/>
            <a:ext cx="630720" cy="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magine 15" descr="Europe_flag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6997" y="401137"/>
            <a:ext cx="715660" cy="475754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title" idx="10" hasCustomPrompt="1"/>
          </p:nvPr>
        </p:nvSpPr>
        <p:spPr>
          <a:xfrm>
            <a:off x="1603585" y="273352"/>
            <a:ext cx="5685917" cy="749731"/>
          </a:xfrm>
        </p:spPr>
        <p:txBody>
          <a:bodyPr/>
          <a:lstStyle>
            <a:lvl1pPr algn="ctr"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Title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000" b="0" strike="noStrike" spc="-1" dirty="0">
                <a:latin typeface="Arial"/>
              </a:rPr>
              <a:t>Click </a:t>
            </a:r>
            <a:r>
              <a:rPr lang="it-IT" sz="4000" b="0" strike="noStrike" spc="-1" dirty="0" err="1">
                <a:latin typeface="Arial"/>
              </a:rPr>
              <a:t>to</a:t>
            </a:r>
            <a:r>
              <a:rPr lang="it-IT" sz="4000" b="0" strike="noStrike" spc="-1" dirty="0">
                <a:latin typeface="Arial"/>
              </a:rPr>
              <a:t> </a:t>
            </a:r>
            <a:r>
              <a:rPr lang="it-IT" sz="4000" b="0" strike="noStrike" spc="-1" dirty="0" err="1">
                <a:latin typeface="Arial"/>
              </a:rPr>
              <a:t>edit</a:t>
            </a:r>
            <a:r>
              <a:rPr lang="it-IT" sz="4000" b="0" strike="noStrike" spc="-1" dirty="0">
                <a:latin typeface="Arial"/>
              </a:rPr>
              <a:t> the </a:t>
            </a:r>
            <a:r>
              <a:rPr lang="it-IT" sz="4000" b="0" strike="noStrike" spc="-1" dirty="0" err="1">
                <a:latin typeface="Arial"/>
              </a:rPr>
              <a:t>title</a:t>
            </a:r>
            <a:r>
              <a:rPr lang="it-IT" sz="4000" b="0" strike="noStrike" spc="-1" dirty="0">
                <a:latin typeface="Arial"/>
              </a:rPr>
              <a:t>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900" b="0" strike="noStrike" spc="-1" dirty="0">
                <a:latin typeface="Arial"/>
              </a:rPr>
              <a:t>Click </a:t>
            </a:r>
            <a:r>
              <a:rPr lang="it-IT" sz="2900" b="0" strike="noStrike" spc="-1" dirty="0" err="1">
                <a:latin typeface="Arial"/>
              </a:rPr>
              <a:t>to</a:t>
            </a:r>
            <a:r>
              <a:rPr lang="it-IT" sz="2900" b="0" strike="noStrike" spc="-1" dirty="0">
                <a:latin typeface="Arial"/>
              </a:rPr>
              <a:t> </a:t>
            </a:r>
            <a:r>
              <a:rPr lang="it-IT" sz="2900" b="0" strike="noStrike" spc="-1" dirty="0" err="1">
                <a:latin typeface="Arial"/>
              </a:rPr>
              <a:t>edit</a:t>
            </a:r>
            <a:r>
              <a:rPr lang="it-IT" sz="2900" b="0" strike="noStrike" spc="-1" dirty="0">
                <a:latin typeface="Arial"/>
              </a:rPr>
              <a:t> the </a:t>
            </a:r>
            <a:r>
              <a:rPr lang="it-IT" sz="2900" b="0" strike="noStrike" spc="-1" dirty="0" err="1">
                <a:latin typeface="Arial"/>
              </a:rPr>
              <a:t>outline</a:t>
            </a:r>
            <a:r>
              <a:rPr lang="it-IT" sz="2900" b="0" strike="noStrike" spc="-1" dirty="0">
                <a:latin typeface="Arial"/>
              </a:rPr>
              <a:t>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500" b="0" strike="noStrike" spc="-1" dirty="0" err="1">
                <a:latin typeface="Arial"/>
              </a:rPr>
              <a:t>Second</a:t>
            </a:r>
            <a:r>
              <a:rPr lang="it-IT" sz="2500" b="0" strike="noStrike" spc="-1" dirty="0">
                <a:latin typeface="Arial"/>
              </a:rPr>
              <a:t> </a:t>
            </a:r>
            <a:r>
              <a:rPr lang="it-IT" sz="2500" b="0" strike="noStrike" spc="-1" dirty="0" err="1">
                <a:latin typeface="Arial"/>
              </a:rPr>
              <a:t>Outline</a:t>
            </a:r>
            <a:r>
              <a:rPr lang="it-IT" sz="2500" b="0" strike="noStrike" spc="-1" dirty="0">
                <a:latin typeface="Arial"/>
              </a:rPr>
              <a:t> </a:t>
            </a:r>
            <a:r>
              <a:rPr lang="it-IT" sz="2500" b="0" strike="noStrike" spc="-1" dirty="0" err="1">
                <a:latin typeface="Arial"/>
              </a:rPr>
              <a:t>Level</a:t>
            </a:r>
            <a:endParaRPr lang="it-IT" sz="2500" b="0" strike="noStrike" spc="-1" dirty="0">
              <a:latin typeface="Arial"/>
            </a:endParaRP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 err="1">
                <a:latin typeface="Arial"/>
              </a:rPr>
              <a:t>Third</a:t>
            </a:r>
            <a:r>
              <a:rPr lang="it-IT" sz="2200" b="0" strike="noStrike" spc="-1" dirty="0">
                <a:latin typeface="Arial"/>
              </a:rPr>
              <a:t> </a:t>
            </a:r>
            <a:r>
              <a:rPr lang="it-IT" sz="2200" b="0" strike="noStrike" spc="-1" dirty="0" err="1">
                <a:latin typeface="Arial"/>
              </a:rPr>
              <a:t>Outline</a:t>
            </a:r>
            <a:r>
              <a:rPr lang="it-IT" sz="2200" b="0" strike="noStrike" spc="-1" dirty="0">
                <a:latin typeface="Arial"/>
              </a:rPr>
              <a:t> </a:t>
            </a:r>
            <a:r>
              <a:rPr lang="it-IT" sz="2200" b="0" strike="noStrike" spc="-1" dirty="0" err="1">
                <a:latin typeface="Arial"/>
              </a:rPr>
              <a:t>Level</a:t>
            </a:r>
            <a:endParaRPr lang="it-IT" sz="2200" b="0" strike="noStrike" spc="-1" dirty="0">
              <a:latin typeface="Arial"/>
            </a:endParaRP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 dirty="0" err="1">
                <a:latin typeface="Arial"/>
              </a:rPr>
              <a:t>Fourth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 err="1">
                <a:latin typeface="Arial"/>
              </a:rPr>
              <a:t>Fifth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>
                <a:latin typeface="Arial"/>
              </a:rPr>
              <a:t>Sixth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 err="1">
                <a:latin typeface="Arial"/>
              </a:rPr>
              <a:t>Seventh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 ftr="0" dt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829452" rtl="0" eaLnBrk="1" latinLnBrk="0" hangingPunct="1">
        <a:lnSpc>
          <a:spcPct val="90000"/>
        </a:lnSpc>
        <a:spcBef>
          <a:spcPts val="1285"/>
        </a:spcBef>
        <a:buClr>
          <a:srgbClr val="000000"/>
        </a:buClr>
        <a:buSzPct val="45000"/>
        <a:buFont typeface="Wingdings" charset="2"/>
        <a:buChar char="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riesch-tum/mbsol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abs/2005.054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38"/>
          <p:cNvPicPr/>
          <p:nvPr/>
        </p:nvPicPr>
        <p:blipFill>
          <a:blip r:embed="rId2" cstate="print"/>
          <a:stretch/>
        </p:blipFill>
        <p:spPr>
          <a:xfrm>
            <a:off x="457172" y="402634"/>
            <a:ext cx="3655414" cy="2062387"/>
          </a:xfrm>
          <a:prstGeom prst="rect">
            <a:avLst/>
          </a:prstGeom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4" y="2980179"/>
            <a:ext cx="3901905" cy="1230911"/>
          </a:xfrm>
          <a:prstGeom prst="rect">
            <a:avLst/>
          </a:prstGeom>
        </p:spPr>
      </p:pic>
      <p:pic>
        <p:nvPicPr>
          <p:cNvPr id="10" name="Immagine 9" descr="Europe_fl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868" y="5102726"/>
            <a:ext cx="1880064" cy="1249821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78445" y="6427005"/>
            <a:ext cx="4420212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900" b="1" dirty="0"/>
              <a:t>The </a:t>
            </a:r>
            <a:r>
              <a:rPr lang="en-US" sz="900" b="1" dirty="0" err="1"/>
              <a:t>Qombs</a:t>
            </a:r>
            <a:r>
              <a:rPr lang="en-US" sz="900" b="1" dirty="0"/>
              <a:t> Project is funded by the European Union’s Horizon 2020 research and innovation </a:t>
            </a:r>
            <a:r>
              <a:rPr lang="en-US" sz="900" b="1" dirty="0" err="1"/>
              <a:t>programme</a:t>
            </a:r>
            <a:r>
              <a:rPr lang="en-US" sz="900" b="1" dirty="0"/>
              <a:t> under grant agreement number 820419</a:t>
            </a:r>
            <a:endParaRPr lang="it-IT" sz="900" b="1" dirty="0"/>
          </a:p>
        </p:txBody>
      </p:sp>
      <p:sp>
        <p:nvSpPr>
          <p:cNvPr id="16" name="Titolo 15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it-IT" dirty="0"/>
              <a:t>WP </a:t>
            </a:r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4754880" y="2293697"/>
            <a:ext cx="3420332" cy="498292"/>
          </a:xfrm>
        </p:spPr>
        <p:txBody>
          <a:bodyPr>
            <a:normAutofit/>
          </a:bodyPr>
          <a:lstStyle/>
          <a:p>
            <a:r>
              <a:rPr lang="it-IT" dirty="0" smtClean="0"/>
              <a:t>Christian Jirauschek</a:t>
            </a:r>
            <a:endParaRPr lang="it-IT" dirty="0"/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5"/>
          </p:nvPr>
        </p:nvSpPr>
        <p:spPr>
          <a:xfrm>
            <a:off x="4727808" y="2980178"/>
            <a:ext cx="2261810" cy="294956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t-IT" sz="1200" dirty="0" smtClean="0"/>
              <a:t>Christian Jirauschek</a:t>
            </a:r>
          </a:p>
          <a:p>
            <a:pPr>
              <a:spcBef>
                <a:spcPts val="600"/>
              </a:spcBef>
            </a:pPr>
            <a:r>
              <a:rPr lang="it-IT" sz="1200" dirty="0" smtClean="0"/>
              <a:t>Johannes Popp</a:t>
            </a:r>
          </a:p>
          <a:p>
            <a:pPr>
              <a:spcBef>
                <a:spcPts val="600"/>
              </a:spcBef>
            </a:pPr>
            <a:r>
              <a:rPr lang="it-IT" sz="1200" dirty="0" smtClean="0"/>
              <a:t>Michael Haider</a:t>
            </a:r>
          </a:p>
          <a:p>
            <a:pPr>
              <a:spcBef>
                <a:spcPts val="600"/>
              </a:spcBef>
            </a:pPr>
            <a:r>
              <a:rPr lang="it-IT" sz="1200" b="1" dirty="0" smtClean="0"/>
              <a:t>TUM</a:t>
            </a:r>
          </a:p>
          <a:p>
            <a:pPr>
              <a:spcBef>
                <a:spcPts val="600"/>
              </a:spcBef>
            </a:pPr>
            <a:endParaRPr lang="it-IT" sz="1200" b="1" dirty="0" smtClean="0"/>
          </a:p>
          <a:p>
            <a:pPr>
              <a:spcBef>
                <a:spcPts val="600"/>
              </a:spcBef>
            </a:pPr>
            <a:r>
              <a:rPr lang="it-IT" sz="1200" dirty="0" smtClean="0"/>
              <a:t>Jérôme Faist</a:t>
            </a:r>
          </a:p>
          <a:p>
            <a:pPr>
              <a:spcBef>
                <a:spcPts val="600"/>
              </a:spcBef>
            </a:pPr>
            <a:r>
              <a:rPr lang="it-IT" sz="1200" dirty="0" smtClean="0"/>
              <a:t>Martin </a:t>
            </a:r>
            <a:r>
              <a:rPr lang="it-IT" sz="1200" dirty="0"/>
              <a:t>Franckie </a:t>
            </a:r>
          </a:p>
          <a:p>
            <a:pPr>
              <a:spcBef>
                <a:spcPts val="600"/>
              </a:spcBef>
            </a:pPr>
            <a:r>
              <a:rPr lang="it-IT" sz="1200" dirty="0"/>
              <a:t>Giacomo Scalari</a:t>
            </a:r>
          </a:p>
          <a:p>
            <a:pPr>
              <a:spcBef>
                <a:spcPts val="600"/>
              </a:spcBef>
            </a:pPr>
            <a:r>
              <a:rPr lang="it-IT" sz="1200" dirty="0"/>
              <a:t>Barbara Schneider</a:t>
            </a:r>
          </a:p>
          <a:p>
            <a:pPr>
              <a:spcBef>
                <a:spcPts val="600"/>
              </a:spcBef>
            </a:pPr>
            <a:r>
              <a:rPr lang="it-IT" sz="1200" dirty="0" smtClean="0"/>
              <a:t>Mathieu </a:t>
            </a:r>
            <a:r>
              <a:rPr lang="it-IT" sz="1200" dirty="0"/>
              <a:t>Bertrand</a:t>
            </a:r>
          </a:p>
          <a:p>
            <a:pPr>
              <a:spcBef>
                <a:spcPts val="600"/>
              </a:spcBef>
            </a:pPr>
            <a:r>
              <a:rPr lang="it-IT" sz="1200" b="1" dirty="0" smtClean="0"/>
              <a:t>ETHZ</a:t>
            </a:r>
            <a:endParaRPr lang="it-IT" sz="1200" b="1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Mid-term</a:t>
            </a:r>
            <a:r>
              <a:rPr lang="it-IT" dirty="0"/>
              <a:t> </a:t>
            </a:r>
            <a:r>
              <a:rPr lang="it-IT" dirty="0" err="1"/>
              <a:t>Review</a:t>
            </a:r>
            <a:r>
              <a:rPr lang="it-IT" dirty="0"/>
              <a:t> meeting</a:t>
            </a:r>
          </a:p>
          <a:p>
            <a:r>
              <a:rPr lang="it-IT" dirty="0" err="1"/>
              <a:t>May</a:t>
            </a:r>
            <a:r>
              <a:rPr lang="it-IT" dirty="0"/>
              <a:t> 13th 2020</a:t>
            </a:r>
          </a:p>
        </p:txBody>
      </p:sp>
      <p:sp>
        <p:nvSpPr>
          <p:cNvPr id="11" name="Segnaposto testo 17">
            <a:extLst>
              <a:ext uri="{FF2B5EF4-FFF2-40B4-BE49-F238E27FC236}">
                <a16:creationId xmlns:a16="http://schemas.microsoft.com/office/drawing/2014/main" id="{8135D606-EEFA-0E40-BBA2-8032C143AC05}"/>
              </a:ext>
            </a:extLst>
          </p:cNvPr>
          <p:cNvSpPr txBox="1">
            <a:spLocks/>
          </p:cNvSpPr>
          <p:nvPr/>
        </p:nvSpPr>
        <p:spPr>
          <a:xfrm>
            <a:off x="6733309" y="2980177"/>
            <a:ext cx="2817006" cy="29495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91867" indent="-293900" algn="l" defTabSz="829452" rtl="0" eaLnBrk="1" latinLnBrk="0" hangingPunct="1">
              <a:lnSpc>
                <a:spcPct val="90000"/>
              </a:lnSpc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200" dirty="0"/>
              <a:t>Carlo Sirtori</a:t>
            </a:r>
          </a:p>
          <a:p>
            <a:pPr>
              <a:spcBef>
                <a:spcPts val="600"/>
              </a:spcBef>
            </a:pPr>
            <a:r>
              <a:rPr lang="it-IT" sz="1200" dirty="0" err="1"/>
              <a:t>Yanko</a:t>
            </a:r>
            <a:r>
              <a:rPr lang="it-IT" sz="1200" dirty="0"/>
              <a:t> </a:t>
            </a:r>
            <a:r>
              <a:rPr lang="it-IT" sz="1200" dirty="0" err="1" smtClean="0"/>
              <a:t>Todorov</a:t>
            </a:r>
            <a:endParaRPr lang="it-IT" sz="1200" dirty="0" smtClean="0"/>
          </a:p>
          <a:p>
            <a:pPr>
              <a:spcBef>
                <a:spcPts val="600"/>
              </a:spcBef>
            </a:pPr>
            <a:r>
              <a:rPr lang="en-US" sz="1200" dirty="0"/>
              <a:t>Angela </a:t>
            </a:r>
            <a:r>
              <a:rPr lang="en-US" sz="1200" dirty="0" err="1" smtClean="0"/>
              <a:t>Vasanelli</a:t>
            </a:r>
            <a:endParaRPr lang="it-IT" sz="1200" dirty="0"/>
          </a:p>
          <a:p>
            <a:pPr>
              <a:spcBef>
                <a:spcPts val="600"/>
              </a:spcBef>
            </a:pPr>
            <a:r>
              <a:rPr lang="it-IT" sz="1200" dirty="0"/>
              <a:t>Azzurra </a:t>
            </a:r>
            <a:r>
              <a:rPr lang="it-IT" sz="1200" dirty="0" smtClean="0"/>
              <a:t>Bigioli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Djamal </a:t>
            </a:r>
            <a:r>
              <a:rPr lang="en-US" sz="1200" dirty="0" err="1" smtClean="0"/>
              <a:t>Gacemi</a:t>
            </a:r>
            <a:endParaRPr lang="it-IT" sz="1200" dirty="0"/>
          </a:p>
          <a:p>
            <a:pPr>
              <a:spcBef>
                <a:spcPts val="600"/>
              </a:spcBef>
            </a:pPr>
            <a:r>
              <a:rPr lang="it-IT" sz="1200" b="1" dirty="0" smtClean="0"/>
              <a:t>ENS/CNRS</a:t>
            </a:r>
            <a:endParaRPr lang="it-IT" sz="1200" b="1" dirty="0"/>
          </a:p>
          <a:p>
            <a:pPr>
              <a:spcBef>
                <a:spcPts val="600"/>
              </a:spcBef>
            </a:pPr>
            <a:endParaRPr lang="it-IT" sz="1200" dirty="0"/>
          </a:p>
          <a:p>
            <a:pPr fontAlgn="t">
              <a:spcBef>
                <a:spcPts val="600"/>
              </a:spcBef>
            </a:pPr>
            <a:r>
              <a:rPr lang="en-US" sz="1200" dirty="0" smtClean="0"/>
              <a:t>Augusto </a:t>
            </a:r>
            <a:r>
              <a:rPr lang="en-US" sz="1200" dirty="0"/>
              <a:t>Smerzi</a:t>
            </a:r>
            <a:endParaRPr lang="de-DE" sz="1200" dirty="0"/>
          </a:p>
          <a:p>
            <a:pPr fontAlgn="t">
              <a:spcBef>
                <a:spcPts val="600"/>
              </a:spcBef>
            </a:pPr>
            <a:r>
              <a:rPr lang="en-US" sz="1200" dirty="0" smtClean="0"/>
              <a:t>Luca </a:t>
            </a:r>
            <a:r>
              <a:rPr lang="en-US" sz="1200" dirty="0" err="1"/>
              <a:t>Pezzé</a:t>
            </a:r>
            <a:endParaRPr lang="de-DE" sz="1200" dirty="0"/>
          </a:p>
          <a:p>
            <a:pPr fontAlgn="t">
              <a:spcBef>
                <a:spcPts val="600"/>
              </a:spcBef>
            </a:pPr>
            <a:r>
              <a:rPr lang="en-US" sz="1200" dirty="0" smtClean="0"/>
              <a:t>Manuel Gessner</a:t>
            </a:r>
          </a:p>
          <a:p>
            <a:pPr fontAlgn="t">
              <a:spcBef>
                <a:spcPts val="600"/>
              </a:spcBef>
            </a:pPr>
            <a:r>
              <a:rPr lang="en-US" sz="1200" b="1" dirty="0" smtClean="0"/>
              <a:t>CNR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2494192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179148" y="262335"/>
            <a:ext cx="6534792" cy="749731"/>
          </a:xfrm>
        </p:spPr>
        <p:txBody>
          <a:bodyPr/>
          <a:lstStyle/>
          <a:p>
            <a:r>
              <a:rPr lang="en-US" sz="2400" dirty="0"/>
              <a:t>Deliverable D1.1: </a:t>
            </a:r>
            <a:r>
              <a:rPr lang="en-US" sz="2400" dirty="0" smtClean="0"/>
              <a:t>Results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3673" y="1200206"/>
            <a:ext cx="813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Broadband gain</a:t>
            </a:r>
            <a:r>
              <a:rPr lang="it-IT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300 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Maximize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gain </a:t>
            </a:r>
            <a:r>
              <a:rPr lang="it-IT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integrated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over </a:t>
            </a:r>
            <a:r>
              <a:rPr lang="it-IT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energy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range</a:t>
            </a:r>
            <a:r>
              <a:rPr lang="it-IT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120-180 </a:t>
            </a:r>
            <a:r>
              <a:rPr lang="it-IT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meV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divided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by 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maximum gain (to </a:t>
            </a:r>
            <a:r>
              <a:rPr lang="it-IT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suppress</a:t>
            </a:r>
            <a:r>
              <a:rPr lang="it-IT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high and </a:t>
            </a:r>
            <a:r>
              <a:rPr lang="it-IT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narrow</a:t>
            </a:r>
            <a:r>
              <a:rPr lang="it-IT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gain </a:t>
            </a:r>
            <a:r>
              <a:rPr lang="it-IT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curves</a:t>
            </a:r>
            <a:r>
              <a:rPr lang="it-IT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1958" y="5961349"/>
            <a:ext cx="8894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Franckié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J. Popp, M.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Haider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C. Jirauschek, and J. Faist, “Numerical optimization of mid-IR QCL frequency combs,”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Infrared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Terahertz Quantum Workshop (ITQW 2019),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Presentation 88, 15-20 Sept. 2019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233019" y="3647573"/>
            <a:ext cx="1289640" cy="3370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 smtClean="0">
                <a:latin typeface="+mn-lt"/>
              </a:rPr>
              <a:t>Gain</a:t>
            </a:r>
            <a:r>
              <a:rPr lang="de-DE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(1/cm)</a:t>
            </a:r>
          </a:p>
        </p:txBody>
      </p:sp>
      <p:sp>
        <p:nvSpPr>
          <p:cNvPr id="140" name="Freeform 79"/>
          <p:cNvSpPr>
            <a:spLocks/>
          </p:cNvSpPr>
          <p:nvPr/>
        </p:nvSpPr>
        <p:spPr bwMode="auto">
          <a:xfrm>
            <a:off x="3091532" y="2669278"/>
            <a:ext cx="2243622" cy="577586"/>
          </a:xfrm>
          <a:custGeom>
            <a:avLst/>
            <a:gdLst>
              <a:gd name="T0" fmla="*/ 0 w 2170"/>
              <a:gd name="T1" fmla="*/ 550 h 550"/>
              <a:gd name="T2" fmla="*/ 0 w 2170"/>
              <a:gd name="T3" fmla="*/ 550 h 550"/>
              <a:gd name="T4" fmla="*/ 217 w 2170"/>
              <a:gd name="T5" fmla="*/ 522 h 550"/>
              <a:gd name="T6" fmla="*/ 434 w 2170"/>
              <a:gd name="T7" fmla="*/ 487 h 550"/>
              <a:gd name="T8" fmla="*/ 651 w 2170"/>
              <a:gd name="T9" fmla="*/ 413 h 550"/>
              <a:gd name="T10" fmla="*/ 868 w 2170"/>
              <a:gd name="T11" fmla="*/ 283 h 550"/>
              <a:gd name="T12" fmla="*/ 1085 w 2170"/>
              <a:gd name="T13" fmla="*/ 119 h 550"/>
              <a:gd name="T14" fmla="*/ 1302 w 2170"/>
              <a:gd name="T15" fmla="*/ 0 h 550"/>
              <a:gd name="T16" fmla="*/ 1519 w 2170"/>
              <a:gd name="T17" fmla="*/ 33 h 550"/>
              <a:gd name="T18" fmla="*/ 1736 w 2170"/>
              <a:gd name="T19" fmla="*/ 202 h 550"/>
              <a:gd name="T20" fmla="*/ 1953 w 2170"/>
              <a:gd name="T21" fmla="*/ 349 h 550"/>
              <a:gd name="T22" fmla="*/ 2170 w 2170"/>
              <a:gd name="T23" fmla="*/ 44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0" h="550">
                <a:moveTo>
                  <a:pt x="0" y="550"/>
                </a:moveTo>
                <a:lnTo>
                  <a:pt x="0" y="550"/>
                </a:lnTo>
                <a:lnTo>
                  <a:pt x="217" y="522"/>
                </a:lnTo>
                <a:lnTo>
                  <a:pt x="434" y="487"/>
                </a:lnTo>
                <a:lnTo>
                  <a:pt x="651" y="413"/>
                </a:lnTo>
                <a:lnTo>
                  <a:pt x="868" y="283"/>
                </a:lnTo>
                <a:lnTo>
                  <a:pt x="1085" y="119"/>
                </a:lnTo>
                <a:lnTo>
                  <a:pt x="1302" y="0"/>
                </a:lnTo>
                <a:lnTo>
                  <a:pt x="1519" y="33"/>
                </a:lnTo>
                <a:lnTo>
                  <a:pt x="1736" y="202"/>
                </a:lnTo>
                <a:lnTo>
                  <a:pt x="1953" y="349"/>
                </a:lnTo>
                <a:lnTo>
                  <a:pt x="2170" y="443"/>
                </a:lnTo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5"/>
          <p:cNvSpPr>
            <a:spLocks noEditPoints="1"/>
          </p:cNvSpPr>
          <p:nvPr/>
        </p:nvSpPr>
        <p:spPr bwMode="auto">
          <a:xfrm>
            <a:off x="2083142" y="2551092"/>
            <a:ext cx="5171577" cy="890206"/>
          </a:xfrm>
          <a:custGeom>
            <a:avLst/>
            <a:gdLst>
              <a:gd name="T0" fmla="*/ 53 w 5004"/>
              <a:gd name="T1" fmla="*/ 826 h 850"/>
              <a:gd name="T2" fmla="*/ 159 w 5004"/>
              <a:gd name="T3" fmla="*/ 839 h 850"/>
              <a:gd name="T4" fmla="*/ 265 w 5004"/>
              <a:gd name="T5" fmla="*/ 849 h 850"/>
              <a:gd name="T6" fmla="*/ 372 w 5004"/>
              <a:gd name="T7" fmla="*/ 849 h 850"/>
              <a:gd name="T8" fmla="*/ 478 w 5004"/>
              <a:gd name="T9" fmla="*/ 844 h 850"/>
              <a:gd name="T10" fmla="*/ 585 w 5004"/>
              <a:gd name="T11" fmla="*/ 836 h 850"/>
              <a:gd name="T12" fmla="*/ 691 w 5004"/>
              <a:gd name="T13" fmla="*/ 834 h 850"/>
              <a:gd name="T14" fmla="*/ 798 w 5004"/>
              <a:gd name="T15" fmla="*/ 837 h 850"/>
              <a:gd name="T16" fmla="*/ 905 w 5004"/>
              <a:gd name="T17" fmla="*/ 840 h 850"/>
              <a:gd name="T18" fmla="*/ 1011 w 5004"/>
              <a:gd name="T19" fmla="*/ 839 h 850"/>
              <a:gd name="T20" fmla="*/ 1118 w 5004"/>
              <a:gd name="T21" fmla="*/ 833 h 850"/>
              <a:gd name="T22" fmla="*/ 1223 w 5004"/>
              <a:gd name="T23" fmla="*/ 820 h 850"/>
              <a:gd name="T24" fmla="*/ 1328 w 5004"/>
              <a:gd name="T25" fmla="*/ 800 h 850"/>
              <a:gd name="T26" fmla="*/ 1432 w 5004"/>
              <a:gd name="T27" fmla="*/ 774 h 850"/>
              <a:gd name="T28" fmla="*/ 1534 w 5004"/>
              <a:gd name="T29" fmla="*/ 744 h 850"/>
              <a:gd name="T30" fmla="*/ 1636 w 5004"/>
              <a:gd name="T31" fmla="*/ 712 h 850"/>
              <a:gd name="T32" fmla="*/ 1738 w 5004"/>
              <a:gd name="T33" fmla="*/ 682 h 850"/>
              <a:gd name="T34" fmla="*/ 1840 w 5004"/>
              <a:gd name="T35" fmla="*/ 652 h 850"/>
              <a:gd name="T36" fmla="*/ 1940 w 5004"/>
              <a:gd name="T37" fmla="*/ 614 h 850"/>
              <a:gd name="T38" fmla="*/ 2077 w 5004"/>
              <a:gd name="T39" fmla="*/ 531 h 850"/>
              <a:gd name="T40" fmla="*/ 2157 w 5004"/>
              <a:gd name="T41" fmla="*/ 461 h 850"/>
              <a:gd name="T42" fmla="*/ 2228 w 5004"/>
              <a:gd name="T43" fmla="*/ 382 h 850"/>
              <a:gd name="T44" fmla="*/ 2294 w 5004"/>
              <a:gd name="T45" fmla="*/ 298 h 850"/>
              <a:gd name="T46" fmla="*/ 2356 w 5004"/>
              <a:gd name="T47" fmla="*/ 211 h 850"/>
              <a:gd name="T48" fmla="*/ 2441 w 5004"/>
              <a:gd name="T49" fmla="*/ 95 h 850"/>
              <a:gd name="T50" fmla="*/ 2492 w 5004"/>
              <a:gd name="T51" fmla="*/ 39 h 850"/>
              <a:gd name="T52" fmla="*/ 2593 w 5004"/>
              <a:gd name="T53" fmla="*/ 0 h 850"/>
              <a:gd name="T54" fmla="*/ 2695 w 5004"/>
              <a:gd name="T55" fmla="*/ 70 h 850"/>
              <a:gd name="T56" fmla="*/ 2746 w 5004"/>
              <a:gd name="T57" fmla="*/ 134 h 850"/>
              <a:gd name="T58" fmla="*/ 2836 w 5004"/>
              <a:gd name="T59" fmla="*/ 260 h 850"/>
              <a:gd name="T60" fmla="*/ 2900 w 5004"/>
              <a:gd name="T61" fmla="*/ 346 h 850"/>
              <a:gd name="T62" fmla="*/ 2970 w 5004"/>
              <a:gd name="T63" fmla="*/ 426 h 850"/>
              <a:gd name="T64" fmla="*/ 3088 w 5004"/>
              <a:gd name="T65" fmla="*/ 534 h 850"/>
              <a:gd name="T66" fmla="*/ 3177 w 5004"/>
              <a:gd name="T67" fmla="*/ 593 h 850"/>
              <a:gd name="T68" fmla="*/ 3271 w 5004"/>
              <a:gd name="T69" fmla="*/ 643 h 850"/>
              <a:gd name="T70" fmla="*/ 3369 w 5004"/>
              <a:gd name="T71" fmla="*/ 684 h 850"/>
              <a:gd name="T72" fmla="*/ 3471 w 5004"/>
              <a:gd name="T73" fmla="*/ 717 h 850"/>
              <a:gd name="T74" fmla="*/ 3574 w 5004"/>
              <a:gd name="T75" fmla="*/ 743 h 850"/>
              <a:gd name="T76" fmla="*/ 3679 w 5004"/>
              <a:gd name="T77" fmla="*/ 761 h 850"/>
              <a:gd name="T78" fmla="*/ 3785 w 5004"/>
              <a:gd name="T79" fmla="*/ 773 h 850"/>
              <a:gd name="T80" fmla="*/ 3892 w 5004"/>
              <a:gd name="T81" fmla="*/ 780 h 850"/>
              <a:gd name="T82" fmla="*/ 3998 w 5004"/>
              <a:gd name="T83" fmla="*/ 785 h 850"/>
              <a:gd name="T84" fmla="*/ 4105 w 5004"/>
              <a:gd name="T85" fmla="*/ 787 h 850"/>
              <a:gd name="T86" fmla="*/ 4212 w 5004"/>
              <a:gd name="T87" fmla="*/ 787 h 850"/>
              <a:gd name="T88" fmla="*/ 4318 w 5004"/>
              <a:gd name="T89" fmla="*/ 783 h 850"/>
              <a:gd name="T90" fmla="*/ 4424 w 5004"/>
              <a:gd name="T91" fmla="*/ 773 h 850"/>
              <a:gd name="T92" fmla="*/ 4530 w 5004"/>
              <a:gd name="T93" fmla="*/ 757 h 850"/>
              <a:gd name="T94" fmla="*/ 4635 w 5004"/>
              <a:gd name="T95" fmla="*/ 737 h 850"/>
              <a:gd name="T96" fmla="*/ 4739 w 5004"/>
              <a:gd name="T97" fmla="*/ 716 h 850"/>
              <a:gd name="T98" fmla="*/ 4845 w 5004"/>
              <a:gd name="T99" fmla="*/ 703 h 850"/>
              <a:gd name="T100" fmla="*/ 4951 w 5004"/>
              <a:gd name="T101" fmla="*/ 705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04" h="850">
                <a:moveTo>
                  <a:pt x="0" y="823"/>
                </a:moveTo>
                <a:lnTo>
                  <a:pt x="0" y="823"/>
                </a:lnTo>
                <a:lnTo>
                  <a:pt x="51" y="826"/>
                </a:lnTo>
                <a:lnTo>
                  <a:pt x="53" y="826"/>
                </a:lnTo>
                <a:moveTo>
                  <a:pt x="106" y="833"/>
                </a:moveTo>
                <a:lnTo>
                  <a:pt x="106" y="833"/>
                </a:lnTo>
                <a:lnTo>
                  <a:pt x="152" y="839"/>
                </a:lnTo>
                <a:lnTo>
                  <a:pt x="159" y="839"/>
                </a:lnTo>
                <a:moveTo>
                  <a:pt x="212" y="845"/>
                </a:moveTo>
                <a:lnTo>
                  <a:pt x="212" y="845"/>
                </a:lnTo>
                <a:lnTo>
                  <a:pt x="254" y="848"/>
                </a:lnTo>
                <a:lnTo>
                  <a:pt x="265" y="849"/>
                </a:lnTo>
                <a:moveTo>
                  <a:pt x="318" y="850"/>
                </a:moveTo>
                <a:lnTo>
                  <a:pt x="318" y="850"/>
                </a:lnTo>
                <a:lnTo>
                  <a:pt x="356" y="850"/>
                </a:lnTo>
                <a:lnTo>
                  <a:pt x="372" y="849"/>
                </a:lnTo>
                <a:moveTo>
                  <a:pt x="425" y="847"/>
                </a:moveTo>
                <a:lnTo>
                  <a:pt x="425" y="847"/>
                </a:lnTo>
                <a:lnTo>
                  <a:pt x="457" y="845"/>
                </a:lnTo>
                <a:lnTo>
                  <a:pt x="478" y="844"/>
                </a:lnTo>
                <a:moveTo>
                  <a:pt x="531" y="840"/>
                </a:moveTo>
                <a:lnTo>
                  <a:pt x="531" y="840"/>
                </a:lnTo>
                <a:lnTo>
                  <a:pt x="559" y="838"/>
                </a:lnTo>
                <a:lnTo>
                  <a:pt x="585" y="836"/>
                </a:lnTo>
                <a:moveTo>
                  <a:pt x="638" y="835"/>
                </a:moveTo>
                <a:lnTo>
                  <a:pt x="638" y="835"/>
                </a:lnTo>
                <a:lnTo>
                  <a:pt x="661" y="834"/>
                </a:lnTo>
                <a:lnTo>
                  <a:pt x="691" y="834"/>
                </a:lnTo>
                <a:moveTo>
                  <a:pt x="745" y="835"/>
                </a:moveTo>
                <a:lnTo>
                  <a:pt x="745" y="835"/>
                </a:lnTo>
                <a:lnTo>
                  <a:pt x="763" y="836"/>
                </a:lnTo>
                <a:lnTo>
                  <a:pt x="798" y="837"/>
                </a:lnTo>
                <a:moveTo>
                  <a:pt x="851" y="839"/>
                </a:moveTo>
                <a:lnTo>
                  <a:pt x="851" y="839"/>
                </a:lnTo>
                <a:lnTo>
                  <a:pt x="864" y="839"/>
                </a:lnTo>
                <a:lnTo>
                  <a:pt x="905" y="840"/>
                </a:lnTo>
                <a:moveTo>
                  <a:pt x="958" y="840"/>
                </a:moveTo>
                <a:lnTo>
                  <a:pt x="958" y="840"/>
                </a:lnTo>
                <a:lnTo>
                  <a:pt x="966" y="840"/>
                </a:lnTo>
                <a:lnTo>
                  <a:pt x="1011" y="839"/>
                </a:lnTo>
                <a:moveTo>
                  <a:pt x="1064" y="837"/>
                </a:moveTo>
                <a:lnTo>
                  <a:pt x="1064" y="837"/>
                </a:lnTo>
                <a:lnTo>
                  <a:pt x="1068" y="837"/>
                </a:lnTo>
                <a:lnTo>
                  <a:pt x="1118" y="833"/>
                </a:lnTo>
                <a:moveTo>
                  <a:pt x="1171" y="827"/>
                </a:moveTo>
                <a:lnTo>
                  <a:pt x="1171" y="827"/>
                </a:lnTo>
                <a:lnTo>
                  <a:pt x="1220" y="820"/>
                </a:lnTo>
                <a:lnTo>
                  <a:pt x="1223" y="820"/>
                </a:lnTo>
                <a:moveTo>
                  <a:pt x="1276" y="811"/>
                </a:moveTo>
                <a:lnTo>
                  <a:pt x="1276" y="811"/>
                </a:lnTo>
                <a:lnTo>
                  <a:pt x="1322" y="802"/>
                </a:lnTo>
                <a:lnTo>
                  <a:pt x="1328" y="800"/>
                </a:lnTo>
                <a:moveTo>
                  <a:pt x="1380" y="788"/>
                </a:moveTo>
                <a:lnTo>
                  <a:pt x="1380" y="788"/>
                </a:lnTo>
                <a:lnTo>
                  <a:pt x="1424" y="777"/>
                </a:lnTo>
                <a:lnTo>
                  <a:pt x="1432" y="774"/>
                </a:lnTo>
                <a:moveTo>
                  <a:pt x="1483" y="759"/>
                </a:moveTo>
                <a:lnTo>
                  <a:pt x="1483" y="759"/>
                </a:lnTo>
                <a:lnTo>
                  <a:pt x="1525" y="747"/>
                </a:lnTo>
                <a:lnTo>
                  <a:pt x="1534" y="744"/>
                </a:lnTo>
                <a:moveTo>
                  <a:pt x="1585" y="728"/>
                </a:moveTo>
                <a:lnTo>
                  <a:pt x="1585" y="728"/>
                </a:lnTo>
                <a:lnTo>
                  <a:pt x="1627" y="715"/>
                </a:lnTo>
                <a:lnTo>
                  <a:pt x="1636" y="712"/>
                </a:lnTo>
                <a:moveTo>
                  <a:pt x="1687" y="697"/>
                </a:moveTo>
                <a:lnTo>
                  <a:pt x="1687" y="697"/>
                </a:lnTo>
                <a:lnTo>
                  <a:pt x="1729" y="685"/>
                </a:lnTo>
                <a:lnTo>
                  <a:pt x="1738" y="682"/>
                </a:lnTo>
                <a:moveTo>
                  <a:pt x="1789" y="667"/>
                </a:moveTo>
                <a:lnTo>
                  <a:pt x="1789" y="667"/>
                </a:lnTo>
                <a:lnTo>
                  <a:pt x="1831" y="655"/>
                </a:lnTo>
                <a:lnTo>
                  <a:pt x="1840" y="652"/>
                </a:lnTo>
                <a:moveTo>
                  <a:pt x="1891" y="634"/>
                </a:moveTo>
                <a:lnTo>
                  <a:pt x="1891" y="634"/>
                </a:lnTo>
                <a:lnTo>
                  <a:pt x="1932" y="617"/>
                </a:lnTo>
                <a:lnTo>
                  <a:pt x="1940" y="614"/>
                </a:lnTo>
                <a:moveTo>
                  <a:pt x="1988" y="590"/>
                </a:moveTo>
                <a:lnTo>
                  <a:pt x="1988" y="590"/>
                </a:lnTo>
                <a:lnTo>
                  <a:pt x="2034" y="563"/>
                </a:lnTo>
                <a:moveTo>
                  <a:pt x="2077" y="531"/>
                </a:moveTo>
                <a:lnTo>
                  <a:pt x="2077" y="531"/>
                </a:lnTo>
                <a:lnTo>
                  <a:pt x="2085" y="526"/>
                </a:lnTo>
                <a:lnTo>
                  <a:pt x="2118" y="497"/>
                </a:lnTo>
                <a:moveTo>
                  <a:pt x="2157" y="461"/>
                </a:moveTo>
                <a:lnTo>
                  <a:pt x="2157" y="461"/>
                </a:lnTo>
                <a:lnTo>
                  <a:pt x="2187" y="430"/>
                </a:lnTo>
                <a:lnTo>
                  <a:pt x="2193" y="422"/>
                </a:lnTo>
                <a:moveTo>
                  <a:pt x="2228" y="382"/>
                </a:moveTo>
                <a:lnTo>
                  <a:pt x="2228" y="382"/>
                </a:lnTo>
                <a:lnTo>
                  <a:pt x="2237" y="371"/>
                </a:lnTo>
                <a:lnTo>
                  <a:pt x="2262" y="340"/>
                </a:lnTo>
                <a:moveTo>
                  <a:pt x="2294" y="298"/>
                </a:moveTo>
                <a:lnTo>
                  <a:pt x="2294" y="298"/>
                </a:lnTo>
                <a:lnTo>
                  <a:pt x="2325" y="254"/>
                </a:lnTo>
                <a:moveTo>
                  <a:pt x="2356" y="211"/>
                </a:moveTo>
                <a:lnTo>
                  <a:pt x="2356" y="211"/>
                </a:lnTo>
                <a:lnTo>
                  <a:pt x="2387" y="167"/>
                </a:lnTo>
                <a:moveTo>
                  <a:pt x="2418" y="125"/>
                </a:moveTo>
                <a:lnTo>
                  <a:pt x="2418" y="125"/>
                </a:lnTo>
                <a:lnTo>
                  <a:pt x="2441" y="95"/>
                </a:lnTo>
                <a:lnTo>
                  <a:pt x="2452" y="83"/>
                </a:lnTo>
                <a:moveTo>
                  <a:pt x="2488" y="44"/>
                </a:moveTo>
                <a:lnTo>
                  <a:pt x="2488" y="44"/>
                </a:lnTo>
                <a:lnTo>
                  <a:pt x="2492" y="39"/>
                </a:lnTo>
                <a:lnTo>
                  <a:pt x="2531" y="13"/>
                </a:lnTo>
                <a:moveTo>
                  <a:pt x="2582" y="1"/>
                </a:moveTo>
                <a:lnTo>
                  <a:pt x="2582" y="1"/>
                </a:lnTo>
                <a:lnTo>
                  <a:pt x="2593" y="0"/>
                </a:lnTo>
                <a:lnTo>
                  <a:pt x="2632" y="17"/>
                </a:lnTo>
                <a:moveTo>
                  <a:pt x="2673" y="50"/>
                </a:moveTo>
                <a:lnTo>
                  <a:pt x="2673" y="50"/>
                </a:lnTo>
                <a:lnTo>
                  <a:pt x="2695" y="70"/>
                </a:lnTo>
                <a:lnTo>
                  <a:pt x="2710" y="89"/>
                </a:lnTo>
                <a:moveTo>
                  <a:pt x="2743" y="130"/>
                </a:moveTo>
                <a:lnTo>
                  <a:pt x="2743" y="130"/>
                </a:lnTo>
                <a:lnTo>
                  <a:pt x="2746" y="134"/>
                </a:lnTo>
                <a:lnTo>
                  <a:pt x="2774" y="174"/>
                </a:lnTo>
                <a:moveTo>
                  <a:pt x="2805" y="217"/>
                </a:moveTo>
                <a:lnTo>
                  <a:pt x="2805" y="217"/>
                </a:lnTo>
                <a:lnTo>
                  <a:pt x="2836" y="260"/>
                </a:lnTo>
                <a:moveTo>
                  <a:pt x="2868" y="303"/>
                </a:moveTo>
                <a:lnTo>
                  <a:pt x="2868" y="303"/>
                </a:lnTo>
                <a:lnTo>
                  <a:pt x="2899" y="344"/>
                </a:lnTo>
                <a:lnTo>
                  <a:pt x="2900" y="346"/>
                </a:lnTo>
                <a:moveTo>
                  <a:pt x="2934" y="387"/>
                </a:moveTo>
                <a:lnTo>
                  <a:pt x="2934" y="387"/>
                </a:lnTo>
                <a:lnTo>
                  <a:pt x="2949" y="405"/>
                </a:lnTo>
                <a:lnTo>
                  <a:pt x="2970" y="426"/>
                </a:lnTo>
                <a:moveTo>
                  <a:pt x="3007" y="464"/>
                </a:moveTo>
                <a:lnTo>
                  <a:pt x="3007" y="464"/>
                </a:lnTo>
                <a:lnTo>
                  <a:pt x="3047" y="500"/>
                </a:lnTo>
                <a:moveTo>
                  <a:pt x="3088" y="534"/>
                </a:moveTo>
                <a:lnTo>
                  <a:pt x="3088" y="534"/>
                </a:lnTo>
                <a:lnTo>
                  <a:pt x="3102" y="544"/>
                </a:lnTo>
                <a:lnTo>
                  <a:pt x="3132" y="564"/>
                </a:lnTo>
                <a:moveTo>
                  <a:pt x="3177" y="593"/>
                </a:moveTo>
                <a:lnTo>
                  <a:pt x="3177" y="593"/>
                </a:lnTo>
                <a:lnTo>
                  <a:pt x="3204" y="609"/>
                </a:lnTo>
                <a:lnTo>
                  <a:pt x="3223" y="619"/>
                </a:lnTo>
                <a:moveTo>
                  <a:pt x="3271" y="643"/>
                </a:moveTo>
                <a:lnTo>
                  <a:pt x="3271" y="643"/>
                </a:lnTo>
                <a:lnTo>
                  <a:pt x="3305" y="659"/>
                </a:lnTo>
                <a:lnTo>
                  <a:pt x="3320" y="665"/>
                </a:lnTo>
                <a:moveTo>
                  <a:pt x="3369" y="684"/>
                </a:moveTo>
                <a:lnTo>
                  <a:pt x="3369" y="684"/>
                </a:lnTo>
                <a:lnTo>
                  <a:pt x="3407" y="698"/>
                </a:lnTo>
                <a:lnTo>
                  <a:pt x="3420" y="702"/>
                </a:lnTo>
                <a:moveTo>
                  <a:pt x="3471" y="717"/>
                </a:moveTo>
                <a:lnTo>
                  <a:pt x="3471" y="717"/>
                </a:lnTo>
                <a:lnTo>
                  <a:pt x="3509" y="728"/>
                </a:lnTo>
                <a:lnTo>
                  <a:pt x="3522" y="731"/>
                </a:lnTo>
                <a:moveTo>
                  <a:pt x="3574" y="743"/>
                </a:moveTo>
                <a:lnTo>
                  <a:pt x="3574" y="743"/>
                </a:lnTo>
                <a:lnTo>
                  <a:pt x="3610" y="750"/>
                </a:lnTo>
                <a:lnTo>
                  <a:pt x="3627" y="753"/>
                </a:lnTo>
                <a:moveTo>
                  <a:pt x="3679" y="761"/>
                </a:moveTo>
                <a:lnTo>
                  <a:pt x="3679" y="761"/>
                </a:lnTo>
                <a:lnTo>
                  <a:pt x="3712" y="765"/>
                </a:lnTo>
                <a:lnTo>
                  <a:pt x="3732" y="768"/>
                </a:lnTo>
                <a:moveTo>
                  <a:pt x="3785" y="773"/>
                </a:moveTo>
                <a:lnTo>
                  <a:pt x="3785" y="773"/>
                </a:lnTo>
                <a:lnTo>
                  <a:pt x="3814" y="775"/>
                </a:lnTo>
                <a:lnTo>
                  <a:pt x="3838" y="777"/>
                </a:lnTo>
                <a:moveTo>
                  <a:pt x="3892" y="780"/>
                </a:moveTo>
                <a:lnTo>
                  <a:pt x="3892" y="780"/>
                </a:lnTo>
                <a:lnTo>
                  <a:pt x="3916" y="782"/>
                </a:lnTo>
                <a:lnTo>
                  <a:pt x="3945" y="783"/>
                </a:lnTo>
                <a:moveTo>
                  <a:pt x="3998" y="785"/>
                </a:moveTo>
                <a:lnTo>
                  <a:pt x="3998" y="785"/>
                </a:lnTo>
                <a:lnTo>
                  <a:pt x="4017" y="785"/>
                </a:lnTo>
                <a:lnTo>
                  <a:pt x="4052" y="786"/>
                </a:lnTo>
                <a:moveTo>
                  <a:pt x="4105" y="787"/>
                </a:moveTo>
                <a:lnTo>
                  <a:pt x="4105" y="787"/>
                </a:lnTo>
                <a:lnTo>
                  <a:pt x="4119" y="787"/>
                </a:lnTo>
                <a:lnTo>
                  <a:pt x="4158" y="788"/>
                </a:lnTo>
                <a:moveTo>
                  <a:pt x="4212" y="787"/>
                </a:moveTo>
                <a:lnTo>
                  <a:pt x="4212" y="787"/>
                </a:lnTo>
                <a:lnTo>
                  <a:pt x="4221" y="787"/>
                </a:lnTo>
                <a:lnTo>
                  <a:pt x="4265" y="786"/>
                </a:lnTo>
                <a:moveTo>
                  <a:pt x="4318" y="783"/>
                </a:moveTo>
                <a:lnTo>
                  <a:pt x="4318" y="783"/>
                </a:lnTo>
                <a:lnTo>
                  <a:pt x="4322" y="783"/>
                </a:lnTo>
                <a:lnTo>
                  <a:pt x="4371" y="779"/>
                </a:lnTo>
                <a:moveTo>
                  <a:pt x="4424" y="773"/>
                </a:moveTo>
                <a:lnTo>
                  <a:pt x="4424" y="773"/>
                </a:lnTo>
                <a:lnTo>
                  <a:pt x="4475" y="766"/>
                </a:lnTo>
                <a:lnTo>
                  <a:pt x="4477" y="765"/>
                </a:lnTo>
                <a:moveTo>
                  <a:pt x="4530" y="757"/>
                </a:moveTo>
                <a:lnTo>
                  <a:pt x="4530" y="757"/>
                </a:lnTo>
                <a:lnTo>
                  <a:pt x="4577" y="748"/>
                </a:lnTo>
                <a:lnTo>
                  <a:pt x="4582" y="747"/>
                </a:lnTo>
                <a:moveTo>
                  <a:pt x="4635" y="737"/>
                </a:moveTo>
                <a:lnTo>
                  <a:pt x="4635" y="737"/>
                </a:lnTo>
                <a:lnTo>
                  <a:pt x="4678" y="728"/>
                </a:lnTo>
                <a:lnTo>
                  <a:pt x="4687" y="726"/>
                </a:lnTo>
                <a:moveTo>
                  <a:pt x="4739" y="716"/>
                </a:moveTo>
                <a:lnTo>
                  <a:pt x="4739" y="716"/>
                </a:lnTo>
                <a:lnTo>
                  <a:pt x="4780" y="710"/>
                </a:lnTo>
                <a:lnTo>
                  <a:pt x="4792" y="708"/>
                </a:lnTo>
                <a:moveTo>
                  <a:pt x="4845" y="703"/>
                </a:moveTo>
                <a:lnTo>
                  <a:pt x="4845" y="703"/>
                </a:lnTo>
                <a:lnTo>
                  <a:pt x="4882" y="701"/>
                </a:lnTo>
                <a:lnTo>
                  <a:pt x="4898" y="701"/>
                </a:lnTo>
                <a:moveTo>
                  <a:pt x="4951" y="705"/>
                </a:moveTo>
                <a:lnTo>
                  <a:pt x="4951" y="705"/>
                </a:lnTo>
                <a:lnTo>
                  <a:pt x="4984" y="708"/>
                </a:lnTo>
                <a:lnTo>
                  <a:pt x="5004" y="712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86"/>
          <p:cNvSpPr>
            <a:spLocks noEditPoints="1"/>
          </p:cNvSpPr>
          <p:nvPr/>
        </p:nvSpPr>
        <p:spPr bwMode="auto">
          <a:xfrm>
            <a:off x="1597055" y="2585404"/>
            <a:ext cx="5979815" cy="857799"/>
          </a:xfrm>
          <a:custGeom>
            <a:avLst/>
            <a:gdLst>
              <a:gd name="T0" fmla="*/ 471 w 5787"/>
              <a:gd name="T1" fmla="*/ 781 h 817"/>
              <a:gd name="T2" fmla="*/ 572 w 5787"/>
              <a:gd name="T3" fmla="*/ 793 h 817"/>
              <a:gd name="T4" fmla="*/ 674 w 5787"/>
              <a:gd name="T5" fmla="*/ 806 h 817"/>
              <a:gd name="T6" fmla="*/ 776 w 5787"/>
              <a:gd name="T7" fmla="*/ 813 h 817"/>
              <a:gd name="T8" fmla="*/ 878 w 5787"/>
              <a:gd name="T9" fmla="*/ 810 h 817"/>
              <a:gd name="T10" fmla="*/ 979 w 5787"/>
              <a:gd name="T11" fmla="*/ 803 h 817"/>
              <a:gd name="T12" fmla="*/ 1081 w 5787"/>
              <a:gd name="T13" fmla="*/ 796 h 817"/>
              <a:gd name="T14" fmla="*/ 1183 w 5787"/>
              <a:gd name="T15" fmla="*/ 796 h 817"/>
              <a:gd name="T16" fmla="*/ 1284 w 5787"/>
              <a:gd name="T17" fmla="*/ 801 h 817"/>
              <a:gd name="T18" fmla="*/ 1386 w 5787"/>
              <a:gd name="T19" fmla="*/ 805 h 817"/>
              <a:gd name="T20" fmla="*/ 1488 w 5787"/>
              <a:gd name="T21" fmla="*/ 805 h 817"/>
              <a:gd name="T22" fmla="*/ 1590 w 5787"/>
              <a:gd name="T23" fmla="*/ 800 h 817"/>
              <a:gd name="T24" fmla="*/ 1691 w 5787"/>
              <a:gd name="T25" fmla="*/ 789 h 817"/>
              <a:gd name="T26" fmla="*/ 1793 w 5787"/>
              <a:gd name="T27" fmla="*/ 772 h 817"/>
              <a:gd name="T28" fmla="*/ 1895 w 5787"/>
              <a:gd name="T29" fmla="*/ 748 h 817"/>
              <a:gd name="T30" fmla="*/ 1996 w 5787"/>
              <a:gd name="T31" fmla="*/ 719 h 817"/>
              <a:gd name="T32" fmla="*/ 2098 w 5787"/>
              <a:gd name="T33" fmla="*/ 689 h 817"/>
              <a:gd name="T34" fmla="*/ 2200 w 5787"/>
              <a:gd name="T35" fmla="*/ 661 h 817"/>
              <a:gd name="T36" fmla="*/ 2302 w 5787"/>
              <a:gd name="T37" fmla="*/ 635 h 817"/>
              <a:gd name="T38" fmla="*/ 2403 w 5787"/>
              <a:gd name="T39" fmla="*/ 601 h 817"/>
              <a:gd name="T40" fmla="*/ 2505 w 5787"/>
              <a:gd name="T41" fmla="*/ 550 h 817"/>
              <a:gd name="T42" fmla="*/ 2607 w 5787"/>
              <a:gd name="T43" fmla="*/ 473 h 817"/>
              <a:gd name="T44" fmla="*/ 2708 w 5787"/>
              <a:gd name="T45" fmla="*/ 367 h 817"/>
              <a:gd name="T46" fmla="*/ 2810 w 5787"/>
              <a:gd name="T47" fmla="*/ 234 h 817"/>
              <a:gd name="T48" fmla="*/ 2912 w 5787"/>
              <a:gd name="T49" fmla="*/ 94 h 817"/>
              <a:gd name="T50" fmla="*/ 3014 w 5787"/>
              <a:gd name="T51" fmla="*/ 5 h 817"/>
              <a:gd name="T52" fmla="*/ 3115 w 5787"/>
              <a:gd name="T53" fmla="*/ 23 h 817"/>
              <a:gd name="T54" fmla="*/ 3217 w 5787"/>
              <a:gd name="T55" fmla="*/ 136 h 817"/>
              <a:gd name="T56" fmla="*/ 3319 w 5787"/>
              <a:gd name="T57" fmla="*/ 278 h 817"/>
              <a:gd name="T58" fmla="*/ 3420 w 5787"/>
              <a:gd name="T59" fmla="*/ 401 h 817"/>
              <a:gd name="T60" fmla="*/ 3522 w 5787"/>
              <a:gd name="T61" fmla="*/ 496 h 817"/>
              <a:gd name="T62" fmla="*/ 3624 w 5787"/>
              <a:gd name="T63" fmla="*/ 566 h 817"/>
              <a:gd name="T64" fmla="*/ 3725 w 5787"/>
              <a:gd name="T65" fmla="*/ 619 h 817"/>
              <a:gd name="T66" fmla="*/ 3827 w 5787"/>
              <a:gd name="T67" fmla="*/ 660 h 817"/>
              <a:gd name="T68" fmla="*/ 3929 w 5787"/>
              <a:gd name="T69" fmla="*/ 692 h 817"/>
              <a:gd name="T70" fmla="*/ 4031 w 5787"/>
              <a:gd name="T71" fmla="*/ 716 h 817"/>
              <a:gd name="T72" fmla="*/ 4132 w 5787"/>
              <a:gd name="T73" fmla="*/ 734 h 817"/>
              <a:gd name="T74" fmla="*/ 4234 w 5787"/>
              <a:gd name="T75" fmla="*/ 745 h 817"/>
              <a:gd name="T76" fmla="*/ 4336 w 5787"/>
              <a:gd name="T77" fmla="*/ 752 h 817"/>
              <a:gd name="T78" fmla="*/ 4437 w 5787"/>
              <a:gd name="T79" fmla="*/ 756 h 817"/>
              <a:gd name="T80" fmla="*/ 4539 w 5787"/>
              <a:gd name="T81" fmla="*/ 759 h 817"/>
              <a:gd name="T82" fmla="*/ 4641 w 5787"/>
              <a:gd name="T83" fmla="*/ 760 h 817"/>
              <a:gd name="T84" fmla="*/ 4743 w 5787"/>
              <a:gd name="T85" fmla="*/ 758 h 817"/>
              <a:gd name="T86" fmla="*/ 4844 w 5787"/>
              <a:gd name="T87" fmla="*/ 751 h 817"/>
              <a:gd name="T88" fmla="*/ 4946 w 5787"/>
              <a:gd name="T89" fmla="*/ 739 h 817"/>
              <a:gd name="T90" fmla="*/ 5048 w 5787"/>
              <a:gd name="T91" fmla="*/ 722 h 817"/>
              <a:gd name="T92" fmla="*/ 5149 w 5787"/>
              <a:gd name="T93" fmla="*/ 702 h 817"/>
              <a:gd name="T94" fmla="*/ 5251 w 5787"/>
              <a:gd name="T95" fmla="*/ 683 h 817"/>
              <a:gd name="T96" fmla="*/ 5353 w 5787"/>
              <a:gd name="T97" fmla="*/ 674 h 817"/>
              <a:gd name="T98" fmla="*/ 5455 w 5787"/>
              <a:gd name="T99" fmla="*/ 681 h 817"/>
              <a:gd name="T100" fmla="*/ 0 w 5787"/>
              <a:gd name="T101" fmla="*/ 817 h 817"/>
              <a:gd name="T102" fmla="*/ 5787 w 5787"/>
              <a:gd name="T103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87" h="817">
                <a:moveTo>
                  <a:pt x="471" y="781"/>
                </a:moveTo>
                <a:lnTo>
                  <a:pt x="471" y="781"/>
                </a:lnTo>
                <a:lnTo>
                  <a:pt x="522" y="786"/>
                </a:lnTo>
                <a:lnTo>
                  <a:pt x="572" y="793"/>
                </a:lnTo>
                <a:lnTo>
                  <a:pt x="623" y="800"/>
                </a:lnTo>
                <a:lnTo>
                  <a:pt x="674" y="806"/>
                </a:lnTo>
                <a:lnTo>
                  <a:pt x="725" y="811"/>
                </a:lnTo>
                <a:lnTo>
                  <a:pt x="776" y="813"/>
                </a:lnTo>
                <a:lnTo>
                  <a:pt x="827" y="812"/>
                </a:lnTo>
                <a:lnTo>
                  <a:pt x="878" y="810"/>
                </a:lnTo>
                <a:lnTo>
                  <a:pt x="928" y="807"/>
                </a:lnTo>
                <a:lnTo>
                  <a:pt x="979" y="803"/>
                </a:lnTo>
                <a:lnTo>
                  <a:pt x="1030" y="799"/>
                </a:lnTo>
                <a:lnTo>
                  <a:pt x="1081" y="796"/>
                </a:lnTo>
                <a:lnTo>
                  <a:pt x="1132" y="795"/>
                </a:lnTo>
                <a:lnTo>
                  <a:pt x="1183" y="796"/>
                </a:lnTo>
                <a:lnTo>
                  <a:pt x="1234" y="798"/>
                </a:lnTo>
                <a:lnTo>
                  <a:pt x="1284" y="801"/>
                </a:lnTo>
                <a:lnTo>
                  <a:pt x="1335" y="803"/>
                </a:lnTo>
                <a:lnTo>
                  <a:pt x="1386" y="805"/>
                </a:lnTo>
                <a:lnTo>
                  <a:pt x="1437" y="806"/>
                </a:lnTo>
                <a:lnTo>
                  <a:pt x="1488" y="805"/>
                </a:lnTo>
                <a:lnTo>
                  <a:pt x="1539" y="803"/>
                </a:lnTo>
                <a:lnTo>
                  <a:pt x="1590" y="800"/>
                </a:lnTo>
                <a:lnTo>
                  <a:pt x="1640" y="795"/>
                </a:lnTo>
                <a:lnTo>
                  <a:pt x="1691" y="789"/>
                </a:lnTo>
                <a:lnTo>
                  <a:pt x="1742" y="781"/>
                </a:lnTo>
                <a:lnTo>
                  <a:pt x="1793" y="772"/>
                </a:lnTo>
                <a:lnTo>
                  <a:pt x="1844" y="761"/>
                </a:lnTo>
                <a:lnTo>
                  <a:pt x="1895" y="748"/>
                </a:lnTo>
                <a:lnTo>
                  <a:pt x="1946" y="734"/>
                </a:lnTo>
                <a:lnTo>
                  <a:pt x="1996" y="719"/>
                </a:lnTo>
                <a:lnTo>
                  <a:pt x="2047" y="704"/>
                </a:lnTo>
                <a:lnTo>
                  <a:pt x="2098" y="689"/>
                </a:lnTo>
                <a:lnTo>
                  <a:pt x="2149" y="675"/>
                </a:lnTo>
                <a:lnTo>
                  <a:pt x="2200" y="661"/>
                </a:lnTo>
                <a:lnTo>
                  <a:pt x="2251" y="648"/>
                </a:lnTo>
                <a:lnTo>
                  <a:pt x="2302" y="635"/>
                </a:lnTo>
                <a:lnTo>
                  <a:pt x="2352" y="619"/>
                </a:lnTo>
                <a:lnTo>
                  <a:pt x="2403" y="601"/>
                </a:lnTo>
                <a:lnTo>
                  <a:pt x="2454" y="578"/>
                </a:lnTo>
                <a:lnTo>
                  <a:pt x="2505" y="550"/>
                </a:lnTo>
                <a:lnTo>
                  <a:pt x="2556" y="515"/>
                </a:lnTo>
                <a:lnTo>
                  <a:pt x="2607" y="473"/>
                </a:lnTo>
                <a:lnTo>
                  <a:pt x="2658" y="424"/>
                </a:lnTo>
                <a:lnTo>
                  <a:pt x="2708" y="367"/>
                </a:lnTo>
                <a:lnTo>
                  <a:pt x="2759" y="303"/>
                </a:lnTo>
                <a:lnTo>
                  <a:pt x="2810" y="234"/>
                </a:lnTo>
                <a:lnTo>
                  <a:pt x="2861" y="162"/>
                </a:lnTo>
                <a:lnTo>
                  <a:pt x="2912" y="94"/>
                </a:lnTo>
                <a:lnTo>
                  <a:pt x="2963" y="39"/>
                </a:lnTo>
                <a:lnTo>
                  <a:pt x="3014" y="5"/>
                </a:lnTo>
                <a:lnTo>
                  <a:pt x="3064" y="0"/>
                </a:lnTo>
                <a:lnTo>
                  <a:pt x="3115" y="23"/>
                </a:lnTo>
                <a:lnTo>
                  <a:pt x="3166" y="72"/>
                </a:lnTo>
                <a:lnTo>
                  <a:pt x="3217" y="136"/>
                </a:lnTo>
                <a:lnTo>
                  <a:pt x="3268" y="207"/>
                </a:lnTo>
                <a:lnTo>
                  <a:pt x="3319" y="278"/>
                </a:lnTo>
                <a:lnTo>
                  <a:pt x="3370" y="343"/>
                </a:lnTo>
                <a:lnTo>
                  <a:pt x="3420" y="401"/>
                </a:lnTo>
                <a:lnTo>
                  <a:pt x="3471" y="452"/>
                </a:lnTo>
                <a:lnTo>
                  <a:pt x="3522" y="496"/>
                </a:lnTo>
                <a:lnTo>
                  <a:pt x="3573" y="533"/>
                </a:lnTo>
                <a:lnTo>
                  <a:pt x="3624" y="566"/>
                </a:lnTo>
                <a:lnTo>
                  <a:pt x="3675" y="594"/>
                </a:lnTo>
                <a:lnTo>
                  <a:pt x="3725" y="619"/>
                </a:lnTo>
                <a:lnTo>
                  <a:pt x="3776" y="641"/>
                </a:lnTo>
                <a:lnTo>
                  <a:pt x="3827" y="660"/>
                </a:lnTo>
                <a:lnTo>
                  <a:pt x="3878" y="677"/>
                </a:lnTo>
                <a:lnTo>
                  <a:pt x="3929" y="692"/>
                </a:lnTo>
                <a:lnTo>
                  <a:pt x="3980" y="705"/>
                </a:lnTo>
                <a:lnTo>
                  <a:pt x="4031" y="716"/>
                </a:lnTo>
                <a:lnTo>
                  <a:pt x="4081" y="726"/>
                </a:lnTo>
                <a:lnTo>
                  <a:pt x="4132" y="734"/>
                </a:lnTo>
                <a:lnTo>
                  <a:pt x="4183" y="740"/>
                </a:lnTo>
                <a:lnTo>
                  <a:pt x="4234" y="745"/>
                </a:lnTo>
                <a:lnTo>
                  <a:pt x="4285" y="749"/>
                </a:lnTo>
                <a:lnTo>
                  <a:pt x="4336" y="752"/>
                </a:lnTo>
                <a:lnTo>
                  <a:pt x="4387" y="755"/>
                </a:lnTo>
                <a:lnTo>
                  <a:pt x="4437" y="756"/>
                </a:lnTo>
                <a:lnTo>
                  <a:pt x="4488" y="758"/>
                </a:lnTo>
                <a:lnTo>
                  <a:pt x="4539" y="759"/>
                </a:lnTo>
                <a:lnTo>
                  <a:pt x="4590" y="760"/>
                </a:lnTo>
                <a:lnTo>
                  <a:pt x="4641" y="760"/>
                </a:lnTo>
                <a:lnTo>
                  <a:pt x="4692" y="759"/>
                </a:lnTo>
                <a:lnTo>
                  <a:pt x="4743" y="758"/>
                </a:lnTo>
                <a:lnTo>
                  <a:pt x="4793" y="755"/>
                </a:lnTo>
                <a:lnTo>
                  <a:pt x="4844" y="751"/>
                </a:lnTo>
                <a:lnTo>
                  <a:pt x="4895" y="746"/>
                </a:lnTo>
                <a:lnTo>
                  <a:pt x="4946" y="739"/>
                </a:lnTo>
                <a:lnTo>
                  <a:pt x="4997" y="731"/>
                </a:lnTo>
                <a:lnTo>
                  <a:pt x="5048" y="722"/>
                </a:lnTo>
                <a:lnTo>
                  <a:pt x="5099" y="712"/>
                </a:lnTo>
                <a:lnTo>
                  <a:pt x="5149" y="702"/>
                </a:lnTo>
                <a:lnTo>
                  <a:pt x="5200" y="692"/>
                </a:lnTo>
                <a:lnTo>
                  <a:pt x="5251" y="683"/>
                </a:lnTo>
                <a:lnTo>
                  <a:pt x="5302" y="677"/>
                </a:lnTo>
                <a:lnTo>
                  <a:pt x="5353" y="674"/>
                </a:lnTo>
                <a:lnTo>
                  <a:pt x="5404" y="675"/>
                </a:lnTo>
                <a:lnTo>
                  <a:pt x="5455" y="681"/>
                </a:lnTo>
                <a:lnTo>
                  <a:pt x="5505" y="691"/>
                </a:lnTo>
                <a:moveTo>
                  <a:pt x="0" y="817"/>
                </a:moveTo>
                <a:lnTo>
                  <a:pt x="0" y="817"/>
                </a:lnTo>
                <a:lnTo>
                  <a:pt x="5787" y="817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87"/>
          <p:cNvSpPr>
            <a:spLocks noEditPoints="1"/>
          </p:cNvSpPr>
          <p:nvPr/>
        </p:nvSpPr>
        <p:spPr bwMode="auto">
          <a:xfrm>
            <a:off x="2344293" y="2796994"/>
            <a:ext cx="3812441" cy="539461"/>
          </a:xfrm>
          <a:custGeom>
            <a:avLst/>
            <a:gdLst>
              <a:gd name="T0" fmla="*/ 0 w 3689"/>
              <a:gd name="T1" fmla="*/ 514 h 514"/>
              <a:gd name="T2" fmla="*/ 212 w 3689"/>
              <a:gd name="T3" fmla="*/ 490 h 514"/>
              <a:gd name="T4" fmla="*/ 217 w 3689"/>
              <a:gd name="T5" fmla="*/ 489 h 514"/>
              <a:gd name="T6" fmla="*/ 424 w 3689"/>
              <a:gd name="T7" fmla="*/ 468 h 514"/>
              <a:gd name="T8" fmla="*/ 434 w 3689"/>
              <a:gd name="T9" fmla="*/ 467 h 514"/>
              <a:gd name="T10" fmla="*/ 636 w 3689"/>
              <a:gd name="T11" fmla="*/ 442 h 514"/>
              <a:gd name="T12" fmla="*/ 651 w 3689"/>
              <a:gd name="T13" fmla="*/ 440 h 514"/>
              <a:gd name="T14" fmla="*/ 847 w 3689"/>
              <a:gd name="T15" fmla="*/ 411 h 514"/>
              <a:gd name="T16" fmla="*/ 868 w 3689"/>
              <a:gd name="T17" fmla="*/ 408 h 514"/>
              <a:gd name="T18" fmla="*/ 1057 w 3689"/>
              <a:gd name="T19" fmla="*/ 372 h 514"/>
              <a:gd name="T20" fmla="*/ 1085 w 3689"/>
              <a:gd name="T21" fmla="*/ 367 h 514"/>
              <a:gd name="T22" fmla="*/ 1262 w 3689"/>
              <a:gd name="T23" fmla="*/ 313 h 514"/>
              <a:gd name="T24" fmla="*/ 1302 w 3689"/>
              <a:gd name="T25" fmla="*/ 301 h 514"/>
              <a:gd name="T26" fmla="*/ 1457 w 3689"/>
              <a:gd name="T27" fmla="*/ 230 h 514"/>
              <a:gd name="T28" fmla="*/ 1519 w 3689"/>
              <a:gd name="T29" fmla="*/ 202 h 514"/>
              <a:gd name="T30" fmla="*/ 1646 w 3689"/>
              <a:gd name="T31" fmla="*/ 131 h 514"/>
              <a:gd name="T32" fmla="*/ 1736 w 3689"/>
              <a:gd name="T33" fmla="*/ 81 h 514"/>
              <a:gd name="T34" fmla="*/ 1839 w 3689"/>
              <a:gd name="T35" fmla="*/ 40 h 514"/>
              <a:gd name="T36" fmla="*/ 1938 w 3689"/>
              <a:gd name="T37" fmla="*/ 0 h 514"/>
              <a:gd name="T38" fmla="*/ 2043 w 3689"/>
              <a:gd name="T39" fmla="*/ 3 h 514"/>
              <a:gd name="T40" fmla="*/ 2245 w 3689"/>
              <a:gd name="T41" fmla="*/ 58 h 514"/>
              <a:gd name="T42" fmla="*/ 2338 w 3689"/>
              <a:gd name="T43" fmla="*/ 110 h 514"/>
              <a:gd name="T44" fmla="*/ 2432 w 3689"/>
              <a:gd name="T45" fmla="*/ 160 h 514"/>
              <a:gd name="T46" fmla="*/ 2625 w 3689"/>
              <a:gd name="T47" fmla="*/ 251 h 514"/>
              <a:gd name="T48" fmla="*/ 2726 w 3689"/>
              <a:gd name="T49" fmla="*/ 284 h 514"/>
              <a:gd name="T50" fmla="*/ 2828 w 3689"/>
              <a:gd name="T51" fmla="*/ 316 h 514"/>
              <a:gd name="T52" fmla="*/ 3036 w 3689"/>
              <a:gd name="T53" fmla="*/ 364 h 514"/>
              <a:gd name="T54" fmla="*/ 3038 w 3689"/>
              <a:gd name="T55" fmla="*/ 365 h 514"/>
              <a:gd name="T56" fmla="*/ 3246 w 3689"/>
              <a:gd name="T57" fmla="*/ 399 h 514"/>
              <a:gd name="T58" fmla="*/ 3255 w 3689"/>
              <a:gd name="T59" fmla="*/ 400 h 514"/>
              <a:gd name="T60" fmla="*/ 3459 w 3689"/>
              <a:gd name="T61" fmla="*/ 419 h 514"/>
              <a:gd name="T62" fmla="*/ 3472 w 3689"/>
              <a:gd name="T63" fmla="*/ 420 h 514"/>
              <a:gd name="T64" fmla="*/ 3672 w 3689"/>
              <a:gd name="T65" fmla="*/ 426 h 514"/>
              <a:gd name="T66" fmla="*/ 3689 w 3689"/>
              <a:gd name="T67" fmla="*/ 42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89" h="514">
                <a:moveTo>
                  <a:pt x="0" y="514"/>
                </a:moveTo>
                <a:lnTo>
                  <a:pt x="0" y="514"/>
                </a:lnTo>
                <a:lnTo>
                  <a:pt x="106" y="502"/>
                </a:lnTo>
                <a:moveTo>
                  <a:pt x="212" y="490"/>
                </a:moveTo>
                <a:lnTo>
                  <a:pt x="212" y="490"/>
                </a:lnTo>
                <a:lnTo>
                  <a:pt x="217" y="489"/>
                </a:lnTo>
                <a:lnTo>
                  <a:pt x="318" y="479"/>
                </a:lnTo>
                <a:moveTo>
                  <a:pt x="424" y="468"/>
                </a:moveTo>
                <a:lnTo>
                  <a:pt x="424" y="468"/>
                </a:lnTo>
                <a:lnTo>
                  <a:pt x="434" y="467"/>
                </a:lnTo>
                <a:lnTo>
                  <a:pt x="530" y="455"/>
                </a:lnTo>
                <a:moveTo>
                  <a:pt x="636" y="442"/>
                </a:moveTo>
                <a:lnTo>
                  <a:pt x="636" y="442"/>
                </a:lnTo>
                <a:lnTo>
                  <a:pt x="651" y="440"/>
                </a:lnTo>
                <a:lnTo>
                  <a:pt x="741" y="427"/>
                </a:lnTo>
                <a:moveTo>
                  <a:pt x="847" y="411"/>
                </a:moveTo>
                <a:lnTo>
                  <a:pt x="847" y="411"/>
                </a:lnTo>
                <a:lnTo>
                  <a:pt x="868" y="408"/>
                </a:lnTo>
                <a:lnTo>
                  <a:pt x="952" y="392"/>
                </a:lnTo>
                <a:moveTo>
                  <a:pt x="1057" y="372"/>
                </a:moveTo>
                <a:lnTo>
                  <a:pt x="1057" y="372"/>
                </a:lnTo>
                <a:lnTo>
                  <a:pt x="1085" y="367"/>
                </a:lnTo>
                <a:lnTo>
                  <a:pt x="1159" y="344"/>
                </a:lnTo>
                <a:moveTo>
                  <a:pt x="1262" y="313"/>
                </a:moveTo>
                <a:lnTo>
                  <a:pt x="1262" y="313"/>
                </a:lnTo>
                <a:lnTo>
                  <a:pt x="1302" y="301"/>
                </a:lnTo>
                <a:lnTo>
                  <a:pt x="1361" y="274"/>
                </a:lnTo>
                <a:moveTo>
                  <a:pt x="1457" y="230"/>
                </a:moveTo>
                <a:lnTo>
                  <a:pt x="1457" y="230"/>
                </a:lnTo>
                <a:lnTo>
                  <a:pt x="1519" y="202"/>
                </a:lnTo>
                <a:lnTo>
                  <a:pt x="1553" y="183"/>
                </a:lnTo>
                <a:moveTo>
                  <a:pt x="1646" y="131"/>
                </a:moveTo>
                <a:lnTo>
                  <a:pt x="1646" y="131"/>
                </a:lnTo>
                <a:lnTo>
                  <a:pt x="1736" y="81"/>
                </a:lnTo>
                <a:lnTo>
                  <a:pt x="1740" y="79"/>
                </a:lnTo>
                <a:moveTo>
                  <a:pt x="1839" y="40"/>
                </a:moveTo>
                <a:lnTo>
                  <a:pt x="1839" y="40"/>
                </a:lnTo>
                <a:lnTo>
                  <a:pt x="1938" y="0"/>
                </a:lnTo>
                <a:moveTo>
                  <a:pt x="2043" y="3"/>
                </a:moveTo>
                <a:lnTo>
                  <a:pt x="2043" y="3"/>
                </a:lnTo>
                <a:lnTo>
                  <a:pt x="2149" y="14"/>
                </a:lnTo>
                <a:moveTo>
                  <a:pt x="2245" y="58"/>
                </a:moveTo>
                <a:lnTo>
                  <a:pt x="2245" y="58"/>
                </a:lnTo>
                <a:lnTo>
                  <a:pt x="2338" y="110"/>
                </a:lnTo>
                <a:moveTo>
                  <a:pt x="2432" y="160"/>
                </a:moveTo>
                <a:lnTo>
                  <a:pt x="2432" y="160"/>
                </a:lnTo>
                <a:lnTo>
                  <a:pt x="2528" y="207"/>
                </a:lnTo>
                <a:moveTo>
                  <a:pt x="2625" y="251"/>
                </a:moveTo>
                <a:lnTo>
                  <a:pt x="2625" y="251"/>
                </a:lnTo>
                <a:lnTo>
                  <a:pt x="2726" y="284"/>
                </a:lnTo>
                <a:moveTo>
                  <a:pt x="2828" y="316"/>
                </a:moveTo>
                <a:lnTo>
                  <a:pt x="2828" y="316"/>
                </a:lnTo>
                <a:lnTo>
                  <a:pt x="2932" y="340"/>
                </a:lnTo>
                <a:moveTo>
                  <a:pt x="3036" y="364"/>
                </a:moveTo>
                <a:lnTo>
                  <a:pt x="3036" y="364"/>
                </a:lnTo>
                <a:lnTo>
                  <a:pt x="3038" y="365"/>
                </a:lnTo>
                <a:lnTo>
                  <a:pt x="3141" y="382"/>
                </a:lnTo>
                <a:moveTo>
                  <a:pt x="3246" y="399"/>
                </a:moveTo>
                <a:lnTo>
                  <a:pt x="3246" y="399"/>
                </a:lnTo>
                <a:lnTo>
                  <a:pt x="3255" y="400"/>
                </a:lnTo>
                <a:lnTo>
                  <a:pt x="3352" y="409"/>
                </a:lnTo>
                <a:moveTo>
                  <a:pt x="3459" y="419"/>
                </a:moveTo>
                <a:lnTo>
                  <a:pt x="3459" y="419"/>
                </a:lnTo>
                <a:lnTo>
                  <a:pt x="3472" y="420"/>
                </a:lnTo>
                <a:lnTo>
                  <a:pt x="3565" y="423"/>
                </a:lnTo>
                <a:moveTo>
                  <a:pt x="3672" y="426"/>
                </a:moveTo>
                <a:lnTo>
                  <a:pt x="3672" y="426"/>
                </a:lnTo>
                <a:lnTo>
                  <a:pt x="3689" y="427"/>
                </a:lnTo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3932447" y="5627240"/>
            <a:ext cx="1520620" cy="3370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 smtClean="0">
                <a:latin typeface="+mn-lt"/>
              </a:rPr>
              <a:t>Energy</a:t>
            </a:r>
            <a:r>
              <a:rPr lang="de-DE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(</a:t>
            </a:r>
            <a:r>
              <a:rPr lang="en-US" sz="1600" dirty="0" err="1" smtClean="0">
                <a:latin typeface="+mn-lt"/>
              </a:rPr>
              <a:t>meV</a:t>
            </a:r>
            <a:r>
              <a:rPr lang="en-US" sz="1600" dirty="0" smtClean="0">
                <a:latin typeface="+mn-lt"/>
              </a:rPr>
              <a:t>)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307518" y="2231536"/>
            <a:ext cx="6269352" cy="1364211"/>
            <a:chOff x="2019474" y="4948812"/>
            <a:chExt cx="5221114" cy="1136114"/>
          </a:xfrm>
        </p:grpSpPr>
        <p:sp>
          <p:nvSpPr>
            <p:cNvPr id="146" name="Freeform 5"/>
            <p:cNvSpPr>
              <a:spLocks noEditPoints="1"/>
            </p:cNvSpPr>
            <p:nvPr/>
          </p:nvSpPr>
          <p:spPr bwMode="auto">
            <a:xfrm>
              <a:off x="2260600" y="5907088"/>
              <a:ext cx="4979988" cy="50800"/>
            </a:xfrm>
            <a:custGeom>
              <a:avLst/>
              <a:gdLst>
                <a:gd name="T0" fmla="*/ 0 w 5787"/>
                <a:gd name="T1" fmla="*/ 58 h 58"/>
                <a:gd name="T2" fmla="*/ 0 w 5787"/>
                <a:gd name="T3" fmla="*/ 58 h 58"/>
                <a:gd name="T4" fmla="*/ 5787 w 5787"/>
                <a:gd name="T5" fmla="*/ 58 h 58"/>
                <a:gd name="T6" fmla="*/ 0 w 5787"/>
                <a:gd name="T7" fmla="*/ 58 h 58"/>
                <a:gd name="T8" fmla="*/ 0 w 5787"/>
                <a:gd name="T9" fmla="*/ 58 h 58"/>
                <a:gd name="T10" fmla="*/ 0 w 5787"/>
                <a:gd name="T11" fmla="*/ 0 h 58"/>
                <a:gd name="T12" fmla="*/ 724 w 5787"/>
                <a:gd name="T13" fmla="*/ 58 h 58"/>
                <a:gd name="T14" fmla="*/ 724 w 5787"/>
                <a:gd name="T15" fmla="*/ 58 h 58"/>
                <a:gd name="T16" fmla="*/ 724 w 5787"/>
                <a:gd name="T17" fmla="*/ 0 h 58"/>
                <a:gd name="T18" fmla="*/ 1447 w 5787"/>
                <a:gd name="T19" fmla="*/ 58 h 58"/>
                <a:gd name="T20" fmla="*/ 1447 w 5787"/>
                <a:gd name="T21" fmla="*/ 58 h 58"/>
                <a:gd name="T22" fmla="*/ 1447 w 5787"/>
                <a:gd name="T23" fmla="*/ 0 h 58"/>
                <a:gd name="T24" fmla="*/ 2170 w 5787"/>
                <a:gd name="T25" fmla="*/ 58 h 58"/>
                <a:gd name="T26" fmla="*/ 2170 w 5787"/>
                <a:gd name="T27" fmla="*/ 58 h 58"/>
                <a:gd name="T28" fmla="*/ 2170 w 5787"/>
                <a:gd name="T29" fmla="*/ 0 h 58"/>
                <a:gd name="T30" fmla="*/ 2894 w 5787"/>
                <a:gd name="T31" fmla="*/ 58 h 58"/>
                <a:gd name="T32" fmla="*/ 2894 w 5787"/>
                <a:gd name="T33" fmla="*/ 58 h 58"/>
                <a:gd name="T34" fmla="*/ 2894 w 5787"/>
                <a:gd name="T35" fmla="*/ 0 h 58"/>
                <a:gd name="T36" fmla="*/ 3617 w 5787"/>
                <a:gd name="T37" fmla="*/ 58 h 58"/>
                <a:gd name="T38" fmla="*/ 3617 w 5787"/>
                <a:gd name="T39" fmla="*/ 58 h 58"/>
                <a:gd name="T40" fmla="*/ 3617 w 5787"/>
                <a:gd name="T41" fmla="*/ 0 h 58"/>
                <a:gd name="T42" fmla="*/ 4340 w 5787"/>
                <a:gd name="T43" fmla="*/ 58 h 58"/>
                <a:gd name="T44" fmla="*/ 4340 w 5787"/>
                <a:gd name="T45" fmla="*/ 58 h 58"/>
                <a:gd name="T46" fmla="*/ 4340 w 5787"/>
                <a:gd name="T47" fmla="*/ 0 h 58"/>
                <a:gd name="T48" fmla="*/ 5064 w 5787"/>
                <a:gd name="T49" fmla="*/ 58 h 58"/>
                <a:gd name="T50" fmla="*/ 5064 w 5787"/>
                <a:gd name="T51" fmla="*/ 58 h 58"/>
                <a:gd name="T52" fmla="*/ 5064 w 5787"/>
                <a:gd name="T53" fmla="*/ 0 h 58"/>
                <a:gd name="T54" fmla="*/ 5787 w 5787"/>
                <a:gd name="T55" fmla="*/ 58 h 58"/>
                <a:gd name="T56" fmla="*/ 5787 w 5787"/>
                <a:gd name="T57" fmla="*/ 58 h 58"/>
                <a:gd name="T58" fmla="*/ 5787 w 5787"/>
                <a:gd name="T5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87" h="58">
                  <a:moveTo>
                    <a:pt x="0" y="58"/>
                  </a:moveTo>
                  <a:lnTo>
                    <a:pt x="0" y="58"/>
                  </a:lnTo>
                  <a:lnTo>
                    <a:pt x="5787" y="58"/>
                  </a:lnTo>
                  <a:moveTo>
                    <a:pt x="0" y="58"/>
                  </a:moveTo>
                  <a:lnTo>
                    <a:pt x="0" y="58"/>
                  </a:lnTo>
                  <a:lnTo>
                    <a:pt x="0" y="0"/>
                  </a:lnTo>
                  <a:moveTo>
                    <a:pt x="724" y="58"/>
                  </a:moveTo>
                  <a:lnTo>
                    <a:pt x="724" y="58"/>
                  </a:lnTo>
                  <a:lnTo>
                    <a:pt x="724" y="0"/>
                  </a:lnTo>
                  <a:moveTo>
                    <a:pt x="1447" y="58"/>
                  </a:moveTo>
                  <a:lnTo>
                    <a:pt x="1447" y="58"/>
                  </a:lnTo>
                  <a:lnTo>
                    <a:pt x="1447" y="0"/>
                  </a:lnTo>
                  <a:moveTo>
                    <a:pt x="2170" y="58"/>
                  </a:moveTo>
                  <a:lnTo>
                    <a:pt x="2170" y="58"/>
                  </a:lnTo>
                  <a:lnTo>
                    <a:pt x="2170" y="0"/>
                  </a:lnTo>
                  <a:moveTo>
                    <a:pt x="2894" y="58"/>
                  </a:moveTo>
                  <a:lnTo>
                    <a:pt x="2894" y="58"/>
                  </a:lnTo>
                  <a:lnTo>
                    <a:pt x="2894" y="0"/>
                  </a:lnTo>
                  <a:moveTo>
                    <a:pt x="3617" y="58"/>
                  </a:moveTo>
                  <a:lnTo>
                    <a:pt x="3617" y="58"/>
                  </a:lnTo>
                  <a:lnTo>
                    <a:pt x="3617" y="0"/>
                  </a:lnTo>
                  <a:moveTo>
                    <a:pt x="4340" y="58"/>
                  </a:moveTo>
                  <a:lnTo>
                    <a:pt x="4340" y="58"/>
                  </a:lnTo>
                  <a:lnTo>
                    <a:pt x="4340" y="0"/>
                  </a:lnTo>
                  <a:moveTo>
                    <a:pt x="5064" y="58"/>
                  </a:moveTo>
                  <a:lnTo>
                    <a:pt x="5064" y="58"/>
                  </a:lnTo>
                  <a:lnTo>
                    <a:pt x="5064" y="0"/>
                  </a:lnTo>
                  <a:moveTo>
                    <a:pt x="5787" y="58"/>
                  </a:moveTo>
                  <a:lnTo>
                    <a:pt x="5787" y="58"/>
                  </a:lnTo>
                  <a:lnTo>
                    <a:pt x="5787" y="0"/>
                  </a:lnTo>
                </a:path>
              </a:pathLst>
            </a:custGeom>
            <a:noFill/>
            <a:ln w="4763" cap="sq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2019474" y="4948812"/>
              <a:ext cx="362782" cy="1136114"/>
              <a:chOff x="2019474" y="4948812"/>
              <a:chExt cx="362782" cy="1136114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2019474" y="4993200"/>
                <a:ext cx="227626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 smtClean="0">
                    <a:latin typeface="+mn-lt"/>
                  </a:rPr>
                  <a:t>40</a:t>
                </a:r>
              </a:p>
            </p:txBody>
          </p:sp>
          <p:cxnSp>
            <p:nvCxnSpPr>
              <p:cNvPr id="149" name="Straight Arrow Connector 148"/>
              <p:cNvCxnSpPr/>
              <p:nvPr/>
            </p:nvCxnSpPr>
            <p:spPr>
              <a:xfrm flipV="1">
                <a:off x="2260600" y="4948812"/>
                <a:ext cx="0" cy="1000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/>
              <p:cNvGrpSpPr/>
              <p:nvPr/>
            </p:nvGrpSpPr>
            <p:grpSpPr>
              <a:xfrm>
                <a:off x="2260600" y="5116675"/>
                <a:ext cx="121656" cy="426328"/>
                <a:chOff x="2260600" y="5116675"/>
                <a:chExt cx="124288" cy="426328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260600" y="5543003"/>
                  <a:ext cx="124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260600" y="5116675"/>
                  <a:ext cx="124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TextBox 150"/>
              <p:cNvSpPr txBox="1"/>
              <p:nvPr/>
            </p:nvSpPr>
            <p:spPr>
              <a:xfrm>
                <a:off x="2126008" y="5827676"/>
                <a:ext cx="113814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 smtClean="0">
                    <a:latin typeface="+mn-lt"/>
                  </a:rPr>
                  <a:t>0</a:t>
                </a:r>
              </a:p>
            </p:txBody>
          </p:sp>
        </p:grpSp>
      </p:grpSp>
      <p:sp>
        <p:nvSpPr>
          <p:cNvPr id="154" name="TextBox 153"/>
          <p:cNvSpPr txBox="1"/>
          <p:nvPr/>
        </p:nvSpPr>
        <p:spPr>
          <a:xfrm>
            <a:off x="1870271" y="1944554"/>
            <a:ext cx="2376654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u="sng" dirty="0" smtClean="0">
                <a:latin typeface="+mn-lt"/>
              </a:rPr>
              <a:t>Original structure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1597055" y="4429069"/>
            <a:ext cx="5979815" cy="787270"/>
            <a:chOff x="2260600" y="4672013"/>
            <a:chExt cx="4979988" cy="655638"/>
          </a:xfrm>
        </p:grpSpPr>
        <p:sp>
          <p:nvSpPr>
            <p:cNvPr id="156" name="Freeform 80"/>
            <p:cNvSpPr>
              <a:spLocks/>
            </p:cNvSpPr>
            <p:nvPr/>
          </p:nvSpPr>
          <p:spPr bwMode="auto">
            <a:xfrm>
              <a:off x="2260600" y="4681538"/>
              <a:ext cx="4979988" cy="579438"/>
            </a:xfrm>
            <a:custGeom>
              <a:avLst/>
              <a:gdLst>
                <a:gd name="T0" fmla="*/ 0 w 5788"/>
                <a:gd name="T1" fmla="*/ 664 h 664"/>
                <a:gd name="T2" fmla="*/ 0 w 5788"/>
                <a:gd name="T3" fmla="*/ 664 h 664"/>
                <a:gd name="T4" fmla="*/ 0 w 5788"/>
                <a:gd name="T5" fmla="*/ 664 h 664"/>
                <a:gd name="T6" fmla="*/ 145 w 5788"/>
                <a:gd name="T7" fmla="*/ 553 h 664"/>
                <a:gd name="T8" fmla="*/ 290 w 5788"/>
                <a:gd name="T9" fmla="*/ 424 h 664"/>
                <a:gd name="T10" fmla="*/ 435 w 5788"/>
                <a:gd name="T11" fmla="*/ 289 h 664"/>
                <a:gd name="T12" fmla="*/ 579 w 5788"/>
                <a:gd name="T13" fmla="*/ 185 h 664"/>
                <a:gd name="T14" fmla="*/ 724 w 5788"/>
                <a:gd name="T15" fmla="*/ 142 h 664"/>
                <a:gd name="T16" fmla="*/ 869 w 5788"/>
                <a:gd name="T17" fmla="*/ 144 h 664"/>
                <a:gd name="T18" fmla="*/ 1013 w 5788"/>
                <a:gd name="T19" fmla="*/ 156 h 664"/>
                <a:gd name="T20" fmla="*/ 1158 w 5788"/>
                <a:gd name="T21" fmla="*/ 153 h 664"/>
                <a:gd name="T22" fmla="*/ 1302 w 5788"/>
                <a:gd name="T23" fmla="*/ 130 h 664"/>
                <a:gd name="T24" fmla="*/ 1447 w 5788"/>
                <a:gd name="T25" fmla="*/ 95 h 664"/>
                <a:gd name="T26" fmla="*/ 1592 w 5788"/>
                <a:gd name="T27" fmla="*/ 68 h 664"/>
                <a:gd name="T28" fmla="*/ 1736 w 5788"/>
                <a:gd name="T29" fmla="*/ 53 h 664"/>
                <a:gd name="T30" fmla="*/ 1881 w 5788"/>
                <a:gd name="T31" fmla="*/ 29 h 664"/>
                <a:gd name="T32" fmla="*/ 2026 w 5788"/>
                <a:gd name="T33" fmla="*/ 0 h 664"/>
                <a:gd name="T34" fmla="*/ 2170 w 5788"/>
                <a:gd name="T35" fmla="*/ 1 h 664"/>
                <a:gd name="T36" fmla="*/ 2315 w 5788"/>
                <a:gd name="T37" fmla="*/ 58 h 664"/>
                <a:gd name="T38" fmla="*/ 2460 w 5788"/>
                <a:gd name="T39" fmla="*/ 139 h 664"/>
                <a:gd name="T40" fmla="*/ 2605 w 5788"/>
                <a:gd name="T41" fmla="*/ 190 h 664"/>
                <a:gd name="T42" fmla="*/ 2749 w 5788"/>
                <a:gd name="T43" fmla="*/ 205 h 664"/>
                <a:gd name="T44" fmla="*/ 2894 w 5788"/>
                <a:gd name="T45" fmla="*/ 227 h 664"/>
                <a:gd name="T46" fmla="*/ 3039 w 5788"/>
                <a:gd name="T47" fmla="*/ 275 h 664"/>
                <a:gd name="T48" fmla="*/ 3183 w 5788"/>
                <a:gd name="T49" fmla="*/ 329 h 664"/>
                <a:gd name="T50" fmla="*/ 3328 w 5788"/>
                <a:gd name="T51" fmla="*/ 369 h 664"/>
                <a:gd name="T52" fmla="*/ 3472 w 5788"/>
                <a:gd name="T53" fmla="*/ 391 h 664"/>
                <a:gd name="T54" fmla="*/ 3617 w 5788"/>
                <a:gd name="T55" fmla="*/ 399 h 664"/>
                <a:gd name="T56" fmla="*/ 3762 w 5788"/>
                <a:gd name="T57" fmla="*/ 404 h 664"/>
                <a:gd name="T58" fmla="*/ 3906 w 5788"/>
                <a:gd name="T59" fmla="*/ 412 h 664"/>
                <a:gd name="T60" fmla="*/ 4051 w 5788"/>
                <a:gd name="T61" fmla="*/ 420 h 664"/>
                <a:gd name="T62" fmla="*/ 4196 w 5788"/>
                <a:gd name="T63" fmla="*/ 423 h 664"/>
                <a:gd name="T64" fmla="*/ 4340 w 5788"/>
                <a:gd name="T65" fmla="*/ 429 h 664"/>
                <a:gd name="T66" fmla="*/ 4485 w 5788"/>
                <a:gd name="T67" fmla="*/ 451 h 664"/>
                <a:gd name="T68" fmla="*/ 4630 w 5788"/>
                <a:gd name="T69" fmla="*/ 485 h 664"/>
                <a:gd name="T70" fmla="*/ 4775 w 5788"/>
                <a:gd name="T71" fmla="*/ 516 h 664"/>
                <a:gd name="T72" fmla="*/ 4919 w 5788"/>
                <a:gd name="T73" fmla="*/ 540 h 664"/>
                <a:gd name="T74" fmla="*/ 5064 w 5788"/>
                <a:gd name="T75" fmla="*/ 564 h 664"/>
                <a:gd name="T76" fmla="*/ 5209 w 5788"/>
                <a:gd name="T77" fmla="*/ 591 h 664"/>
                <a:gd name="T78" fmla="*/ 5353 w 5788"/>
                <a:gd name="T79" fmla="*/ 619 h 664"/>
                <a:gd name="T80" fmla="*/ 5498 w 5788"/>
                <a:gd name="T81" fmla="*/ 640 h 664"/>
                <a:gd name="T82" fmla="*/ 5642 w 5788"/>
                <a:gd name="T83" fmla="*/ 655 h 664"/>
                <a:gd name="T84" fmla="*/ 5787 w 5788"/>
                <a:gd name="T85" fmla="*/ 663 h 664"/>
                <a:gd name="T86" fmla="*/ 5788 w 5788"/>
                <a:gd name="T87" fmla="*/ 66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8" h="664">
                  <a:moveTo>
                    <a:pt x="0" y="664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145" y="553"/>
                  </a:lnTo>
                  <a:lnTo>
                    <a:pt x="290" y="424"/>
                  </a:lnTo>
                  <a:lnTo>
                    <a:pt x="435" y="289"/>
                  </a:lnTo>
                  <a:lnTo>
                    <a:pt x="579" y="185"/>
                  </a:lnTo>
                  <a:lnTo>
                    <a:pt x="724" y="142"/>
                  </a:lnTo>
                  <a:lnTo>
                    <a:pt x="869" y="144"/>
                  </a:lnTo>
                  <a:lnTo>
                    <a:pt x="1013" y="156"/>
                  </a:lnTo>
                  <a:lnTo>
                    <a:pt x="1158" y="153"/>
                  </a:lnTo>
                  <a:lnTo>
                    <a:pt x="1302" y="130"/>
                  </a:lnTo>
                  <a:lnTo>
                    <a:pt x="1447" y="95"/>
                  </a:lnTo>
                  <a:lnTo>
                    <a:pt x="1592" y="68"/>
                  </a:lnTo>
                  <a:lnTo>
                    <a:pt x="1736" y="53"/>
                  </a:lnTo>
                  <a:lnTo>
                    <a:pt x="1881" y="29"/>
                  </a:lnTo>
                  <a:lnTo>
                    <a:pt x="2026" y="0"/>
                  </a:lnTo>
                  <a:lnTo>
                    <a:pt x="2170" y="1"/>
                  </a:lnTo>
                  <a:lnTo>
                    <a:pt x="2315" y="58"/>
                  </a:lnTo>
                  <a:lnTo>
                    <a:pt x="2460" y="139"/>
                  </a:lnTo>
                  <a:lnTo>
                    <a:pt x="2605" y="190"/>
                  </a:lnTo>
                  <a:lnTo>
                    <a:pt x="2749" y="205"/>
                  </a:lnTo>
                  <a:lnTo>
                    <a:pt x="2894" y="227"/>
                  </a:lnTo>
                  <a:lnTo>
                    <a:pt x="3039" y="275"/>
                  </a:lnTo>
                  <a:lnTo>
                    <a:pt x="3183" y="329"/>
                  </a:lnTo>
                  <a:lnTo>
                    <a:pt x="3328" y="369"/>
                  </a:lnTo>
                  <a:lnTo>
                    <a:pt x="3472" y="391"/>
                  </a:lnTo>
                  <a:lnTo>
                    <a:pt x="3617" y="399"/>
                  </a:lnTo>
                  <a:lnTo>
                    <a:pt x="3762" y="404"/>
                  </a:lnTo>
                  <a:lnTo>
                    <a:pt x="3906" y="412"/>
                  </a:lnTo>
                  <a:lnTo>
                    <a:pt x="4051" y="420"/>
                  </a:lnTo>
                  <a:lnTo>
                    <a:pt x="4196" y="423"/>
                  </a:lnTo>
                  <a:lnTo>
                    <a:pt x="4340" y="429"/>
                  </a:lnTo>
                  <a:lnTo>
                    <a:pt x="4485" y="451"/>
                  </a:lnTo>
                  <a:lnTo>
                    <a:pt x="4630" y="485"/>
                  </a:lnTo>
                  <a:lnTo>
                    <a:pt x="4775" y="516"/>
                  </a:lnTo>
                  <a:lnTo>
                    <a:pt x="4919" y="540"/>
                  </a:lnTo>
                  <a:lnTo>
                    <a:pt x="5064" y="564"/>
                  </a:lnTo>
                  <a:lnTo>
                    <a:pt x="5209" y="591"/>
                  </a:lnTo>
                  <a:lnTo>
                    <a:pt x="5353" y="619"/>
                  </a:lnTo>
                  <a:lnTo>
                    <a:pt x="5498" y="640"/>
                  </a:lnTo>
                  <a:lnTo>
                    <a:pt x="5642" y="655"/>
                  </a:lnTo>
                  <a:lnTo>
                    <a:pt x="5787" y="663"/>
                  </a:lnTo>
                  <a:lnTo>
                    <a:pt x="5788" y="663"/>
                  </a:lnTo>
                </a:path>
              </a:pathLst>
            </a:custGeom>
            <a:noFill/>
            <a:ln w="2222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8"/>
            <p:cNvSpPr>
              <a:spLocks noEditPoints="1"/>
            </p:cNvSpPr>
            <p:nvPr/>
          </p:nvSpPr>
          <p:spPr bwMode="auto">
            <a:xfrm>
              <a:off x="2665413" y="4789488"/>
              <a:ext cx="4332288" cy="396875"/>
            </a:xfrm>
            <a:custGeom>
              <a:avLst/>
              <a:gdLst>
                <a:gd name="T0" fmla="*/ 89 w 5034"/>
                <a:gd name="T1" fmla="*/ 134 h 453"/>
                <a:gd name="T2" fmla="*/ 193 w 5034"/>
                <a:gd name="T3" fmla="*/ 129 h 453"/>
                <a:gd name="T4" fmla="*/ 292 w 5034"/>
                <a:gd name="T5" fmla="*/ 168 h 453"/>
                <a:gd name="T6" fmla="*/ 391 w 5034"/>
                <a:gd name="T7" fmla="*/ 208 h 453"/>
                <a:gd name="T8" fmla="*/ 495 w 5034"/>
                <a:gd name="T9" fmla="*/ 229 h 453"/>
                <a:gd name="T10" fmla="*/ 601 w 5034"/>
                <a:gd name="T11" fmla="*/ 228 h 453"/>
                <a:gd name="T12" fmla="*/ 708 w 5034"/>
                <a:gd name="T13" fmla="*/ 222 h 453"/>
                <a:gd name="T14" fmla="*/ 814 w 5034"/>
                <a:gd name="T15" fmla="*/ 233 h 453"/>
                <a:gd name="T16" fmla="*/ 917 w 5034"/>
                <a:gd name="T17" fmla="*/ 260 h 453"/>
                <a:gd name="T18" fmla="*/ 1020 w 5034"/>
                <a:gd name="T19" fmla="*/ 288 h 453"/>
                <a:gd name="T20" fmla="*/ 1125 w 5034"/>
                <a:gd name="T21" fmla="*/ 304 h 453"/>
                <a:gd name="T22" fmla="*/ 1231 w 5034"/>
                <a:gd name="T23" fmla="*/ 300 h 453"/>
                <a:gd name="T24" fmla="*/ 1335 w 5034"/>
                <a:gd name="T25" fmla="*/ 276 h 453"/>
                <a:gd name="T26" fmla="*/ 1435 w 5034"/>
                <a:gd name="T27" fmla="*/ 239 h 453"/>
                <a:gd name="T28" fmla="*/ 1534 w 5034"/>
                <a:gd name="T29" fmla="*/ 198 h 453"/>
                <a:gd name="T30" fmla="*/ 1635 w 5034"/>
                <a:gd name="T31" fmla="*/ 164 h 453"/>
                <a:gd name="T32" fmla="*/ 1741 w 5034"/>
                <a:gd name="T33" fmla="*/ 153 h 453"/>
                <a:gd name="T34" fmla="*/ 1847 w 5034"/>
                <a:gd name="T35" fmla="*/ 157 h 453"/>
                <a:gd name="T36" fmla="*/ 1954 w 5034"/>
                <a:gd name="T37" fmla="*/ 160 h 453"/>
                <a:gd name="T38" fmla="*/ 2059 w 5034"/>
                <a:gd name="T39" fmla="*/ 147 h 453"/>
                <a:gd name="T40" fmla="*/ 2161 w 5034"/>
                <a:gd name="T41" fmla="*/ 115 h 453"/>
                <a:gd name="T42" fmla="*/ 2258 w 5034"/>
                <a:gd name="T43" fmla="*/ 70 h 453"/>
                <a:gd name="T44" fmla="*/ 2354 w 5034"/>
                <a:gd name="T45" fmla="*/ 25 h 453"/>
                <a:gd name="T46" fmla="*/ 2457 w 5034"/>
                <a:gd name="T47" fmla="*/ 0 h 453"/>
                <a:gd name="T48" fmla="*/ 2561 w 5034"/>
                <a:gd name="T49" fmla="*/ 19 h 453"/>
                <a:gd name="T50" fmla="*/ 2655 w 5034"/>
                <a:gd name="T51" fmla="*/ 69 h 453"/>
                <a:gd name="T52" fmla="*/ 2744 w 5034"/>
                <a:gd name="T53" fmla="*/ 128 h 453"/>
                <a:gd name="T54" fmla="*/ 2833 w 5034"/>
                <a:gd name="T55" fmla="*/ 186 h 453"/>
                <a:gd name="T56" fmla="*/ 2927 w 5034"/>
                <a:gd name="T57" fmla="*/ 236 h 453"/>
                <a:gd name="T58" fmla="*/ 3026 w 5034"/>
                <a:gd name="T59" fmla="*/ 276 h 453"/>
                <a:gd name="T60" fmla="*/ 3129 w 5034"/>
                <a:gd name="T61" fmla="*/ 306 h 453"/>
                <a:gd name="T62" fmla="*/ 3232 w 5034"/>
                <a:gd name="T63" fmla="*/ 333 h 453"/>
                <a:gd name="T64" fmla="*/ 3335 w 5034"/>
                <a:gd name="T65" fmla="*/ 360 h 453"/>
                <a:gd name="T66" fmla="*/ 3438 w 5034"/>
                <a:gd name="T67" fmla="*/ 387 h 453"/>
                <a:gd name="T68" fmla="*/ 3542 w 5034"/>
                <a:gd name="T69" fmla="*/ 412 h 453"/>
                <a:gd name="T70" fmla="*/ 3647 w 5034"/>
                <a:gd name="T71" fmla="*/ 430 h 453"/>
                <a:gd name="T72" fmla="*/ 3753 w 5034"/>
                <a:gd name="T73" fmla="*/ 440 h 453"/>
                <a:gd name="T74" fmla="*/ 3860 w 5034"/>
                <a:gd name="T75" fmla="*/ 443 h 453"/>
                <a:gd name="T76" fmla="*/ 3966 w 5034"/>
                <a:gd name="T77" fmla="*/ 442 h 453"/>
                <a:gd name="T78" fmla="*/ 4073 w 5034"/>
                <a:gd name="T79" fmla="*/ 441 h 453"/>
                <a:gd name="T80" fmla="*/ 4180 w 5034"/>
                <a:gd name="T81" fmla="*/ 443 h 453"/>
                <a:gd name="T82" fmla="*/ 4286 w 5034"/>
                <a:gd name="T83" fmla="*/ 448 h 453"/>
                <a:gd name="T84" fmla="*/ 4393 w 5034"/>
                <a:gd name="T85" fmla="*/ 452 h 453"/>
                <a:gd name="T86" fmla="*/ 4499 w 5034"/>
                <a:gd name="T87" fmla="*/ 452 h 453"/>
                <a:gd name="T88" fmla="*/ 4606 w 5034"/>
                <a:gd name="T89" fmla="*/ 446 h 453"/>
                <a:gd name="T90" fmla="*/ 4712 w 5034"/>
                <a:gd name="T91" fmla="*/ 437 h 453"/>
                <a:gd name="T92" fmla="*/ 4819 w 5034"/>
                <a:gd name="T93" fmla="*/ 431 h 453"/>
                <a:gd name="T94" fmla="*/ 4925 w 5034"/>
                <a:gd name="T95" fmla="*/ 436 h 453"/>
                <a:gd name="T96" fmla="*/ 5031 w 5034"/>
                <a:gd name="T97" fmla="*/ 4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34" h="453">
                  <a:moveTo>
                    <a:pt x="0" y="192"/>
                  </a:moveTo>
                  <a:lnTo>
                    <a:pt x="0" y="192"/>
                  </a:lnTo>
                  <a:lnTo>
                    <a:pt x="42" y="159"/>
                  </a:lnTo>
                  <a:moveTo>
                    <a:pt x="89" y="134"/>
                  </a:moveTo>
                  <a:lnTo>
                    <a:pt x="89" y="134"/>
                  </a:lnTo>
                  <a:lnTo>
                    <a:pt x="101" y="128"/>
                  </a:lnTo>
                  <a:lnTo>
                    <a:pt x="140" y="123"/>
                  </a:lnTo>
                  <a:moveTo>
                    <a:pt x="193" y="129"/>
                  </a:moveTo>
                  <a:lnTo>
                    <a:pt x="193" y="129"/>
                  </a:lnTo>
                  <a:lnTo>
                    <a:pt x="203" y="131"/>
                  </a:lnTo>
                  <a:lnTo>
                    <a:pt x="243" y="146"/>
                  </a:lnTo>
                  <a:moveTo>
                    <a:pt x="292" y="168"/>
                  </a:moveTo>
                  <a:lnTo>
                    <a:pt x="292" y="168"/>
                  </a:lnTo>
                  <a:lnTo>
                    <a:pt x="305" y="174"/>
                  </a:lnTo>
                  <a:lnTo>
                    <a:pt x="341" y="189"/>
                  </a:lnTo>
                  <a:moveTo>
                    <a:pt x="391" y="208"/>
                  </a:moveTo>
                  <a:lnTo>
                    <a:pt x="391" y="208"/>
                  </a:lnTo>
                  <a:lnTo>
                    <a:pt x="407" y="213"/>
                  </a:lnTo>
                  <a:lnTo>
                    <a:pt x="442" y="221"/>
                  </a:lnTo>
                  <a:moveTo>
                    <a:pt x="495" y="229"/>
                  </a:moveTo>
                  <a:lnTo>
                    <a:pt x="495" y="229"/>
                  </a:lnTo>
                  <a:lnTo>
                    <a:pt x="508" y="230"/>
                  </a:lnTo>
                  <a:lnTo>
                    <a:pt x="548" y="230"/>
                  </a:lnTo>
                  <a:moveTo>
                    <a:pt x="601" y="228"/>
                  </a:moveTo>
                  <a:lnTo>
                    <a:pt x="601" y="228"/>
                  </a:lnTo>
                  <a:lnTo>
                    <a:pt x="610" y="227"/>
                  </a:lnTo>
                  <a:lnTo>
                    <a:pt x="654" y="224"/>
                  </a:lnTo>
                  <a:moveTo>
                    <a:pt x="708" y="222"/>
                  </a:moveTo>
                  <a:lnTo>
                    <a:pt x="708" y="222"/>
                  </a:lnTo>
                  <a:lnTo>
                    <a:pt x="712" y="222"/>
                  </a:lnTo>
                  <a:lnTo>
                    <a:pt x="761" y="225"/>
                  </a:lnTo>
                  <a:moveTo>
                    <a:pt x="814" y="233"/>
                  </a:moveTo>
                  <a:lnTo>
                    <a:pt x="814" y="233"/>
                  </a:lnTo>
                  <a:lnTo>
                    <a:pt x="864" y="245"/>
                  </a:lnTo>
                  <a:lnTo>
                    <a:pt x="866" y="245"/>
                  </a:lnTo>
                  <a:moveTo>
                    <a:pt x="917" y="260"/>
                  </a:moveTo>
                  <a:lnTo>
                    <a:pt x="917" y="260"/>
                  </a:lnTo>
                  <a:lnTo>
                    <a:pt x="966" y="275"/>
                  </a:lnTo>
                  <a:lnTo>
                    <a:pt x="968" y="275"/>
                  </a:lnTo>
                  <a:moveTo>
                    <a:pt x="1020" y="288"/>
                  </a:moveTo>
                  <a:lnTo>
                    <a:pt x="1020" y="288"/>
                  </a:lnTo>
                  <a:lnTo>
                    <a:pt x="1068" y="298"/>
                  </a:lnTo>
                  <a:lnTo>
                    <a:pt x="1072" y="298"/>
                  </a:lnTo>
                  <a:moveTo>
                    <a:pt x="1125" y="304"/>
                  </a:moveTo>
                  <a:lnTo>
                    <a:pt x="1125" y="304"/>
                  </a:lnTo>
                  <a:lnTo>
                    <a:pt x="1169" y="305"/>
                  </a:lnTo>
                  <a:lnTo>
                    <a:pt x="1178" y="304"/>
                  </a:lnTo>
                  <a:moveTo>
                    <a:pt x="1231" y="300"/>
                  </a:moveTo>
                  <a:lnTo>
                    <a:pt x="1231" y="300"/>
                  </a:lnTo>
                  <a:lnTo>
                    <a:pt x="1271" y="293"/>
                  </a:lnTo>
                  <a:lnTo>
                    <a:pt x="1284" y="290"/>
                  </a:lnTo>
                  <a:moveTo>
                    <a:pt x="1335" y="276"/>
                  </a:moveTo>
                  <a:lnTo>
                    <a:pt x="1335" y="276"/>
                  </a:lnTo>
                  <a:lnTo>
                    <a:pt x="1373" y="264"/>
                  </a:lnTo>
                  <a:lnTo>
                    <a:pt x="1386" y="259"/>
                  </a:lnTo>
                  <a:moveTo>
                    <a:pt x="1435" y="239"/>
                  </a:moveTo>
                  <a:lnTo>
                    <a:pt x="1435" y="239"/>
                  </a:lnTo>
                  <a:lnTo>
                    <a:pt x="1475" y="222"/>
                  </a:lnTo>
                  <a:lnTo>
                    <a:pt x="1484" y="218"/>
                  </a:lnTo>
                  <a:moveTo>
                    <a:pt x="1534" y="198"/>
                  </a:moveTo>
                  <a:lnTo>
                    <a:pt x="1534" y="198"/>
                  </a:lnTo>
                  <a:lnTo>
                    <a:pt x="1576" y="181"/>
                  </a:lnTo>
                  <a:lnTo>
                    <a:pt x="1584" y="179"/>
                  </a:lnTo>
                  <a:moveTo>
                    <a:pt x="1635" y="164"/>
                  </a:moveTo>
                  <a:lnTo>
                    <a:pt x="1635" y="164"/>
                  </a:lnTo>
                  <a:lnTo>
                    <a:pt x="1678" y="156"/>
                  </a:lnTo>
                  <a:lnTo>
                    <a:pt x="1687" y="156"/>
                  </a:lnTo>
                  <a:moveTo>
                    <a:pt x="1741" y="153"/>
                  </a:moveTo>
                  <a:lnTo>
                    <a:pt x="1741" y="153"/>
                  </a:lnTo>
                  <a:lnTo>
                    <a:pt x="1780" y="153"/>
                  </a:lnTo>
                  <a:lnTo>
                    <a:pt x="1794" y="154"/>
                  </a:lnTo>
                  <a:moveTo>
                    <a:pt x="1847" y="157"/>
                  </a:moveTo>
                  <a:lnTo>
                    <a:pt x="1847" y="157"/>
                  </a:lnTo>
                  <a:lnTo>
                    <a:pt x="1881" y="160"/>
                  </a:lnTo>
                  <a:lnTo>
                    <a:pt x="1900" y="160"/>
                  </a:lnTo>
                  <a:moveTo>
                    <a:pt x="1954" y="160"/>
                  </a:moveTo>
                  <a:lnTo>
                    <a:pt x="1954" y="160"/>
                  </a:lnTo>
                  <a:lnTo>
                    <a:pt x="1983" y="159"/>
                  </a:lnTo>
                  <a:lnTo>
                    <a:pt x="2007" y="156"/>
                  </a:lnTo>
                  <a:moveTo>
                    <a:pt x="2059" y="147"/>
                  </a:moveTo>
                  <a:lnTo>
                    <a:pt x="2059" y="147"/>
                  </a:lnTo>
                  <a:lnTo>
                    <a:pt x="2085" y="141"/>
                  </a:lnTo>
                  <a:lnTo>
                    <a:pt x="2111" y="133"/>
                  </a:lnTo>
                  <a:moveTo>
                    <a:pt x="2161" y="115"/>
                  </a:moveTo>
                  <a:lnTo>
                    <a:pt x="2161" y="115"/>
                  </a:lnTo>
                  <a:lnTo>
                    <a:pt x="2187" y="104"/>
                  </a:lnTo>
                  <a:lnTo>
                    <a:pt x="2210" y="93"/>
                  </a:lnTo>
                  <a:moveTo>
                    <a:pt x="2258" y="70"/>
                  </a:moveTo>
                  <a:lnTo>
                    <a:pt x="2258" y="70"/>
                  </a:lnTo>
                  <a:lnTo>
                    <a:pt x="2288" y="55"/>
                  </a:lnTo>
                  <a:lnTo>
                    <a:pt x="2305" y="46"/>
                  </a:lnTo>
                  <a:moveTo>
                    <a:pt x="2354" y="25"/>
                  </a:moveTo>
                  <a:lnTo>
                    <a:pt x="2354" y="25"/>
                  </a:lnTo>
                  <a:lnTo>
                    <a:pt x="2390" y="11"/>
                  </a:lnTo>
                  <a:lnTo>
                    <a:pt x="2405" y="8"/>
                  </a:lnTo>
                  <a:moveTo>
                    <a:pt x="2457" y="0"/>
                  </a:moveTo>
                  <a:lnTo>
                    <a:pt x="2457" y="0"/>
                  </a:lnTo>
                  <a:lnTo>
                    <a:pt x="2492" y="0"/>
                  </a:lnTo>
                  <a:lnTo>
                    <a:pt x="2510" y="4"/>
                  </a:lnTo>
                  <a:moveTo>
                    <a:pt x="2561" y="19"/>
                  </a:moveTo>
                  <a:lnTo>
                    <a:pt x="2561" y="19"/>
                  </a:lnTo>
                  <a:lnTo>
                    <a:pt x="2593" y="33"/>
                  </a:lnTo>
                  <a:lnTo>
                    <a:pt x="2609" y="42"/>
                  </a:lnTo>
                  <a:moveTo>
                    <a:pt x="2655" y="69"/>
                  </a:moveTo>
                  <a:lnTo>
                    <a:pt x="2655" y="69"/>
                  </a:lnTo>
                  <a:lnTo>
                    <a:pt x="2695" y="95"/>
                  </a:lnTo>
                  <a:lnTo>
                    <a:pt x="2700" y="98"/>
                  </a:lnTo>
                  <a:moveTo>
                    <a:pt x="2744" y="128"/>
                  </a:moveTo>
                  <a:lnTo>
                    <a:pt x="2744" y="128"/>
                  </a:lnTo>
                  <a:lnTo>
                    <a:pt x="2746" y="130"/>
                  </a:lnTo>
                  <a:lnTo>
                    <a:pt x="2788" y="158"/>
                  </a:lnTo>
                  <a:moveTo>
                    <a:pt x="2833" y="186"/>
                  </a:moveTo>
                  <a:lnTo>
                    <a:pt x="2833" y="186"/>
                  </a:lnTo>
                  <a:lnTo>
                    <a:pt x="2848" y="195"/>
                  </a:lnTo>
                  <a:lnTo>
                    <a:pt x="2880" y="213"/>
                  </a:lnTo>
                  <a:moveTo>
                    <a:pt x="2927" y="236"/>
                  </a:moveTo>
                  <a:lnTo>
                    <a:pt x="2927" y="236"/>
                  </a:lnTo>
                  <a:lnTo>
                    <a:pt x="2949" y="247"/>
                  </a:lnTo>
                  <a:lnTo>
                    <a:pt x="2976" y="258"/>
                  </a:lnTo>
                  <a:moveTo>
                    <a:pt x="3026" y="276"/>
                  </a:moveTo>
                  <a:lnTo>
                    <a:pt x="3026" y="276"/>
                  </a:lnTo>
                  <a:lnTo>
                    <a:pt x="3051" y="284"/>
                  </a:lnTo>
                  <a:lnTo>
                    <a:pt x="3077" y="292"/>
                  </a:lnTo>
                  <a:moveTo>
                    <a:pt x="3129" y="306"/>
                  </a:moveTo>
                  <a:lnTo>
                    <a:pt x="3129" y="306"/>
                  </a:lnTo>
                  <a:lnTo>
                    <a:pt x="3153" y="313"/>
                  </a:lnTo>
                  <a:lnTo>
                    <a:pt x="3180" y="320"/>
                  </a:lnTo>
                  <a:moveTo>
                    <a:pt x="3232" y="333"/>
                  </a:moveTo>
                  <a:lnTo>
                    <a:pt x="3232" y="333"/>
                  </a:lnTo>
                  <a:lnTo>
                    <a:pt x="3254" y="339"/>
                  </a:lnTo>
                  <a:lnTo>
                    <a:pt x="3283" y="346"/>
                  </a:lnTo>
                  <a:moveTo>
                    <a:pt x="3335" y="360"/>
                  </a:moveTo>
                  <a:lnTo>
                    <a:pt x="3335" y="360"/>
                  </a:lnTo>
                  <a:lnTo>
                    <a:pt x="3356" y="366"/>
                  </a:lnTo>
                  <a:lnTo>
                    <a:pt x="3386" y="374"/>
                  </a:lnTo>
                  <a:moveTo>
                    <a:pt x="3438" y="387"/>
                  </a:moveTo>
                  <a:lnTo>
                    <a:pt x="3438" y="387"/>
                  </a:lnTo>
                  <a:lnTo>
                    <a:pt x="3458" y="392"/>
                  </a:lnTo>
                  <a:lnTo>
                    <a:pt x="3490" y="400"/>
                  </a:lnTo>
                  <a:moveTo>
                    <a:pt x="3542" y="412"/>
                  </a:moveTo>
                  <a:lnTo>
                    <a:pt x="3542" y="412"/>
                  </a:lnTo>
                  <a:lnTo>
                    <a:pt x="3560" y="415"/>
                  </a:lnTo>
                  <a:lnTo>
                    <a:pt x="3594" y="422"/>
                  </a:lnTo>
                  <a:moveTo>
                    <a:pt x="3647" y="430"/>
                  </a:moveTo>
                  <a:lnTo>
                    <a:pt x="3647" y="430"/>
                  </a:lnTo>
                  <a:lnTo>
                    <a:pt x="3661" y="432"/>
                  </a:lnTo>
                  <a:lnTo>
                    <a:pt x="3700" y="436"/>
                  </a:lnTo>
                  <a:moveTo>
                    <a:pt x="3753" y="440"/>
                  </a:moveTo>
                  <a:lnTo>
                    <a:pt x="3753" y="440"/>
                  </a:lnTo>
                  <a:lnTo>
                    <a:pt x="3763" y="441"/>
                  </a:lnTo>
                  <a:lnTo>
                    <a:pt x="3806" y="443"/>
                  </a:lnTo>
                  <a:moveTo>
                    <a:pt x="3860" y="443"/>
                  </a:moveTo>
                  <a:lnTo>
                    <a:pt x="3860" y="443"/>
                  </a:lnTo>
                  <a:lnTo>
                    <a:pt x="3865" y="443"/>
                  </a:lnTo>
                  <a:lnTo>
                    <a:pt x="3913" y="443"/>
                  </a:lnTo>
                  <a:moveTo>
                    <a:pt x="3966" y="442"/>
                  </a:moveTo>
                  <a:lnTo>
                    <a:pt x="3966" y="442"/>
                  </a:lnTo>
                  <a:lnTo>
                    <a:pt x="4017" y="441"/>
                  </a:lnTo>
                  <a:lnTo>
                    <a:pt x="4020" y="441"/>
                  </a:lnTo>
                  <a:moveTo>
                    <a:pt x="4073" y="441"/>
                  </a:moveTo>
                  <a:lnTo>
                    <a:pt x="4073" y="441"/>
                  </a:lnTo>
                  <a:lnTo>
                    <a:pt x="4119" y="441"/>
                  </a:lnTo>
                  <a:lnTo>
                    <a:pt x="4126" y="441"/>
                  </a:lnTo>
                  <a:moveTo>
                    <a:pt x="4180" y="443"/>
                  </a:moveTo>
                  <a:lnTo>
                    <a:pt x="4180" y="443"/>
                  </a:lnTo>
                  <a:lnTo>
                    <a:pt x="4221" y="445"/>
                  </a:lnTo>
                  <a:lnTo>
                    <a:pt x="4233" y="445"/>
                  </a:lnTo>
                  <a:moveTo>
                    <a:pt x="4286" y="448"/>
                  </a:moveTo>
                  <a:lnTo>
                    <a:pt x="4286" y="448"/>
                  </a:lnTo>
                  <a:lnTo>
                    <a:pt x="4322" y="450"/>
                  </a:lnTo>
                  <a:lnTo>
                    <a:pt x="4339" y="450"/>
                  </a:lnTo>
                  <a:moveTo>
                    <a:pt x="4393" y="452"/>
                  </a:moveTo>
                  <a:lnTo>
                    <a:pt x="4393" y="452"/>
                  </a:lnTo>
                  <a:lnTo>
                    <a:pt x="4424" y="453"/>
                  </a:lnTo>
                  <a:lnTo>
                    <a:pt x="4446" y="453"/>
                  </a:lnTo>
                  <a:moveTo>
                    <a:pt x="4499" y="452"/>
                  </a:moveTo>
                  <a:lnTo>
                    <a:pt x="4499" y="452"/>
                  </a:lnTo>
                  <a:lnTo>
                    <a:pt x="4526" y="451"/>
                  </a:lnTo>
                  <a:lnTo>
                    <a:pt x="4553" y="450"/>
                  </a:lnTo>
                  <a:moveTo>
                    <a:pt x="4606" y="446"/>
                  </a:moveTo>
                  <a:lnTo>
                    <a:pt x="4606" y="446"/>
                  </a:lnTo>
                  <a:lnTo>
                    <a:pt x="4628" y="444"/>
                  </a:lnTo>
                  <a:lnTo>
                    <a:pt x="4659" y="442"/>
                  </a:lnTo>
                  <a:moveTo>
                    <a:pt x="4712" y="437"/>
                  </a:moveTo>
                  <a:lnTo>
                    <a:pt x="4712" y="437"/>
                  </a:lnTo>
                  <a:lnTo>
                    <a:pt x="4729" y="436"/>
                  </a:lnTo>
                  <a:lnTo>
                    <a:pt x="4765" y="433"/>
                  </a:lnTo>
                  <a:moveTo>
                    <a:pt x="4819" y="431"/>
                  </a:moveTo>
                  <a:lnTo>
                    <a:pt x="4819" y="431"/>
                  </a:lnTo>
                  <a:lnTo>
                    <a:pt x="4831" y="431"/>
                  </a:lnTo>
                  <a:lnTo>
                    <a:pt x="4872" y="432"/>
                  </a:lnTo>
                  <a:moveTo>
                    <a:pt x="4925" y="436"/>
                  </a:moveTo>
                  <a:lnTo>
                    <a:pt x="4925" y="436"/>
                  </a:lnTo>
                  <a:lnTo>
                    <a:pt x="4933" y="437"/>
                  </a:lnTo>
                  <a:lnTo>
                    <a:pt x="4978" y="443"/>
                  </a:lnTo>
                  <a:moveTo>
                    <a:pt x="5031" y="452"/>
                  </a:moveTo>
                  <a:lnTo>
                    <a:pt x="5031" y="452"/>
                  </a:lnTo>
                  <a:lnTo>
                    <a:pt x="5034" y="453"/>
                  </a:lnTo>
                </a:path>
              </a:pathLst>
            </a:cu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9"/>
            <p:cNvSpPr>
              <a:spLocks noEditPoints="1"/>
            </p:cNvSpPr>
            <p:nvPr/>
          </p:nvSpPr>
          <p:spPr bwMode="auto">
            <a:xfrm>
              <a:off x="2260600" y="4786313"/>
              <a:ext cx="4979988" cy="541338"/>
            </a:xfrm>
            <a:custGeom>
              <a:avLst/>
              <a:gdLst>
                <a:gd name="T0" fmla="*/ 471 w 5787"/>
                <a:gd name="T1" fmla="*/ 176 h 620"/>
                <a:gd name="T2" fmla="*/ 572 w 5787"/>
                <a:gd name="T3" fmla="*/ 106 h 620"/>
                <a:gd name="T4" fmla="*/ 674 w 5787"/>
                <a:gd name="T5" fmla="*/ 115 h 620"/>
                <a:gd name="T6" fmla="*/ 776 w 5787"/>
                <a:gd name="T7" fmla="*/ 170 h 620"/>
                <a:gd name="T8" fmla="*/ 878 w 5787"/>
                <a:gd name="T9" fmla="*/ 215 h 620"/>
                <a:gd name="T10" fmla="*/ 979 w 5787"/>
                <a:gd name="T11" fmla="*/ 231 h 620"/>
                <a:gd name="T12" fmla="*/ 1081 w 5787"/>
                <a:gd name="T13" fmla="*/ 222 h 620"/>
                <a:gd name="T14" fmla="*/ 1183 w 5787"/>
                <a:gd name="T15" fmla="*/ 212 h 620"/>
                <a:gd name="T16" fmla="*/ 1284 w 5787"/>
                <a:gd name="T17" fmla="*/ 223 h 620"/>
                <a:gd name="T18" fmla="*/ 1386 w 5787"/>
                <a:gd name="T19" fmla="*/ 256 h 620"/>
                <a:gd name="T20" fmla="*/ 1488 w 5787"/>
                <a:gd name="T21" fmla="*/ 291 h 620"/>
                <a:gd name="T22" fmla="*/ 1590 w 5787"/>
                <a:gd name="T23" fmla="*/ 312 h 620"/>
                <a:gd name="T24" fmla="*/ 1691 w 5787"/>
                <a:gd name="T25" fmla="*/ 311 h 620"/>
                <a:gd name="T26" fmla="*/ 1793 w 5787"/>
                <a:gd name="T27" fmla="*/ 289 h 620"/>
                <a:gd name="T28" fmla="*/ 1895 w 5787"/>
                <a:gd name="T29" fmla="*/ 248 h 620"/>
                <a:gd name="T30" fmla="*/ 1996 w 5787"/>
                <a:gd name="T31" fmla="*/ 200 h 620"/>
                <a:gd name="T32" fmla="*/ 2098 w 5787"/>
                <a:gd name="T33" fmla="*/ 162 h 620"/>
                <a:gd name="T34" fmla="*/ 2200 w 5787"/>
                <a:gd name="T35" fmla="*/ 150 h 620"/>
                <a:gd name="T36" fmla="*/ 2302 w 5787"/>
                <a:gd name="T37" fmla="*/ 160 h 620"/>
                <a:gd name="T38" fmla="*/ 2403 w 5787"/>
                <a:gd name="T39" fmla="*/ 171 h 620"/>
                <a:gd name="T40" fmla="*/ 2505 w 5787"/>
                <a:gd name="T41" fmla="*/ 166 h 620"/>
                <a:gd name="T42" fmla="*/ 2607 w 5787"/>
                <a:gd name="T43" fmla="*/ 139 h 620"/>
                <a:gd name="T44" fmla="*/ 2708 w 5787"/>
                <a:gd name="T45" fmla="*/ 91 h 620"/>
                <a:gd name="T46" fmla="*/ 2810 w 5787"/>
                <a:gd name="T47" fmla="*/ 36 h 620"/>
                <a:gd name="T48" fmla="*/ 2912 w 5787"/>
                <a:gd name="T49" fmla="*/ 1 h 620"/>
                <a:gd name="T50" fmla="*/ 3014 w 5787"/>
                <a:gd name="T51" fmla="*/ 12 h 620"/>
                <a:gd name="T52" fmla="*/ 3115 w 5787"/>
                <a:gd name="T53" fmla="*/ 67 h 620"/>
                <a:gd name="T54" fmla="*/ 3217 w 5787"/>
                <a:gd name="T55" fmla="*/ 140 h 620"/>
                <a:gd name="T56" fmla="*/ 3319 w 5787"/>
                <a:gd name="T57" fmla="*/ 208 h 620"/>
                <a:gd name="T58" fmla="*/ 3420 w 5787"/>
                <a:gd name="T59" fmla="*/ 259 h 620"/>
                <a:gd name="T60" fmla="*/ 3522 w 5787"/>
                <a:gd name="T61" fmla="*/ 294 h 620"/>
                <a:gd name="T62" fmla="*/ 3624 w 5787"/>
                <a:gd name="T63" fmla="*/ 320 h 620"/>
                <a:gd name="T64" fmla="*/ 3725 w 5787"/>
                <a:gd name="T65" fmla="*/ 344 h 620"/>
                <a:gd name="T66" fmla="*/ 3827 w 5787"/>
                <a:gd name="T67" fmla="*/ 372 h 620"/>
                <a:gd name="T68" fmla="*/ 3929 w 5787"/>
                <a:gd name="T69" fmla="*/ 400 h 620"/>
                <a:gd name="T70" fmla="*/ 4031 w 5787"/>
                <a:gd name="T71" fmla="*/ 424 h 620"/>
                <a:gd name="T72" fmla="*/ 4132 w 5787"/>
                <a:gd name="T73" fmla="*/ 441 h 620"/>
                <a:gd name="T74" fmla="*/ 4234 w 5787"/>
                <a:gd name="T75" fmla="*/ 449 h 620"/>
                <a:gd name="T76" fmla="*/ 4336 w 5787"/>
                <a:gd name="T77" fmla="*/ 451 h 620"/>
                <a:gd name="T78" fmla="*/ 4437 w 5787"/>
                <a:gd name="T79" fmla="*/ 448 h 620"/>
                <a:gd name="T80" fmla="*/ 4539 w 5787"/>
                <a:gd name="T81" fmla="*/ 445 h 620"/>
                <a:gd name="T82" fmla="*/ 4641 w 5787"/>
                <a:gd name="T83" fmla="*/ 447 h 620"/>
                <a:gd name="T84" fmla="*/ 4743 w 5787"/>
                <a:gd name="T85" fmla="*/ 452 h 620"/>
                <a:gd name="T86" fmla="*/ 4844 w 5787"/>
                <a:gd name="T87" fmla="*/ 458 h 620"/>
                <a:gd name="T88" fmla="*/ 4946 w 5787"/>
                <a:gd name="T89" fmla="*/ 460 h 620"/>
                <a:gd name="T90" fmla="*/ 5048 w 5787"/>
                <a:gd name="T91" fmla="*/ 455 h 620"/>
                <a:gd name="T92" fmla="*/ 5149 w 5787"/>
                <a:gd name="T93" fmla="*/ 446 h 620"/>
                <a:gd name="T94" fmla="*/ 5251 w 5787"/>
                <a:gd name="T95" fmla="*/ 436 h 620"/>
                <a:gd name="T96" fmla="*/ 5353 w 5787"/>
                <a:gd name="T97" fmla="*/ 436 h 620"/>
                <a:gd name="T98" fmla="*/ 5455 w 5787"/>
                <a:gd name="T99" fmla="*/ 448 h 620"/>
                <a:gd name="T100" fmla="*/ 0 w 5787"/>
                <a:gd name="T101" fmla="*/ 620 h 620"/>
                <a:gd name="T102" fmla="*/ 5787 w 5787"/>
                <a:gd name="T103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87" h="620">
                  <a:moveTo>
                    <a:pt x="471" y="176"/>
                  </a:moveTo>
                  <a:lnTo>
                    <a:pt x="471" y="176"/>
                  </a:lnTo>
                  <a:lnTo>
                    <a:pt x="522" y="132"/>
                  </a:lnTo>
                  <a:lnTo>
                    <a:pt x="572" y="106"/>
                  </a:lnTo>
                  <a:lnTo>
                    <a:pt x="623" y="101"/>
                  </a:lnTo>
                  <a:lnTo>
                    <a:pt x="674" y="115"/>
                  </a:lnTo>
                  <a:lnTo>
                    <a:pt x="725" y="141"/>
                  </a:lnTo>
                  <a:lnTo>
                    <a:pt x="776" y="170"/>
                  </a:lnTo>
                  <a:lnTo>
                    <a:pt x="827" y="195"/>
                  </a:lnTo>
                  <a:lnTo>
                    <a:pt x="878" y="215"/>
                  </a:lnTo>
                  <a:lnTo>
                    <a:pt x="928" y="227"/>
                  </a:lnTo>
                  <a:lnTo>
                    <a:pt x="979" y="231"/>
                  </a:lnTo>
                  <a:lnTo>
                    <a:pt x="1030" y="228"/>
                  </a:lnTo>
                  <a:lnTo>
                    <a:pt x="1081" y="222"/>
                  </a:lnTo>
                  <a:lnTo>
                    <a:pt x="1132" y="215"/>
                  </a:lnTo>
                  <a:lnTo>
                    <a:pt x="1183" y="212"/>
                  </a:lnTo>
                  <a:lnTo>
                    <a:pt x="1234" y="214"/>
                  </a:lnTo>
                  <a:lnTo>
                    <a:pt x="1284" y="223"/>
                  </a:lnTo>
                  <a:lnTo>
                    <a:pt x="1335" y="238"/>
                  </a:lnTo>
                  <a:lnTo>
                    <a:pt x="1386" y="256"/>
                  </a:lnTo>
                  <a:lnTo>
                    <a:pt x="1437" y="275"/>
                  </a:lnTo>
                  <a:lnTo>
                    <a:pt x="1488" y="291"/>
                  </a:lnTo>
                  <a:lnTo>
                    <a:pt x="1539" y="304"/>
                  </a:lnTo>
                  <a:lnTo>
                    <a:pt x="1590" y="312"/>
                  </a:lnTo>
                  <a:lnTo>
                    <a:pt x="1640" y="314"/>
                  </a:lnTo>
                  <a:lnTo>
                    <a:pt x="1691" y="311"/>
                  </a:lnTo>
                  <a:lnTo>
                    <a:pt x="1742" y="302"/>
                  </a:lnTo>
                  <a:lnTo>
                    <a:pt x="1793" y="289"/>
                  </a:lnTo>
                  <a:lnTo>
                    <a:pt x="1844" y="270"/>
                  </a:lnTo>
                  <a:lnTo>
                    <a:pt x="1895" y="248"/>
                  </a:lnTo>
                  <a:lnTo>
                    <a:pt x="1946" y="224"/>
                  </a:lnTo>
                  <a:lnTo>
                    <a:pt x="1996" y="200"/>
                  </a:lnTo>
                  <a:lnTo>
                    <a:pt x="2047" y="178"/>
                  </a:lnTo>
                  <a:lnTo>
                    <a:pt x="2098" y="162"/>
                  </a:lnTo>
                  <a:lnTo>
                    <a:pt x="2149" y="152"/>
                  </a:lnTo>
                  <a:lnTo>
                    <a:pt x="2200" y="150"/>
                  </a:lnTo>
                  <a:lnTo>
                    <a:pt x="2251" y="153"/>
                  </a:lnTo>
                  <a:lnTo>
                    <a:pt x="2302" y="160"/>
                  </a:lnTo>
                  <a:lnTo>
                    <a:pt x="2352" y="166"/>
                  </a:lnTo>
                  <a:lnTo>
                    <a:pt x="2403" y="171"/>
                  </a:lnTo>
                  <a:lnTo>
                    <a:pt x="2454" y="171"/>
                  </a:lnTo>
                  <a:lnTo>
                    <a:pt x="2505" y="166"/>
                  </a:lnTo>
                  <a:lnTo>
                    <a:pt x="2556" y="155"/>
                  </a:lnTo>
                  <a:lnTo>
                    <a:pt x="2607" y="139"/>
                  </a:lnTo>
                  <a:lnTo>
                    <a:pt x="2658" y="117"/>
                  </a:lnTo>
                  <a:lnTo>
                    <a:pt x="2708" y="91"/>
                  </a:lnTo>
                  <a:lnTo>
                    <a:pt x="2759" y="63"/>
                  </a:lnTo>
                  <a:lnTo>
                    <a:pt x="2810" y="36"/>
                  </a:lnTo>
                  <a:lnTo>
                    <a:pt x="2861" y="14"/>
                  </a:lnTo>
                  <a:lnTo>
                    <a:pt x="2912" y="1"/>
                  </a:lnTo>
                  <a:lnTo>
                    <a:pt x="2963" y="0"/>
                  </a:lnTo>
                  <a:lnTo>
                    <a:pt x="3014" y="12"/>
                  </a:lnTo>
                  <a:lnTo>
                    <a:pt x="3064" y="35"/>
                  </a:lnTo>
                  <a:lnTo>
                    <a:pt x="3115" y="67"/>
                  </a:lnTo>
                  <a:lnTo>
                    <a:pt x="3166" y="103"/>
                  </a:lnTo>
                  <a:lnTo>
                    <a:pt x="3217" y="140"/>
                  </a:lnTo>
                  <a:lnTo>
                    <a:pt x="3268" y="175"/>
                  </a:lnTo>
                  <a:lnTo>
                    <a:pt x="3319" y="208"/>
                  </a:lnTo>
                  <a:lnTo>
                    <a:pt x="3370" y="236"/>
                  </a:lnTo>
                  <a:lnTo>
                    <a:pt x="3420" y="259"/>
                  </a:lnTo>
                  <a:lnTo>
                    <a:pt x="3471" y="278"/>
                  </a:lnTo>
                  <a:lnTo>
                    <a:pt x="3522" y="294"/>
                  </a:lnTo>
                  <a:lnTo>
                    <a:pt x="3573" y="308"/>
                  </a:lnTo>
                  <a:lnTo>
                    <a:pt x="3624" y="320"/>
                  </a:lnTo>
                  <a:lnTo>
                    <a:pt x="3675" y="332"/>
                  </a:lnTo>
                  <a:lnTo>
                    <a:pt x="3725" y="344"/>
                  </a:lnTo>
                  <a:lnTo>
                    <a:pt x="3776" y="358"/>
                  </a:lnTo>
                  <a:lnTo>
                    <a:pt x="3827" y="372"/>
                  </a:lnTo>
                  <a:lnTo>
                    <a:pt x="3878" y="386"/>
                  </a:lnTo>
                  <a:lnTo>
                    <a:pt x="3929" y="400"/>
                  </a:lnTo>
                  <a:lnTo>
                    <a:pt x="3980" y="413"/>
                  </a:lnTo>
                  <a:lnTo>
                    <a:pt x="4031" y="424"/>
                  </a:lnTo>
                  <a:lnTo>
                    <a:pt x="4081" y="434"/>
                  </a:lnTo>
                  <a:lnTo>
                    <a:pt x="4132" y="441"/>
                  </a:lnTo>
                  <a:lnTo>
                    <a:pt x="4183" y="446"/>
                  </a:lnTo>
                  <a:lnTo>
                    <a:pt x="4234" y="449"/>
                  </a:lnTo>
                  <a:lnTo>
                    <a:pt x="4285" y="451"/>
                  </a:lnTo>
                  <a:lnTo>
                    <a:pt x="4336" y="451"/>
                  </a:lnTo>
                  <a:lnTo>
                    <a:pt x="4387" y="450"/>
                  </a:lnTo>
                  <a:lnTo>
                    <a:pt x="4437" y="448"/>
                  </a:lnTo>
                  <a:lnTo>
                    <a:pt x="4488" y="446"/>
                  </a:lnTo>
                  <a:lnTo>
                    <a:pt x="4539" y="445"/>
                  </a:lnTo>
                  <a:lnTo>
                    <a:pt x="4590" y="446"/>
                  </a:lnTo>
                  <a:lnTo>
                    <a:pt x="4641" y="447"/>
                  </a:lnTo>
                  <a:lnTo>
                    <a:pt x="4692" y="449"/>
                  </a:lnTo>
                  <a:lnTo>
                    <a:pt x="4743" y="452"/>
                  </a:lnTo>
                  <a:lnTo>
                    <a:pt x="4793" y="456"/>
                  </a:lnTo>
                  <a:lnTo>
                    <a:pt x="4844" y="458"/>
                  </a:lnTo>
                  <a:lnTo>
                    <a:pt x="4895" y="459"/>
                  </a:lnTo>
                  <a:lnTo>
                    <a:pt x="4946" y="460"/>
                  </a:lnTo>
                  <a:lnTo>
                    <a:pt x="4997" y="458"/>
                  </a:lnTo>
                  <a:lnTo>
                    <a:pt x="5048" y="455"/>
                  </a:lnTo>
                  <a:lnTo>
                    <a:pt x="5099" y="451"/>
                  </a:lnTo>
                  <a:lnTo>
                    <a:pt x="5149" y="446"/>
                  </a:lnTo>
                  <a:lnTo>
                    <a:pt x="5200" y="440"/>
                  </a:lnTo>
                  <a:lnTo>
                    <a:pt x="5251" y="436"/>
                  </a:lnTo>
                  <a:lnTo>
                    <a:pt x="5302" y="435"/>
                  </a:lnTo>
                  <a:lnTo>
                    <a:pt x="5353" y="436"/>
                  </a:lnTo>
                  <a:lnTo>
                    <a:pt x="5404" y="440"/>
                  </a:lnTo>
                  <a:lnTo>
                    <a:pt x="5455" y="448"/>
                  </a:lnTo>
                  <a:lnTo>
                    <a:pt x="5505" y="457"/>
                  </a:lnTo>
                  <a:moveTo>
                    <a:pt x="0" y="620"/>
                  </a:moveTo>
                  <a:lnTo>
                    <a:pt x="0" y="620"/>
                  </a:lnTo>
                  <a:lnTo>
                    <a:pt x="5787" y="620"/>
                  </a:lnTo>
                </a:path>
              </a:pathLst>
            </a:custGeom>
            <a:noFill/>
            <a:ln w="11113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0"/>
            <p:cNvSpPr>
              <a:spLocks noEditPoints="1"/>
            </p:cNvSpPr>
            <p:nvPr/>
          </p:nvSpPr>
          <p:spPr bwMode="auto">
            <a:xfrm>
              <a:off x="2882900" y="4672013"/>
              <a:ext cx="3690938" cy="488950"/>
            </a:xfrm>
            <a:custGeom>
              <a:avLst/>
              <a:gdLst>
                <a:gd name="T0" fmla="*/ 0 w 4289"/>
                <a:gd name="T1" fmla="*/ 183 h 560"/>
                <a:gd name="T2" fmla="*/ 213 w 4289"/>
                <a:gd name="T3" fmla="*/ 172 h 560"/>
                <a:gd name="T4" fmla="*/ 217 w 4289"/>
                <a:gd name="T5" fmla="*/ 172 h 560"/>
                <a:gd name="T6" fmla="*/ 426 w 4289"/>
                <a:gd name="T7" fmla="*/ 156 h 560"/>
                <a:gd name="T8" fmla="*/ 434 w 4289"/>
                <a:gd name="T9" fmla="*/ 156 h 560"/>
                <a:gd name="T10" fmla="*/ 635 w 4289"/>
                <a:gd name="T11" fmla="*/ 115 h 560"/>
                <a:gd name="T12" fmla="*/ 651 w 4289"/>
                <a:gd name="T13" fmla="*/ 111 h 560"/>
                <a:gd name="T14" fmla="*/ 844 w 4289"/>
                <a:gd name="T15" fmla="*/ 71 h 560"/>
                <a:gd name="T16" fmla="*/ 868 w 4289"/>
                <a:gd name="T17" fmla="*/ 66 h 560"/>
                <a:gd name="T18" fmla="*/ 1054 w 4289"/>
                <a:gd name="T19" fmla="*/ 35 h 560"/>
                <a:gd name="T20" fmla="*/ 1085 w 4289"/>
                <a:gd name="T21" fmla="*/ 30 h 560"/>
                <a:gd name="T22" fmla="*/ 1265 w 4289"/>
                <a:gd name="T23" fmla="*/ 5 h 560"/>
                <a:gd name="T24" fmla="*/ 1302 w 4289"/>
                <a:gd name="T25" fmla="*/ 0 h 560"/>
                <a:gd name="T26" fmla="*/ 1476 w 4289"/>
                <a:gd name="T27" fmla="*/ 29 h 560"/>
                <a:gd name="T28" fmla="*/ 1519 w 4289"/>
                <a:gd name="T29" fmla="*/ 36 h 560"/>
                <a:gd name="T30" fmla="*/ 1673 w 4289"/>
                <a:gd name="T31" fmla="*/ 107 h 560"/>
                <a:gd name="T32" fmla="*/ 1736 w 4289"/>
                <a:gd name="T33" fmla="*/ 137 h 560"/>
                <a:gd name="T34" fmla="*/ 1873 w 4289"/>
                <a:gd name="T35" fmla="*/ 179 h 560"/>
                <a:gd name="T36" fmla="*/ 1953 w 4289"/>
                <a:gd name="T37" fmla="*/ 203 h 560"/>
                <a:gd name="T38" fmla="*/ 2081 w 4289"/>
                <a:gd name="T39" fmla="*/ 225 h 560"/>
                <a:gd name="T40" fmla="*/ 2170 w 4289"/>
                <a:gd name="T41" fmla="*/ 240 h 560"/>
                <a:gd name="T42" fmla="*/ 2288 w 4289"/>
                <a:gd name="T43" fmla="*/ 275 h 560"/>
                <a:gd name="T44" fmla="*/ 2387 w 4289"/>
                <a:gd name="T45" fmla="*/ 303 h 560"/>
                <a:gd name="T46" fmla="*/ 2494 w 4289"/>
                <a:gd name="T47" fmla="*/ 331 h 560"/>
                <a:gd name="T48" fmla="*/ 2597 w 4289"/>
                <a:gd name="T49" fmla="*/ 357 h 560"/>
                <a:gd name="T50" fmla="*/ 2703 w 4289"/>
                <a:gd name="T51" fmla="*/ 371 h 560"/>
                <a:gd name="T52" fmla="*/ 2915 w 4289"/>
                <a:gd name="T53" fmla="*/ 391 h 560"/>
                <a:gd name="T54" fmla="*/ 3022 w 4289"/>
                <a:gd name="T55" fmla="*/ 397 h 560"/>
                <a:gd name="T56" fmla="*/ 3128 w 4289"/>
                <a:gd name="T57" fmla="*/ 404 h 560"/>
                <a:gd name="T58" fmla="*/ 3341 w 4289"/>
                <a:gd name="T59" fmla="*/ 415 h 560"/>
                <a:gd name="T60" fmla="*/ 3448 w 4289"/>
                <a:gd name="T61" fmla="*/ 421 h 560"/>
                <a:gd name="T62" fmla="*/ 3554 w 4289"/>
                <a:gd name="T63" fmla="*/ 431 h 560"/>
                <a:gd name="T64" fmla="*/ 3765 w 4289"/>
                <a:gd name="T65" fmla="*/ 460 h 560"/>
                <a:gd name="T66" fmla="*/ 3870 w 4289"/>
                <a:gd name="T67" fmla="*/ 481 h 560"/>
                <a:gd name="T68" fmla="*/ 3974 w 4289"/>
                <a:gd name="T69" fmla="*/ 502 h 560"/>
                <a:gd name="T70" fmla="*/ 4184 w 4289"/>
                <a:gd name="T71" fmla="*/ 542 h 560"/>
                <a:gd name="T72" fmla="*/ 4289 w 4289"/>
                <a:gd name="T73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89" h="560">
                  <a:moveTo>
                    <a:pt x="0" y="183"/>
                  </a:moveTo>
                  <a:lnTo>
                    <a:pt x="0" y="183"/>
                  </a:lnTo>
                  <a:lnTo>
                    <a:pt x="106" y="178"/>
                  </a:lnTo>
                  <a:moveTo>
                    <a:pt x="213" y="172"/>
                  </a:moveTo>
                  <a:lnTo>
                    <a:pt x="213" y="172"/>
                  </a:lnTo>
                  <a:lnTo>
                    <a:pt x="217" y="172"/>
                  </a:lnTo>
                  <a:lnTo>
                    <a:pt x="319" y="164"/>
                  </a:lnTo>
                  <a:moveTo>
                    <a:pt x="426" y="156"/>
                  </a:moveTo>
                  <a:lnTo>
                    <a:pt x="426" y="156"/>
                  </a:lnTo>
                  <a:lnTo>
                    <a:pt x="434" y="156"/>
                  </a:lnTo>
                  <a:lnTo>
                    <a:pt x="530" y="136"/>
                  </a:lnTo>
                  <a:moveTo>
                    <a:pt x="635" y="115"/>
                  </a:moveTo>
                  <a:lnTo>
                    <a:pt x="635" y="115"/>
                  </a:lnTo>
                  <a:lnTo>
                    <a:pt x="651" y="111"/>
                  </a:lnTo>
                  <a:lnTo>
                    <a:pt x="739" y="93"/>
                  </a:lnTo>
                  <a:moveTo>
                    <a:pt x="844" y="71"/>
                  </a:moveTo>
                  <a:lnTo>
                    <a:pt x="844" y="71"/>
                  </a:lnTo>
                  <a:lnTo>
                    <a:pt x="868" y="66"/>
                  </a:lnTo>
                  <a:lnTo>
                    <a:pt x="949" y="53"/>
                  </a:lnTo>
                  <a:moveTo>
                    <a:pt x="1054" y="35"/>
                  </a:moveTo>
                  <a:lnTo>
                    <a:pt x="1054" y="35"/>
                  </a:lnTo>
                  <a:lnTo>
                    <a:pt x="1085" y="30"/>
                  </a:lnTo>
                  <a:lnTo>
                    <a:pt x="1159" y="20"/>
                  </a:lnTo>
                  <a:moveTo>
                    <a:pt x="1265" y="5"/>
                  </a:moveTo>
                  <a:lnTo>
                    <a:pt x="1265" y="5"/>
                  </a:lnTo>
                  <a:lnTo>
                    <a:pt x="1302" y="0"/>
                  </a:lnTo>
                  <a:lnTo>
                    <a:pt x="1370" y="11"/>
                  </a:lnTo>
                  <a:moveTo>
                    <a:pt x="1476" y="29"/>
                  </a:moveTo>
                  <a:lnTo>
                    <a:pt x="1476" y="29"/>
                  </a:lnTo>
                  <a:lnTo>
                    <a:pt x="1519" y="36"/>
                  </a:lnTo>
                  <a:lnTo>
                    <a:pt x="1576" y="62"/>
                  </a:lnTo>
                  <a:moveTo>
                    <a:pt x="1673" y="107"/>
                  </a:moveTo>
                  <a:lnTo>
                    <a:pt x="1673" y="107"/>
                  </a:lnTo>
                  <a:lnTo>
                    <a:pt x="1736" y="137"/>
                  </a:lnTo>
                  <a:lnTo>
                    <a:pt x="1771" y="148"/>
                  </a:lnTo>
                  <a:moveTo>
                    <a:pt x="1873" y="179"/>
                  </a:moveTo>
                  <a:lnTo>
                    <a:pt x="1873" y="179"/>
                  </a:lnTo>
                  <a:lnTo>
                    <a:pt x="1953" y="203"/>
                  </a:lnTo>
                  <a:lnTo>
                    <a:pt x="1976" y="207"/>
                  </a:lnTo>
                  <a:moveTo>
                    <a:pt x="2081" y="225"/>
                  </a:moveTo>
                  <a:lnTo>
                    <a:pt x="2081" y="225"/>
                  </a:lnTo>
                  <a:lnTo>
                    <a:pt x="2170" y="240"/>
                  </a:lnTo>
                  <a:lnTo>
                    <a:pt x="2186" y="245"/>
                  </a:lnTo>
                  <a:moveTo>
                    <a:pt x="2288" y="275"/>
                  </a:moveTo>
                  <a:lnTo>
                    <a:pt x="2288" y="275"/>
                  </a:lnTo>
                  <a:lnTo>
                    <a:pt x="2387" y="303"/>
                  </a:lnTo>
                  <a:lnTo>
                    <a:pt x="2391" y="304"/>
                  </a:lnTo>
                  <a:moveTo>
                    <a:pt x="2494" y="331"/>
                  </a:moveTo>
                  <a:lnTo>
                    <a:pt x="2494" y="331"/>
                  </a:lnTo>
                  <a:lnTo>
                    <a:pt x="2597" y="357"/>
                  </a:lnTo>
                  <a:moveTo>
                    <a:pt x="2703" y="371"/>
                  </a:moveTo>
                  <a:lnTo>
                    <a:pt x="2703" y="371"/>
                  </a:lnTo>
                  <a:lnTo>
                    <a:pt x="2809" y="384"/>
                  </a:lnTo>
                  <a:moveTo>
                    <a:pt x="2915" y="391"/>
                  </a:moveTo>
                  <a:lnTo>
                    <a:pt x="2915" y="391"/>
                  </a:lnTo>
                  <a:lnTo>
                    <a:pt x="3022" y="397"/>
                  </a:lnTo>
                  <a:moveTo>
                    <a:pt x="3128" y="404"/>
                  </a:moveTo>
                  <a:lnTo>
                    <a:pt x="3128" y="404"/>
                  </a:lnTo>
                  <a:lnTo>
                    <a:pt x="3235" y="410"/>
                  </a:lnTo>
                  <a:moveTo>
                    <a:pt x="3341" y="415"/>
                  </a:moveTo>
                  <a:lnTo>
                    <a:pt x="3341" y="415"/>
                  </a:lnTo>
                  <a:lnTo>
                    <a:pt x="3448" y="421"/>
                  </a:lnTo>
                  <a:moveTo>
                    <a:pt x="3554" y="431"/>
                  </a:moveTo>
                  <a:lnTo>
                    <a:pt x="3554" y="431"/>
                  </a:lnTo>
                  <a:lnTo>
                    <a:pt x="3660" y="441"/>
                  </a:lnTo>
                  <a:moveTo>
                    <a:pt x="3765" y="460"/>
                  </a:moveTo>
                  <a:lnTo>
                    <a:pt x="3765" y="460"/>
                  </a:lnTo>
                  <a:lnTo>
                    <a:pt x="3870" y="481"/>
                  </a:lnTo>
                  <a:moveTo>
                    <a:pt x="3974" y="502"/>
                  </a:moveTo>
                  <a:lnTo>
                    <a:pt x="3974" y="502"/>
                  </a:lnTo>
                  <a:lnTo>
                    <a:pt x="4079" y="523"/>
                  </a:lnTo>
                  <a:moveTo>
                    <a:pt x="4184" y="542"/>
                  </a:moveTo>
                  <a:lnTo>
                    <a:pt x="4184" y="542"/>
                  </a:lnTo>
                  <a:lnTo>
                    <a:pt x="4289" y="560"/>
                  </a:lnTo>
                </a:path>
              </a:pathLst>
            </a:custGeom>
            <a:noFill/>
            <a:ln w="22225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049988" y="2176917"/>
            <a:ext cx="1017922" cy="619522"/>
            <a:chOff x="5845175" y="1933575"/>
            <a:chExt cx="847725" cy="515938"/>
          </a:xfrm>
        </p:grpSpPr>
        <p:sp>
          <p:nvSpPr>
            <p:cNvPr id="161" name="Freeform 124"/>
            <p:cNvSpPr>
              <a:spLocks noEditPoints="1"/>
            </p:cNvSpPr>
            <p:nvPr/>
          </p:nvSpPr>
          <p:spPr bwMode="auto">
            <a:xfrm>
              <a:off x="5845175" y="1936750"/>
              <a:ext cx="88900" cy="112713"/>
            </a:xfrm>
            <a:custGeom>
              <a:avLst/>
              <a:gdLst>
                <a:gd name="T0" fmla="*/ 0 w 104"/>
                <a:gd name="T1" fmla="*/ 0 h 130"/>
                <a:gd name="T2" fmla="*/ 0 w 104"/>
                <a:gd name="T3" fmla="*/ 0 h 130"/>
                <a:gd name="T4" fmla="*/ 21 w 104"/>
                <a:gd name="T5" fmla="*/ 0 h 130"/>
                <a:gd name="T6" fmla="*/ 87 w 104"/>
                <a:gd name="T7" fmla="*/ 105 h 130"/>
                <a:gd name="T8" fmla="*/ 87 w 104"/>
                <a:gd name="T9" fmla="*/ 0 h 130"/>
                <a:gd name="T10" fmla="*/ 104 w 104"/>
                <a:gd name="T11" fmla="*/ 0 h 130"/>
                <a:gd name="T12" fmla="*/ 104 w 104"/>
                <a:gd name="T13" fmla="*/ 130 h 130"/>
                <a:gd name="T14" fmla="*/ 84 w 104"/>
                <a:gd name="T15" fmla="*/ 130 h 130"/>
                <a:gd name="T16" fmla="*/ 17 w 104"/>
                <a:gd name="T17" fmla="*/ 24 h 130"/>
                <a:gd name="T18" fmla="*/ 17 w 104"/>
                <a:gd name="T19" fmla="*/ 130 h 130"/>
                <a:gd name="T20" fmla="*/ 0 w 104"/>
                <a:gd name="T21" fmla="*/ 130 h 130"/>
                <a:gd name="T22" fmla="*/ 0 w 104"/>
                <a:gd name="T23" fmla="*/ 0 h 130"/>
                <a:gd name="T24" fmla="*/ 51 w 104"/>
                <a:gd name="T25" fmla="*/ 0 h 130"/>
                <a:gd name="T26" fmla="*/ 51 w 104"/>
                <a:gd name="T27" fmla="*/ 0 h 130"/>
                <a:gd name="T28" fmla="*/ 51 w 104"/>
                <a:gd name="T2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0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87" y="105"/>
                  </a:lnTo>
                  <a:lnTo>
                    <a:pt x="87" y="0"/>
                  </a:lnTo>
                  <a:lnTo>
                    <a:pt x="104" y="0"/>
                  </a:lnTo>
                  <a:lnTo>
                    <a:pt x="104" y="130"/>
                  </a:lnTo>
                  <a:lnTo>
                    <a:pt x="84" y="130"/>
                  </a:lnTo>
                  <a:lnTo>
                    <a:pt x="17" y="24"/>
                  </a:lnTo>
                  <a:lnTo>
                    <a:pt x="17" y="130"/>
                  </a:lnTo>
                  <a:lnTo>
                    <a:pt x="0" y="130"/>
                  </a:lnTo>
                  <a:lnTo>
                    <a:pt x="0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25"/>
            <p:cNvSpPr>
              <a:spLocks noEditPoints="1"/>
            </p:cNvSpPr>
            <p:nvPr/>
          </p:nvSpPr>
          <p:spPr bwMode="auto">
            <a:xfrm>
              <a:off x="5959475" y="1936750"/>
              <a:ext cx="82550" cy="112713"/>
            </a:xfrm>
            <a:custGeom>
              <a:avLst/>
              <a:gdLst>
                <a:gd name="T0" fmla="*/ 0 w 97"/>
                <a:gd name="T1" fmla="*/ 0 h 130"/>
                <a:gd name="T2" fmla="*/ 0 w 97"/>
                <a:gd name="T3" fmla="*/ 0 h 130"/>
                <a:gd name="T4" fmla="*/ 95 w 97"/>
                <a:gd name="T5" fmla="*/ 0 h 130"/>
                <a:gd name="T6" fmla="*/ 95 w 97"/>
                <a:gd name="T7" fmla="*/ 15 h 130"/>
                <a:gd name="T8" fmla="*/ 18 w 97"/>
                <a:gd name="T9" fmla="*/ 15 h 130"/>
                <a:gd name="T10" fmla="*/ 18 w 97"/>
                <a:gd name="T11" fmla="*/ 55 h 130"/>
                <a:gd name="T12" fmla="*/ 90 w 97"/>
                <a:gd name="T13" fmla="*/ 55 h 130"/>
                <a:gd name="T14" fmla="*/ 90 w 97"/>
                <a:gd name="T15" fmla="*/ 70 h 130"/>
                <a:gd name="T16" fmla="*/ 18 w 97"/>
                <a:gd name="T17" fmla="*/ 70 h 130"/>
                <a:gd name="T18" fmla="*/ 18 w 97"/>
                <a:gd name="T19" fmla="*/ 114 h 130"/>
                <a:gd name="T20" fmla="*/ 97 w 97"/>
                <a:gd name="T21" fmla="*/ 114 h 130"/>
                <a:gd name="T22" fmla="*/ 97 w 97"/>
                <a:gd name="T23" fmla="*/ 130 h 130"/>
                <a:gd name="T24" fmla="*/ 0 w 97"/>
                <a:gd name="T25" fmla="*/ 130 h 130"/>
                <a:gd name="T26" fmla="*/ 0 w 97"/>
                <a:gd name="T27" fmla="*/ 0 h 130"/>
                <a:gd name="T28" fmla="*/ 49 w 97"/>
                <a:gd name="T29" fmla="*/ 0 h 130"/>
                <a:gd name="T30" fmla="*/ 49 w 97"/>
                <a:gd name="T31" fmla="*/ 0 h 130"/>
                <a:gd name="T32" fmla="*/ 49 w 97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130">
                  <a:moveTo>
                    <a:pt x="0" y="0"/>
                  </a:moveTo>
                  <a:lnTo>
                    <a:pt x="0" y="0"/>
                  </a:lnTo>
                  <a:lnTo>
                    <a:pt x="95" y="0"/>
                  </a:lnTo>
                  <a:lnTo>
                    <a:pt x="95" y="15"/>
                  </a:lnTo>
                  <a:lnTo>
                    <a:pt x="18" y="15"/>
                  </a:lnTo>
                  <a:lnTo>
                    <a:pt x="18" y="55"/>
                  </a:lnTo>
                  <a:lnTo>
                    <a:pt x="90" y="55"/>
                  </a:lnTo>
                  <a:lnTo>
                    <a:pt x="90" y="70"/>
                  </a:lnTo>
                  <a:lnTo>
                    <a:pt x="18" y="70"/>
                  </a:lnTo>
                  <a:lnTo>
                    <a:pt x="18" y="114"/>
                  </a:lnTo>
                  <a:lnTo>
                    <a:pt x="97" y="114"/>
                  </a:lnTo>
                  <a:lnTo>
                    <a:pt x="97" y="130"/>
                  </a:lnTo>
                  <a:lnTo>
                    <a:pt x="0" y="130"/>
                  </a:lnTo>
                  <a:lnTo>
                    <a:pt x="0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6"/>
            <p:cNvSpPr>
              <a:spLocks noEditPoints="1"/>
            </p:cNvSpPr>
            <p:nvPr/>
          </p:nvSpPr>
          <p:spPr bwMode="auto">
            <a:xfrm>
              <a:off x="6057900" y="1933575"/>
              <a:ext cx="103188" cy="119063"/>
            </a:xfrm>
            <a:custGeom>
              <a:avLst/>
              <a:gdLst>
                <a:gd name="T0" fmla="*/ 62 w 119"/>
                <a:gd name="T1" fmla="*/ 0 h 136"/>
                <a:gd name="T2" fmla="*/ 62 w 119"/>
                <a:gd name="T3" fmla="*/ 0 h 136"/>
                <a:gd name="T4" fmla="*/ 93 w 119"/>
                <a:gd name="T5" fmla="*/ 6 h 136"/>
                <a:gd name="T6" fmla="*/ 117 w 119"/>
                <a:gd name="T7" fmla="*/ 42 h 136"/>
                <a:gd name="T8" fmla="*/ 100 w 119"/>
                <a:gd name="T9" fmla="*/ 42 h 136"/>
                <a:gd name="T10" fmla="*/ 86 w 119"/>
                <a:gd name="T11" fmla="*/ 21 h 136"/>
                <a:gd name="T12" fmla="*/ 61 w 119"/>
                <a:gd name="T13" fmla="*/ 15 h 136"/>
                <a:gd name="T14" fmla="*/ 31 w 119"/>
                <a:gd name="T15" fmla="*/ 28 h 136"/>
                <a:gd name="T16" fmla="*/ 18 w 119"/>
                <a:gd name="T17" fmla="*/ 69 h 136"/>
                <a:gd name="T18" fmla="*/ 28 w 119"/>
                <a:gd name="T19" fmla="*/ 107 h 136"/>
                <a:gd name="T20" fmla="*/ 62 w 119"/>
                <a:gd name="T21" fmla="*/ 121 h 136"/>
                <a:gd name="T22" fmla="*/ 91 w 119"/>
                <a:gd name="T23" fmla="*/ 111 h 136"/>
                <a:gd name="T24" fmla="*/ 103 w 119"/>
                <a:gd name="T25" fmla="*/ 78 h 136"/>
                <a:gd name="T26" fmla="*/ 62 w 119"/>
                <a:gd name="T27" fmla="*/ 78 h 136"/>
                <a:gd name="T28" fmla="*/ 62 w 119"/>
                <a:gd name="T29" fmla="*/ 63 h 136"/>
                <a:gd name="T30" fmla="*/ 119 w 119"/>
                <a:gd name="T31" fmla="*/ 63 h 136"/>
                <a:gd name="T32" fmla="*/ 119 w 119"/>
                <a:gd name="T33" fmla="*/ 133 h 136"/>
                <a:gd name="T34" fmla="*/ 108 w 119"/>
                <a:gd name="T35" fmla="*/ 133 h 136"/>
                <a:gd name="T36" fmla="*/ 104 w 119"/>
                <a:gd name="T37" fmla="*/ 116 h 136"/>
                <a:gd name="T38" fmla="*/ 88 w 119"/>
                <a:gd name="T39" fmla="*/ 130 h 136"/>
                <a:gd name="T40" fmla="*/ 58 w 119"/>
                <a:gd name="T41" fmla="*/ 136 h 136"/>
                <a:gd name="T42" fmla="*/ 18 w 119"/>
                <a:gd name="T43" fmla="*/ 121 h 136"/>
                <a:gd name="T44" fmla="*/ 0 w 119"/>
                <a:gd name="T45" fmla="*/ 70 h 136"/>
                <a:gd name="T46" fmla="*/ 18 w 119"/>
                <a:gd name="T47" fmla="*/ 18 h 136"/>
                <a:gd name="T48" fmla="*/ 62 w 119"/>
                <a:gd name="T49" fmla="*/ 0 h 136"/>
                <a:gd name="T50" fmla="*/ 62 w 119"/>
                <a:gd name="T51" fmla="*/ 0 h 136"/>
                <a:gd name="T52" fmla="*/ 59 w 119"/>
                <a:gd name="T53" fmla="*/ 0 h 136"/>
                <a:gd name="T54" fmla="*/ 59 w 119"/>
                <a:gd name="T55" fmla="*/ 0 h 136"/>
                <a:gd name="T56" fmla="*/ 59 w 119"/>
                <a:gd name="T5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36">
                  <a:moveTo>
                    <a:pt x="62" y="0"/>
                  </a:moveTo>
                  <a:lnTo>
                    <a:pt x="62" y="0"/>
                  </a:lnTo>
                  <a:cubicBezTo>
                    <a:pt x="74" y="0"/>
                    <a:pt x="84" y="2"/>
                    <a:pt x="93" y="6"/>
                  </a:cubicBezTo>
                  <a:cubicBezTo>
                    <a:pt x="106" y="13"/>
                    <a:pt x="114" y="25"/>
                    <a:pt x="117" y="42"/>
                  </a:cubicBezTo>
                  <a:lnTo>
                    <a:pt x="100" y="42"/>
                  </a:lnTo>
                  <a:cubicBezTo>
                    <a:pt x="98" y="32"/>
                    <a:pt x="93" y="26"/>
                    <a:pt x="86" y="21"/>
                  </a:cubicBezTo>
                  <a:cubicBezTo>
                    <a:pt x="80" y="17"/>
                    <a:pt x="71" y="15"/>
                    <a:pt x="61" y="15"/>
                  </a:cubicBezTo>
                  <a:cubicBezTo>
                    <a:pt x="49" y="15"/>
                    <a:pt x="39" y="19"/>
                    <a:pt x="31" y="28"/>
                  </a:cubicBezTo>
                  <a:cubicBezTo>
                    <a:pt x="22" y="37"/>
                    <a:pt x="18" y="51"/>
                    <a:pt x="18" y="69"/>
                  </a:cubicBezTo>
                  <a:cubicBezTo>
                    <a:pt x="18" y="84"/>
                    <a:pt x="22" y="97"/>
                    <a:pt x="28" y="107"/>
                  </a:cubicBezTo>
                  <a:cubicBezTo>
                    <a:pt x="35" y="116"/>
                    <a:pt x="46" y="121"/>
                    <a:pt x="62" y="121"/>
                  </a:cubicBezTo>
                  <a:cubicBezTo>
                    <a:pt x="74" y="121"/>
                    <a:pt x="83" y="118"/>
                    <a:pt x="91" y="111"/>
                  </a:cubicBezTo>
                  <a:cubicBezTo>
                    <a:pt x="99" y="104"/>
                    <a:pt x="103" y="93"/>
                    <a:pt x="103" y="78"/>
                  </a:cubicBezTo>
                  <a:lnTo>
                    <a:pt x="62" y="78"/>
                  </a:lnTo>
                  <a:lnTo>
                    <a:pt x="62" y="63"/>
                  </a:lnTo>
                  <a:lnTo>
                    <a:pt x="119" y="63"/>
                  </a:lnTo>
                  <a:lnTo>
                    <a:pt x="119" y="133"/>
                  </a:lnTo>
                  <a:lnTo>
                    <a:pt x="108" y="133"/>
                  </a:lnTo>
                  <a:lnTo>
                    <a:pt x="104" y="116"/>
                  </a:lnTo>
                  <a:cubicBezTo>
                    <a:pt x="98" y="123"/>
                    <a:pt x="92" y="127"/>
                    <a:pt x="88" y="130"/>
                  </a:cubicBezTo>
                  <a:cubicBezTo>
                    <a:pt x="80" y="134"/>
                    <a:pt x="70" y="136"/>
                    <a:pt x="58" y="136"/>
                  </a:cubicBezTo>
                  <a:cubicBezTo>
                    <a:pt x="43" y="136"/>
                    <a:pt x="29" y="131"/>
                    <a:pt x="18" y="121"/>
                  </a:cubicBezTo>
                  <a:cubicBezTo>
                    <a:pt x="6" y="109"/>
                    <a:pt x="0" y="92"/>
                    <a:pt x="0" y="70"/>
                  </a:cubicBezTo>
                  <a:cubicBezTo>
                    <a:pt x="0" y="48"/>
                    <a:pt x="6" y="30"/>
                    <a:pt x="18" y="18"/>
                  </a:cubicBezTo>
                  <a:cubicBezTo>
                    <a:pt x="29" y="5"/>
                    <a:pt x="44" y="0"/>
                    <a:pt x="62" y="0"/>
                  </a:cubicBezTo>
                  <a:lnTo>
                    <a:pt x="62" y="0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7"/>
            <p:cNvSpPr>
              <a:spLocks/>
            </p:cNvSpPr>
            <p:nvPr/>
          </p:nvSpPr>
          <p:spPr bwMode="auto">
            <a:xfrm>
              <a:off x="6186488" y="1936750"/>
              <a:ext cx="77788" cy="112713"/>
            </a:xfrm>
            <a:custGeom>
              <a:avLst/>
              <a:gdLst>
                <a:gd name="T0" fmla="*/ 0 w 90"/>
                <a:gd name="T1" fmla="*/ 0 h 130"/>
                <a:gd name="T2" fmla="*/ 0 w 90"/>
                <a:gd name="T3" fmla="*/ 0 h 130"/>
                <a:gd name="T4" fmla="*/ 90 w 90"/>
                <a:gd name="T5" fmla="*/ 0 h 130"/>
                <a:gd name="T6" fmla="*/ 90 w 90"/>
                <a:gd name="T7" fmla="*/ 15 h 130"/>
                <a:gd name="T8" fmla="*/ 17 w 90"/>
                <a:gd name="T9" fmla="*/ 15 h 130"/>
                <a:gd name="T10" fmla="*/ 17 w 90"/>
                <a:gd name="T11" fmla="*/ 55 h 130"/>
                <a:gd name="T12" fmla="*/ 81 w 90"/>
                <a:gd name="T13" fmla="*/ 55 h 130"/>
                <a:gd name="T14" fmla="*/ 81 w 90"/>
                <a:gd name="T15" fmla="*/ 71 h 130"/>
                <a:gd name="T16" fmla="*/ 17 w 90"/>
                <a:gd name="T17" fmla="*/ 71 h 130"/>
                <a:gd name="T18" fmla="*/ 17 w 90"/>
                <a:gd name="T19" fmla="*/ 130 h 130"/>
                <a:gd name="T20" fmla="*/ 0 w 90"/>
                <a:gd name="T21" fmla="*/ 130 h 130"/>
                <a:gd name="T22" fmla="*/ 0 w 90"/>
                <a:gd name="T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30">
                  <a:moveTo>
                    <a:pt x="0" y="0"/>
                  </a:moveTo>
                  <a:lnTo>
                    <a:pt x="0" y="0"/>
                  </a:lnTo>
                  <a:lnTo>
                    <a:pt x="90" y="0"/>
                  </a:lnTo>
                  <a:lnTo>
                    <a:pt x="90" y="15"/>
                  </a:lnTo>
                  <a:lnTo>
                    <a:pt x="17" y="15"/>
                  </a:lnTo>
                  <a:lnTo>
                    <a:pt x="17" y="55"/>
                  </a:lnTo>
                  <a:lnTo>
                    <a:pt x="81" y="55"/>
                  </a:lnTo>
                  <a:lnTo>
                    <a:pt x="81" y="71"/>
                  </a:lnTo>
                  <a:lnTo>
                    <a:pt x="17" y="71"/>
                  </a:lnTo>
                  <a:lnTo>
                    <a:pt x="17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8"/>
            <p:cNvSpPr>
              <a:spLocks noEditPoints="1"/>
            </p:cNvSpPr>
            <p:nvPr/>
          </p:nvSpPr>
          <p:spPr bwMode="auto">
            <a:xfrm>
              <a:off x="5932488" y="2133600"/>
              <a:ext cx="82550" cy="114300"/>
            </a:xfrm>
            <a:custGeom>
              <a:avLst/>
              <a:gdLst>
                <a:gd name="T0" fmla="*/ 0 w 96"/>
                <a:gd name="T1" fmla="*/ 0 h 131"/>
                <a:gd name="T2" fmla="*/ 0 w 96"/>
                <a:gd name="T3" fmla="*/ 0 h 131"/>
                <a:gd name="T4" fmla="*/ 95 w 96"/>
                <a:gd name="T5" fmla="*/ 0 h 131"/>
                <a:gd name="T6" fmla="*/ 95 w 96"/>
                <a:gd name="T7" fmla="*/ 16 h 131"/>
                <a:gd name="T8" fmla="*/ 17 w 96"/>
                <a:gd name="T9" fmla="*/ 16 h 131"/>
                <a:gd name="T10" fmla="*/ 17 w 96"/>
                <a:gd name="T11" fmla="*/ 56 h 131"/>
                <a:gd name="T12" fmla="*/ 89 w 96"/>
                <a:gd name="T13" fmla="*/ 56 h 131"/>
                <a:gd name="T14" fmla="*/ 89 w 96"/>
                <a:gd name="T15" fmla="*/ 71 h 131"/>
                <a:gd name="T16" fmla="*/ 17 w 96"/>
                <a:gd name="T17" fmla="*/ 71 h 131"/>
                <a:gd name="T18" fmla="*/ 17 w 96"/>
                <a:gd name="T19" fmla="*/ 115 h 131"/>
                <a:gd name="T20" fmla="*/ 96 w 96"/>
                <a:gd name="T21" fmla="*/ 115 h 131"/>
                <a:gd name="T22" fmla="*/ 96 w 96"/>
                <a:gd name="T23" fmla="*/ 131 h 131"/>
                <a:gd name="T24" fmla="*/ 0 w 96"/>
                <a:gd name="T25" fmla="*/ 131 h 131"/>
                <a:gd name="T26" fmla="*/ 0 w 96"/>
                <a:gd name="T27" fmla="*/ 0 h 131"/>
                <a:gd name="T28" fmla="*/ 48 w 96"/>
                <a:gd name="T29" fmla="*/ 0 h 131"/>
                <a:gd name="T30" fmla="*/ 48 w 96"/>
                <a:gd name="T31" fmla="*/ 0 h 131"/>
                <a:gd name="T32" fmla="*/ 48 w 96"/>
                <a:gd name="T3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31">
                  <a:moveTo>
                    <a:pt x="0" y="0"/>
                  </a:moveTo>
                  <a:lnTo>
                    <a:pt x="0" y="0"/>
                  </a:lnTo>
                  <a:lnTo>
                    <a:pt x="95" y="0"/>
                  </a:lnTo>
                  <a:lnTo>
                    <a:pt x="95" y="16"/>
                  </a:lnTo>
                  <a:lnTo>
                    <a:pt x="17" y="16"/>
                  </a:lnTo>
                  <a:lnTo>
                    <a:pt x="17" y="56"/>
                  </a:lnTo>
                  <a:lnTo>
                    <a:pt x="89" y="56"/>
                  </a:lnTo>
                  <a:lnTo>
                    <a:pt x="89" y="71"/>
                  </a:lnTo>
                  <a:lnTo>
                    <a:pt x="17" y="71"/>
                  </a:lnTo>
                  <a:lnTo>
                    <a:pt x="17" y="115"/>
                  </a:lnTo>
                  <a:lnTo>
                    <a:pt x="96" y="115"/>
                  </a:lnTo>
                  <a:lnTo>
                    <a:pt x="96" y="131"/>
                  </a:lnTo>
                  <a:lnTo>
                    <a:pt x="0" y="131"/>
                  </a:lnTo>
                  <a:lnTo>
                    <a:pt x="0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9"/>
            <p:cNvSpPr>
              <a:spLocks/>
            </p:cNvSpPr>
            <p:nvPr/>
          </p:nvSpPr>
          <p:spPr bwMode="auto">
            <a:xfrm>
              <a:off x="6035675" y="2133600"/>
              <a:ext cx="107950" cy="114300"/>
            </a:xfrm>
            <a:custGeom>
              <a:avLst/>
              <a:gdLst>
                <a:gd name="T0" fmla="*/ 0 w 125"/>
                <a:gd name="T1" fmla="*/ 0 h 131"/>
                <a:gd name="T2" fmla="*/ 0 w 125"/>
                <a:gd name="T3" fmla="*/ 0 h 131"/>
                <a:gd name="T4" fmla="*/ 26 w 125"/>
                <a:gd name="T5" fmla="*/ 0 h 131"/>
                <a:gd name="T6" fmla="*/ 63 w 125"/>
                <a:gd name="T7" fmla="*/ 111 h 131"/>
                <a:gd name="T8" fmla="*/ 100 w 125"/>
                <a:gd name="T9" fmla="*/ 0 h 131"/>
                <a:gd name="T10" fmla="*/ 125 w 125"/>
                <a:gd name="T11" fmla="*/ 0 h 131"/>
                <a:gd name="T12" fmla="*/ 125 w 125"/>
                <a:gd name="T13" fmla="*/ 131 h 131"/>
                <a:gd name="T14" fmla="*/ 109 w 125"/>
                <a:gd name="T15" fmla="*/ 131 h 131"/>
                <a:gd name="T16" fmla="*/ 109 w 125"/>
                <a:gd name="T17" fmla="*/ 54 h 131"/>
                <a:gd name="T18" fmla="*/ 109 w 125"/>
                <a:gd name="T19" fmla="*/ 41 h 131"/>
                <a:gd name="T20" fmla="*/ 109 w 125"/>
                <a:gd name="T21" fmla="*/ 21 h 131"/>
                <a:gd name="T22" fmla="*/ 72 w 125"/>
                <a:gd name="T23" fmla="*/ 131 h 131"/>
                <a:gd name="T24" fmla="*/ 54 w 125"/>
                <a:gd name="T25" fmla="*/ 131 h 131"/>
                <a:gd name="T26" fmla="*/ 17 w 125"/>
                <a:gd name="T27" fmla="*/ 21 h 131"/>
                <a:gd name="T28" fmla="*/ 17 w 125"/>
                <a:gd name="T29" fmla="*/ 25 h 131"/>
                <a:gd name="T30" fmla="*/ 17 w 125"/>
                <a:gd name="T31" fmla="*/ 39 h 131"/>
                <a:gd name="T32" fmla="*/ 17 w 125"/>
                <a:gd name="T33" fmla="*/ 54 h 131"/>
                <a:gd name="T34" fmla="*/ 17 w 125"/>
                <a:gd name="T35" fmla="*/ 131 h 131"/>
                <a:gd name="T36" fmla="*/ 0 w 125"/>
                <a:gd name="T37" fmla="*/ 131 h 131"/>
                <a:gd name="T38" fmla="*/ 0 w 125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" h="131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3" y="111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109" y="131"/>
                  </a:lnTo>
                  <a:lnTo>
                    <a:pt x="109" y="54"/>
                  </a:lnTo>
                  <a:cubicBezTo>
                    <a:pt x="109" y="51"/>
                    <a:pt x="109" y="47"/>
                    <a:pt x="109" y="41"/>
                  </a:cubicBezTo>
                  <a:cubicBezTo>
                    <a:pt x="109" y="34"/>
                    <a:pt x="109" y="28"/>
                    <a:pt x="109" y="21"/>
                  </a:cubicBezTo>
                  <a:lnTo>
                    <a:pt x="72" y="131"/>
                  </a:lnTo>
                  <a:lnTo>
                    <a:pt x="54" y="131"/>
                  </a:lnTo>
                  <a:lnTo>
                    <a:pt x="17" y="21"/>
                  </a:lnTo>
                  <a:lnTo>
                    <a:pt x="17" y="25"/>
                  </a:lnTo>
                  <a:cubicBezTo>
                    <a:pt x="17" y="28"/>
                    <a:pt x="17" y="33"/>
                    <a:pt x="17" y="39"/>
                  </a:cubicBezTo>
                  <a:cubicBezTo>
                    <a:pt x="17" y="46"/>
                    <a:pt x="17" y="51"/>
                    <a:pt x="17" y="54"/>
                  </a:cubicBezTo>
                  <a:lnTo>
                    <a:pt x="17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0"/>
            <p:cNvSpPr>
              <a:spLocks noEditPoints="1"/>
            </p:cNvSpPr>
            <p:nvPr/>
          </p:nvSpPr>
          <p:spPr bwMode="auto">
            <a:xfrm>
              <a:off x="6162675" y="2132013"/>
              <a:ext cx="98425" cy="119063"/>
            </a:xfrm>
            <a:custGeom>
              <a:avLst/>
              <a:gdLst>
                <a:gd name="T0" fmla="*/ 60 w 115"/>
                <a:gd name="T1" fmla="*/ 0 h 137"/>
                <a:gd name="T2" fmla="*/ 60 w 115"/>
                <a:gd name="T3" fmla="*/ 0 h 137"/>
                <a:gd name="T4" fmla="*/ 99 w 115"/>
                <a:gd name="T5" fmla="*/ 13 h 137"/>
                <a:gd name="T6" fmla="*/ 114 w 115"/>
                <a:gd name="T7" fmla="*/ 42 h 137"/>
                <a:gd name="T8" fmla="*/ 97 w 115"/>
                <a:gd name="T9" fmla="*/ 42 h 137"/>
                <a:gd name="T10" fmla="*/ 85 w 115"/>
                <a:gd name="T11" fmla="*/ 22 h 137"/>
                <a:gd name="T12" fmla="*/ 61 w 115"/>
                <a:gd name="T13" fmla="*/ 15 h 137"/>
                <a:gd name="T14" fmla="*/ 29 w 115"/>
                <a:gd name="T15" fmla="*/ 29 h 137"/>
                <a:gd name="T16" fmla="*/ 18 w 115"/>
                <a:gd name="T17" fmla="*/ 70 h 137"/>
                <a:gd name="T18" fmla="*/ 28 w 115"/>
                <a:gd name="T19" fmla="*/ 107 h 137"/>
                <a:gd name="T20" fmla="*/ 60 w 115"/>
                <a:gd name="T21" fmla="*/ 122 h 137"/>
                <a:gd name="T22" fmla="*/ 90 w 115"/>
                <a:gd name="T23" fmla="*/ 107 h 137"/>
                <a:gd name="T24" fmla="*/ 98 w 115"/>
                <a:gd name="T25" fmla="*/ 86 h 137"/>
                <a:gd name="T26" fmla="*/ 115 w 115"/>
                <a:gd name="T27" fmla="*/ 86 h 137"/>
                <a:gd name="T28" fmla="*/ 100 w 115"/>
                <a:gd name="T29" fmla="*/ 120 h 137"/>
                <a:gd name="T30" fmla="*/ 58 w 115"/>
                <a:gd name="T31" fmla="*/ 137 h 137"/>
                <a:gd name="T32" fmla="*/ 20 w 115"/>
                <a:gd name="T33" fmla="*/ 123 h 137"/>
                <a:gd name="T34" fmla="*/ 0 w 115"/>
                <a:gd name="T35" fmla="*/ 67 h 137"/>
                <a:gd name="T36" fmla="*/ 15 w 115"/>
                <a:gd name="T37" fmla="*/ 20 h 137"/>
                <a:gd name="T38" fmla="*/ 60 w 115"/>
                <a:gd name="T39" fmla="*/ 0 h 137"/>
                <a:gd name="T40" fmla="*/ 60 w 115"/>
                <a:gd name="T41" fmla="*/ 0 h 137"/>
                <a:gd name="T42" fmla="*/ 57 w 115"/>
                <a:gd name="T43" fmla="*/ 0 h 137"/>
                <a:gd name="T44" fmla="*/ 57 w 115"/>
                <a:gd name="T45" fmla="*/ 0 h 137"/>
                <a:gd name="T46" fmla="*/ 57 w 115"/>
                <a:gd name="T4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" h="137">
                  <a:moveTo>
                    <a:pt x="60" y="0"/>
                  </a:moveTo>
                  <a:lnTo>
                    <a:pt x="60" y="0"/>
                  </a:lnTo>
                  <a:cubicBezTo>
                    <a:pt x="77" y="0"/>
                    <a:pt x="90" y="4"/>
                    <a:pt x="99" y="13"/>
                  </a:cubicBezTo>
                  <a:cubicBezTo>
                    <a:pt x="108" y="21"/>
                    <a:pt x="113" y="31"/>
                    <a:pt x="114" y="42"/>
                  </a:cubicBezTo>
                  <a:lnTo>
                    <a:pt x="97" y="42"/>
                  </a:lnTo>
                  <a:cubicBezTo>
                    <a:pt x="95" y="34"/>
                    <a:pt x="91" y="27"/>
                    <a:pt x="85" y="22"/>
                  </a:cubicBezTo>
                  <a:cubicBezTo>
                    <a:pt x="79" y="18"/>
                    <a:pt x="71" y="15"/>
                    <a:pt x="61" y="15"/>
                  </a:cubicBezTo>
                  <a:cubicBezTo>
                    <a:pt x="48" y="15"/>
                    <a:pt x="37" y="20"/>
                    <a:pt x="29" y="29"/>
                  </a:cubicBezTo>
                  <a:cubicBezTo>
                    <a:pt x="22" y="38"/>
                    <a:pt x="18" y="52"/>
                    <a:pt x="18" y="70"/>
                  </a:cubicBezTo>
                  <a:cubicBezTo>
                    <a:pt x="18" y="85"/>
                    <a:pt x="21" y="98"/>
                    <a:pt x="28" y="107"/>
                  </a:cubicBezTo>
                  <a:cubicBezTo>
                    <a:pt x="35" y="117"/>
                    <a:pt x="46" y="122"/>
                    <a:pt x="60" y="122"/>
                  </a:cubicBezTo>
                  <a:cubicBezTo>
                    <a:pt x="73" y="122"/>
                    <a:pt x="83" y="117"/>
                    <a:pt x="90" y="107"/>
                  </a:cubicBezTo>
                  <a:cubicBezTo>
                    <a:pt x="94" y="101"/>
                    <a:pt x="96" y="94"/>
                    <a:pt x="98" y="86"/>
                  </a:cubicBezTo>
                  <a:lnTo>
                    <a:pt x="115" y="86"/>
                  </a:lnTo>
                  <a:cubicBezTo>
                    <a:pt x="114" y="100"/>
                    <a:pt x="109" y="111"/>
                    <a:pt x="100" y="120"/>
                  </a:cubicBezTo>
                  <a:cubicBezTo>
                    <a:pt x="90" y="132"/>
                    <a:pt x="76" y="137"/>
                    <a:pt x="58" y="137"/>
                  </a:cubicBezTo>
                  <a:cubicBezTo>
                    <a:pt x="43" y="137"/>
                    <a:pt x="30" y="133"/>
                    <a:pt x="20" y="123"/>
                  </a:cubicBezTo>
                  <a:cubicBezTo>
                    <a:pt x="6" y="111"/>
                    <a:pt x="0" y="93"/>
                    <a:pt x="0" y="67"/>
                  </a:cubicBezTo>
                  <a:cubicBezTo>
                    <a:pt x="0" y="48"/>
                    <a:pt x="5" y="32"/>
                    <a:pt x="15" y="20"/>
                  </a:cubicBezTo>
                  <a:cubicBezTo>
                    <a:pt x="26" y="6"/>
                    <a:pt x="41" y="0"/>
                    <a:pt x="60" y="0"/>
                  </a:cubicBezTo>
                  <a:lnTo>
                    <a:pt x="60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1"/>
            <p:cNvSpPr>
              <a:spLocks noEditPoints="1"/>
            </p:cNvSpPr>
            <p:nvPr/>
          </p:nvSpPr>
          <p:spPr bwMode="auto">
            <a:xfrm>
              <a:off x="6046788" y="2362200"/>
              <a:ext cx="74613" cy="87313"/>
            </a:xfrm>
            <a:custGeom>
              <a:avLst/>
              <a:gdLst>
                <a:gd name="T0" fmla="*/ 45 w 87"/>
                <a:gd name="T1" fmla="*/ 0 h 101"/>
                <a:gd name="T2" fmla="*/ 45 w 87"/>
                <a:gd name="T3" fmla="*/ 0 h 101"/>
                <a:gd name="T4" fmla="*/ 65 w 87"/>
                <a:gd name="T5" fmla="*/ 5 h 101"/>
                <a:gd name="T6" fmla="*/ 79 w 87"/>
                <a:gd name="T7" fmla="*/ 17 h 101"/>
                <a:gd name="T8" fmla="*/ 86 w 87"/>
                <a:gd name="T9" fmla="*/ 34 h 101"/>
                <a:gd name="T10" fmla="*/ 87 w 87"/>
                <a:gd name="T11" fmla="*/ 55 h 101"/>
                <a:gd name="T12" fmla="*/ 17 w 87"/>
                <a:gd name="T13" fmla="*/ 55 h 101"/>
                <a:gd name="T14" fmla="*/ 24 w 87"/>
                <a:gd name="T15" fmla="*/ 78 h 101"/>
                <a:gd name="T16" fmla="*/ 44 w 87"/>
                <a:gd name="T17" fmla="*/ 87 h 101"/>
                <a:gd name="T18" fmla="*/ 64 w 87"/>
                <a:gd name="T19" fmla="*/ 79 h 101"/>
                <a:gd name="T20" fmla="*/ 70 w 87"/>
                <a:gd name="T21" fmla="*/ 68 h 101"/>
                <a:gd name="T22" fmla="*/ 86 w 87"/>
                <a:gd name="T23" fmla="*/ 68 h 101"/>
                <a:gd name="T24" fmla="*/ 82 w 87"/>
                <a:gd name="T25" fmla="*/ 79 h 101"/>
                <a:gd name="T26" fmla="*/ 74 w 87"/>
                <a:gd name="T27" fmla="*/ 90 h 101"/>
                <a:gd name="T28" fmla="*/ 56 w 87"/>
                <a:gd name="T29" fmla="*/ 100 h 101"/>
                <a:gd name="T30" fmla="*/ 43 w 87"/>
                <a:gd name="T31" fmla="*/ 101 h 101"/>
                <a:gd name="T32" fmla="*/ 13 w 87"/>
                <a:gd name="T33" fmla="*/ 88 h 101"/>
                <a:gd name="T34" fmla="*/ 0 w 87"/>
                <a:gd name="T35" fmla="*/ 52 h 101"/>
                <a:gd name="T36" fmla="*/ 13 w 87"/>
                <a:gd name="T37" fmla="*/ 15 h 101"/>
                <a:gd name="T38" fmla="*/ 45 w 87"/>
                <a:gd name="T39" fmla="*/ 0 h 101"/>
                <a:gd name="T40" fmla="*/ 45 w 87"/>
                <a:gd name="T41" fmla="*/ 0 h 101"/>
                <a:gd name="T42" fmla="*/ 71 w 87"/>
                <a:gd name="T43" fmla="*/ 42 h 101"/>
                <a:gd name="T44" fmla="*/ 71 w 87"/>
                <a:gd name="T45" fmla="*/ 42 h 101"/>
                <a:gd name="T46" fmla="*/ 66 w 87"/>
                <a:gd name="T47" fmla="*/ 26 h 101"/>
                <a:gd name="T48" fmla="*/ 44 w 87"/>
                <a:gd name="T49" fmla="*/ 14 h 101"/>
                <a:gd name="T50" fmla="*/ 26 w 87"/>
                <a:gd name="T51" fmla="*/ 22 h 101"/>
                <a:gd name="T52" fmla="*/ 18 w 87"/>
                <a:gd name="T53" fmla="*/ 42 h 101"/>
                <a:gd name="T54" fmla="*/ 71 w 87"/>
                <a:gd name="T55" fmla="*/ 42 h 101"/>
                <a:gd name="T56" fmla="*/ 44 w 87"/>
                <a:gd name="T57" fmla="*/ 0 h 101"/>
                <a:gd name="T58" fmla="*/ 44 w 87"/>
                <a:gd name="T59" fmla="*/ 0 h 101"/>
                <a:gd name="T60" fmla="*/ 44 w 87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01">
                  <a:moveTo>
                    <a:pt x="45" y="0"/>
                  </a:moveTo>
                  <a:lnTo>
                    <a:pt x="45" y="0"/>
                  </a:lnTo>
                  <a:cubicBezTo>
                    <a:pt x="52" y="0"/>
                    <a:pt x="59" y="2"/>
                    <a:pt x="65" y="5"/>
                  </a:cubicBezTo>
                  <a:cubicBezTo>
                    <a:pt x="71" y="8"/>
                    <a:pt x="76" y="12"/>
                    <a:pt x="79" y="17"/>
                  </a:cubicBezTo>
                  <a:cubicBezTo>
                    <a:pt x="83" y="22"/>
                    <a:pt x="85" y="28"/>
                    <a:pt x="86" y="34"/>
                  </a:cubicBezTo>
                  <a:cubicBezTo>
                    <a:pt x="87" y="39"/>
                    <a:pt x="87" y="46"/>
                    <a:pt x="87" y="55"/>
                  </a:cubicBezTo>
                  <a:lnTo>
                    <a:pt x="17" y="55"/>
                  </a:lnTo>
                  <a:cubicBezTo>
                    <a:pt x="18" y="65"/>
                    <a:pt x="20" y="73"/>
                    <a:pt x="24" y="78"/>
                  </a:cubicBezTo>
                  <a:cubicBezTo>
                    <a:pt x="29" y="84"/>
                    <a:pt x="35" y="87"/>
                    <a:pt x="44" y="87"/>
                  </a:cubicBezTo>
                  <a:cubicBezTo>
                    <a:pt x="52" y="87"/>
                    <a:pt x="59" y="84"/>
                    <a:pt x="64" y="79"/>
                  </a:cubicBezTo>
                  <a:cubicBezTo>
                    <a:pt x="67" y="76"/>
                    <a:pt x="69" y="72"/>
                    <a:pt x="70" y="68"/>
                  </a:cubicBezTo>
                  <a:lnTo>
                    <a:pt x="86" y="68"/>
                  </a:lnTo>
                  <a:cubicBezTo>
                    <a:pt x="85" y="71"/>
                    <a:pt x="84" y="75"/>
                    <a:pt x="82" y="79"/>
                  </a:cubicBezTo>
                  <a:cubicBezTo>
                    <a:pt x="79" y="84"/>
                    <a:pt x="77" y="87"/>
                    <a:pt x="74" y="90"/>
                  </a:cubicBezTo>
                  <a:cubicBezTo>
                    <a:pt x="69" y="95"/>
                    <a:pt x="63" y="98"/>
                    <a:pt x="56" y="100"/>
                  </a:cubicBezTo>
                  <a:cubicBezTo>
                    <a:pt x="52" y="100"/>
                    <a:pt x="48" y="101"/>
                    <a:pt x="43" y="101"/>
                  </a:cubicBezTo>
                  <a:cubicBezTo>
                    <a:pt x="31" y="101"/>
                    <a:pt x="21" y="97"/>
                    <a:pt x="13" y="88"/>
                  </a:cubicBezTo>
                  <a:cubicBezTo>
                    <a:pt x="4" y="79"/>
                    <a:pt x="0" y="67"/>
                    <a:pt x="0" y="52"/>
                  </a:cubicBezTo>
                  <a:cubicBezTo>
                    <a:pt x="0" y="37"/>
                    <a:pt x="4" y="24"/>
                    <a:pt x="13" y="15"/>
                  </a:cubicBezTo>
                  <a:cubicBezTo>
                    <a:pt x="21" y="5"/>
                    <a:pt x="32" y="0"/>
                    <a:pt x="45" y="0"/>
                  </a:cubicBezTo>
                  <a:lnTo>
                    <a:pt x="45" y="0"/>
                  </a:ln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35"/>
                    <a:pt x="69" y="30"/>
                    <a:pt x="66" y="26"/>
                  </a:cubicBezTo>
                  <a:cubicBezTo>
                    <a:pt x="62" y="18"/>
                    <a:pt x="55" y="14"/>
                    <a:pt x="44" y="14"/>
                  </a:cubicBezTo>
                  <a:cubicBezTo>
                    <a:pt x="37" y="14"/>
                    <a:pt x="31" y="17"/>
                    <a:pt x="26" y="22"/>
                  </a:cubicBezTo>
                  <a:cubicBezTo>
                    <a:pt x="21" y="27"/>
                    <a:pt x="18" y="34"/>
                    <a:pt x="18" y="42"/>
                  </a:cubicBezTo>
                  <a:lnTo>
                    <a:pt x="71" y="42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2"/>
            <p:cNvSpPr>
              <a:spLocks/>
            </p:cNvSpPr>
            <p:nvPr/>
          </p:nvSpPr>
          <p:spPr bwMode="auto">
            <a:xfrm>
              <a:off x="6135688" y="2395538"/>
              <a:ext cx="38100" cy="14288"/>
            </a:xfrm>
            <a:custGeom>
              <a:avLst/>
              <a:gdLst>
                <a:gd name="T0" fmla="*/ 0 w 44"/>
                <a:gd name="T1" fmla="*/ 0 h 16"/>
                <a:gd name="T2" fmla="*/ 0 w 44"/>
                <a:gd name="T3" fmla="*/ 0 h 16"/>
                <a:gd name="T4" fmla="*/ 44 w 44"/>
                <a:gd name="T5" fmla="*/ 0 h 16"/>
                <a:gd name="T6" fmla="*/ 44 w 44"/>
                <a:gd name="T7" fmla="*/ 16 h 16"/>
                <a:gd name="T8" fmla="*/ 0 w 44"/>
                <a:gd name="T9" fmla="*/ 16 h 16"/>
                <a:gd name="T10" fmla="*/ 0 w 4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3"/>
            <p:cNvSpPr>
              <a:spLocks noEditPoints="1"/>
            </p:cNvSpPr>
            <p:nvPr/>
          </p:nvSpPr>
          <p:spPr bwMode="auto">
            <a:xfrm>
              <a:off x="6186488" y="2362200"/>
              <a:ext cx="74613" cy="87313"/>
            </a:xfrm>
            <a:custGeom>
              <a:avLst/>
              <a:gdLst>
                <a:gd name="T0" fmla="*/ 45 w 87"/>
                <a:gd name="T1" fmla="*/ 0 h 101"/>
                <a:gd name="T2" fmla="*/ 45 w 87"/>
                <a:gd name="T3" fmla="*/ 0 h 101"/>
                <a:gd name="T4" fmla="*/ 65 w 87"/>
                <a:gd name="T5" fmla="*/ 5 h 101"/>
                <a:gd name="T6" fmla="*/ 79 w 87"/>
                <a:gd name="T7" fmla="*/ 17 h 101"/>
                <a:gd name="T8" fmla="*/ 86 w 87"/>
                <a:gd name="T9" fmla="*/ 34 h 101"/>
                <a:gd name="T10" fmla="*/ 87 w 87"/>
                <a:gd name="T11" fmla="*/ 55 h 101"/>
                <a:gd name="T12" fmla="*/ 17 w 87"/>
                <a:gd name="T13" fmla="*/ 55 h 101"/>
                <a:gd name="T14" fmla="*/ 24 w 87"/>
                <a:gd name="T15" fmla="*/ 78 h 101"/>
                <a:gd name="T16" fmla="*/ 44 w 87"/>
                <a:gd name="T17" fmla="*/ 87 h 101"/>
                <a:gd name="T18" fmla="*/ 64 w 87"/>
                <a:gd name="T19" fmla="*/ 79 h 101"/>
                <a:gd name="T20" fmla="*/ 70 w 87"/>
                <a:gd name="T21" fmla="*/ 68 h 101"/>
                <a:gd name="T22" fmla="*/ 86 w 87"/>
                <a:gd name="T23" fmla="*/ 68 h 101"/>
                <a:gd name="T24" fmla="*/ 82 w 87"/>
                <a:gd name="T25" fmla="*/ 79 h 101"/>
                <a:gd name="T26" fmla="*/ 74 w 87"/>
                <a:gd name="T27" fmla="*/ 90 h 101"/>
                <a:gd name="T28" fmla="*/ 56 w 87"/>
                <a:gd name="T29" fmla="*/ 100 h 101"/>
                <a:gd name="T30" fmla="*/ 43 w 87"/>
                <a:gd name="T31" fmla="*/ 101 h 101"/>
                <a:gd name="T32" fmla="*/ 13 w 87"/>
                <a:gd name="T33" fmla="*/ 88 h 101"/>
                <a:gd name="T34" fmla="*/ 0 w 87"/>
                <a:gd name="T35" fmla="*/ 52 h 101"/>
                <a:gd name="T36" fmla="*/ 13 w 87"/>
                <a:gd name="T37" fmla="*/ 15 h 101"/>
                <a:gd name="T38" fmla="*/ 45 w 87"/>
                <a:gd name="T39" fmla="*/ 0 h 101"/>
                <a:gd name="T40" fmla="*/ 45 w 87"/>
                <a:gd name="T41" fmla="*/ 0 h 101"/>
                <a:gd name="T42" fmla="*/ 71 w 87"/>
                <a:gd name="T43" fmla="*/ 42 h 101"/>
                <a:gd name="T44" fmla="*/ 71 w 87"/>
                <a:gd name="T45" fmla="*/ 42 h 101"/>
                <a:gd name="T46" fmla="*/ 66 w 87"/>
                <a:gd name="T47" fmla="*/ 26 h 101"/>
                <a:gd name="T48" fmla="*/ 44 w 87"/>
                <a:gd name="T49" fmla="*/ 14 h 101"/>
                <a:gd name="T50" fmla="*/ 26 w 87"/>
                <a:gd name="T51" fmla="*/ 22 h 101"/>
                <a:gd name="T52" fmla="*/ 18 w 87"/>
                <a:gd name="T53" fmla="*/ 42 h 101"/>
                <a:gd name="T54" fmla="*/ 71 w 87"/>
                <a:gd name="T55" fmla="*/ 42 h 101"/>
                <a:gd name="T56" fmla="*/ 44 w 87"/>
                <a:gd name="T57" fmla="*/ 0 h 101"/>
                <a:gd name="T58" fmla="*/ 44 w 87"/>
                <a:gd name="T59" fmla="*/ 0 h 101"/>
                <a:gd name="T60" fmla="*/ 44 w 87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01">
                  <a:moveTo>
                    <a:pt x="45" y="0"/>
                  </a:moveTo>
                  <a:lnTo>
                    <a:pt x="45" y="0"/>
                  </a:lnTo>
                  <a:cubicBezTo>
                    <a:pt x="52" y="0"/>
                    <a:pt x="59" y="2"/>
                    <a:pt x="65" y="5"/>
                  </a:cubicBezTo>
                  <a:cubicBezTo>
                    <a:pt x="71" y="8"/>
                    <a:pt x="76" y="12"/>
                    <a:pt x="79" y="17"/>
                  </a:cubicBezTo>
                  <a:cubicBezTo>
                    <a:pt x="83" y="22"/>
                    <a:pt x="85" y="28"/>
                    <a:pt x="86" y="34"/>
                  </a:cubicBezTo>
                  <a:cubicBezTo>
                    <a:pt x="87" y="39"/>
                    <a:pt x="87" y="46"/>
                    <a:pt x="87" y="55"/>
                  </a:cubicBezTo>
                  <a:lnTo>
                    <a:pt x="17" y="55"/>
                  </a:lnTo>
                  <a:cubicBezTo>
                    <a:pt x="18" y="65"/>
                    <a:pt x="20" y="73"/>
                    <a:pt x="24" y="78"/>
                  </a:cubicBezTo>
                  <a:cubicBezTo>
                    <a:pt x="29" y="84"/>
                    <a:pt x="35" y="87"/>
                    <a:pt x="44" y="87"/>
                  </a:cubicBezTo>
                  <a:cubicBezTo>
                    <a:pt x="52" y="87"/>
                    <a:pt x="59" y="84"/>
                    <a:pt x="64" y="79"/>
                  </a:cubicBezTo>
                  <a:cubicBezTo>
                    <a:pt x="67" y="76"/>
                    <a:pt x="69" y="72"/>
                    <a:pt x="70" y="68"/>
                  </a:cubicBezTo>
                  <a:lnTo>
                    <a:pt x="86" y="68"/>
                  </a:lnTo>
                  <a:cubicBezTo>
                    <a:pt x="85" y="71"/>
                    <a:pt x="84" y="75"/>
                    <a:pt x="82" y="79"/>
                  </a:cubicBezTo>
                  <a:cubicBezTo>
                    <a:pt x="79" y="84"/>
                    <a:pt x="77" y="87"/>
                    <a:pt x="74" y="90"/>
                  </a:cubicBezTo>
                  <a:cubicBezTo>
                    <a:pt x="69" y="95"/>
                    <a:pt x="63" y="98"/>
                    <a:pt x="56" y="100"/>
                  </a:cubicBezTo>
                  <a:cubicBezTo>
                    <a:pt x="52" y="100"/>
                    <a:pt x="48" y="101"/>
                    <a:pt x="43" y="101"/>
                  </a:cubicBezTo>
                  <a:cubicBezTo>
                    <a:pt x="31" y="101"/>
                    <a:pt x="21" y="97"/>
                    <a:pt x="13" y="88"/>
                  </a:cubicBezTo>
                  <a:cubicBezTo>
                    <a:pt x="4" y="79"/>
                    <a:pt x="0" y="67"/>
                    <a:pt x="0" y="52"/>
                  </a:cubicBezTo>
                  <a:cubicBezTo>
                    <a:pt x="0" y="37"/>
                    <a:pt x="4" y="24"/>
                    <a:pt x="13" y="15"/>
                  </a:cubicBezTo>
                  <a:cubicBezTo>
                    <a:pt x="21" y="5"/>
                    <a:pt x="32" y="0"/>
                    <a:pt x="45" y="0"/>
                  </a:cubicBezTo>
                  <a:lnTo>
                    <a:pt x="45" y="0"/>
                  </a:ln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35"/>
                    <a:pt x="69" y="30"/>
                    <a:pt x="66" y="26"/>
                  </a:cubicBezTo>
                  <a:cubicBezTo>
                    <a:pt x="62" y="18"/>
                    <a:pt x="55" y="14"/>
                    <a:pt x="44" y="14"/>
                  </a:cubicBezTo>
                  <a:cubicBezTo>
                    <a:pt x="37" y="14"/>
                    <a:pt x="31" y="17"/>
                    <a:pt x="26" y="22"/>
                  </a:cubicBezTo>
                  <a:cubicBezTo>
                    <a:pt x="21" y="27"/>
                    <a:pt x="18" y="34"/>
                    <a:pt x="18" y="42"/>
                  </a:cubicBezTo>
                  <a:lnTo>
                    <a:pt x="71" y="42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4"/>
            <p:cNvSpPr>
              <a:spLocks/>
            </p:cNvSpPr>
            <p:nvPr/>
          </p:nvSpPr>
          <p:spPr bwMode="auto">
            <a:xfrm>
              <a:off x="6369050" y="1990725"/>
              <a:ext cx="323850" cy="0"/>
            </a:xfrm>
            <a:custGeom>
              <a:avLst/>
              <a:gdLst>
                <a:gd name="T0" fmla="*/ 0 w 377"/>
                <a:gd name="T1" fmla="*/ 0 w 377"/>
                <a:gd name="T2" fmla="*/ 377 w 3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7">
                  <a:moveTo>
                    <a:pt x="0" y="0"/>
                  </a:moveTo>
                  <a:lnTo>
                    <a:pt x="0" y="0"/>
                  </a:lnTo>
                  <a:lnTo>
                    <a:pt x="377" y="0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5"/>
            <p:cNvSpPr>
              <a:spLocks/>
            </p:cNvSpPr>
            <p:nvPr/>
          </p:nvSpPr>
          <p:spPr bwMode="auto">
            <a:xfrm>
              <a:off x="6364288" y="2201863"/>
              <a:ext cx="323850" cy="0"/>
            </a:xfrm>
            <a:custGeom>
              <a:avLst/>
              <a:gdLst>
                <a:gd name="T0" fmla="*/ 0 w 377"/>
                <a:gd name="T1" fmla="*/ 0 w 377"/>
                <a:gd name="T2" fmla="*/ 377 w 3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7">
                  <a:moveTo>
                    <a:pt x="0" y="0"/>
                  </a:moveTo>
                  <a:lnTo>
                    <a:pt x="0" y="0"/>
                  </a:lnTo>
                  <a:lnTo>
                    <a:pt x="377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/>
            <p:cNvSpPr>
              <a:spLocks noEditPoints="1"/>
            </p:cNvSpPr>
            <p:nvPr/>
          </p:nvSpPr>
          <p:spPr bwMode="auto">
            <a:xfrm>
              <a:off x="6365875" y="2403475"/>
              <a:ext cx="323850" cy="0"/>
            </a:xfrm>
            <a:custGeom>
              <a:avLst/>
              <a:gdLst>
                <a:gd name="T0" fmla="*/ 0 w 377"/>
                <a:gd name="T1" fmla="*/ 0 w 377"/>
                <a:gd name="T2" fmla="*/ 73 w 377"/>
                <a:gd name="T3" fmla="*/ 158 w 377"/>
                <a:gd name="T4" fmla="*/ 158 w 377"/>
                <a:gd name="T5" fmla="*/ 243 w 377"/>
                <a:gd name="T6" fmla="*/ 329 w 377"/>
                <a:gd name="T7" fmla="*/ 329 w 377"/>
                <a:gd name="T8" fmla="*/ 377 w 3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77">
                  <a:moveTo>
                    <a:pt x="0" y="0"/>
                  </a:moveTo>
                  <a:lnTo>
                    <a:pt x="0" y="0"/>
                  </a:lnTo>
                  <a:lnTo>
                    <a:pt x="73" y="0"/>
                  </a:lnTo>
                  <a:moveTo>
                    <a:pt x="158" y="0"/>
                  </a:moveTo>
                  <a:lnTo>
                    <a:pt x="158" y="0"/>
                  </a:lnTo>
                  <a:lnTo>
                    <a:pt x="243" y="0"/>
                  </a:lnTo>
                  <a:moveTo>
                    <a:pt x="329" y="0"/>
                  </a:moveTo>
                  <a:lnTo>
                    <a:pt x="329" y="0"/>
                  </a:lnTo>
                  <a:lnTo>
                    <a:pt x="377" y="0"/>
                  </a:ln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307518" y="4014061"/>
            <a:ext cx="6474406" cy="1624191"/>
            <a:chOff x="2019474" y="4957688"/>
            <a:chExt cx="5391883" cy="1352626"/>
          </a:xfrm>
        </p:grpSpPr>
        <p:sp>
          <p:nvSpPr>
            <p:cNvPr id="175" name="Freeform 5"/>
            <p:cNvSpPr>
              <a:spLocks noEditPoints="1"/>
            </p:cNvSpPr>
            <p:nvPr/>
          </p:nvSpPr>
          <p:spPr bwMode="auto">
            <a:xfrm>
              <a:off x="2260600" y="5907088"/>
              <a:ext cx="4979988" cy="50800"/>
            </a:xfrm>
            <a:custGeom>
              <a:avLst/>
              <a:gdLst>
                <a:gd name="T0" fmla="*/ 0 w 5787"/>
                <a:gd name="T1" fmla="*/ 58 h 58"/>
                <a:gd name="T2" fmla="*/ 0 w 5787"/>
                <a:gd name="T3" fmla="*/ 58 h 58"/>
                <a:gd name="T4" fmla="*/ 5787 w 5787"/>
                <a:gd name="T5" fmla="*/ 58 h 58"/>
                <a:gd name="T6" fmla="*/ 0 w 5787"/>
                <a:gd name="T7" fmla="*/ 58 h 58"/>
                <a:gd name="T8" fmla="*/ 0 w 5787"/>
                <a:gd name="T9" fmla="*/ 58 h 58"/>
                <a:gd name="T10" fmla="*/ 0 w 5787"/>
                <a:gd name="T11" fmla="*/ 0 h 58"/>
                <a:gd name="T12" fmla="*/ 724 w 5787"/>
                <a:gd name="T13" fmla="*/ 58 h 58"/>
                <a:gd name="T14" fmla="*/ 724 w 5787"/>
                <a:gd name="T15" fmla="*/ 58 h 58"/>
                <a:gd name="T16" fmla="*/ 724 w 5787"/>
                <a:gd name="T17" fmla="*/ 0 h 58"/>
                <a:gd name="T18" fmla="*/ 1447 w 5787"/>
                <a:gd name="T19" fmla="*/ 58 h 58"/>
                <a:gd name="T20" fmla="*/ 1447 w 5787"/>
                <a:gd name="T21" fmla="*/ 58 h 58"/>
                <a:gd name="T22" fmla="*/ 1447 w 5787"/>
                <a:gd name="T23" fmla="*/ 0 h 58"/>
                <a:gd name="T24" fmla="*/ 2170 w 5787"/>
                <a:gd name="T25" fmla="*/ 58 h 58"/>
                <a:gd name="T26" fmla="*/ 2170 w 5787"/>
                <a:gd name="T27" fmla="*/ 58 h 58"/>
                <a:gd name="T28" fmla="*/ 2170 w 5787"/>
                <a:gd name="T29" fmla="*/ 0 h 58"/>
                <a:gd name="T30" fmla="*/ 2894 w 5787"/>
                <a:gd name="T31" fmla="*/ 58 h 58"/>
                <a:gd name="T32" fmla="*/ 2894 w 5787"/>
                <a:gd name="T33" fmla="*/ 58 h 58"/>
                <a:gd name="T34" fmla="*/ 2894 w 5787"/>
                <a:gd name="T35" fmla="*/ 0 h 58"/>
                <a:gd name="T36" fmla="*/ 3617 w 5787"/>
                <a:gd name="T37" fmla="*/ 58 h 58"/>
                <a:gd name="T38" fmla="*/ 3617 w 5787"/>
                <a:gd name="T39" fmla="*/ 58 h 58"/>
                <a:gd name="T40" fmla="*/ 3617 w 5787"/>
                <a:gd name="T41" fmla="*/ 0 h 58"/>
                <a:gd name="T42" fmla="*/ 4340 w 5787"/>
                <a:gd name="T43" fmla="*/ 58 h 58"/>
                <a:gd name="T44" fmla="*/ 4340 w 5787"/>
                <a:gd name="T45" fmla="*/ 58 h 58"/>
                <a:gd name="T46" fmla="*/ 4340 w 5787"/>
                <a:gd name="T47" fmla="*/ 0 h 58"/>
                <a:gd name="T48" fmla="*/ 5064 w 5787"/>
                <a:gd name="T49" fmla="*/ 58 h 58"/>
                <a:gd name="T50" fmla="*/ 5064 w 5787"/>
                <a:gd name="T51" fmla="*/ 58 h 58"/>
                <a:gd name="T52" fmla="*/ 5064 w 5787"/>
                <a:gd name="T53" fmla="*/ 0 h 58"/>
                <a:gd name="T54" fmla="*/ 5787 w 5787"/>
                <a:gd name="T55" fmla="*/ 58 h 58"/>
                <a:gd name="T56" fmla="*/ 5787 w 5787"/>
                <a:gd name="T57" fmla="*/ 58 h 58"/>
                <a:gd name="T58" fmla="*/ 5787 w 5787"/>
                <a:gd name="T5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87" h="58">
                  <a:moveTo>
                    <a:pt x="0" y="58"/>
                  </a:moveTo>
                  <a:lnTo>
                    <a:pt x="0" y="58"/>
                  </a:lnTo>
                  <a:lnTo>
                    <a:pt x="5787" y="58"/>
                  </a:lnTo>
                  <a:moveTo>
                    <a:pt x="0" y="58"/>
                  </a:moveTo>
                  <a:lnTo>
                    <a:pt x="0" y="58"/>
                  </a:lnTo>
                  <a:lnTo>
                    <a:pt x="0" y="0"/>
                  </a:lnTo>
                  <a:moveTo>
                    <a:pt x="724" y="58"/>
                  </a:moveTo>
                  <a:lnTo>
                    <a:pt x="724" y="58"/>
                  </a:lnTo>
                  <a:lnTo>
                    <a:pt x="724" y="0"/>
                  </a:lnTo>
                  <a:moveTo>
                    <a:pt x="1447" y="58"/>
                  </a:moveTo>
                  <a:lnTo>
                    <a:pt x="1447" y="58"/>
                  </a:lnTo>
                  <a:lnTo>
                    <a:pt x="1447" y="0"/>
                  </a:lnTo>
                  <a:moveTo>
                    <a:pt x="2170" y="58"/>
                  </a:moveTo>
                  <a:lnTo>
                    <a:pt x="2170" y="58"/>
                  </a:lnTo>
                  <a:lnTo>
                    <a:pt x="2170" y="0"/>
                  </a:lnTo>
                  <a:moveTo>
                    <a:pt x="2894" y="58"/>
                  </a:moveTo>
                  <a:lnTo>
                    <a:pt x="2894" y="58"/>
                  </a:lnTo>
                  <a:lnTo>
                    <a:pt x="2894" y="0"/>
                  </a:lnTo>
                  <a:moveTo>
                    <a:pt x="3617" y="58"/>
                  </a:moveTo>
                  <a:lnTo>
                    <a:pt x="3617" y="58"/>
                  </a:lnTo>
                  <a:lnTo>
                    <a:pt x="3617" y="0"/>
                  </a:lnTo>
                  <a:moveTo>
                    <a:pt x="4340" y="58"/>
                  </a:moveTo>
                  <a:lnTo>
                    <a:pt x="4340" y="58"/>
                  </a:lnTo>
                  <a:lnTo>
                    <a:pt x="4340" y="0"/>
                  </a:lnTo>
                  <a:moveTo>
                    <a:pt x="5064" y="58"/>
                  </a:moveTo>
                  <a:lnTo>
                    <a:pt x="5064" y="58"/>
                  </a:lnTo>
                  <a:lnTo>
                    <a:pt x="5064" y="0"/>
                  </a:lnTo>
                  <a:moveTo>
                    <a:pt x="5787" y="58"/>
                  </a:moveTo>
                  <a:lnTo>
                    <a:pt x="5787" y="58"/>
                  </a:lnTo>
                  <a:lnTo>
                    <a:pt x="5787" y="0"/>
                  </a:lnTo>
                </a:path>
              </a:pathLst>
            </a:custGeom>
            <a:noFill/>
            <a:ln w="4763" cap="sq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558412" y="6053064"/>
              <a:ext cx="341440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dirty="0" smtClean="0">
                  <a:latin typeface="+mn-lt"/>
                </a:rPr>
                <a:t>150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069917" y="6053064"/>
              <a:ext cx="341440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dirty="0" smtClean="0">
                  <a:latin typeface="+mn-lt"/>
                </a:rPr>
                <a:t>190</a:t>
              </a: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2019474" y="4957688"/>
              <a:ext cx="404216" cy="1352626"/>
              <a:chOff x="2019474" y="4957688"/>
              <a:chExt cx="404216" cy="1352626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019474" y="4993200"/>
                <a:ext cx="227626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 smtClean="0">
                    <a:latin typeface="+mn-lt"/>
                  </a:rPr>
                  <a:t>40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097510" y="6053064"/>
                <a:ext cx="326180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 smtClean="0">
                    <a:latin typeface="+mn-lt"/>
                  </a:rPr>
                  <a:t>110</a:t>
                </a:r>
              </a:p>
            </p:txBody>
          </p:sp>
          <p:cxnSp>
            <p:nvCxnSpPr>
              <p:cNvPr id="181" name="Straight Arrow Connector 180"/>
              <p:cNvCxnSpPr/>
              <p:nvPr/>
            </p:nvCxnSpPr>
            <p:spPr>
              <a:xfrm flipV="1">
                <a:off x="2260600" y="4957688"/>
                <a:ext cx="0" cy="1000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Group 181"/>
              <p:cNvGrpSpPr/>
              <p:nvPr/>
            </p:nvGrpSpPr>
            <p:grpSpPr>
              <a:xfrm>
                <a:off x="2260600" y="5116675"/>
                <a:ext cx="121656" cy="426328"/>
                <a:chOff x="2260600" y="5116675"/>
                <a:chExt cx="124288" cy="426328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2260600" y="5543003"/>
                  <a:ext cx="124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260600" y="5116675"/>
                  <a:ext cx="124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TextBox 182"/>
              <p:cNvSpPr txBox="1"/>
              <p:nvPr/>
            </p:nvSpPr>
            <p:spPr>
              <a:xfrm>
                <a:off x="2126008" y="5827676"/>
                <a:ext cx="113814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 smtClean="0">
                    <a:latin typeface="+mn-lt"/>
                  </a:rPr>
                  <a:t>0</a:t>
                </a:r>
              </a:p>
            </p:txBody>
          </p:sp>
        </p:grpSp>
      </p:grpSp>
      <p:sp>
        <p:nvSpPr>
          <p:cNvPr id="186" name="TextBox 185"/>
          <p:cNvSpPr txBox="1"/>
          <p:nvPr/>
        </p:nvSpPr>
        <p:spPr>
          <a:xfrm>
            <a:off x="1870271" y="3728964"/>
            <a:ext cx="2376654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u="sng" dirty="0" smtClean="0">
                <a:latin typeface="+mn-lt"/>
              </a:rPr>
              <a:t>Optimized structure</a:t>
            </a:r>
          </a:p>
        </p:txBody>
      </p:sp>
    </p:spTree>
    <p:extLst>
      <p:ext uri="{BB962C8B-B14F-4D97-AF65-F5344CB8AC3E}">
        <p14:creationId xmlns:p14="http://schemas.microsoft.com/office/powerpoint/2010/main" val="3141882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sz="2400" dirty="0"/>
              <a:t>Deliverable D1.1: </a:t>
            </a:r>
            <a:r>
              <a:rPr lang="en-US" sz="2400" dirty="0" smtClean="0"/>
              <a:t>Risk management</a:t>
            </a:r>
            <a:endParaRPr lang="de-DE" sz="2400" dirty="0"/>
          </a:p>
        </p:txBody>
      </p:sp>
      <p:sp>
        <p:nvSpPr>
          <p:cNvPr id="3" name="Rectangle 2"/>
          <p:cNvSpPr/>
          <p:nvPr/>
        </p:nvSpPr>
        <p:spPr>
          <a:xfrm>
            <a:off x="680224" y="1271646"/>
            <a:ext cx="804003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err="1" smtClean="0">
                <a:latin typeface="+mj-lt"/>
              </a:rPr>
              <a:t>Risk</a:t>
            </a:r>
            <a:r>
              <a:rPr lang="de-DE" sz="2000" dirty="0" smtClean="0">
                <a:latin typeface="+mj-lt"/>
              </a:rPr>
              <a:t>: New </a:t>
            </a:r>
            <a:r>
              <a:rPr lang="de-DE" sz="2000" dirty="0" err="1">
                <a:latin typeface="+mj-lt"/>
              </a:rPr>
              <a:t>active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region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designs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cannot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be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significantly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improved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over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the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first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generation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designs</a:t>
            </a:r>
            <a:r>
              <a:rPr lang="de-DE" sz="2000" dirty="0" smtClean="0">
                <a:latin typeface="+mj-lt"/>
              </a:rPr>
              <a:t> (</a:t>
            </a:r>
            <a:r>
              <a:rPr lang="de-DE" sz="2000" dirty="0" err="1">
                <a:latin typeface="+mj-lt"/>
              </a:rPr>
              <a:t>l</a:t>
            </a:r>
            <a:r>
              <a:rPr lang="de-DE" sz="2000" dirty="0" err="1" smtClean="0">
                <a:latin typeface="+mj-lt"/>
              </a:rPr>
              <a:t>ikelihood</a:t>
            </a:r>
            <a:r>
              <a:rPr lang="de-DE" sz="2000" dirty="0">
                <a:latin typeface="+mj-lt"/>
              </a:rPr>
              <a:t>: </a:t>
            </a:r>
            <a:r>
              <a:rPr lang="de-DE" sz="2000" dirty="0" smtClean="0">
                <a:latin typeface="+mj-lt"/>
              </a:rPr>
              <a:t>medium</a:t>
            </a:r>
            <a:r>
              <a:rPr lang="de-DE" sz="2000" dirty="0" smtClean="0">
                <a:latin typeface="+mj-lt"/>
              </a:rPr>
              <a:t>)</a:t>
            </a:r>
          </a:p>
          <a:p>
            <a:pPr>
              <a:spcAft>
                <a:spcPts val="1200"/>
              </a:spcAft>
            </a:pPr>
            <a:endParaRPr lang="de-DE" sz="2000" dirty="0" smtClean="0">
              <a:latin typeface="+mj-lt"/>
            </a:endParaRPr>
          </a:p>
          <a:p>
            <a:pPr marL="268288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Has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not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materialized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as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designs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improved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with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respect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to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broad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and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flat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gain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spectra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are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significantly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better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than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original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one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showing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our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simulation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and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optimization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approach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is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working</a:t>
            </a:r>
            <a:endParaRPr lang="de-DE" sz="1800" dirty="0" smtClean="0">
              <a:latin typeface="+mj-lt"/>
              <a:ea typeface="Times New Roman" panose="02020603050405020304" pitchFamily="18" charset="0"/>
            </a:endParaRPr>
          </a:p>
          <a:p>
            <a:pPr marL="268288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fabricated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optimized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structure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showed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broader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electroluminescence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(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more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details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about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fabrication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in WP3)</a:t>
            </a:r>
            <a:endParaRPr lang="de-DE" sz="1800" dirty="0" smtClean="0">
              <a:latin typeface="+mj-lt"/>
              <a:ea typeface="Times New Roman" panose="02020603050405020304" pitchFamily="18" charset="0"/>
            </a:endParaRPr>
          </a:p>
          <a:p>
            <a:pPr marL="268288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Further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optimisations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are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planned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(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deliverable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D1.3),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involving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improvement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of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third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-order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nonlinearity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in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active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region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and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of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gain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bandwidth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for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+mj-lt"/>
              </a:rPr>
              <a:t>4.5 micron</a:t>
            </a:r>
            <a:r>
              <a:rPr lang="de-DE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design.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We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do not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expect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any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increased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risks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for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the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latin typeface="+mj-lt"/>
                <a:ea typeface="Times New Roman" panose="02020603050405020304" pitchFamily="18" charset="0"/>
              </a:rPr>
              <a:t>future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+mj-lt"/>
                <a:ea typeface="Times New Roman" panose="02020603050405020304" pitchFamily="18" charset="0"/>
              </a:rPr>
              <a:t>optimizations</a:t>
            </a:r>
            <a:endParaRPr lang="de-DE" sz="1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712" y="1271646"/>
            <a:ext cx="8151542" cy="7132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543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426968" y="262335"/>
            <a:ext cx="6127932" cy="749731"/>
          </a:xfrm>
        </p:spPr>
        <p:txBody>
          <a:bodyPr/>
          <a:lstStyle/>
          <a:p>
            <a:r>
              <a:rPr lang="en-US" sz="2400" dirty="0"/>
              <a:t>Deliverable D1.2: Improved QCD/QWIP detector designs </a:t>
            </a:r>
            <a:r>
              <a:rPr lang="en-US" sz="2400" dirty="0" smtClean="0"/>
              <a:t>(</a:t>
            </a:r>
            <a:r>
              <a:rPr lang="en-US" sz="2400" dirty="0"/>
              <a:t>TUM/ETHZ/CNRS)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80683"/>
            <a:ext cx="8223337" cy="163121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  <a:ea typeface="Calibri" panose="020F0502020204030204" pitchFamily="34" charset="0"/>
              </a:rPr>
              <a:t>Low-noise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intersubband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detector designs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for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detecting quantum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features in the optical output of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QCLs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(see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Task T1.1).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With regard to future commercial applications,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we focus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on elevated temperatures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achievable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with moderate effort by thermoelectric cooling,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and a wavelength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of </a:t>
            </a:r>
            <a:r>
              <a:rPr lang="en-US" sz="2000" dirty="0" smtClean="0">
                <a:latin typeface="+mj-lt"/>
                <a:ea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4.5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µm where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QCLs have the highest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output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powers.</a:t>
            </a:r>
            <a:endParaRPr lang="de-DE" sz="20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1661" y="2884009"/>
            <a:ext cx="8757684" cy="3277820"/>
            <a:chOff x="321661" y="2620963"/>
            <a:chExt cx="8757684" cy="3277820"/>
          </a:xfrm>
        </p:grpSpPr>
        <p:sp>
          <p:nvSpPr>
            <p:cNvPr id="7" name="TextBox 6"/>
            <p:cNvSpPr txBox="1"/>
            <p:nvPr/>
          </p:nvSpPr>
          <p:spPr>
            <a:xfrm>
              <a:off x="321661" y="2620963"/>
              <a:ext cx="8757684" cy="3277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dirty="0" smtClean="0">
                  <a:latin typeface="+mj-lt"/>
                </a:rPr>
                <a:t>Quantum cascade detectors (QCDs) vs quantum well infrared detectors (QWIPs)</a:t>
              </a:r>
            </a:p>
            <a:p>
              <a:pPr>
                <a:spcAft>
                  <a:spcPts val="0"/>
                </a:spcAft>
              </a:pPr>
              <a:endParaRPr lang="en-US" sz="1800" b="1" dirty="0" smtClean="0">
                <a:latin typeface="+mj-lt"/>
              </a:endParaRPr>
            </a:p>
            <a:p>
              <a:pPr>
                <a:spcAft>
                  <a:spcPts val="0"/>
                </a:spcAft>
              </a:pPr>
              <a:endParaRPr lang="en-US" sz="1800" b="1" dirty="0">
                <a:latin typeface="+mj-lt"/>
              </a:endParaRPr>
            </a:p>
            <a:p>
              <a:pPr>
                <a:spcAft>
                  <a:spcPts val="0"/>
                </a:spcAft>
              </a:pPr>
              <a:endParaRPr lang="en-US" sz="1800" b="1" dirty="0" smtClean="0">
                <a:latin typeface="+mj-lt"/>
              </a:endParaRPr>
            </a:p>
            <a:p>
              <a:pPr>
                <a:spcAft>
                  <a:spcPts val="0"/>
                </a:spcAft>
              </a:pPr>
              <a:endParaRPr lang="en-US" sz="1800" b="1" dirty="0">
                <a:latin typeface="+mj-lt"/>
              </a:endParaRPr>
            </a:p>
            <a:p>
              <a:pPr>
                <a:spcAft>
                  <a:spcPts val="0"/>
                </a:spcAft>
              </a:pPr>
              <a:endParaRPr lang="en-US" sz="1800" b="1" dirty="0">
                <a:latin typeface="+mj-lt"/>
              </a:endParaRPr>
            </a:p>
            <a:p>
              <a:pPr>
                <a:spcAft>
                  <a:spcPts val="0"/>
                </a:spcAft>
              </a:pPr>
              <a:endParaRPr lang="en-US" sz="1800" b="1" dirty="0" smtClean="0"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latin typeface="+mj-lt"/>
                </a:rPr>
                <a:t>In discussions between TUM, ETHZ and CNRS, we decided to focus on QCDs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+mj-lt"/>
                </a:rPr>
                <a:t>Superior high temperature noise behavior (discussion with ETHZ, CNRS)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+mj-lt"/>
                </a:rPr>
                <a:t>Fabrication aspects</a:t>
              </a:r>
              <a:r>
                <a:rPr lang="de-DE" sz="1800" dirty="0" smtClean="0">
                  <a:latin typeface="+mj-lt"/>
                </a:rPr>
                <a:t> (</a:t>
              </a:r>
              <a:r>
                <a:rPr lang="de-DE" sz="1800" dirty="0" err="1" smtClean="0">
                  <a:latin typeface="+mj-lt"/>
                </a:rPr>
                <a:t>discussion</a:t>
              </a:r>
              <a:r>
                <a:rPr lang="de-DE" sz="1800" dirty="0" smtClean="0">
                  <a:latin typeface="+mj-lt"/>
                </a:rPr>
                <a:t> </a:t>
              </a:r>
              <a:r>
                <a:rPr lang="de-DE" sz="1800" dirty="0" err="1" smtClean="0">
                  <a:latin typeface="+mj-lt"/>
                </a:rPr>
                <a:t>with</a:t>
              </a:r>
              <a:r>
                <a:rPr lang="de-DE" sz="1800" dirty="0" smtClean="0">
                  <a:latin typeface="+mj-lt"/>
                </a:rPr>
                <a:t> ETHZ)</a:t>
              </a:r>
              <a:endParaRPr lang="en-GB" sz="1800" dirty="0" smtClean="0">
                <a:latin typeface="+mj-lt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800" dirty="0" smtClean="0">
                  <a:latin typeface="+mj-lt"/>
                </a:rPr>
                <a:t>Established QCL modelling techniques can be adapted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66899" y="3045410"/>
              <a:ext cx="6593221" cy="1450975"/>
              <a:chOff x="824601" y="2973221"/>
              <a:chExt cx="6593221" cy="1450975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50422" y="2973221"/>
                <a:ext cx="5867400" cy="145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4619060" y="4224171"/>
                <a:ext cx="1004888" cy="15875"/>
              </a:xfrm>
              <a:custGeom>
                <a:avLst/>
                <a:gdLst>
                  <a:gd name="T0" fmla="*/ 0 w 633"/>
                  <a:gd name="T1" fmla="*/ 0 h 10"/>
                  <a:gd name="T2" fmla="*/ 38 w 633"/>
                  <a:gd name="T3" fmla="*/ 0 h 10"/>
                  <a:gd name="T4" fmla="*/ 38 w 633"/>
                  <a:gd name="T5" fmla="*/ 10 h 10"/>
                  <a:gd name="T6" fmla="*/ 0 w 633"/>
                  <a:gd name="T7" fmla="*/ 10 h 10"/>
                  <a:gd name="T8" fmla="*/ 0 w 633"/>
                  <a:gd name="T9" fmla="*/ 0 h 10"/>
                  <a:gd name="T10" fmla="*/ 67 w 633"/>
                  <a:gd name="T11" fmla="*/ 0 h 10"/>
                  <a:gd name="T12" fmla="*/ 105 w 633"/>
                  <a:gd name="T13" fmla="*/ 0 h 10"/>
                  <a:gd name="T14" fmla="*/ 105 w 633"/>
                  <a:gd name="T15" fmla="*/ 10 h 10"/>
                  <a:gd name="T16" fmla="*/ 67 w 633"/>
                  <a:gd name="T17" fmla="*/ 10 h 10"/>
                  <a:gd name="T18" fmla="*/ 67 w 633"/>
                  <a:gd name="T19" fmla="*/ 0 h 10"/>
                  <a:gd name="T20" fmla="*/ 134 w 633"/>
                  <a:gd name="T21" fmla="*/ 0 h 10"/>
                  <a:gd name="T22" fmla="*/ 172 w 633"/>
                  <a:gd name="T23" fmla="*/ 0 h 10"/>
                  <a:gd name="T24" fmla="*/ 172 w 633"/>
                  <a:gd name="T25" fmla="*/ 10 h 10"/>
                  <a:gd name="T26" fmla="*/ 134 w 633"/>
                  <a:gd name="T27" fmla="*/ 10 h 10"/>
                  <a:gd name="T28" fmla="*/ 134 w 633"/>
                  <a:gd name="T29" fmla="*/ 0 h 10"/>
                  <a:gd name="T30" fmla="*/ 201 w 633"/>
                  <a:gd name="T31" fmla="*/ 0 h 10"/>
                  <a:gd name="T32" fmla="*/ 239 w 633"/>
                  <a:gd name="T33" fmla="*/ 0 h 10"/>
                  <a:gd name="T34" fmla="*/ 239 w 633"/>
                  <a:gd name="T35" fmla="*/ 10 h 10"/>
                  <a:gd name="T36" fmla="*/ 201 w 633"/>
                  <a:gd name="T37" fmla="*/ 10 h 10"/>
                  <a:gd name="T38" fmla="*/ 201 w 633"/>
                  <a:gd name="T39" fmla="*/ 0 h 10"/>
                  <a:gd name="T40" fmla="*/ 268 w 633"/>
                  <a:gd name="T41" fmla="*/ 0 h 10"/>
                  <a:gd name="T42" fmla="*/ 307 w 633"/>
                  <a:gd name="T43" fmla="*/ 0 h 10"/>
                  <a:gd name="T44" fmla="*/ 307 w 633"/>
                  <a:gd name="T45" fmla="*/ 10 h 10"/>
                  <a:gd name="T46" fmla="*/ 268 w 633"/>
                  <a:gd name="T47" fmla="*/ 10 h 10"/>
                  <a:gd name="T48" fmla="*/ 268 w 633"/>
                  <a:gd name="T49" fmla="*/ 0 h 10"/>
                  <a:gd name="T50" fmla="*/ 335 w 633"/>
                  <a:gd name="T51" fmla="*/ 0 h 10"/>
                  <a:gd name="T52" fmla="*/ 374 w 633"/>
                  <a:gd name="T53" fmla="*/ 0 h 10"/>
                  <a:gd name="T54" fmla="*/ 374 w 633"/>
                  <a:gd name="T55" fmla="*/ 10 h 10"/>
                  <a:gd name="T56" fmla="*/ 335 w 633"/>
                  <a:gd name="T57" fmla="*/ 10 h 10"/>
                  <a:gd name="T58" fmla="*/ 335 w 633"/>
                  <a:gd name="T59" fmla="*/ 0 h 10"/>
                  <a:gd name="T60" fmla="*/ 402 w 633"/>
                  <a:gd name="T61" fmla="*/ 0 h 10"/>
                  <a:gd name="T62" fmla="*/ 441 w 633"/>
                  <a:gd name="T63" fmla="*/ 0 h 10"/>
                  <a:gd name="T64" fmla="*/ 441 w 633"/>
                  <a:gd name="T65" fmla="*/ 10 h 10"/>
                  <a:gd name="T66" fmla="*/ 402 w 633"/>
                  <a:gd name="T67" fmla="*/ 10 h 10"/>
                  <a:gd name="T68" fmla="*/ 402 w 633"/>
                  <a:gd name="T69" fmla="*/ 0 h 10"/>
                  <a:gd name="T70" fmla="*/ 469 w 633"/>
                  <a:gd name="T71" fmla="*/ 0 h 10"/>
                  <a:gd name="T72" fmla="*/ 508 w 633"/>
                  <a:gd name="T73" fmla="*/ 0 h 10"/>
                  <a:gd name="T74" fmla="*/ 508 w 633"/>
                  <a:gd name="T75" fmla="*/ 10 h 10"/>
                  <a:gd name="T76" fmla="*/ 469 w 633"/>
                  <a:gd name="T77" fmla="*/ 10 h 10"/>
                  <a:gd name="T78" fmla="*/ 469 w 633"/>
                  <a:gd name="T79" fmla="*/ 0 h 10"/>
                  <a:gd name="T80" fmla="*/ 537 w 633"/>
                  <a:gd name="T81" fmla="*/ 0 h 10"/>
                  <a:gd name="T82" fmla="*/ 575 w 633"/>
                  <a:gd name="T83" fmla="*/ 0 h 10"/>
                  <a:gd name="T84" fmla="*/ 575 w 633"/>
                  <a:gd name="T85" fmla="*/ 10 h 10"/>
                  <a:gd name="T86" fmla="*/ 537 w 633"/>
                  <a:gd name="T87" fmla="*/ 10 h 10"/>
                  <a:gd name="T88" fmla="*/ 537 w 633"/>
                  <a:gd name="T89" fmla="*/ 0 h 10"/>
                  <a:gd name="T90" fmla="*/ 604 w 633"/>
                  <a:gd name="T91" fmla="*/ 0 h 10"/>
                  <a:gd name="T92" fmla="*/ 633 w 633"/>
                  <a:gd name="T93" fmla="*/ 0 h 10"/>
                  <a:gd name="T94" fmla="*/ 633 w 633"/>
                  <a:gd name="T95" fmla="*/ 10 h 10"/>
                  <a:gd name="T96" fmla="*/ 604 w 633"/>
                  <a:gd name="T97" fmla="*/ 10 h 10"/>
                  <a:gd name="T98" fmla="*/ 604 w 633"/>
                  <a:gd name="T9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3" h="10">
                    <a:moveTo>
                      <a:pt x="0" y="0"/>
                    </a:moveTo>
                    <a:lnTo>
                      <a:pt x="38" y="0"/>
                    </a:lnTo>
                    <a:lnTo>
                      <a:pt x="3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5" y="0"/>
                    </a:lnTo>
                    <a:lnTo>
                      <a:pt x="105" y="10"/>
                    </a:lnTo>
                    <a:lnTo>
                      <a:pt x="67" y="10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2" y="0"/>
                    </a:lnTo>
                    <a:lnTo>
                      <a:pt x="172" y="10"/>
                    </a:lnTo>
                    <a:lnTo>
                      <a:pt x="134" y="10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39" y="0"/>
                    </a:lnTo>
                    <a:lnTo>
                      <a:pt x="239" y="10"/>
                    </a:lnTo>
                    <a:lnTo>
                      <a:pt x="201" y="10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7" y="0"/>
                    </a:lnTo>
                    <a:lnTo>
                      <a:pt x="307" y="10"/>
                    </a:lnTo>
                    <a:lnTo>
                      <a:pt x="268" y="10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74" y="0"/>
                    </a:lnTo>
                    <a:lnTo>
                      <a:pt x="374" y="10"/>
                    </a:lnTo>
                    <a:lnTo>
                      <a:pt x="335" y="10"/>
                    </a:lnTo>
                    <a:lnTo>
                      <a:pt x="335" y="0"/>
                    </a:lnTo>
                    <a:close/>
                    <a:moveTo>
                      <a:pt x="402" y="0"/>
                    </a:moveTo>
                    <a:lnTo>
                      <a:pt x="441" y="0"/>
                    </a:lnTo>
                    <a:lnTo>
                      <a:pt x="441" y="10"/>
                    </a:lnTo>
                    <a:lnTo>
                      <a:pt x="402" y="10"/>
                    </a:lnTo>
                    <a:lnTo>
                      <a:pt x="402" y="0"/>
                    </a:lnTo>
                    <a:close/>
                    <a:moveTo>
                      <a:pt x="469" y="0"/>
                    </a:moveTo>
                    <a:lnTo>
                      <a:pt x="508" y="0"/>
                    </a:lnTo>
                    <a:lnTo>
                      <a:pt x="508" y="10"/>
                    </a:lnTo>
                    <a:lnTo>
                      <a:pt x="469" y="10"/>
                    </a:lnTo>
                    <a:lnTo>
                      <a:pt x="469" y="0"/>
                    </a:lnTo>
                    <a:close/>
                    <a:moveTo>
                      <a:pt x="537" y="0"/>
                    </a:moveTo>
                    <a:lnTo>
                      <a:pt x="575" y="0"/>
                    </a:lnTo>
                    <a:lnTo>
                      <a:pt x="575" y="10"/>
                    </a:lnTo>
                    <a:lnTo>
                      <a:pt x="537" y="10"/>
                    </a:lnTo>
                    <a:lnTo>
                      <a:pt x="537" y="0"/>
                    </a:lnTo>
                    <a:close/>
                    <a:moveTo>
                      <a:pt x="604" y="0"/>
                    </a:moveTo>
                    <a:lnTo>
                      <a:pt x="633" y="0"/>
                    </a:lnTo>
                    <a:lnTo>
                      <a:pt x="633" y="10"/>
                    </a:lnTo>
                    <a:lnTo>
                      <a:pt x="604" y="10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4625410" y="4141621"/>
                <a:ext cx="993775" cy="90488"/>
              </a:xfrm>
              <a:custGeom>
                <a:avLst/>
                <a:gdLst>
                  <a:gd name="T0" fmla="*/ 0 w 626"/>
                  <a:gd name="T1" fmla="*/ 57 h 57"/>
                  <a:gd name="T2" fmla="*/ 91 w 626"/>
                  <a:gd name="T3" fmla="*/ 54 h 57"/>
                  <a:gd name="T4" fmla="*/ 190 w 626"/>
                  <a:gd name="T5" fmla="*/ 42 h 57"/>
                  <a:gd name="T6" fmla="*/ 312 w 626"/>
                  <a:gd name="T7" fmla="*/ 0 h 57"/>
                  <a:gd name="T8" fmla="*/ 432 w 626"/>
                  <a:gd name="T9" fmla="*/ 41 h 57"/>
                  <a:gd name="T10" fmla="*/ 531 w 626"/>
                  <a:gd name="T11" fmla="*/ 54 h 57"/>
                  <a:gd name="T12" fmla="*/ 626 w 626"/>
                  <a:gd name="T13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57">
                    <a:moveTo>
                      <a:pt x="0" y="57"/>
                    </a:moveTo>
                    <a:cubicBezTo>
                      <a:pt x="30" y="57"/>
                      <a:pt x="59" y="56"/>
                      <a:pt x="91" y="54"/>
                    </a:cubicBezTo>
                    <a:cubicBezTo>
                      <a:pt x="123" y="51"/>
                      <a:pt x="153" y="51"/>
                      <a:pt x="190" y="42"/>
                    </a:cubicBezTo>
                    <a:cubicBezTo>
                      <a:pt x="227" y="33"/>
                      <a:pt x="272" y="0"/>
                      <a:pt x="312" y="0"/>
                    </a:cubicBezTo>
                    <a:cubicBezTo>
                      <a:pt x="353" y="0"/>
                      <a:pt x="396" y="33"/>
                      <a:pt x="432" y="41"/>
                    </a:cubicBezTo>
                    <a:cubicBezTo>
                      <a:pt x="469" y="50"/>
                      <a:pt x="499" y="51"/>
                      <a:pt x="531" y="54"/>
                    </a:cubicBezTo>
                    <a:cubicBezTo>
                      <a:pt x="564" y="56"/>
                      <a:pt x="595" y="56"/>
                      <a:pt x="626" y="56"/>
                    </a:cubicBezTo>
                  </a:path>
                </a:pathLst>
              </a:cu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4607947" y="3138321"/>
                <a:ext cx="1004888" cy="207963"/>
              </a:xfrm>
              <a:custGeom>
                <a:avLst/>
                <a:gdLst>
                  <a:gd name="T0" fmla="*/ 0 w 633"/>
                  <a:gd name="T1" fmla="*/ 131 h 131"/>
                  <a:gd name="T2" fmla="*/ 95 w 633"/>
                  <a:gd name="T3" fmla="*/ 124 h 131"/>
                  <a:gd name="T4" fmla="*/ 190 w 633"/>
                  <a:gd name="T5" fmla="*/ 98 h 131"/>
                  <a:gd name="T6" fmla="*/ 249 w 633"/>
                  <a:gd name="T7" fmla="*/ 6 h 131"/>
                  <a:gd name="T8" fmla="*/ 326 w 633"/>
                  <a:gd name="T9" fmla="*/ 131 h 131"/>
                  <a:gd name="T10" fmla="*/ 382 w 633"/>
                  <a:gd name="T11" fmla="*/ 6 h 131"/>
                  <a:gd name="T12" fmla="*/ 436 w 633"/>
                  <a:gd name="T13" fmla="*/ 97 h 131"/>
                  <a:gd name="T14" fmla="*/ 536 w 633"/>
                  <a:gd name="T15" fmla="*/ 125 h 131"/>
                  <a:gd name="T16" fmla="*/ 633 w 633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3" h="131">
                    <a:moveTo>
                      <a:pt x="0" y="131"/>
                    </a:moveTo>
                    <a:cubicBezTo>
                      <a:pt x="32" y="130"/>
                      <a:pt x="64" y="129"/>
                      <a:pt x="95" y="124"/>
                    </a:cubicBezTo>
                    <a:cubicBezTo>
                      <a:pt x="127" y="118"/>
                      <a:pt x="165" y="118"/>
                      <a:pt x="190" y="98"/>
                    </a:cubicBezTo>
                    <a:cubicBezTo>
                      <a:pt x="216" y="78"/>
                      <a:pt x="226" y="0"/>
                      <a:pt x="249" y="6"/>
                    </a:cubicBezTo>
                    <a:cubicBezTo>
                      <a:pt x="271" y="11"/>
                      <a:pt x="303" y="131"/>
                      <a:pt x="326" y="131"/>
                    </a:cubicBezTo>
                    <a:cubicBezTo>
                      <a:pt x="348" y="131"/>
                      <a:pt x="364" y="11"/>
                      <a:pt x="382" y="6"/>
                    </a:cubicBezTo>
                    <a:cubicBezTo>
                      <a:pt x="401" y="0"/>
                      <a:pt x="411" y="77"/>
                      <a:pt x="436" y="97"/>
                    </a:cubicBezTo>
                    <a:cubicBezTo>
                      <a:pt x="462" y="117"/>
                      <a:pt x="503" y="120"/>
                      <a:pt x="536" y="125"/>
                    </a:cubicBezTo>
                    <a:cubicBezTo>
                      <a:pt x="568" y="131"/>
                      <a:pt x="601" y="131"/>
                      <a:pt x="633" y="131"/>
                    </a:cubicBezTo>
                  </a:path>
                </a:pathLst>
              </a:cu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4619060" y="3339934"/>
                <a:ext cx="1004888" cy="14288"/>
              </a:xfrm>
              <a:custGeom>
                <a:avLst/>
                <a:gdLst>
                  <a:gd name="T0" fmla="*/ 0 w 633"/>
                  <a:gd name="T1" fmla="*/ 0 h 9"/>
                  <a:gd name="T2" fmla="*/ 38 w 633"/>
                  <a:gd name="T3" fmla="*/ 0 h 9"/>
                  <a:gd name="T4" fmla="*/ 38 w 633"/>
                  <a:gd name="T5" fmla="*/ 9 h 9"/>
                  <a:gd name="T6" fmla="*/ 0 w 633"/>
                  <a:gd name="T7" fmla="*/ 9 h 9"/>
                  <a:gd name="T8" fmla="*/ 0 w 633"/>
                  <a:gd name="T9" fmla="*/ 0 h 9"/>
                  <a:gd name="T10" fmla="*/ 67 w 633"/>
                  <a:gd name="T11" fmla="*/ 0 h 9"/>
                  <a:gd name="T12" fmla="*/ 105 w 633"/>
                  <a:gd name="T13" fmla="*/ 0 h 9"/>
                  <a:gd name="T14" fmla="*/ 105 w 633"/>
                  <a:gd name="T15" fmla="*/ 9 h 9"/>
                  <a:gd name="T16" fmla="*/ 67 w 633"/>
                  <a:gd name="T17" fmla="*/ 9 h 9"/>
                  <a:gd name="T18" fmla="*/ 67 w 633"/>
                  <a:gd name="T19" fmla="*/ 0 h 9"/>
                  <a:gd name="T20" fmla="*/ 134 w 633"/>
                  <a:gd name="T21" fmla="*/ 0 h 9"/>
                  <a:gd name="T22" fmla="*/ 172 w 633"/>
                  <a:gd name="T23" fmla="*/ 0 h 9"/>
                  <a:gd name="T24" fmla="*/ 172 w 633"/>
                  <a:gd name="T25" fmla="*/ 9 h 9"/>
                  <a:gd name="T26" fmla="*/ 134 w 633"/>
                  <a:gd name="T27" fmla="*/ 9 h 9"/>
                  <a:gd name="T28" fmla="*/ 134 w 633"/>
                  <a:gd name="T29" fmla="*/ 0 h 9"/>
                  <a:gd name="T30" fmla="*/ 201 w 633"/>
                  <a:gd name="T31" fmla="*/ 0 h 9"/>
                  <a:gd name="T32" fmla="*/ 239 w 633"/>
                  <a:gd name="T33" fmla="*/ 0 h 9"/>
                  <a:gd name="T34" fmla="*/ 239 w 633"/>
                  <a:gd name="T35" fmla="*/ 9 h 9"/>
                  <a:gd name="T36" fmla="*/ 201 w 633"/>
                  <a:gd name="T37" fmla="*/ 9 h 9"/>
                  <a:gd name="T38" fmla="*/ 201 w 633"/>
                  <a:gd name="T39" fmla="*/ 0 h 9"/>
                  <a:gd name="T40" fmla="*/ 268 w 633"/>
                  <a:gd name="T41" fmla="*/ 0 h 9"/>
                  <a:gd name="T42" fmla="*/ 307 w 633"/>
                  <a:gd name="T43" fmla="*/ 0 h 9"/>
                  <a:gd name="T44" fmla="*/ 307 w 633"/>
                  <a:gd name="T45" fmla="*/ 9 h 9"/>
                  <a:gd name="T46" fmla="*/ 268 w 633"/>
                  <a:gd name="T47" fmla="*/ 9 h 9"/>
                  <a:gd name="T48" fmla="*/ 268 w 633"/>
                  <a:gd name="T49" fmla="*/ 0 h 9"/>
                  <a:gd name="T50" fmla="*/ 335 w 633"/>
                  <a:gd name="T51" fmla="*/ 0 h 9"/>
                  <a:gd name="T52" fmla="*/ 374 w 633"/>
                  <a:gd name="T53" fmla="*/ 0 h 9"/>
                  <a:gd name="T54" fmla="*/ 374 w 633"/>
                  <a:gd name="T55" fmla="*/ 9 h 9"/>
                  <a:gd name="T56" fmla="*/ 335 w 633"/>
                  <a:gd name="T57" fmla="*/ 9 h 9"/>
                  <a:gd name="T58" fmla="*/ 335 w 633"/>
                  <a:gd name="T59" fmla="*/ 0 h 9"/>
                  <a:gd name="T60" fmla="*/ 402 w 633"/>
                  <a:gd name="T61" fmla="*/ 0 h 9"/>
                  <a:gd name="T62" fmla="*/ 441 w 633"/>
                  <a:gd name="T63" fmla="*/ 0 h 9"/>
                  <a:gd name="T64" fmla="*/ 441 w 633"/>
                  <a:gd name="T65" fmla="*/ 9 h 9"/>
                  <a:gd name="T66" fmla="*/ 402 w 633"/>
                  <a:gd name="T67" fmla="*/ 9 h 9"/>
                  <a:gd name="T68" fmla="*/ 402 w 633"/>
                  <a:gd name="T69" fmla="*/ 0 h 9"/>
                  <a:gd name="T70" fmla="*/ 469 w 633"/>
                  <a:gd name="T71" fmla="*/ 0 h 9"/>
                  <a:gd name="T72" fmla="*/ 508 w 633"/>
                  <a:gd name="T73" fmla="*/ 0 h 9"/>
                  <a:gd name="T74" fmla="*/ 508 w 633"/>
                  <a:gd name="T75" fmla="*/ 9 h 9"/>
                  <a:gd name="T76" fmla="*/ 469 w 633"/>
                  <a:gd name="T77" fmla="*/ 9 h 9"/>
                  <a:gd name="T78" fmla="*/ 469 w 633"/>
                  <a:gd name="T79" fmla="*/ 0 h 9"/>
                  <a:gd name="T80" fmla="*/ 537 w 633"/>
                  <a:gd name="T81" fmla="*/ 0 h 9"/>
                  <a:gd name="T82" fmla="*/ 575 w 633"/>
                  <a:gd name="T83" fmla="*/ 0 h 9"/>
                  <a:gd name="T84" fmla="*/ 575 w 633"/>
                  <a:gd name="T85" fmla="*/ 9 h 9"/>
                  <a:gd name="T86" fmla="*/ 537 w 633"/>
                  <a:gd name="T87" fmla="*/ 9 h 9"/>
                  <a:gd name="T88" fmla="*/ 537 w 633"/>
                  <a:gd name="T89" fmla="*/ 0 h 9"/>
                  <a:gd name="T90" fmla="*/ 604 w 633"/>
                  <a:gd name="T91" fmla="*/ 0 h 9"/>
                  <a:gd name="T92" fmla="*/ 633 w 633"/>
                  <a:gd name="T93" fmla="*/ 0 h 9"/>
                  <a:gd name="T94" fmla="*/ 633 w 633"/>
                  <a:gd name="T95" fmla="*/ 9 h 9"/>
                  <a:gd name="T96" fmla="*/ 604 w 633"/>
                  <a:gd name="T97" fmla="*/ 9 h 9"/>
                  <a:gd name="T98" fmla="*/ 604 w 633"/>
                  <a:gd name="T9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3" h="9">
                    <a:moveTo>
                      <a:pt x="0" y="0"/>
                    </a:moveTo>
                    <a:lnTo>
                      <a:pt x="38" y="0"/>
                    </a:lnTo>
                    <a:lnTo>
                      <a:pt x="38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5" y="0"/>
                    </a:lnTo>
                    <a:lnTo>
                      <a:pt x="105" y="9"/>
                    </a:lnTo>
                    <a:lnTo>
                      <a:pt x="67" y="9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2" y="0"/>
                    </a:lnTo>
                    <a:lnTo>
                      <a:pt x="172" y="9"/>
                    </a:lnTo>
                    <a:lnTo>
                      <a:pt x="134" y="9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39" y="0"/>
                    </a:lnTo>
                    <a:lnTo>
                      <a:pt x="239" y="9"/>
                    </a:lnTo>
                    <a:lnTo>
                      <a:pt x="201" y="9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7" y="0"/>
                    </a:lnTo>
                    <a:lnTo>
                      <a:pt x="307" y="9"/>
                    </a:lnTo>
                    <a:lnTo>
                      <a:pt x="268" y="9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74" y="0"/>
                    </a:lnTo>
                    <a:lnTo>
                      <a:pt x="374" y="9"/>
                    </a:lnTo>
                    <a:lnTo>
                      <a:pt x="335" y="9"/>
                    </a:lnTo>
                    <a:lnTo>
                      <a:pt x="335" y="0"/>
                    </a:lnTo>
                    <a:close/>
                    <a:moveTo>
                      <a:pt x="402" y="0"/>
                    </a:moveTo>
                    <a:lnTo>
                      <a:pt x="441" y="0"/>
                    </a:lnTo>
                    <a:lnTo>
                      <a:pt x="441" y="9"/>
                    </a:lnTo>
                    <a:lnTo>
                      <a:pt x="402" y="9"/>
                    </a:lnTo>
                    <a:lnTo>
                      <a:pt x="402" y="0"/>
                    </a:lnTo>
                    <a:close/>
                    <a:moveTo>
                      <a:pt x="469" y="0"/>
                    </a:moveTo>
                    <a:lnTo>
                      <a:pt x="508" y="0"/>
                    </a:lnTo>
                    <a:lnTo>
                      <a:pt x="508" y="9"/>
                    </a:lnTo>
                    <a:lnTo>
                      <a:pt x="469" y="9"/>
                    </a:lnTo>
                    <a:lnTo>
                      <a:pt x="469" y="0"/>
                    </a:lnTo>
                    <a:close/>
                    <a:moveTo>
                      <a:pt x="537" y="0"/>
                    </a:moveTo>
                    <a:lnTo>
                      <a:pt x="575" y="0"/>
                    </a:lnTo>
                    <a:lnTo>
                      <a:pt x="575" y="9"/>
                    </a:lnTo>
                    <a:lnTo>
                      <a:pt x="537" y="9"/>
                    </a:lnTo>
                    <a:lnTo>
                      <a:pt x="537" y="0"/>
                    </a:lnTo>
                    <a:close/>
                    <a:moveTo>
                      <a:pt x="604" y="0"/>
                    </a:moveTo>
                    <a:lnTo>
                      <a:pt x="633" y="0"/>
                    </a:lnTo>
                    <a:lnTo>
                      <a:pt x="633" y="9"/>
                    </a:lnTo>
                    <a:lnTo>
                      <a:pt x="604" y="9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5481072" y="3595521"/>
                <a:ext cx="544513" cy="14288"/>
              </a:xfrm>
              <a:custGeom>
                <a:avLst/>
                <a:gdLst>
                  <a:gd name="T0" fmla="*/ 0 w 343"/>
                  <a:gd name="T1" fmla="*/ 0 h 9"/>
                  <a:gd name="T2" fmla="*/ 38 w 343"/>
                  <a:gd name="T3" fmla="*/ 0 h 9"/>
                  <a:gd name="T4" fmla="*/ 38 w 343"/>
                  <a:gd name="T5" fmla="*/ 9 h 9"/>
                  <a:gd name="T6" fmla="*/ 0 w 343"/>
                  <a:gd name="T7" fmla="*/ 9 h 9"/>
                  <a:gd name="T8" fmla="*/ 0 w 343"/>
                  <a:gd name="T9" fmla="*/ 0 h 9"/>
                  <a:gd name="T10" fmla="*/ 67 w 343"/>
                  <a:gd name="T11" fmla="*/ 0 h 9"/>
                  <a:gd name="T12" fmla="*/ 105 w 343"/>
                  <a:gd name="T13" fmla="*/ 0 h 9"/>
                  <a:gd name="T14" fmla="*/ 105 w 343"/>
                  <a:gd name="T15" fmla="*/ 9 h 9"/>
                  <a:gd name="T16" fmla="*/ 67 w 343"/>
                  <a:gd name="T17" fmla="*/ 9 h 9"/>
                  <a:gd name="T18" fmla="*/ 67 w 343"/>
                  <a:gd name="T19" fmla="*/ 0 h 9"/>
                  <a:gd name="T20" fmla="*/ 134 w 343"/>
                  <a:gd name="T21" fmla="*/ 0 h 9"/>
                  <a:gd name="T22" fmla="*/ 172 w 343"/>
                  <a:gd name="T23" fmla="*/ 0 h 9"/>
                  <a:gd name="T24" fmla="*/ 172 w 343"/>
                  <a:gd name="T25" fmla="*/ 9 h 9"/>
                  <a:gd name="T26" fmla="*/ 134 w 343"/>
                  <a:gd name="T27" fmla="*/ 9 h 9"/>
                  <a:gd name="T28" fmla="*/ 134 w 343"/>
                  <a:gd name="T29" fmla="*/ 0 h 9"/>
                  <a:gd name="T30" fmla="*/ 201 w 343"/>
                  <a:gd name="T31" fmla="*/ 0 h 9"/>
                  <a:gd name="T32" fmla="*/ 239 w 343"/>
                  <a:gd name="T33" fmla="*/ 0 h 9"/>
                  <a:gd name="T34" fmla="*/ 239 w 343"/>
                  <a:gd name="T35" fmla="*/ 9 h 9"/>
                  <a:gd name="T36" fmla="*/ 201 w 343"/>
                  <a:gd name="T37" fmla="*/ 9 h 9"/>
                  <a:gd name="T38" fmla="*/ 201 w 343"/>
                  <a:gd name="T39" fmla="*/ 0 h 9"/>
                  <a:gd name="T40" fmla="*/ 268 w 343"/>
                  <a:gd name="T41" fmla="*/ 0 h 9"/>
                  <a:gd name="T42" fmla="*/ 306 w 343"/>
                  <a:gd name="T43" fmla="*/ 0 h 9"/>
                  <a:gd name="T44" fmla="*/ 306 w 343"/>
                  <a:gd name="T45" fmla="*/ 9 h 9"/>
                  <a:gd name="T46" fmla="*/ 268 w 343"/>
                  <a:gd name="T47" fmla="*/ 9 h 9"/>
                  <a:gd name="T48" fmla="*/ 268 w 343"/>
                  <a:gd name="T49" fmla="*/ 0 h 9"/>
                  <a:gd name="T50" fmla="*/ 335 w 343"/>
                  <a:gd name="T51" fmla="*/ 0 h 9"/>
                  <a:gd name="T52" fmla="*/ 343 w 343"/>
                  <a:gd name="T53" fmla="*/ 0 h 9"/>
                  <a:gd name="T54" fmla="*/ 343 w 343"/>
                  <a:gd name="T55" fmla="*/ 9 h 9"/>
                  <a:gd name="T56" fmla="*/ 335 w 343"/>
                  <a:gd name="T57" fmla="*/ 9 h 9"/>
                  <a:gd name="T58" fmla="*/ 335 w 343"/>
                  <a:gd name="T5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3" h="9">
                    <a:moveTo>
                      <a:pt x="0" y="0"/>
                    </a:moveTo>
                    <a:lnTo>
                      <a:pt x="38" y="0"/>
                    </a:lnTo>
                    <a:lnTo>
                      <a:pt x="38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5" y="0"/>
                    </a:lnTo>
                    <a:lnTo>
                      <a:pt x="105" y="9"/>
                    </a:lnTo>
                    <a:lnTo>
                      <a:pt x="67" y="9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2" y="0"/>
                    </a:lnTo>
                    <a:lnTo>
                      <a:pt x="172" y="9"/>
                    </a:lnTo>
                    <a:lnTo>
                      <a:pt x="134" y="9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39" y="0"/>
                    </a:lnTo>
                    <a:lnTo>
                      <a:pt x="239" y="9"/>
                    </a:lnTo>
                    <a:lnTo>
                      <a:pt x="201" y="9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6" y="0"/>
                    </a:lnTo>
                    <a:lnTo>
                      <a:pt x="306" y="9"/>
                    </a:lnTo>
                    <a:lnTo>
                      <a:pt x="268" y="9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43" y="0"/>
                    </a:lnTo>
                    <a:lnTo>
                      <a:pt x="343" y="9"/>
                    </a:lnTo>
                    <a:lnTo>
                      <a:pt x="335" y="9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5484247" y="3384384"/>
                <a:ext cx="539750" cy="219075"/>
              </a:xfrm>
              <a:custGeom>
                <a:avLst/>
                <a:gdLst>
                  <a:gd name="T0" fmla="*/ 0 w 340"/>
                  <a:gd name="T1" fmla="*/ 138 h 138"/>
                  <a:gd name="T2" fmla="*/ 49 w 340"/>
                  <a:gd name="T3" fmla="*/ 130 h 138"/>
                  <a:gd name="T4" fmla="*/ 103 w 340"/>
                  <a:gd name="T5" fmla="*/ 101 h 138"/>
                  <a:gd name="T6" fmla="*/ 170 w 340"/>
                  <a:gd name="T7" fmla="*/ 0 h 138"/>
                  <a:gd name="T8" fmla="*/ 234 w 340"/>
                  <a:gd name="T9" fmla="*/ 100 h 138"/>
                  <a:gd name="T10" fmla="*/ 289 w 340"/>
                  <a:gd name="T11" fmla="*/ 130 h 138"/>
                  <a:gd name="T12" fmla="*/ 340 w 340"/>
                  <a:gd name="T13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138">
                    <a:moveTo>
                      <a:pt x="0" y="138"/>
                    </a:moveTo>
                    <a:cubicBezTo>
                      <a:pt x="16" y="137"/>
                      <a:pt x="32" y="136"/>
                      <a:pt x="49" y="130"/>
                    </a:cubicBezTo>
                    <a:cubicBezTo>
                      <a:pt x="66" y="124"/>
                      <a:pt x="83" y="123"/>
                      <a:pt x="103" y="101"/>
                    </a:cubicBezTo>
                    <a:cubicBezTo>
                      <a:pt x="123" y="79"/>
                      <a:pt x="148" y="0"/>
                      <a:pt x="170" y="0"/>
                    </a:cubicBezTo>
                    <a:cubicBezTo>
                      <a:pt x="191" y="0"/>
                      <a:pt x="215" y="79"/>
                      <a:pt x="234" y="100"/>
                    </a:cubicBezTo>
                    <a:cubicBezTo>
                      <a:pt x="254" y="122"/>
                      <a:pt x="271" y="124"/>
                      <a:pt x="289" y="130"/>
                    </a:cubicBezTo>
                    <a:cubicBezTo>
                      <a:pt x="306" y="136"/>
                      <a:pt x="323" y="136"/>
                      <a:pt x="340" y="136"/>
                    </a:cubicBezTo>
                  </a:path>
                </a:pathLst>
              </a:cu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11"/>
              <p:cNvSpPr>
                <a:spLocks noEditPoints="1"/>
              </p:cNvSpPr>
              <p:nvPr/>
            </p:nvSpPr>
            <p:spPr bwMode="auto">
              <a:xfrm>
                <a:off x="5868422" y="3895559"/>
                <a:ext cx="700088" cy="15875"/>
              </a:xfrm>
              <a:custGeom>
                <a:avLst/>
                <a:gdLst>
                  <a:gd name="T0" fmla="*/ 0 w 441"/>
                  <a:gd name="T1" fmla="*/ 0 h 10"/>
                  <a:gd name="T2" fmla="*/ 38 w 441"/>
                  <a:gd name="T3" fmla="*/ 0 h 10"/>
                  <a:gd name="T4" fmla="*/ 38 w 441"/>
                  <a:gd name="T5" fmla="*/ 10 h 10"/>
                  <a:gd name="T6" fmla="*/ 0 w 441"/>
                  <a:gd name="T7" fmla="*/ 10 h 10"/>
                  <a:gd name="T8" fmla="*/ 0 w 441"/>
                  <a:gd name="T9" fmla="*/ 0 h 10"/>
                  <a:gd name="T10" fmla="*/ 67 w 441"/>
                  <a:gd name="T11" fmla="*/ 0 h 10"/>
                  <a:gd name="T12" fmla="*/ 106 w 441"/>
                  <a:gd name="T13" fmla="*/ 0 h 10"/>
                  <a:gd name="T14" fmla="*/ 106 w 441"/>
                  <a:gd name="T15" fmla="*/ 10 h 10"/>
                  <a:gd name="T16" fmla="*/ 67 w 441"/>
                  <a:gd name="T17" fmla="*/ 10 h 10"/>
                  <a:gd name="T18" fmla="*/ 67 w 441"/>
                  <a:gd name="T19" fmla="*/ 0 h 10"/>
                  <a:gd name="T20" fmla="*/ 134 w 441"/>
                  <a:gd name="T21" fmla="*/ 0 h 10"/>
                  <a:gd name="T22" fmla="*/ 173 w 441"/>
                  <a:gd name="T23" fmla="*/ 0 h 10"/>
                  <a:gd name="T24" fmla="*/ 173 w 441"/>
                  <a:gd name="T25" fmla="*/ 10 h 10"/>
                  <a:gd name="T26" fmla="*/ 134 w 441"/>
                  <a:gd name="T27" fmla="*/ 10 h 10"/>
                  <a:gd name="T28" fmla="*/ 134 w 441"/>
                  <a:gd name="T29" fmla="*/ 0 h 10"/>
                  <a:gd name="T30" fmla="*/ 201 w 441"/>
                  <a:gd name="T31" fmla="*/ 0 h 10"/>
                  <a:gd name="T32" fmla="*/ 240 w 441"/>
                  <a:gd name="T33" fmla="*/ 0 h 10"/>
                  <a:gd name="T34" fmla="*/ 240 w 441"/>
                  <a:gd name="T35" fmla="*/ 10 h 10"/>
                  <a:gd name="T36" fmla="*/ 201 w 441"/>
                  <a:gd name="T37" fmla="*/ 10 h 10"/>
                  <a:gd name="T38" fmla="*/ 201 w 441"/>
                  <a:gd name="T39" fmla="*/ 0 h 10"/>
                  <a:gd name="T40" fmla="*/ 268 w 441"/>
                  <a:gd name="T41" fmla="*/ 0 h 10"/>
                  <a:gd name="T42" fmla="*/ 307 w 441"/>
                  <a:gd name="T43" fmla="*/ 0 h 10"/>
                  <a:gd name="T44" fmla="*/ 307 w 441"/>
                  <a:gd name="T45" fmla="*/ 10 h 10"/>
                  <a:gd name="T46" fmla="*/ 268 w 441"/>
                  <a:gd name="T47" fmla="*/ 10 h 10"/>
                  <a:gd name="T48" fmla="*/ 268 w 441"/>
                  <a:gd name="T49" fmla="*/ 0 h 10"/>
                  <a:gd name="T50" fmla="*/ 335 w 441"/>
                  <a:gd name="T51" fmla="*/ 0 h 10"/>
                  <a:gd name="T52" fmla="*/ 374 w 441"/>
                  <a:gd name="T53" fmla="*/ 0 h 10"/>
                  <a:gd name="T54" fmla="*/ 374 w 441"/>
                  <a:gd name="T55" fmla="*/ 10 h 10"/>
                  <a:gd name="T56" fmla="*/ 335 w 441"/>
                  <a:gd name="T57" fmla="*/ 10 h 10"/>
                  <a:gd name="T58" fmla="*/ 335 w 441"/>
                  <a:gd name="T59" fmla="*/ 0 h 10"/>
                  <a:gd name="T60" fmla="*/ 403 w 441"/>
                  <a:gd name="T61" fmla="*/ 0 h 10"/>
                  <a:gd name="T62" fmla="*/ 441 w 441"/>
                  <a:gd name="T63" fmla="*/ 0 h 10"/>
                  <a:gd name="T64" fmla="*/ 441 w 441"/>
                  <a:gd name="T65" fmla="*/ 10 h 10"/>
                  <a:gd name="T66" fmla="*/ 403 w 441"/>
                  <a:gd name="T67" fmla="*/ 10 h 10"/>
                  <a:gd name="T68" fmla="*/ 403 w 441"/>
                  <a:gd name="T6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1" h="10">
                    <a:moveTo>
                      <a:pt x="0" y="0"/>
                    </a:moveTo>
                    <a:lnTo>
                      <a:pt x="38" y="0"/>
                    </a:lnTo>
                    <a:lnTo>
                      <a:pt x="3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6" y="0"/>
                    </a:lnTo>
                    <a:lnTo>
                      <a:pt x="106" y="10"/>
                    </a:lnTo>
                    <a:lnTo>
                      <a:pt x="67" y="10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3" y="0"/>
                    </a:lnTo>
                    <a:lnTo>
                      <a:pt x="173" y="10"/>
                    </a:lnTo>
                    <a:lnTo>
                      <a:pt x="134" y="10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40" y="0"/>
                    </a:lnTo>
                    <a:lnTo>
                      <a:pt x="240" y="10"/>
                    </a:lnTo>
                    <a:lnTo>
                      <a:pt x="201" y="10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7" y="0"/>
                    </a:lnTo>
                    <a:lnTo>
                      <a:pt x="307" y="10"/>
                    </a:lnTo>
                    <a:lnTo>
                      <a:pt x="268" y="10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74" y="0"/>
                    </a:lnTo>
                    <a:lnTo>
                      <a:pt x="374" y="10"/>
                    </a:lnTo>
                    <a:lnTo>
                      <a:pt x="335" y="10"/>
                    </a:lnTo>
                    <a:lnTo>
                      <a:pt x="335" y="0"/>
                    </a:lnTo>
                    <a:close/>
                    <a:moveTo>
                      <a:pt x="403" y="0"/>
                    </a:moveTo>
                    <a:lnTo>
                      <a:pt x="441" y="0"/>
                    </a:lnTo>
                    <a:lnTo>
                      <a:pt x="441" y="10"/>
                    </a:lnTo>
                    <a:lnTo>
                      <a:pt x="403" y="1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5873185" y="3771734"/>
                <a:ext cx="693738" cy="131763"/>
              </a:xfrm>
              <a:custGeom>
                <a:avLst/>
                <a:gdLst>
                  <a:gd name="T0" fmla="*/ 0 w 437"/>
                  <a:gd name="T1" fmla="*/ 83 h 83"/>
                  <a:gd name="T2" fmla="*/ 63 w 437"/>
                  <a:gd name="T3" fmla="*/ 79 h 83"/>
                  <a:gd name="T4" fmla="*/ 133 w 437"/>
                  <a:gd name="T5" fmla="*/ 61 h 83"/>
                  <a:gd name="T6" fmla="*/ 218 w 437"/>
                  <a:gd name="T7" fmla="*/ 0 h 83"/>
                  <a:gd name="T8" fmla="*/ 302 w 437"/>
                  <a:gd name="T9" fmla="*/ 61 h 83"/>
                  <a:gd name="T10" fmla="*/ 371 w 437"/>
                  <a:gd name="T11" fmla="*/ 79 h 83"/>
                  <a:gd name="T12" fmla="*/ 437 w 437"/>
                  <a:gd name="T13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83">
                    <a:moveTo>
                      <a:pt x="0" y="83"/>
                    </a:moveTo>
                    <a:cubicBezTo>
                      <a:pt x="21" y="83"/>
                      <a:pt x="41" y="82"/>
                      <a:pt x="63" y="79"/>
                    </a:cubicBezTo>
                    <a:cubicBezTo>
                      <a:pt x="86" y="75"/>
                      <a:pt x="107" y="74"/>
                      <a:pt x="133" y="61"/>
                    </a:cubicBezTo>
                    <a:cubicBezTo>
                      <a:pt x="159" y="48"/>
                      <a:pt x="190" y="0"/>
                      <a:pt x="218" y="0"/>
                    </a:cubicBezTo>
                    <a:cubicBezTo>
                      <a:pt x="246" y="0"/>
                      <a:pt x="276" y="47"/>
                      <a:pt x="302" y="61"/>
                    </a:cubicBezTo>
                    <a:cubicBezTo>
                      <a:pt x="327" y="74"/>
                      <a:pt x="349" y="75"/>
                      <a:pt x="371" y="79"/>
                    </a:cubicBezTo>
                    <a:cubicBezTo>
                      <a:pt x="394" y="82"/>
                      <a:pt x="416" y="82"/>
                      <a:pt x="437" y="82"/>
                    </a:cubicBezTo>
                  </a:path>
                </a:pathLst>
              </a:cu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628585" y="3024021"/>
                <a:ext cx="1901825" cy="1390650"/>
              </a:xfrm>
              <a:custGeom>
                <a:avLst/>
                <a:gdLst>
                  <a:gd name="T0" fmla="*/ 0 w 1198"/>
                  <a:gd name="T1" fmla="*/ 7 h 876"/>
                  <a:gd name="T2" fmla="*/ 186 w 1198"/>
                  <a:gd name="T3" fmla="*/ 7 h 876"/>
                  <a:gd name="T4" fmla="*/ 186 w 1198"/>
                  <a:gd name="T5" fmla="*/ 876 h 876"/>
                  <a:gd name="T6" fmla="*/ 432 w 1198"/>
                  <a:gd name="T7" fmla="*/ 876 h 876"/>
                  <a:gd name="T8" fmla="*/ 432 w 1198"/>
                  <a:gd name="T9" fmla="*/ 0 h 876"/>
                  <a:gd name="T10" fmla="*/ 669 w 1198"/>
                  <a:gd name="T11" fmla="*/ 0 h 876"/>
                  <a:gd name="T12" fmla="*/ 669 w 1198"/>
                  <a:gd name="T13" fmla="*/ 872 h 876"/>
                  <a:gd name="T14" fmla="*/ 744 w 1198"/>
                  <a:gd name="T15" fmla="*/ 872 h 876"/>
                  <a:gd name="T16" fmla="*/ 744 w 1198"/>
                  <a:gd name="T17" fmla="*/ 0 h 876"/>
                  <a:gd name="T18" fmla="*/ 947 w 1198"/>
                  <a:gd name="T19" fmla="*/ 0 h 876"/>
                  <a:gd name="T20" fmla="*/ 947 w 1198"/>
                  <a:gd name="T21" fmla="*/ 874 h 876"/>
                  <a:gd name="T22" fmla="*/ 1069 w 1198"/>
                  <a:gd name="T23" fmla="*/ 874 h 876"/>
                  <a:gd name="T24" fmla="*/ 1069 w 1198"/>
                  <a:gd name="T25" fmla="*/ 4 h 876"/>
                  <a:gd name="T26" fmla="*/ 1198 w 1198"/>
                  <a:gd name="T27" fmla="*/ 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8" h="876">
                    <a:moveTo>
                      <a:pt x="0" y="7"/>
                    </a:moveTo>
                    <a:lnTo>
                      <a:pt x="186" y="7"/>
                    </a:lnTo>
                    <a:lnTo>
                      <a:pt x="186" y="876"/>
                    </a:lnTo>
                    <a:lnTo>
                      <a:pt x="432" y="876"/>
                    </a:lnTo>
                    <a:lnTo>
                      <a:pt x="432" y="0"/>
                    </a:lnTo>
                    <a:lnTo>
                      <a:pt x="669" y="0"/>
                    </a:lnTo>
                    <a:lnTo>
                      <a:pt x="669" y="872"/>
                    </a:lnTo>
                    <a:lnTo>
                      <a:pt x="744" y="872"/>
                    </a:lnTo>
                    <a:lnTo>
                      <a:pt x="744" y="0"/>
                    </a:lnTo>
                    <a:lnTo>
                      <a:pt x="947" y="0"/>
                    </a:lnTo>
                    <a:lnTo>
                      <a:pt x="947" y="874"/>
                    </a:lnTo>
                    <a:lnTo>
                      <a:pt x="1069" y="874"/>
                    </a:lnTo>
                    <a:lnTo>
                      <a:pt x="1069" y="4"/>
                    </a:lnTo>
                    <a:lnTo>
                      <a:pt x="1198" y="4"/>
                    </a:ln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14"/>
              <p:cNvSpPr>
                <a:spLocks noEditPoints="1"/>
              </p:cNvSpPr>
              <p:nvPr/>
            </p:nvSpPr>
            <p:spPr bwMode="auto">
              <a:xfrm>
                <a:off x="6436747" y="3006559"/>
                <a:ext cx="936625" cy="1411288"/>
              </a:xfrm>
              <a:custGeom>
                <a:avLst/>
                <a:gdLst>
                  <a:gd name="T0" fmla="*/ 272 w 4676"/>
                  <a:gd name="T1" fmla="*/ 90 h 7036"/>
                  <a:gd name="T2" fmla="*/ 748 w 4676"/>
                  <a:gd name="T3" fmla="*/ 90 h 7036"/>
                  <a:gd name="T4" fmla="*/ 1020 w 4676"/>
                  <a:gd name="T5" fmla="*/ 158 h 7036"/>
                  <a:gd name="T6" fmla="*/ 1088 w 4676"/>
                  <a:gd name="T7" fmla="*/ 158 h 7036"/>
                  <a:gd name="T8" fmla="*/ 1342 w 4676"/>
                  <a:gd name="T9" fmla="*/ 176 h 7036"/>
                  <a:gd name="T10" fmla="*/ 1342 w 4676"/>
                  <a:gd name="T11" fmla="*/ 720 h 7036"/>
                  <a:gd name="T12" fmla="*/ 1342 w 4676"/>
                  <a:gd name="T13" fmla="*/ 1196 h 7036"/>
                  <a:gd name="T14" fmla="*/ 1274 w 4676"/>
                  <a:gd name="T15" fmla="*/ 1468 h 7036"/>
                  <a:gd name="T16" fmla="*/ 1274 w 4676"/>
                  <a:gd name="T17" fmla="*/ 1536 h 7036"/>
                  <a:gd name="T18" fmla="*/ 1342 w 4676"/>
                  <a:gd name="T19" fmla="*/ 1808 h 7036"/>
                  <a:gd name="T20" fmla="*/ 1342 w 4676"/>
                  <a:gd name="T21" fmla="*/ 2352 h 7036"/>
                  <a:gd name="T22" fmla="*/ 1342 w 4676"/>
                  <a:gd name="T23" fmla="*/ 2828 h 7036"/>
                  <a:gd name="T24" fmla="*/ 1274 w 4676"/>
                  <a:gd name="T25" fmla="*/ 3100 h 7036"/>
                  <a:gd name="T26" fmla="*/ 1274 w 4676"/>
                  <a:gd name="T27" fmla="*/ 3168 h 7036"/>
                  <a:gd name="T28" fmla="*/ 1342 w 4676"/>
                  <a:gd name="T29" fmla="*/ 3440 h 7036"/>
                  <a:gd name="T30" fmla="*/ 1342 w 4676"/>
                  <a:gd name="T31" fmla="*/ 3984 h 7036"/>
                  <a:gd name="T32" fmla="*/ 1342 w 4676"/>
                  <a:gd name="T33" fmla="*/ 4460 h 7036"/>
                  <a:gd name="T34" fmla="*/ 1274 w 4676"/>
                  <a:gd name="T35" fmla="*/ 4732 h 7036"/>
                  <a:gd name="T36" fmla="*/ 1274 w 4676"/>
                  <a:gd name="T37" fmla="*/ 4800 h 7036"/>
                  <a:gd name="T38" fmla="*/ 1342 w 4676"/>
                  <a:gd name="T39" fmla="*/ 5072 h 7036"/>
                  <a:gd name="T40" fmla="*/ 1342 w 4676"/>
                  <a:gd name="T41" fmla="*/ 5616 h 7036"/>
                  <a:gd name="T42" fmla="*/ 1342 w 4676"/>
                  <a:gd name="T43" fmla="*/ 6092 h 7036"/>
                  <a:gd name="T44" fmla="*/ 1274 w 4676"/>
                  <a:gd name="T45" fmla="*/ 6364 h 7036"/>
                  <a:gd name="T46" fmla="*/ 1274 w 4676"/>
                  <a:gd name="T47" fmla="*/ 6432 h 7036"/>
                  <a:gd name="T48" fmla="*/ 1342 w 4676"/>
                  <a:gd name="T49" fmla="*/ 6704 h 7036"/>
                  <a:gd name="T50" fmla="*/ 1308 w 4676"/>
                  <a:gd name="T51" fmla="*/ 7036 h 7036"/>
                  <a:gd name="T52" fmla="*/ 1758 w 4676"/>
                  <a:gd name="T53" fmla="*/ 7036 h 7036"/>
                  <a:gd name="T54" fmla="*/ 1826 w 4676"/>
                  <a:gd name="T55" fmla="*/ 7036 h 7036"/>
                  <a:gd name="T56" fmla="*/ 2098 w 4676"/>
                  <a:gd name="T57" fmla="*/ 6968 h 7036"/>
                  <a:gd name="T58" fmla="*/ 2642 w 4676"/>
                  <a:gd name="T59" fmla="*/ 6968 h 7036"/>
                  <a:gd name="T60" fmla="*/ 3118 w 4676"/>
                  <a:gd name="T61" fmla="*/ 6968 h 7036"/>
                  <a:gd name="T62" fmla="*/ 3227 w 4676"/>
                  <a:gd name="T63" fmla="*/ 7002 h 7036"/>
                  <a:gd name="T64" fmla="*/ 3186 w 4676"/>
                  <a:gd name="T65" fmla="*/ 6968 h 7036"/>
                  <a:gd name="T66" fmla="*/ 3227 w 4676"/>
                  <a:gd name="T67" fmla="*/ 6534 h 7036"/>
                  <a:gd name="T68" fmla="*/ 3227 w 4676"/>
                  <a:gd name="T69" fmla="*/ 6058 h 7036"/>
                  <a:gd name="T70" fmla="*/ 3295 w 4676"/>
                  <a:gd name="T71" fmla="*/ 5786 h 7036"/>
                  <a:gd name="T72" fmla="*/ 3295 w 4676"/>
                  <a:gd name="T73" fmla="*/ 5718 h 7036"/>
                  <a:gd name="T74" fmla="*/ 3227 w 4676"/>
                  <a:gd name="T75" fmla="*/ 5446 h 7036"/>
                  <a:gd name="T76" fmla="*/ 3227 w 4676"/>
                  <a:gd name="T77" fmla="*/ 4902 h 7036"/>
                  <a:gd name="T78" fmla="*/ 3227 w 4676"/>
                  <a:gd name="T79" fmla="*/ 4426 h 7036"/>
                  <a:gd name="T80" fmla="*/ 3295 w 4676"/>
                  <a:gd name="T81" fmla="*/ 4154 h 7036"/>
                  <a:gd name="T82" fmla="*/ 3295 w 4676"/>
                  <a:gd name="T83" fmla="*/ 4086 h 7036"/>
                  <a:gd name="T84" fmla="*/ 3227 w 4676"/>
                  <a:gd name="T85" fmla="*/ 3814 h 7036"/>
                  <a:gd name="T86" fmla="*/ 3227 w 4676"/>
                  <a:gd name="T87" fmla="*/ 3270 h 7036"/>
                  <a:gd name="T88" fmla="*/ 3227 w 4676"/>
                  <a:gd name="T89" fmla="*/ 2794 h 7036"/>
                  <a:gd name="T90" fmla="*/ 3295 w 4676"/>
                  <a:gd name="T91" fmla="*/ 2522 h 7036"/>
                  <a:gd name="T92" fmla="*/ 3295 w 4676"/>
                  <a:gd name="T93" fmla="*/ 2454 h 7036"/>
                  <a:gd name="T94" fmla="*/ 3227 w 4676"/>
                  <a:gd name="T95" fmla="*/ 2182 h 7036"/>
                  <a:gd name="T96" fmla="*/ 3227 w 4676"/>
                  <a:gd name="T97" fmla="*/ 1638 h 7036"/>
                  <a:gd name="T98" fmla="*/ 3227 w 4676"/>
                  <a:gd name="T99" fmla="*/ 1162 h 7036"/>
                  <a:gd name="T100" fmla="*/ 3295 w 4676"/>
                  <a:gd name="T101" fmla="*/ 890 h 7036"/>
                  <a:gd name="T102" fmla="*/ 3295 w 4676"/>
                  <a:gd name="T103" fmla="*/ 822 h 7036"/>
                  <a:gd name="T104" fmla="*/ 3227 w 4676"/>
                  <a:gd name="T105" fmla="*/ 550 h 7036"/>
                  <a:gd name="T106" fmla="*/ 3290 w 4676"/>
                  <a:gd name="T107" fmla="*/ 0 h 7036"/>
                  <a:gd name="T108" fmla="*/ 3766 w 4676"/>
                  <a:gd name="T109" fmla="*/ 0 h 7036"/>
                  <a:gd name="T110" fmla="*/ 4038 w 4676"/>
                  <a:gd name="T111" fmla="*/ 68 h 7036"/>
                  <a:gd name="T112" fmla="*/ 4106 w 4676"/>
                  <a:gd name="T113" fmla="*/ 68 h 7036"/>
                  <a:gd name="T114" fmla="*/ 4378 w 4676"/>
                  <a:gd name="T115" fmla="*/ 0 h 7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6" h="7036">
                    <a:moveTo>
                      <a:pt x="0" y="90"/>
                    </a:moveTo>
                    <a:lnTo>
                      <a:pt x="204" y="90"/>
                    </a:lnTo>
                    <a:lnTo>
                      <a:pt x="204" y="158"/>
                    </a:lnTo>
                    <a:lnTo>
                      <a:pt x="0" y="158"/>
                    </a:lnTo>
                    <a:lnTo>
                      <a:pt x="0" y="90"/>
                    </a:lnTo>
                    <a:close/>
                    <a:moveTo>
                      <a:pt x="272" y="90"/>
                    </a:moveTo>
                    <a:lnTo>
                      <a:pt x="476" y="90"/>
                    </a:lnTo>
                    <a:lnTo>
                      <a:pt x="476" y="158"/>
                    </a:lnTo>
                    <a:lnTo>
                      <a:pt x="272" y="158"/>
                    </a:lnTo>
                    <a:lnTo>
                      <a:pt x="272" y="90"/>
                    </a:lnTo>
                    <a:close/>
                    <a:moveTo>
                      <a:pt x="544" y="90"/>
                    </a:moveTo>
                    <a:lnTo>
                      <a:pt x="748" y="90"/>
                    </a:lnTo>
                    <a:lnTo>
                      <a:pt x="748" y="158"/>
                    </a:lnTo>
                    <a:lnTo>
                      <a:pt x="544" y="158"/>
                    </a:lnTo>
                    <a:lnTo>
                      <a:pt x="544" y="90"/>
                    </a:lnTo>
                    <a:close/>
                    <a:moveTo>
                      <a:pt x="816" y="90"/>
                    </a:moveTo>
                    <a:lnTo>
                      <a:pt x="1020" y="90"/>
                    </a:lnTo>
                    <a:lnTo>
                      <a:pt x="1020" y="158"/>
                    </a:lnTo>
                    <a:lnTo>
                      <a:pt x="816" y="158"/>
                    </a:lnTo>
                    <a:lnTo>
                      <a:pt x="816" y="90"/>
                    </a:lnTo>
                    <a:close/>
                    <a:moveTo>
                      <a:pt x="1088" y="90"/>
                    </a:moveTo>
                    <a:lnTo>
                      <a:pt x="1292" y="90"/>
                    </a:lnTo>
                    <a:lnTo>
                      <a:pt x="1292" y="158"/>
                    </a:lnTo>
                    <a:lnTo>
                      <a:pt x="1088" y="158"/>
                    </a:lnTo>
                    <a:lnTo>
                      <a:pt x="1088" y="90"/>
                    </a:lnTo>
                    <a:close/>
                    <a:moveTo>
                      <a:pt x="1342" y="176"/>
                    </a:moveTo>
                    <a:lnTo>
                      <a:pt x="1342" y="380"/>
                    </a:lnTo>
                    <a:lnTo>
                      <a:pt x="1274" y="380"/>
                    </a:lnTo>
                    <a:lnTo>
                      <a:pt x="1274" y="176"/>
                    </a:lnTo>
                    <a:lnTo>
                      <a:pt x="1342" y="176"/>
                    </a:lnTo>
                    <a:close/>
                    <a:moveTo>
                      <a:pt x="1342" y="448"/>
                    </a:moveTo>
                    <a:lnTo>
                      <a:pt x="1342" y="652"/>
                    </a:lnTo>
                    <a:lnTo>
                      <a:pt x="1274" y="652"/>
                    </a:lnTo>
                    <a:lnTo>
                      <a:pt x="1274" y="448"/>
                    </a:lnTo>
                    <a:lnTo>
                      <a:pt x="1342" y="448"/>
                    </a:lnTo>
                    <a:close/>
                    <a:moveTo>
                      <a:pt x="1342" y="720"/>
                    </a:moveTo>
                    <a:lnTo>
                      <a:pt x="1342" y="924"/>
                    </a:lnTo>
                    <a:lnTo>
                      <a:pt x="1274" y="924"/>
                    </a:lnTo>
                    <a:lnTo>
                      <a:pt x="1274" y="720"/>
                    </a:lnTo>
                    <a:lnTo>
                      <a:pt x="1342" y="720"/>
                    </a:lnTo>
                    <a:close/>
                    <a:moveTo>
                      <a:pt x="1342" y="992"/>
                    </a:moveTo>
                    <a:lnTo>
                      <a:pt x="1342" y="1196"/>
                    </a:lnTo>
                    <a:lnTo>
                      <a:pt x="1274" y="1196"/>
                    </a:lnTo>
                    <a:lnTo>
                      <a:pt x="1274" y="992"/>
                    </a:lnTo>
                    <a:lnTo>
                      <a:pt x="1342" y="992"/>
                    </a:lnTo>
                    <a:close/>
                    <a:moveTo>
                      <a:pt x="1342" y="1264"/>
                    </a:moveTo>
                    <a:lnTo>
                      <a:pt x="1342" y="1468"/>
                    </a:lnTo>
                    <a:lnTo>
                      <a:pt x="1274" y="1468"/>
                    </a:lnTo>
                    <a:lnTo>
                      <a:pt x="1274" y="1264"/>
                    </a:lnTo>
                    <a:lnTo>
                      <a:pt x="1342" y="1264"/>
                    </a:lnTo>
                    <a:close/>
                    <a:moveTo>
                      <a:pt x="1342" y="1536"/>
                    </a:moveTo>
                    <a:lnTo>
                      <a:pt x="1342" y="1740"/>
                    </a:lnTo>
                    <a:lnTo>
                      <a:pt x="1274" y="1740"/>
                    </a:lnTo>
                    <a:lnTo>
                      <a:pt x="1274" y="1536"/>
                    </a:lnTo>
                    <a:lnTo>
                      <a:pt x="1342" y="1536"/>
                    </a:lnTo>
                    <a:close/>
                    <a:moveTo>
                      <a:pt x="1342" y="1808"/>
                    </a:moveTo>
                    <a:lnTo>
                      <a:pt x="1342" y="2012"/>
                    </a:lnTo>
                    <a:lnTo>
                      <a:pt x="1274" y="2012"/>
                    </a:lnTo>
                    <a:lnTo>
                      <a:pt x="1274" y="1808"/>
                    </a:lnTo>
                    <a:lnTo>
                      <a:pt x="1342" y="1808"/>
                    </a:lnTo>
                    <a:close/>
                    <a:moveTo>
                      <a:pt x="1342" y="2080"/>
                    </a:moveTo>
                    <a:lnTo>
                      <a:pt x="1342" y="2284"/>
                    </a:lnTo>
                    <a:lnTo>
                      <a:pt x="1274" y="2284"/>
                    </a:lnTo>
                    <a:lnTo>
                      <a:pt x="1274" y="2080"/>
                    </a:lnTo>
                    <a:lnTo>
                      <a:pt x="1342" y="2080"/>
                    </a:lnTo>
                    <a:close/>
                    <a:moveTo>
                      <a:pt x="1342" y="2352"/>
                    </a:moveTo>
                    <a:lnTo>
                      <a:pt x="1342" y="2556"/>
                    </a:lnTo>
                    <a:lnTo>
                      <a:pt x="1274" y="2556"/>
                    </a:lnTo>
                    <a:lnTo>
                      <a:pt x="1274" y="2352"/>
                    </a:lnTo>
                    <a:lnTo>
                      <a:pt x="1342" y="2352"/>
                    </a:lnTo>
                    <a:close/>
                    <a:moveTo>
                      <a:pt x="1342" y="2624"/>
                    </a:moveTo>
                    <a:lnTo>
                      <a:pt x="1342" y="2828"/>
                    </a:lnTo>
                    <a:lnTo>
                      <a:pt x="1274" y="2828"/>
                    </a:lnTo>
                    <a:lnTo>
                      <a:pt x="1274" y="2624"/>
                    </a:lnTo>
                    <a:lnTo>
                      <a:pt x="1342" y="2624"/>
                    </a:lnTo>
                    <a:close/>
                    <a:moveTo>
                      <a:pt x="1342" y="2896"/>
                    </a:moveTo>
                    <a:lnTo>
                      <a:pt x="1342" y="3100"/>
                    </a:lnTo>
                    <a:lnTo>
                      <a:pt x="1274" y="3100"/>
                    </a:lnTo>
                    <a:lnTo>
                      <a:pt x="1274" y="2896"/>
                    </a:lnTo>
                    <a:lnTo>
                      <a:pt x="1342" y="2896"/>
                    </a:lnTo>
                    <a:close/>
                    <a:moveTo>
                      <a:pt x="1342" y="3168"/>
                    </a:moveTo>
                    <a:lnTo>
                      <a:pt x="1342" y="3372"/>
                    </a:lnTo>
                    <a:lnTo>
                      <a:pt x="1274" y="3372"/>
                    </a:lnTo>
                    <a:lnTo>
                      <a:pt x="1274" y="3168"/>
                    </a:lnTo>
                    <a:lnTo>
                      <a:pt x="1342" y="3168"/>
                    </a:lnTo>
                    <a:close/>
                    <a:moveTo>
                      <a:pt x="1342" y="3440"/>
                    </a:moveTo>
                    <a:lnTo>
                      <a:pt x="1342" y="3644"/>
                    </a:lnTo>
                    <a:lnTo>
                      <a:pt x="1274" y="3644"/>
                    </a:lnTo>
                    <a:lnTo>
                      <a:pt x="1274" y="3440"/>
                    </a:lnTo>
                    <a:lnTo>
                      <a:pt x="1342" y="3440"/>
                    </a:lnTo>
                    <a:close/>
                    <a:moveTo>
                      <a:pt x="1342" y="3712"/>
                    </a:moveTo>
                    <a:lnTo>
                      <a:pt x="1342" y="3916"/>
                    </a:lnTo>
                    <a:lnTo>
                      <a:pt x="1274" y="3916"/>
                    </a:lnTo>
                    <a:lnTo>
                      <a:pt x="1274" y="3712"/>
                    </a:lnTo>
                    <a:lnTo>
                      <a:pt x="1342" y="3712"/>
                    </a:lnTo>
                    <a:close/>
                    <a:moveTo>
                      <a:pt x="1342" y="3984"/>
                    </a:moveTo>
                    <a:lnTo>
                      <a:pt x="1342" y="4188"/>
                    </a:lnTo>
                    <a:lnTo>
                      <a:pt x="1274" y="4188"/>
                    </a:lnTo>
                    <a:lnTo>
                      <a:pt x="1274" y="3984"/>
                    </a:lnTo>
                    <a:lnTo>
                      <a:pt x="1342" y="3984"/>
                    </a:lnTo>
                    <a:close/>
                    <a:moveTo>
                      <a:pt x="1342" y="4256"/>
                    </a:moveTo>
                    <a:lnTo>
                      <a:pt x="1342" y="4460"/>
                    </a:lnTo>
                    <a:lnTo>
                      <a:pt x="1274" y="4460"/>
                    </a:lnTo>
                    <a:lnTo>
                      <a:pt x="1274" y="4256"/>
                    </a:lnTo>
                    <a:lnTo>
                      <a:pt x="1342" y="4256"/>
                    </a:lnTo>
                    <a:close/>
                    <a:moveTo>
                      <a:pt x="1342" y="4528"/>
                    </a:moveTo>
                    <a:lnTo>
                      <a:pt x="1342" y="4732"/>
                    </a:lnTo>
                    <a:lnTo>
                      <a:pt x="1274" y="4732"/>
                    </a:lnTo>
                    <a:lnTo>
                      <a:pt x="1274" y="4528"/>
                    </a:lnTo>
                    <a:lnTo>
                      <a:pt x="1342" y="4528"/>
                    </a:lnTo>
                    <a:close/>
                    <a:moveTo>
                      <a:pt x="1342" y="4800"/>
                    </a:moveTo>
                    <a:lnTo>
                      <a:pt x="1342" y="5004"/>
                    </a:lnTo>
                    <a:lnTo>
                      <a:pt x="1274" y="5004"/>
                    </a:lnTo>
                    <a:lnTo>
                      <a:pt x="1274" y="4800"/>
                    </a:lnTo>
                    <a:lnTo>
                      <a:pt x="1342" y="4800"/>
                    </a:lnTo>
                    <a:close/>
                    <a:moveTo>
                      <a:pt x="1342" y="5072"/>
                    </a:moveTo>
                    <a:lnTo>
                      <a:pt x="1342" y="5276"/>
                    </a:lnTo>
                    <a:lnTo>
                      <a:pt x="1274" y="5276"/>
                    </a:lnTo>
                    <a:lnTo>
                      <a:pt x="1274" y="5072"/>
                    </a:lnTo>
                    <a:lnTo>
                      <a:pt x="1342" y="5072"/>
                    </a:lnTo>
                    <a:close/>
                    <a:moveTo>
                      <a:pt x="1342" y="5344"/>
                    </a:moveTo>
                    <a:lnTo>
                      <a:pt x="1342" y="5548"/>
                    </a:lnTo>
                    <a:lnTo>
                      <a:pt x="1274" y="5548"/>
                    </a:lnTo>
                    <a:lnTo>
                      <a:pt x="1274" y="5344"/>
                    </a:lnTo>
                    <a:lnTo>
                      <a:pt x="1342" y="5344"/>
                    </a:lnTo>
                    <a:close/>
                    <a:moveTo>
                      <a:pt x="1342" y="5616"/>
                    </a:moveTo>
                    <a:lnTo>
                      <a:pt x="1342" y="5820"/>
                    </a:lnTo>
                    <a:lnTo>
                      <a:pt x="1274" y="5820"/>
                    </a:lnTo>
                    <a:lnTo>
                      <a:pt x="1274" y="5616"/>
                    </a:lnTo>
                    <a:lnTo>
                      <a:pt x="1342" y="5616"/>
                    </a:lnTo>
                    <a:close/>
                    <a:moveTo>
                      <a:pt x="1342" y="5888"/>
                    </a:moveTo>
                    <a:lnTo>
                      <a:pt x="1342" y="6092"/>
                    </a:lnTo>
                    <a:lnTo>
                      <a:pt x="1274" y="6092"/>
                    </a:lnTo>
                    <a:lnTo>
                      <a:pt x="1274" y="5888"/>
                    </a:lnTo>
                    <a:lnTo>
                      <a:pt x="1342" y="5888"/>
                    </a:lnTo>
                    <a:close/>
                    <a:moveTo>
                      <a:pt x="1342" y="6160"/>
                    </a:moveTo>
                    <a:lnTo>
                      <a:pt x="1342" y="6364"/>
                    </a:lnTo>
                    <a:lnTo>
                      <a:pt x="1274" y="6364"/>
                    </a:lnTo>
                    <a:lnTo>
                      <a:pt x="1274" y="6160"/>
                    </a:lnTo>
                    <a:lnTo>
                      <a:pt x="1342" y="6160"/>
                    </a:lnTo>
                    <a:close/>
                    <a:moveTo>
                      <a:pt x="1342" y="6432"/>
                    </a:moveTo>
                    <a:lnTo>
                      <a:pt x="1342" y="6636"/>
                    </a:lnTo>
                    <a:lnTo>
                      <a:pt x="1274" y="6636"/>
                    </a:lnTo>
                    <a:lnTo>
                      <a:pt x="1274" y="6432"/>
                    </a:lnTo>
                    <a:lnTo>
                      <a:pt x="1342" y="6432"/>
                    </a:lnTo>
                    <a:close/>
                    <a:moveTo>
                      <a:pt x="1342" y="6704"/>
                    </a:moveTo>
                    <a:lnTo>
                      <a:pt x="1342" y="6908"/>
                    </a:lnTo>
                    <a:lnTo>
                      <a:pt x="1274" y="6908"/>
                    </a:lnTo>
                    <a:lnTo>
                      <a:pt x="1274" y="6704"/>
                    </a:lnTo>
                    <a:lnTo>
                      <a:pt x="1342" y="6704"/>
                    </a:lnTo>
                    <a:close/>
                    <a:moveTo>
                      <a:pt x="1342" y="6976"/>
                    </a:moveTo>
                    <a:lnTo>
                      <a:pt x="1342" y="7002"/>
                    </a:lnTo>
                    <a:lnTo>
                      <a:pt x="1308" y="6968"/>
                    </a:lnTo>
                    <a:lnTo>
                      <a:pt x="1486" y="6968"/>
                    </a:lnTo>
                    <a:lnTo>
                      <a:pt x="1486" y="7036"/>
                    </a:lnTo>
                    <a:lnTo>
                      <a:pt x="1308" y="7036"/>
                    </a:lnTo>
                    <a:cubicBezTo>
                      <a:pt x="1290" y="7036"/>
                      <a:pt x="1274" y="7021"/>
                      <a:pt x="1274" y="7002"/>
                    </a:cubicBezTo>
                    <a:lnTo>
                      <a:pt x="1274" y="6976"/>
                    </a:lnTo>
                    <a:lnTo>
                      <a:pt x="1342" y="6976"/>
                    </a:lnTo>
                    <a:close/>
                    <a:moveTo>
                      <a:pt x="1554" y="6968"/>
                    </a:moveTo>
                    <a:lnTo>
                      <a:pt x="1758" y="6968"/>
                    </a:lnTo>
                    <a:lnTo>
                      <a:pt x="1758" y="7036"/>
                    </a:lnTo>
                    <a:lnTo>
                      <a:pt x="1554" y="7036"/>
                    </a:lnTo>
                    <a:lnTo>
                      <a:pt x="1554" y="6968"/>
                    </a:lnTo>
                    <a:close/>
                    <a:moveTo>
                      <a:pt x="1826" y="6968"/>
                    </a:moveTo>
                    <a:lnTo>
                      <a:pt x="2030" y="6968"/>
                    </a:lnTo>
                    <a:lnTo>
                      <a:pt x="2030" y="7036"/>
                    </a:lnTo>
                    <a:lnTo>
                      <a:pt x="1826" y="7036"/>
                    </a:lnTo>
                    <a:lnTo>
                      <a:pt x="1826" y="6968"/>
                    </a:lnTo>
                    <a:close/>
                    <a:moveTo>
                      <a:pt x="2098" y="6968"/>
                    </a:moveTo>
                    <a:lnTo>
                      <a:pt x="2302" y="6968"/>
                    </a:lnTo>
                    <a:lnTo>
                      <a:pt x="2302" y="7036"/>
                    </a:lnTo>
                    <a:lnTo>
                      <a:pt x="2098" y="7036"/>
                    </a:lnTo>
                    <a:lnTo>
                      <a:pt x="2098" y="6968"/>
                    </a:lnTo>
                    <a:close/>
                    <a:moveTo>
                      <a:pt x="2370" y="6968"/>
                    </a:moveTo>
                    <a:lnTo>
                      <a:pt x="2574" y="6968"/>
                    </a:lnTo>
                    <a:lnTo>
                      <a:pt x="2574" y="7036"/>
                    </a:lnTo>
                    <a:lnTo>
                      <a:pt x="2370" y="7036"/>
                    </a:lnTo>
                    <a:lnTo>
                      <a:pt x="2370" y="6968"/>
                    </a:lnTo>
                    <a:close/>
                    <a:moveTo>
                      <a:pt x="2642" y="6968"/>
                    </a:moveTo>
                    <a:lnTo>
                      <a:pt x="2846" y="6968"/>
                    </a:lnTo>
                    <a:lnTo>
                      <a:pt x="2846" y="7036"/>
                    </a:lnTo>
                    <a:lnTo>
                      <a:pt x="2642" y="7036"/>
                    </a:lnTo>
                    <a:lnTo>
                      <a:pt x="2642" y="6968"/>
                    </a:lnTo>
                    <a:close/>
                    <a:moveTo>
                      <a:pt x="2914" y="6968"/>
                    </a:moveTo>
                    <a:lnTo>
                      <a:pt x="3118" y="6968"/>
                    </a:lnTo>
                    <a:lnTo>
                      <a:pt x="3118" y="7036"/>
                    </a:lnTo>
                    <a:lnTo>
                      <a:pt x="2914" y="7036"/>
                    </a:lnTo>
                    <a:lnTo>
                      <a:pt x="2914" y="6968"/>
                    </a:lnTo>
                    <a:close/>
                    <a:moveTo>
                      <a:pt x="3186" y="6968"/>
                    </a:moveTo>
                    <a:lnTo>
                      <a:pt x="3261" y="6968"/>
                    </a:lnTo>
                    <a:lnTo>
                      <a:pt x="3227" y="7002"/>
                    </a:lnTo>
                    <a:lnTo>
                      <a:pt x="3227" y="6874"/>
                    </a:lnTo>
                    <a:lnTo>
                      <a:pt x="3295" y="6874"/>
                    </a:lnTo>
                    <a:lnTo>
                      <a:pt x="3295" y="7002"/>
                    </a:lnTo>
                    <a:cubicBezTo>
                      <a:pt x="3295" y="7021"/>
                      <a:pt x="3280" y="7036"/>
                      <a:pt x="3261" y="7036"/>
                    </a:cubicBezTo>
                    <a:lnTo>
                      <a:pt x="3186" y="7036"/>
                    </a:lnTo>
                    <a:lnTo>
                      <a:pt x="3186" y="6968"/>
                    </a:lnTo>
                    <a:close/>
                    <a:moveTo>
                      <a:pt x="3227" y="6806"/>
                    </a:moveTo>
                    <a:lnTo>
                      <a:pt x="3227" y="6602"/>
                    </a:lnTo>
                    <a:lnTo>
                      <a:pt x="3295" y="6602"/>
                    </a:lnTo>
                    <a:lnTo>
                      <a:pt x="3295" y="6806"/>
                    </a:lnTo>
                    <a:lnTo>
                      <a:pt x="3227" y="6806"/>
                    </a:lnTo>
                    <a:close/>
                    <a:moveTo>
                      <a:pt x="3227" y="6534"/>
                    </a:moveTo>
                    <a:lnTo>
                      <a:pt x="3227" y="6330"/>
                    </a:lnTo>
                    <a:lnTo>
                      <a:pt x="3295" y="6330"/>
                    </a:lnTo>
                    <a:lnTo>
                      <a:pt x="3295" y="6534"/>
                    </a:lnTo>
                    <a:lnTo>
                      <a:pt x="3227" y="6534"/>
                    </a:lnTo>
                    <a:close/>
                    <a:moveTo>
                      <a:pt x="3227" y="6262"/>
                    </a:moveTo>
                    <a:lnTo>
                      <a:pt x="3227" y="6058"/>
                    </a:lnTo>
                    <a:lnTo>
                      <a:pt x="3295" y="6058"/>
                    </a:lnTo>
                    <a:lnTo>
                      <a:pt x="3295" y="6262"/>
                    </a:lnTo>
                    <a:lnTo>
                      <a:pt x="3227" y="6262"/>
                    </a:lnTo>
                    <a:close/>
                    <a:moveTo>
                      <a:pt x="3227" y="5990"/>
                    </a:moveTo>
                    <a:lnTo>
                      <a:pt x="3227" y="5786"/>
                    </a:lnTo>
                    <a:lnTo>
                      <a:pt x="3295" y="5786"/>
                    </a:lnTo>
                    <a:lnTo>
                      <a:pt x="3295" y="5990"/>
                    </a:lnTo>
                    <a:lnTo>
                      <a:pt x="3227" y="5990"/>
                    </a:lnTo>
                    <a:close/>
                    <a:moveTo>
                      <a:pt x="3227" y="5718"/>
                    </a:moveTo>
                    <a:lnTo>
                      <a:pt x="3227" y="5514"/>
                    </a:lnTo>
                    <a:lnTo>
                      <a:pt x="3295" y="5514"/>
                    </a:lnTo>
                    <a:lnTo>
                      <a:pt x="3295" y="5718"/>
                    </a:lnTo>
                    <a:lnTo>
                      <a:pt x="3227" y="5718"/>
                    </a:lnTo>
                    <a:close/>
                    <a:moveTo>
                      <a:pt x="3227" y="5446"/>
                    </a:moveTo>
                    <a:lnTo>
                      <a:pt x="3227" y="5242"/>
                    </a:lnTo>
                    <a:lnTo>
                      <a:pt x="3295" y="5242"/>
                    </a:lnTo>
                    <a:lnTo>
                      <a:pt x="3295" y="5446"/>
                    </a:lnTo>
                    <a:lnTo>
                      <a:pt x="3227" y="5446"/>
                    </a:lnTo>
                    <a:close/>
                    <a:moveTo>
                      <a:pt x="3227" y="5174"/>
                    </a:moveTo>
                    <a:lnTo>
                      <a:pt x="3227" y="4970"/>
                    </a:lnTo>
                    <a:lnTo>
                      <a:pt x="3295" y="4970"/>
                    </a:lnTo>
                    <a:lnTo>
                      <a:pt x="3295" y="5174"/>
                    </a:lnTo>
                    <a:lnTo>
                      <a:pt x="3227" y="5174"/>
                    </a:lnTo>
                    <a:close/>
                    <a:moveTo>
                      <a:pt x="3227" y="4902"/>
                    </a:moveTo>
                    <a:lnTo>
                      <a:pt x="3227" y="4698"/>
                    </a:lnTo>
                    <a:lnTo>
                      <a:pt x="3295" y="4698"/>
                    </a:lnTo>
                    <a:lnTo>
                      <a:pt x="3295" y="4902"/>
                    </a:lnTo>
                    <a:lnTo>
                      <a:pt x="3227" y="4902"/>
                    </a:lnTo>
                    <a:close/>
                    <a:moveTo>
                      <a:pt x="3227" y="4630"/>
                    </a:moveTo>
                    <a:lnTo>
                      <a:pt x="3227" y="4426"/>
                    </a:lnTo>
                    <a:lnTo>
                      <a:pt x="3295" y="4426"/>
                    </a:lnTo>
                    <a:lnTo>
                      <a:pt x="3295" y="4630"/>
                    </a:lnTo>
                    <a:lnTo>
                      <a:pt x="3227" y="4630"/>
                    </a:lnTo>
                    <a:close/>
                    <a:moveTo>
                      <a:pt x="3227" y="4358"/>
                    </a:moveTo>
                    <a:lnTo>
                      <a:pt x="3227" y="4154"/>
                    </a:lnTo>
                    <a:lnTo>
                      <a:pt x="3295" y="4154"/>
                    </a:lnTo>
                    <a:lnTo>
                      <a:pt x="3295" y="4358"/>
                    </a:lnTo>
                    <a:lnTo>
                      <a:pt x="3227" y="4358"/>
                    </a:lnTo>
                    <a:close/>
                    <a:moveTo>
                      <a:pt x="3227" y="4086"/>
                    </a:moveTo>
                    <a:lnTo>
                      <a:pt x="3227" y="3882"/>
                    </a:lnTo>
                    <a:lnTo>
                      <a:pt x="3295" y="3882"/>
                    </a:lnTo>
                    <a:lnTo>
                      <a:pt x="3295" y="4086"/>
                    </a:lnTo>
                    <a:lnTo>
                      <a:pt x="3227" y="4086"/>
                    </a:lnTo>
                    <a:close/>
                    <a:moveTo>
                      <a:pt x="3227" y="3814"/>
                    </a:moveTo>
                    <a:lnTo>
                      <a:pt x="3227" y="3610"/>
                    </a:lnTo>
                    <a:lnTo>
                      <a:pt x="3295" y="3610"/>
                    </a:lnTo>
                    <a:lnTo>
                      <a:pt x="3295" y="3814"/>
                    </a:lnTo>
                    <a:lnTo>
                      <a:pt x="3227" y="3814"/>
                    </a:lnTo>
                    <a:close/>
                    <a:moveTo>
                      <a:pt x="3227" y="3542"/>
                    </a:moveTo>
                    <a:lnTo>
                      <a:pt x="3227" y="3338"/>
                    </a:lnTo>
                    <a:lnTo>
                      <a:pt x="3295" y="3338"/>
                    </a:lnTo>
                    <a:lnTo>
                      <a:pt x="3295" y="3542"/>
                    </a:lnTo>
                    <a:lnTo>
                      <a:pt x="3227" y="3542"/>
                    </a:lnTo>
                    <a:close/>
                    <a:moveTo>
                      <a:pt x="3227" y="3270"/>
                    </a:moveTo>
                    <a:lnTo>
                      <a:pt x="3227" y="3066"/>
                    </a:lnTo>
                    <a:lnTo>
                      <a:pt x="3295" y="3066"/>
                    </a:lnTo>
                    <a:lnTo>
                      <a:pt x="3295" y="3270"/>
                    </a:lnTo>
                    <a:lnTo>
                      <a:pt x="3227" y="3270"/>
                    </a:lnTo>
                    <a:close/>
                    <a:moveTo>
                      <a:pt x="3227" y="2998"/>
                    </a:moveTo>
                    <a:lnTo>
                      <a:pt x="3227" y="2794"/>
                    </a:lnTo>
                    <a:lnTo>
                      <a:pt x="3295" y="2794"/>
                    </a:lnTo>
                    <a:lnTo>
                      <a:pt x="3295" y="2998"/>
                    </a:lnTo>
                    <a:lnTo>
                      <a:pt x="3227" y="2998"/>
                    </a:lnTo>
                    <a:close/>
                    <a:moveTo>
                      <a:pt x="3227" y="2726"/>
                    </a:moveTo>
                    <a:lnTo>
                      <a:pt x="3227" y="2522"/>
                    </a:lnTo>
                    <a:lnTo>
                      <a:pt x="3295" y="2522"/>
                    </a:lnTo>
                    <a:lnTo>
                      <a:pt x="3295" y="2726"/>
                    </a:lnTo>
                    <a:lnTo>
                      <a:pt x="3227" y="2726"/>
                    </a:lnTo>
                    <a:close/>
                    <a:moveTo>
                      <a:pt x="3227" y="2454"/>
                    </a:moveTo>
                    <a:lnTo>
                      <a:pt x="3227" y="2250"/>
                    </a:lnTo>
                    <a:lnTo>
                      <a:pt x="3295" y="2250"/>
                    </a:lnTo>
                    <a:lnTo>
                      <a:pt x="3295" y="2454"/>
                    </a:lnTo>
                    <a:lnTo>
                      <a:pt x="3227" y="2454"/>
                    </a:lnTo>
                    <a:close/>
                    <a:moveTo>
                      <a:pt x="3227" y="2182"/>
                    </a:moveTo>
                    <a:lnTo>
                      <a:pt x="3227" y="1978"/>
                    </a:lnTo>
                    <a:lnTo>
                      <a:pt x="3295" y="1978"/>
                    </a:lnTo>
                    <a:lnTo>
                      <a:pt x="3295" y="2182"/>
                    </a:lnTo>
                    <a:lnTo>
                      <a:pt x="3227" y="2182"/>
                    </a:lnTo>
                    <a:close/>
                    <a:moveTo>
                      <a:pt x="3227" y="1910"/>
                    </a:moveTo>
                    <a:lnTo>
                      <a:pt x="3227" y="1706"/>
                    </a:lnTo>
                    <a:lnTo>
                      <a:pt x="3295" y="1706"/>
                    </a:lnTo>
                    <a:lnTo>
                      <a:pt x="3295" y="1910"/>
                    </a:lnTo>
                    <a:lnTo>
                      <a:pt x="3227" y="1910"/>
                    </a:lnTo>
                    <a:close/>
                    <a:moveTo>
                      <a:pt x="3227" y="1638"/>
                    </a:moveTo>
                    <a:lnTo>
                      <a:pt x="3227" y="1434"/>
                    </a:lnTo>
                    <a:lnTo>
                      <a:pt x="3295" y="1434"/>
                    </a:lnTo>
                    <a:lnTo>
                      <a:pt x="3295" y="1638"/>
                    </a:lnTo>
                    <a:lnTo>
                      <a:pt x="3227" y="1638"/>
                    </a:lnTo>
                    <a:close/>
                    <a:moveTo>
                      <a:pt x="3227" y="1366"/>
                    </a:moveTo>
                    <a:lnTo>
                      <a:pt x="3227" y="1162"/>
                    </a:lnTo>
                    <a:lnTo>
                      <a:pt x="3295" y="1162"/>
                    </a:lnTo>
                    <a:lnTo>
                      <a:pt x="3295" y="1366"/>
                    </a:lnTo>
                    <a:lnTo>
                      <a:pt x="3227" y="1366"/>
                    </a:lnTo>
                    <a:close/>
                    <a:moveTo>
                      <a:pt x="3227" y="1094"/>
                    </a:moveTo>
                    <a:lnTo>
                      <a:pt x="3227" y="890"/>
                    </a:lnTo>
                    <a:lnTo>
                      <a:pt x="3295" y="890"/>
                    </a:lnTo>
                    <a:lnTo>
                      <a:pt x="3295" y="1094"/>
                    </a:lnTo>
                    <a:lnTo>
                      <a:pt x="3227" y="1094"/>
                    </a:lnTo>
                    <a:close/>
                    <a:moveTo>
                      <a:pt x="3227" y="822"/>
                    </a:moveTo>
                    <a:lnTo>
                      <a:pt x="3227" y="618"/>
                    </a:lnTo>
                    <a:lnTo>
                      <a:pt x="3295" y="618"/>
                    </a:lnTo>
                    <a:lnTo>
                      <a:pt x="3295" y="822"/>
                    </a:lnTo>
                    <a:lnTo>
                      <a:pt x="3227" y="822"/>
                    </a:lnTo>
                    <a:close/>
                    <a:moveTo>
                      <a:pt x="3227" y="550"/>
                    </a:moveTo>
                    <a:lnTo>
                      <a:pt x="3227" y="346"/>
                    </a:lnTo>
                    <a:lnTo>
                      <a:pt x="3295" y="346"/>
                    </a:lnTo>
                    <a:lnTo>
                      <a:pt x="3295" y="550"/>
                    </a:lnTo>
                    <a:lnTo>
                      <a:pt x="3227" y="550"/>
                    </a:lnTo>
                    <a:close/>
                    <a:moveTo>
                      <a:pt x="3227" y="278"/>
                    </a:moveTo>
                    <a:lnTo>
                      <a:pt x="3227" y="74"/>
                    </a:lnTo>
                    <a:lnTo>
                      <a:pt x="3295" y="74"/>
                    </a:lnTo>
                    <a:lnTo>
                      <a:pt x="3295" y="278"/>
                    </a:lnTo>
                    <a:lnTo>
                      <a:pt x="3227" y="278"/>
                    </a:lnTo>
                    <a:close/>
                    <a:moveTo>
                      <a:pt x="3290" y="0"/>
                    </a:moveTo>
                    <a:lnTo>
                      <a:pt x="3494" y="0"/>
                    </a:lnTo>
                    <a:lnTo>
                      <a:pt x="3494" y="68"/>
                    </a:lnTo>
                    <a:lnTo>
                      <a:pt x="3290" y="68"/>
                    </a:lnTo>
                    <a:lnTo>
                      <a:pt x="3290" y="0"/>
                    </a:lnTo>
                    <a:close/>
                    <a:moveTo>
                      <a:pt x="3562" y="0"/>
                    </a:moveTo>
                    <a:lnTo>
                      <a:pt x="3766" y="0"/>
                    </a:lnTo>
                    <a:lnTo>
                      <a:pt x="3766" y="68"/>
                    </a:lnTo>
                    <a:lnTo>
                      <a:pt x="3562" y="68"/>
                    </a:lnTo>
                    <a:lnTo>
                      <a:pt x="3562" y="0"/>
                    </a:lnTo>
                    <a:close/>
                    <a:moveTo>
                      <a:pt x="3834" y="0"/>
                    </a:moveTo>
                    <a:lnTo>
                      <a:pt x="4038" y="0"/>
                    </a:lnTo>
                    <a:lnTo>
                      <a:pt x="4038" y="68"/>
                    </a:lnTo>
                    <a:lnTo>
                      <a:pt x="3834" y="68"/>
                    </a:lnTo>
                    <a:lnTo>
                      <a:pt x="3834" y="0"/>
                    </a:lnTo>
                    <a:close/>
                    <a:moveTo>
                      <a:pt x="4106" y="0"/>
                    </a:moveTo>
                    <a:lnTo>
                      <a:pt x="4310" y="0"/>
                    </a:lnTo>
                    <a:lnTo>
                      <a:pt x="4310" y="68"/>
                    </a:lnTo>
                    <a:lnTo>
                      <a:pt x="4106" y="68"/>
                    </a:lnTo>
                    <a:lnTo>
                      <a:pt x="4106" y="0"/>
                    </a:lnTo>
                    <a:close/>
                    <a:moveTo>
                      <a:pt x="4378" y="0"/>
                    </a:moveTo>
                    <a:lnTo>
                      <a:pt x="4582" y="0"/>
                    </a:lnTo>
                    <a:lnTo>
                      <a:pt x="4582" y="68"/>
                    </a:lnTo>
                    <a:lnTo>
                      <a:pt x="4378" y="68"/>
                    </a:lnTo>
                    <a:lnTo>
                      <a:pt x="4378" y="0"/>
                    </a:lnTo>
                    <a:close/>
                    <a:moveTo>
                      <a:pt x="4650" y="0"/>
                    </a:moveTo>
                    <a:lnTo>
                      <a:pt x="4676" y="0"/>
                    </a:lnTo>
                    <a:lnTo>
                      <a:pt x="4676" y="68"/>
                    </a:lnTo>
                    <a:lnTo>
                      <a:pt x="4650" y="68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6403410" y="4224171"/>
                <a:ext cx="1003300" cy="15875"/>
              </a:xfrm>
              <a:custGeom>
                <a:avLst/>
                <a:gdLst>
                  <a:gd name="T0" fmla="*/ 28 w 632"/>
                  <a:gd name="T1" fmla="*/ 0 h 10"/>
                  <a:gd name="T2" fmla="*/ 0 w 632"/>
                  <a:gd name="T3" fmla="*/ 10 h 10"/>
                  <a:gd name="T4" fmla="*/ 38 w 632"/>
                  <a:gd name="T5" fmla="*/ 0 h 10"/>
                  <a:gd name="T6" fmla="*/ 67 w 632"/>
                  <a:gd name="T7" fmla="*/ 10 h 10"/>
                  <a:gd name="T8" fmla="*/ 38 w 632"/>
                  <a:gd name="T9" fmla="*/ 0 h 10"/>
                  <a:gd name="T10" fmla="*/ 105 w 632"/>
                  <a:gd name="T11" fmla="*/ 0 h 10"/>
                  <a:gd name="T12" fmla="*/ 76 w 632"/>
                  <a:gd name="T13" fmla="*/ 10 h 10"/>
                  <a:gd name="T14" fmla="*/ 114 w 632"/>
                  <a:gd name="T15" fmla="*/ 0 h 10"/>
                  <a:gd name="T16" fmla="*/ 143 w 632"/>
                  <a:gd name="T17" fmla="*/ 10 h 10"/>
                  <a:gd name="T18" fmla="*/ 114 w 632"/>
                  <a:gd name="T19" fmla="*/ 0 h 10"/>
                  <a:gd name="T20" fmla="*/ 182 w 632"/>
                  <a:gd name="T21" fmla="*/ 0 h 10"/>
                  <a:gd name="T22" fmla="*/ 153 w 632"/>
                  <a:gd name="T23" fmla="*/ 10 h 10"/>
                  <a:gd name="T24" fmla="*/ 191 w 632"/>
                  <a:gd name="T25" fmla="*/ 0 h 10"/>
                  <a:gd name="T26" fmla="*/ 220 w 632"/>
                  <a:gd name="T27" fmla="*/ 10 h 10"/>
                  <a:gd name="T28" fmla="*/ 191 w 632"/>
                  <a:gd name="T29" fmla="*/ 0 h 10"/>
                  <a:gd name="T30" fmla="*/ 258 w 632"/>
                  <a:gd name="T31" fmla="*/ 0 h 10"/>
                  <a:gd name="T32" fmla="*/ 229 w 632"/>
                  <a:gd name="T33" fmla="*/ 10 h 10"/>
                  <a:gd name="T34" fmla="*/ 268 w 632"/>
                  <a:gd name="T35" fmla="*/ 0 h 10"/>
                  <a:gd name="T36" fmla="*/ 297 w 632"/>
                  <a:gd name="T37" fmla="*/ 10 h 10"/>
                  <a:gd name="T38" fmla="*/ 268 w 632"/>
                  <a:gd name="T39" fmla="*/ 0 h 10"/>
                  <a:gd name="T40" fmla="*/ 335 w 632"/>
                  <a:gd name="T41" fmla="*/ 0 h 10"/>
                  <a:gd name="T42" fmla="*/ 306 w 632"/>
                  <a:gd name="T43" fmla="*/ 10 h 10"/>
                  <a:gd name="T44" fmla="*/ 344 w 632"/>
                  <a:gd name="T45" fmla="*/ 0 h 10"/>
                  <a:gd name="T46" fmla="*/ 373 w 632"/>
                  <a:gd name="T47" fmla="*/ 10 h 10"/>
                  <a:gd name="T48" fmla="*/ 344 w 632"/>
                  <a:gd name="T49" fmla="*/ 0 h 10"/>
                  <a:gd name="T50" fmla="*/ 412 w 632"/>
                  <a:gd name="T51" fmla="*/ 0 h 10"/>
                  <a:gd name="T52" fmla="*/ 383 w 632"/>
                  <a:gd name="T53" fmla="*/ 10 h 10"/>
                  <a:gd name="T54" fmla="*/ 421 w 632"/>
                  <a:gd name="T55" fmla="*/ 0 h 10"/>
                  <a:gd name="T56" fmla="*/ 450 w 632"/>
                  <a:gd name="T57" fmla="*/ 10 h 10"/>
                  <a:gd name="T58" fmla="*/ 421 w 632"/>
                  <a:gd name="T59" fmla="*/ 0 h 10"/>
                  <a:gd name="T60" fmla="*/ 488 w 632"/>
                  <a:gd name="T61" fmla="*/ 0 h 10"/>
                  <a:gd name="T62" fmla="*/ 459 w 632"/>
                  <a:gd name="T63" fmla="*/ 10 h 10"/>
                  <a:gd name="T64" fmla="*/ 498 w 632"/>
                  <a:gd name="T65" fmla="*/ 0 h 10"/>
                  <a:gd name="T66" fmla="*/ 526 w 632"/>
                  <a:gd name="T67" fmla="*/ 10 h 10"/>
                  <a:gd name="T68" fmla="*/ 498 w 632"/>
                  <a:gd name="T69" fmla="*/ 0 h 10"/>
                  <a:gd name="T70" fmla="*/ 565 w 632"/>
                  <a:gd name="T71" fmla="*/ 0 h 10"/>
                  <a:gd name="T72" fmla="*/ 536 w 632"/>
                  <a:gd name="T73" fmla="*/ 10 h 10"/>
                  <a:gd name="T74" fmla="*/ 574 w 632"/>
                  <a:gd name="T75" fmla="*/ 0 h 10"/>
                  <a:gd name="T76" fmla="*/ 603 w 632"/>
                  <a:gd name="T77" fmla="*/ 10 h 10"/>
                  <a:gd name="T78" fmla="*/ 574 w 632"/>
                  <a:gd name="T79" fmla="*/ 0 h 10"/>
                  <a:gd name="T80" fmla="*/ 632 w 632"/>
                  <a:gd name="T81" fmla="*/ 0 h 10"/>
                  <a:gd name="T82" fmla="*/ 613 w 632"/>
                  <a:gd name="T8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2" h="10">
                    <a:moveTo>
                      <a:pt x="0" y="0"/>
                    </a:moveTo>
                    <a:lnTo>
                      <a:pt x="28" y="0"/>
                    </a:lnTo>
                    <a:lnTo>
                      <a:pt x="2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38" y="0"/>
                    </a:moveTo>
                    <a:lnTo>
                      <a:pt x="67" y="0"/>
                    </a:lnTo>
                    <a:lnTo>
                      <a:pt x="67" y="10"/>
                    </a:lnTo>
                    <a:lnTo>
                      <a:pt x="38" y="10"/>
                    </a:lnTo>
                    <a:lnTo>
                      <a:pt x="38" y="0"/>
                    </a:lnTo>
                    <a:close/>
                    <a:moveTo>
                      <a:pt x="76" y="0"/>
                    </a:moveTo>
                    <a:lnTo>
                      <a:pt x="105" y="0"/>
                    </a:lnTo>
                    <a:lnTo>
                      <a:pt x="105" y="10"/>
                    </a:lnTo>
                    <a:lnTo>
                      <a:pt x="76" y="10"/>
                    </a:lnTo>
                    <a:lnTo>
                      <a:pt x="76" y="0"/>
                    </a:lnTo>
                    <a:close/>
                    <a:moveTo>
                      <a:pt x="114" y="0"/>
                    </a:moveTo>
                    <a:lnTo>
                      <a:pt x="143" y="0"/>
                    </a:lnTo>
                    <a:lnTo>
                      <a:pt x="143" y="10"/>
                    </a:lnTo>
                    <a:lnTo>
                      <a:pt x="114" y="10"/>
                    </a:lnTo>
                    <a:lnTo>
                      <a:pt x="114" y="0"/>
                    </a:lnTo>
                    <a:close/>
                    <a:moveTo>
                      <a:pt x="153" y="0"/>
                    </a:moveTo>
                    <a:lnTo>
                      <a:pt x="182" y="0"/>
                    </a:lnTo>
                    <a:lnTo>
                      <a:pt x="182" y="10"/>
                    </a:lnTo>
                    <a:lnTo>
                      <a:pt x="153" y="10"/>
                    </a:lnTo>
                    <a:lnTo>
                      <a:pt x="153" y="0"/>
                    </a:lnTo>
                    <a:close/>
                    <a:moveTo>
                      <a:pt x="191" y="0"/>
                    </a:moveTo>
                    <a:lnTo>
                      <a:pt x="220" y="0"/>
                    </a:lnTo>
                    <a:lnTo>
                      <a:pt x="220" y="10"/>
                    </a:lnTo>
                    <a:lnTo>
                      <a:pt x="191" y="10"/>
                    </a:lnTo>
                    <a:lnTo>
                      <a:pt x="191" y="0"/>
                    </a:lnTo>
                    <a:close/>
                    <a:moveTo>
                      <a:pt x="229" y="0"/>
                    </a:moveTo>
                    <a:lnTo>
                      <a:pt x="258" y="0"/>
                    </a:lnTo>
                    <a:lnTo>
                      <a:pt x="258" y="10"/>
                    </a:lnTo>
                    <a:lnTo>
                      <a:pt x="229" y="10"/>
                    </a:lnTo>
                    <a:lnTo>
                      <a:pt x="229" y="0"/>
                    </a:lnTo>
                    <a:close/>
                    <a:moveTo>
                      <a:pt x="268" y="0"/>
                    </a:moveTo>
                    <a:lnTo>
                      <a:pt x="297" y="0"/>
                    </a:lnTo>
                    <a:lnTo>
                      <a:pt x="297" y="10"/>
                    </a:lnTo>
                    <a:lnTo>
                      <a:pt x="268" y="10"/>
                    </a:lnTo>
                    <a:lnTo>
                      <a:pt x="268" y="0"/>
                    </a:lnTo>
                    <a:close/>
                    <a:moveTo>
                      <a:pt x="306" y="0"/>
                    </a:moveTo>
                    <a:lnTo>
                      <a:pt x="335" y="0"/>
                    </a:lnTo>
                    <a:lnTo>
                      <a:pt x="335" y="10"/>
                    </a:lnTo>
                    <a:lnTo>
                      <a:pt x="306" y="10"/>
                    </a:lnTo>
                    <a:lnTo>
                      <a:pt x="306" y="0"/>
                    </a:lnTo>
                    <a:close/>
                    <a:moveTo>
                      <a:pt x="344" y="0"/>
                    </a:moveTo>
                    <a:lnTo>
                      <a:pt x="373" y="0"/>
                    </a:lnTo>
                    <a:lnTo>
                      <a:pt x="373" y="10"/>
                    </a:lnTo>
                    <a:lnTo>
                      <a:pt x="344" y="10"/>
                    </a:lnTo>
                    <a:lnTo>
                      <a:pt x="344" y="0"/>
                    </a:lnTo>
                    <a:close/>
                    <a:moveTo>
                      <a:pt x="383" y="0"/>
                    </a:moveTo>
                    <a:lnTo>
                      <a:pt x="412" y="0"/>
                    </a:lnTo>
                    <a:lnTo>
                      <a:pt x="412" y="10"/>
                    </a:lnTo>
                    <a:lnTo>
                      <a:pt x="383" y="10"/>
                    </a:lnTo>
                    <a:lnTo>
                      <a:pt x="383" y="0"/>
                    </a:lnTo>
                    <a:close/>
                    <a:moveTo>
                      <a:pt x="421" y="0"/>
                    </a:moveTo>
                    <a:lnTo>
                      <a:pt x="450" y="0"/>
                    </a:lnTo>
                    <a:lnTo>
                      <a:pt x="450" y="10"/>
                    </a:lnTo>
                    <a:lnTo>
                      <a:pt x="421" y="10"/>
                    </a:lnTo>
                    <a:lnTo>
                      <a:pt x="421" y="0"/>
                    </a:lnTo>
                    <a:close/>
                    <a:moveTo>
                      <a:pt x="459" y="0"/>
                    </a:moveTo>
                    <a:lnTo>
                      <a:pt x="488" y="0"/>
                    </a:lnTo>
                    <a:lnTo>
                      <a:pt x="488" y="10"/>
                    </a:lnTo>
                    <a:lnTo>
                      <a:pt x="459" y="10"/>
                    </a:lnTo>
                    <a:lnTo>
                      <a:pt x="459" y="0"/>
                    </a:lnTo>
                    <a:close/>
                    <a:moveTo>
                      <a:pt x="498" y="0"/>
                    </a:moveTo>
                    <a:lnTo>
                      <a:pt x="526" y="0"/>
                    </a:lnTo>
                    <a:lnTo>
                      <a:pt x="526" y="10"/>
                    </a:lnTo>
                    <a:lnTo>
                      <a:pt x="498" y="10"/>
                    </a:lnTo>
                    <a:lnTo>
                      <a:pt x="498" y="0"/>
                    </a:lnTo>
                    <a:close/>
                    <a:moveTo>
                      <a:pt x="536" y="0"/>
                    </a:moveTo>
                    <a:lnTo>
                      <a:pt x="565" y="0"/>
                    </a:lnTo>
                    <a:lnTo>
                      <a:pt x="565" y="10"/>
                    </a:lnTo>
                    <a:lnTo>
                      <a:pt x="536" y="10"/>
                    </a:lnTo>
                    <a:lnTo>
                      <a:pt x="536" y="0"/>
                    </a:lnTo>
                    <a:close/>
                    <a:moveTo>
                      <a:pt x="574" y="0"/>
                    </a:moveTo>
                    <a:lnTo>
                      <a:pt x="603" y="0"/>
                    </a:lnTo>
                    <a:lnTo>
                      <a:pt x="603" y="10"/>
                    </a:lnTo>
                    <a:lnTo>
                      <a:pt x="574" y="10"/>
                    </a:lnTo>
                    <a:lnTo>
                      <a:pt x="574" y="0"/>
                    </a:lnTo>
                    <a:close/>
                    <a:moveTo>
                      <a:pt x="613" y="0"/>
                    </a:moveTo>
                    <a:lnTo>
                      <a:pt x="632" y="0"/>
                    </a:lnTo>
                    <a:lnTo>
                      <a:pt x="632" y="10"/>
                    </a:lnTo>
                    <a:lnTo>
                      <a:pt x="613" y="10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>
                <a:off x="6409760" y="4135271"/>
                <a:ext cx="993775" cy="103188"/>
              </a:xfrm>
              <a:custGeom>
                <a:avLst/>
                <a:gdLst>
                  <a:gd name="T0" fmla="*/ 26 w 626"/>
                  <a:gd name="T1" fmla="*/ 56 h 65"/>
                  <a:gd name="T2" fmla="*/ 0 w 626"/>
                  <a:gd name="T3" fmla="*/ 65 h 65"/>
                  <a:gd name="T4" fmla="*/ 44 w 626"/>
                  <a:gd name="T5" fmla="*/ 56 h 65"/>
                  <a:gd name="T6" fmla="*/ 45 w 626"/>
                  <a:gd name="T7" fmla="*/ 64 h 65"/>
                  <a:gd name="T8" fmla="*/ 68 w 626"/>
                  <a:gd name="T9" fmla="*/ 55 h 65"/>
                  <a:gd name="T10" fmla="*/ 94 w 626"/>
                  <a:gd name="T11" fmla="*/ 53 h 65"/>
                  <a:gd name="T12" fmla="*/ 79 w 626"/>
                  <a:gd name="T13" fmla="*/ 63 h 65"/>
                  <a:gd name="T14" fmla="*/ 103 w 626"/>
                  <a:gd name="T15" fmla="*/ 53 h 65"/>
                  <a:gd name="T16" fmla="*/ 128 w 626"/>
                  <a:gd name="T17" fmla="*/ 51 h 65"/>
                  <a:gd name="T18" fmla="*/ 115 w 626"/>
                  <a:gd name="T19" fmla="*/ 60 h 65"/>
                  <a:gd name="T20" fmla="*/ 137 w 626"/>
                  <a:gd name="T21" fmla="*/ 50 h 65"/>
                  <a:gd name="T22" fmla="*/ 162 w 626"/>
                  <a:gd name="T23" fmla="*/ 47 h 65"/>
                  <a:gd name="T24" fmla="*/ 139 w 626"/>
                  <a:gd name="T25" fmla="*/ 58 h 65"/>
                  <a:gd name="T26" fmla="*/ 170 w 626"/>
                  <a:gd name="T27" fmla="*/ 45 h 65"/>
                  <a:gd name="T28" fmla="*/ 189 w 626"/>
                  <a:gd name="T29" fmla="*/ 42 h 65"/>
                  <a:gd name="T30" fmla="*/ 191 w 626"/>
                  <a:gd name="T31" fmla="*/ 50 h 65"/>
                  <a:gd name="T32" fmla="*/ 172 w 626"/>
                  <a:gd name="T33" fmla="*/ 54 h 65"/>
                  <a:gd name="T34" fmla="*/ 210 w 626"/>
                  <a:gd name="T35" fmla="*/ 35 h 65"/>
                  <a:gd name="T36" fmla="*/ 226 w 626"/>
                  <a:gd name="T37" fmla="*/ 28 h 65"/>
                  <a:gd name="T38" fmla="*/ 221 w 626"/>
                  <a:gd name="T39" fmla="*/ 40 h 65"/>
                  <a:gd name="T40" fmla="*/ 203 w 626"/>
                  <a:gd name="T41" fmla="*/ 37 h 65"/>
                  <a:gd name="T42" fmla="*/ 256 w 626"/>
                  <a:gd name="T43" fmla="*/ 14 h 65"/>
                  <a:gd name="T44" fmla="*/ 259 w 626"/>
                  <a:gd name="T45" fmla="*/ 22 h 65"/>
                  <a:gd name="T46" fmla="*/ 234 w 626"/>
                  <a:gd name="T47" fmla="*/ 24 h 65"/>
                  <a:gd name="T48" fmla="*/ 280 w 626"/>
                  <a:gd name="T49" fmla="*/ 5 h 65"/>
                  <a:gd name="T50" fmla="*/ 293 w 626"/>
                  <a:gd name="T51" fmla="*/ 11 h 65"/>
                  <a:gd name="T52" fmla="*/ 275 w 626"/>
                  <a:gd name="T53" fmla="*/ 16 h 65"/>
                  <a:gd name="T54" fmla="*/ 300 w 626"/>
                  <a:gd name="T55" fmla="*/ 1 h 65"/>
                  <a:gd name="T56" fmla="*/ 312 w 626"/>
                  <a:gd name="T57" fmla="*/ 0 h 65"/>
                  <a:gd name="T58" fmla="*/ 326 w 626"/>
                  <a:gd name="T59" fmla="*/ 1 h 65"/>
                  <a:gd name="T60" fmla="*/ 316 w 626"/>
                  <a:gd name="T61" fmla="*/ 9 h 65"/>
                  <a:gd name="T62" fmla="*/ 305 w 626"/>
                  <a:gd name="T63" fmla="*/ 9 h 65"/>
                  <a:gd name="T64" fmla="*/ 335 w 626"/>
                  <a:gd name="T65" fmla="*/ 3 h 65"/>
                  <a:gd name="T66" fmla="*/ 352 w 626"/>
                  <a:gd name="T67" fmla="*/ 8 h 65"/>
                  <a:gd name="T68" fmla="*/ 357 w 626"/>
                  <a:gd name="T69" fmla="*/ 19 h 65"/>
                  <a:gd name="T70" fmla="*/ 341 w 626"/>
                  <a:gd name="T71" fmla="*/ 14 h 65"/>
                  <a:gd name="T72" fmla="*/ 335 w 626"/>
                  <a:gd name="T73" fmla="*/ 3 h 65"/>
                  <a:gd name="T74" fmla="*/ 390 w 626"/>
                  <a:gd name="T75" fmla="*/ 25 h 65"/>
                  <a:gd name="T76" fmla="*/ 387 w 626"/>
                  <a:gd name="T77" fmla="*/ 32 h 65"/>
                  <a:gd name="T78" fmla="*/ 368 w 626"/>
                  <a:gd name="T79" fmla="*/ 15 h 65"/>
                  <a:gd name="T80" fmla="*/ 412 w 626"/>
                  <a:gd name="T81" fmla="*/ 34 h 65"/>
                  <a:gd name="T82" fmla="*/ 420 w 626"/>
                  <a:gd name="T83" fmla="*/ 46 h 65"/>
                  <a:gd name="T84" fmla="*/ 401 w 626"/>
                  <a:gd name="T85" fmla="*/ 39 h 65"/>
                  <a:gd name="T86" fmla="*/ 431 w 626"/>
                  <a:gd name="T87" fmla="*/ 41 h 65"/>
                  <a:gd name="T88" fmla="*/ 456 w 626"/>
                  <a:gd name="T89" fmla="*/ 46 h 65"/>
                  <a:gd name="T90" fmla="*/ 430 w 626"/>
                  <a:gd name="T91" fmla="*/ 50 h 65"/>
                  <a:gd name="T92" fmla="*/ 464 w 626"/>
                  <a:gd name="T93" fmla="*/ 47 h 65"/>
                  <a:gd name="T94" fmla="*/ 489 w 626"/>
                  <a:gd name="T95" fmla="*/ 50 h 65"/>
                  <a:gd name="T96" fmla="*/ 470 w 626"/>
                  <a:gd name="T97" fmla="*/ 57 h 65"/>
                  <a:gd name="T98" fmla="*/ 498 w 626"/>
                  <a:gd name="T99" fmla="*/ 51 h 65"/>
                  <a:gd name="T100" fmla="*/ 523 w 626"/>
                  <a:gd name="T101" fmla="*/ 61 h 65"/>
                  <a:gd name="T102" fmla="*/ 498 w 626"/>
                  <a:gd name="T103" fmla="*/ 51 h 65"/>
                  <a:gd name="T104" fmla="*/ 555 w 626"/>
                  <a:gd name="T105" fmla="*/ 55 h 65"/>
                  <a:gd name="T106" fmla="*/ 555 w 626"/>
                  <a:gd name="T107" fmla="*/ 63 h 65"/>
                  <a:gd name="T108" fmla="*/ 532 w 626"/>
                  <a:gd name="T109" fmla="*/ 53 h 65"/>
                  <a:gd name="T110" fmla="*/ 592 w 626"/>
                  <a:gd name="T111" fmla="*/ 56 h 65"/>
                  <a:gd name="T112" fmla="*/ 566 w 626"/>
                  <a:gd name="T113" fmla="*/ 64 h 65"/>
                  <a:gd name="T114" fmla="*/ 603 w 626"/>
                  <a:gd name="T115" fmla="*/ 56 h 65"/>
                  <a:gd name="T116" fmla="*/ 602 w 626"/>
                  <a:gd name="T117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6" h="65">
                    <a:moveTo>
                      <a:pt x="0" y="56"/>
                    </a:moveTo>
                    <a:lnTo>
                      <a:pt x="22" y="56"/>
                    </a:lnTo>
                    <a:lnTo>
                      <a:pt x="26" y="56"/>
                    </a:lnTo>
                    <a:lnTo>
                      <a:pt x="26" y="65"/>
                    </a:lnTo>
                    <a:lnTo>
                      <a:pt x="22" y="65"/>
                    </a:lnTo>
                    <a:lnTo>
                      <a:pt x="0" y="65"/>
                    </a:lnTo>
                    <a:lnTo>
                      <a:pt x="0" y="56"/>
                    </a:lnTo>
                    <a:close/>
                    <a:moveTo>
                      <a:pt x="34" y="56"/>
                    </a:moveTo>
                    <a:lnTo>
                      <a:pt x="44" y="56"/>
                    </a:lnTo>
                    <a:lnTo>
                      <a:pt x="60" y="55"/>
                    </a:lnTo>
                    <a:lnTo>
                      <a:pt x="60" y="64"/>
                    </a:lnTo>
                    <a:lnTo>
                      <a:pt x="45" y="64"/>
                    </a:lnTo>
                    <a:lnTo>
                      <a:pt x="34" y="65"/>
                    </a:lnTo>
                    <a:lnTo>
                      <a:pt x="34" y="56"/>
                    </a:lnTo>
                    <a:close/>
                    <a:moveTo>
                      <a:pt x="68" y="55"/>
                    </a:moveTo>
                    <a:lnTo>
                      <a:pt x="78" y="54"/>
                    </a:lnTo>
                    <a:lnTo>
                      <a:pt x="90" y="53"/>
                    </a:lnTo>
                    <a:lnTo>
                      <a:pt x="94" y="53"/>
                    </a:lnTo>
                    <a:lnTo>
                      <a:pt x="95" y="62"/>
                    </a:lnTo>
                    <a:lnTo>
                      <a:pt x="91" y="62"/>
                    </a:lnTo>
                    <a:lnTo>
                      <a:pt x="79" y="63"/>
                    </a:lnTo>
                    <a:lnTo>
                      <a:pt x="69" y="63"/>
                    </a:lnTo>
                    <a:lnTo>
                      <a:pt x="68" y="55"/>
                    </a:lnTo>
                    <a:close/>
                    <a:moveTo>
                      <a:pt x="103" y="53"/>
                    </a:moveTo>
                    <a:lnTo>
                      <a:pt x="114" y="52"/>
                    </a:lnTo>
                    <a:lnTo>
                      <a:pt x="126" y="51"/>
                    </a:lnTo>
                    <a:lnTo>
                      <a:pt x="128" y="51"/>
                    </a:lnTo>
                    <a:lnTo>
                      <a:pt x="129" y="59"/>
                    </a:lnTo>
                    <a:lnTo>
                      <a:pt x="126" y="59"/>
                    </a:lnTo>
                    <a:lnTo>
                      <a:pt x="115" y="60"/>
                    </a:lnTo>
                    <a:lnTo>
                      <a:pt x="103" y="61"/>
                    </a:lnTo>
                    <a:lnTo>
                      <a:pt x="103" y="53"/>
                    </a:lnTo>
                    <a:close/>
                    <a:moveTo>
                      <a:pt x="137" y="50"/>
                    </a:moveTo>
                    <a:lnTo>
                      <a:pt x="138" y="50"/>
                    </a:lnTo>
                    <a:lnTo>
                      <a:pt x="150" y="49"/>
                    </a:lnTo>
                    <a:lnTo>
                      <a:pt x="162" y="47"/>
                    </a:lnTo>
                    <a:lnTo>
                      <a:pt x="163" y="55"/>
                    </a:lnTo>
                    <a:lnTo>
                      <a:pt x="151" y="57"/>
                    </a:lnTo>
                    <a:lnTo>
                      <a:pt x="139" y="58"/>
                    </a:lnTo>
                    <a:lnTo>
                      <a:pt x="137" y="58"/>
                    </a:lnTo>
                    <a:lnTo>
                      <a:pt x="137" y="50"/>
                    </a:lnTo>
                    <a:close/>
                    <a:moveTo>
                      <a:pt x="170" y="45"/>
                    </a:moveTo>
                    <a:lnTo>
                      <a:pt x="176" y="45"/>
                    </a:lnTo>
                    <a:lnTo>
                      <a:pt x="182" y="43"/>
                    </a:lnTo>
                    <a:lnTo>
                      <a:pt x="189" y="42"/>
                    </a:lnTo>
                    <a:lnTo>
                      <a:pt x="195" y="40"/>
                    </a:lnTo>
                    <a:lnTo>
                      <a:pt x="197" y="48"/>
                    </a:lnTo>
                    <a:lnTo>
                      <a:pt x="191" y="50"/>
                    </a:lnTo>
                    <a:lnTo>
                      <a:pt x="184" y="52"/>
                    </a:lnTo>
                    <a:lnTo>
                      <a:pt x="177" y="53"/>
                    </a:lnTo>
                    <a:lnTo>
                      <a:pt x="172" y="54"/>
                    </a:lnTo>
                    <a:lnTo>
                      <a:pt x="170" y="45"/>
                    </a:lnTo>
                    <a:close/>
                    <a:moveTo>
                      <a:pt x="203" y="37"/>
                    </a:moveTo>
                    <a:lnTo>
                      <a:pt x="210" y="35"/>
                    </a:lnTo>
                    <a:lnTo>
                      <a:pt x="217" y="32"/>
                    </a:lnTo>
                    <a:lnTo>
                      <a:pt x="225" y="28"/>
                    </a:lnTo>
                    <a:lnTo>
                      <a:pt x="226" y="28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1" y="40"/>
                    </a:lnTo>
                    <a:lnTo>
                      <a:pt x="213" y="43"/>
                    </a:lnTo>
                    <a:lnTo>
                      <a:pt x="206" y="45"/>
                    </a:lnTo>
                    <a:lnTo>
                      <a:pt x="203" y="37"/>
                    </a:lnTo>
                    <a:close/>
                    <a:moveTo>
                      <a:pt x="234" y="24"/>
                    </a:moveTo>
                    <a:lnTo>
                      <a:pt x="248" y="18"/>
                    </a:lnTo>
                    <a:lnTo>
                      <a:pt x="256" y="14"/>
                    </a:lnTo>
                    <a:lnTo>
                      <a:pt x="258" y="14"/>
                    </a:lnTo>
                    <a:lnTo>
                      <a:pt x="261" y="21"/>
                    </a:lnTo>
                    <a:lnTo>
                      <a:pt x="259" y="22"/>
                    </a:lnTo>
                    <a:lnTo>
                      <a:pt x="251" y="26"/>
                    </a:lnTo>
                    <a:lnTo>
                      <a:pt x="238" y="32"/>
                    </a:lnTo>
                    <a:lnTo>
                      <a:pt x="234" y="24"/>
                    </a:lnTo>
                    <a:close/>
                    <a:moveTo>
                      <a:pt x="266" y="10"/>
                    </a:moveTo>
                    <a:lnTo>
                      <a:pt x="272" y="8"/>
                    </a:lnTo>
                    <a:lnTo>
                      <a:pt x="280" y="5"/>
                    </a:lnTo>
                    <a:lnTo>
                      <a:pt x="288" y="3"/>
                    </a:lnTo>
                    <a:lnTo>
                      <a:pt x="291" y="3"/>
                    </a:lnTo>
                    <a:lnTo>
                      <a:pt x="293" y="11"/>
                    </a:lnTo>
                    <a:lnTo>
                      <a:pt x="290" y="12"/>
                    </a:lnTo>
                    <a:lnTo>
                      <a:pt x="282" y="14"/>
                    </a:lnTo>
                    <a:lnTo>
                      <a:pt x="275" y="16"/>
                    </a:lnTo>
                    <a:lnTo>
                      <a:pt x="269" y="18"/>
                    </a:lnTo>
                    <a:lnTo>
                      <a:pt x="266" y="10"/>
                    </a:lnTo>
                    <a:close/>
                    <a:moveTo>
                      <a:pt x="300" y="1"/>
                    </a:move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6" y="1"/>
                    </a:lnTo>
                    <a:lnTo>
                      <a:pt x="325" y="10"/>
                    </a:lnTo>
                    <a:lnTo>
                      <a:pt x="319" y="9"/>
                    </a:lnTo>
                    <a:lnTo>
                      <a:pt x="316" y="9"/>
                    </a:lnTo>
                    <a:lnTo>
                      <a:pt x="312" y="8"/>
                    </a:lnTo>
                    <a:lnTo>
                      <a:pt x="308" y="9"/>
                    </a:lnTo>
                    <a:lnTo>
                      <a:pt x="305" y="9"/>
                    </a:lnTo>
                    <a:lnTo>
                      <a:pt x="301" y="9"/>
                    </a:lnTo>
                    <a:lnTo>
                      <a:pt x="300" y="1"/>
                    </a:lnTo>
                    <a:close/>
                    <a:moveTo>
                      <a:pt x="335" y="3"/>
                    </a:moveTo>
                    <a:lnTo>
                      <a:pt x="336" y="3"/>
                    </a:lnTo>
                    <a:lnTo>
                      <a:pt x="344" y="5"/>
                    </a:lnTo>
                    <a:lnTo>
                      <a:pt x="352" y="8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57" y="19"/>
                    </a:lnTo>
                    <a:lnTo>
                      <a:pt x="356" y="19"/>
                    </a:lnTo>
                    <a:lnTo>
                      <a:pt x="349" y="16"/>
                    </a:lnTo>
                    <a:lnTo>
                      <a:pt x="341" y="14"/>
                    </a:lnTo>
                    <a:lnTo>
                      <a:pt x="334" y="12"/>
                    </a:lnTo>
                    <a:lnTo>
                      <a:pt x="333" y="11"/>
                    </a:lnTo>
                    <a:lnTo>
                      <a:pt x="335" y="3"/>
                    </a:lnTo>
                    <a:close/>
                    <a:moveTo>
                      <a:pt x="368" y="15"/>
                    </a:moveTo>
                    <a:lnTo>
                      <a:pt x="375" y="18"/>
                    </a:lnTo>
                    <a:lnTo>
                      <a:pt x="390" y="25"/>
                    </a:lnTo>
                    <a:lnTo>
                      <a:pt x="392" y="25"/>
                    </a:lnTo>
                    <a:lnTo>
                      <a:pt x="388" y="33"/>
                    </a:lnTo>
                    <a:lnTo>
                      <a:pt x="387" y="32"/>
                    </a:lnTo>
                    <a:lnTo>
                      <a:pt x="371" y="25"/>
                    </a:lnTo>
                    <a:lnTo>
                      <a:pt x="365" y="22"/>
                    </a:lnTo>
                    <a:lnTo>
                      <a:pt x="368" y="15"/>
                    </a:lnTo>
                    <a:close/>
                    <a:moveTo>
                      <a:pt x="399" y="29"/>
                    </a:moveTo>
                    <a:lnTo>
                      <a:pt x="405" y="31"/>
                    </a:lnTo>
                    <a:lnTo>
                      <a:pt x="412" y="34"/>
                    </a:lnTo>
                    <a:lnTo>
                      <a:pt x="419" y="37"/>
                    </a:lnTo>
                    <a:lnTo>
                      <a:pt x="423" y="38"/>
                    </a:lnTo>
                    <a:lnTo>
                      <a:pt x="420" y="46"/>
                    </a:lnTo>
                    <a:lnTo>
                      <a:pt x="416" y="45"/>
                    </a:lnTo>
                    <a:lnTo>
                      <a:pt x="409" y="42"/>
                    </a:lnTo>
                    <a:lnTo>
                      <a:pt x="401" y="39"/>
                    </a:lnTo>
                    <a:lnTo>
                      <a:pt x="396" y="37"/>
                    </a:lnTo>
                    <a:lnTo>
                      <a:pt x="399" y="29"/>
                    </a:lnTo>
                    <a:close/>
                    <a:moveTo>
                      <a:pt x="431" y="41"/>
                    </a:moveTo>
                    <a:lnTo>
                      <a:pt x="433" y="41"/>
                    </a:lnTo>
                    <a:lnTo>
                      <a:pt x="446" y="44"/>
                    </a:lnTo>
                    <a:lnTo>
                      <a:pt x="456" y="46"/>
                    </a:lnTo>
                    <a:lnTo>
                      <a:pt x="454" y="54"/>
                    </a:lnTo>
                    <a:lnTo>
                      <a:pt x="444" y="53"/>
                    </a:lnTo>
                    <a:lnTo>
                      <a:pt x="430" y="50"/>
                    </a:lnTo>
                    <a:lnTo>
                      <a:pt x="429" y="49"/>
                    </a:lnTo>
                    <a:lnTo>
                      <a:pt x="431" y="41"/>
                    </a:lnTo>
                    <a:close/>
                    <a:moveTo>
                      <a:pt x="464" y="47"/>
                    </a:moveTo>
                    <a:lnTo>
                      <a:pt x="471" y="48"/>
                    </a:lnTo>
                    <a:lnTo>
                      <a:pt x="483" y="50"/>
                    </a:lnTo>
                    <a:lnTo>
                      <a:pt x="489" y="50"/>
                    </a:lnTo>
                    <a:lnTo>
                      <a:pt x="489" y="59"/>
                    </a:lnTo>
                    <a:lnTo>
                      <a:pt x="482" y="58"/>
                    </a:lnTo>
                    <a:lnTo>
                      <a:pt x="470" y="57"/>
                    </a:lnTo>
                    <a:lnTo>
                      <a:pt x="463" y="56"/>
                    </a:lnTo>
                    <a:lnTo>
                      <a:pt x="464" y="47"/>
                    </a:lnTo>
                    <a:close/>
                    <a:moveTo>
                      <a:pt x="498" y="51"/>
                    </a:moveTo>
                    <a:lnTo>
                      <a:pt x="507" y="52"/>
                    </a:lnTo>
                    <a:lnTo>
                      <a:pt x="524" y="53"/>
                    </a:lnTo>
                    <a:lnTo>
                      <a:pt x="523" y="61"/>
                    </a:lnTo>
                    <a:lnTo>
                      <a:pt x="507" y="60"/>
                    </a:lnTo>
                    <a:lnTo>
                      <a:pt x="497" y="60"/>
                    </a:lnTo>
                    <a:lnTo>
                      <a:pt x="498" y="51"/>
                    </a:lnTo>
                    <a:close/>
                    <a:moveTo>
                      <a:pt x="532" y="53"/>
                    </a:moveTo>
                    <a:lnTo>
                      <a:pt x="543" y="54"/>
                    </a:lnTo>
                    <a:lnTo>
                      <a:pt x="555" y="55"/>
                    </a:lnTo>
                    <a:lnTo>
                      <a:pt x="558" y="55"/>
                    </a:lnTo>
                    <a:lnTo>
                      <a:pt x="557" y="63"/>
                    </a:lnTo>
                    <a:lnTo>
                      <a:pt x="555" y="63"/>
                    </a:lnTo>
                    <a:lnTo>
                      <a:pt x="543" y="63"/>
                    </a:lnTo>
                    <a:lnTo>
                      <a:pt x="531" y="62"/>
                    </a:lnTo>
                    <a:lnTo>
                      <a:pt x="532" y="53"/>
                    </a:lnTo>
                    <a:close/>
                    <a:moveTo>
                      <a:pt x="566" y="55"/>
                    </a:moveTo>
                    <a:lnTo>
                      <a:pt x="579" y="55"/>
                    </a:lnTo>
                    <a:lnTo>
                      <a:pt x="592" y="56"/>
                    </a:lnTo>
                    <a:lnTo>
                      <a:pt x="592" y="64"/>
                    </a:lnTo>
                    <a:lnTo>
                      <a:pt x="579" y="64"/>
                    </a:lnTo>
                    <a:lnTo>
                      <a:pt x="566" y="64"/>
                    </a:lnTo>
                    <a:lnTo>
                      <a:pt x="566" y="55"/>
                    </a:lnTo>
                    <a:close/>
                    <a:moveTo>
                      <a:pt x="600" y="56"/>
                    </a:moveTo>
                    <a:lnTo>
                      <a:pt x="603" y="56"/>
                    </a:lnTo>
                    <a:lnTo>
                      <a:pt x="626" y="56"/>
                    </a:lnTo>
                    <a:lnTo>
                      <a:pt x="626" y="64"/>
                    </a:lnTo>
                    <a:lnTo>
                      <a:pt x="602" y="64"/>
                    </a:lnTo>
                    <a:lnTo>
                      <a:pt x="600" y="64"/>
                    </a:lnTo>
                    <a:lnTo>
                      <a:pt x="60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17"/>
              <p:cNvSpPr>
                <a:spLocks noEditPoints="1"/>
              </p:cNvSpPr>
              <p:nvPr/>
            </p:nvSpPr>
            <p:spPr bwMode="auto">
              <a:xfrm>
                <a:off x="6392297" y="3139909"/>
                <a:ext cx="1004888" cy="214313"/>
              </a:xfrm>
              <a:custGeom>
                <a:avLst/>
                <a:gdLst>
                  <a:gd name="T0" fmla="*/ 3 w 5022"/>
                  <a:gd name="T1" fmla="*/ 1067 h 1068"/>
                  <a:gd name="T2" fmla="*/ 473 w 5022"/>
                  <a:gd name="T3" fmla="*/ 974 h 1068"/>
                  <a:gd name="T4" fmla="*/ 272 w 5022"/>
                  <a:gd name="T5" fmla="*/ 988 h 1068"/>
                  <a:gd name="T6" fmla="*/ 665 w 5022"/>
                  <a:gd name="T7" fmla="*/ 1020 h 1068"/>
                  <a:gd name="T8" fmla="*/ 945 w 5022"/>
                  <a:gd name="T9" fmla="*/ 909 h 1068"/>
                  <a:gd name="T10" fmla="*/ 808 w 5022"/>
                  <a:gd name="T11" fmla="*/ 929 h 1068"/>
                  <a:gd name="T12" fmla="*/ 1291 w 5022"/>
                  <a:gd name="T13" fmla="*/ 911 h 1068"/>
                  <a:gd name="T14" fmla="*/ 1333 w 5022"/>
                  <a:gd name="T15" fmla="*/ 825 h 1068"/>
                  <a:gd name="T16" fmla="*/ 1544 w 5022"/>
                  <a:gd name="T17" fmla="*/ 781 h 1068"/>
                  <a:gd name="T18" fmla="*/ 1333 w 5022"/>
                  <a:gd name="T19" fmla="*/ 825 h 1068"/>
                  <a:gd name="T20" fmla="*/ 1635 w 5022"/>
                  <a:gd name="T21" fmla="*/ 512 h 1068"/>
                  <a:gd name="T22" fmla="*/ 1595 w 5022"/>
                  <a:gd name="T23" fmla="*/ 725 h 1068"/>
                  <a:gd name="T24" fmla="*/ 1739 w 5022"/>
                  <a:gd name="T25" fmla="*/ 263 h 1068"/>
                  <a:gd name="T26" fmla="*/ 1662 w 5022"/>
                  <a:gd name="T27" fmla="*/ 451 h 1068"/>
                  <a:gd name="T28" fmla="*/ 1825 w 5022"/>
                  <a:gd name="T29" fmla="*/ 92 h 1068"/>
                  <a:gd name="T30" fmla="*/ 1896 w 5022"/>
                  <a:gd name="T31" fmla="*/ 17 h 1068"/>
                  <a:gd name="T32" fmla="*/ 1895 w 5022"/>
                  <a:gd name="T33" fmla="*/ 110 h 1068"/>
                  <a:gd name="T34" fmla="*/ 1829 w 5022"/>
                  <a:gd name="T35" fmla="*/ 227 h 1068"/>
                  <a:gd name="T36" fmla="*/ 2031 w 5022"/>
                  <a:gd name="T37" fmla="*/ 30 h 1068"/>
                  <a:gd name="T38" fmla="*/ 2137 w 5022"/>
                  <a:gd name="T39" fmla="*/ 173 h 1068"/>
                  <a:gd name="T40" fmla="*/ 2003 w 5022"/>
                  <a:gd name="T41" fmla="*/ 96 h 1068"/>
                  <a:gd name="T42" fmla="*/ 1990 w 5022"/>
                  <a:gd name="T43" fmla="*/ 6 h 1068"/>
                  <a:gd name="T44" fmla="*/ 2196 w 5022"/>
                  <a:gd name="T45" fmla="*/ 448 h 1068"/>
                  <a:gd name="T46" fmla="*/ 2286 w 5022"/>
                  <a:gd name="T47" fmla="*/ 482 h 1068"/>
                  <a:gd name="T48" fmla="*/ 2249 w 5022"/>
                  <a:gd name="T49" fmla="*/ 565 h 1068"/>
                  <a:gd name="T50" fmla="*/ 2450 w 5022"/>
                  <a:gd name="T51" fmla="*/ 833 h 1068"/>
                  <a:gd name="T52" fmla="*/ 2409 w 5022"/>
                  <a:gd name="T53" fmla="*/ 900 h 1068"/>
                  <a:gd name="T54" fmla="*/ 2528 w 5022"/>
                  <a:gd name="T55" fmla="*/ 957 h 1068"/>
                  <a:gd name="T56" fmla="*/ 2581 w 5022"/>
                  <a:gd name="T57" fmla="*/ 1000 h 1068"/>
                  <a:gd name="T58" fmla="*/ 2601 w 5022"/>
                  <a:gd name="T59" fmla="*/ 992 h 1068"/>
                  <a:gd name="T60" fmla="*/ 2689 w 5022"/>
                  <a:gd name="T61" fmla="*/ 992 h 1068"/>
                  <a:gd name="T62" fmla="*/ 2615 w 5022"/>
                  <a:gd name="T63" fmla="*/ 1061 h 1068"/>
                  <a:gd name="T64" fmla="*/ 2535 w 5022"/>
                  <a:gd name="T65" fmla="*/ 1054 h 1068"/>
                  <a:gd name="T66" fmla="*/ 2528 w 5022"/>
                  <a:gd name="T67" fmla="*/ 957 h 1068"/>
                  <a:gd name="T68" fmla="*/ 2732 w 5022"/>
                  <a:gd name="T69" fmla="*/ 719 h 1068"/>
                  <a:gd name="T70" fmla="*/ 2753 w 5022"/>
                  <a:gd name="T71" fmla="*/ 862 h 1068"/>
                  <a:gd name="T72" fmla="*/ 2786 w 5022"/>
                  <a:gd name="T73" fmla="*/ 542 h 1068"/>
                  <a:gd name="T74" fmla="*/ 2754 w 5022"/>
                  <a:gd name="T75" fmla="*/ 647 h 1068"/>
                  <a:gd name="T76" fmla="*/ 2892 w 5022"/>
                  <a:gd name="T77" fmla="*/ 200 h 1068"/>
                  <a:gd name="T78" fmla="*/ 2917 w 5022"/>
                  <a:gd name="T79" fmla="*/ 339 h 1068"/>
                  <a:gd name="T80" fmla="*/ 2947 w 5022"/>
                  <a:gd name="T81" fmla="*/ 76 h 1068"/>
                  <a:gd name="T82" fmla="*/ 3016 w 5022"/>
                  <a:gd name="T83" fmla="*/ 5 h 1068"/>
                  <a:gd name="T84" fmla="*/ 3083 w 5022"/>
                  <a:gd name="T85" fmla="*/ 8 h 1068"/>
                  <a:gd name="T86" fmla="*/ 3061 w 5022"/>
                  <a:gd name="T87" fmla="*/ 73 h 1068"/>
                  <a:gd name="T88" fmla="*/ 3042 w 5022"/>
                  <a:gd name="T89" fmla="*/ 68 h 1068"/>
                  <a:gd name="T90" fmla="*/ 3027 w 5022"/>
                  <a:gd name="T91" fmla="*/ 80 h 1068"/>
                  <a:gd name="T92" fmla="*/ 2923 w 5022"/>
                  <a:gd name="T93" fmla="*/ 125 h 1068"/>
                  <a:gd name="T94" fmla="*/ 3233 w 5022"/>
                  <a:gd name="T95" fmla="*/ 248 h 1068"/>
                  <a:gd name="T96" fmla="*/ 3125 w 5022"/>
                  <a:gd name="T97" fmla="*/ 167 h 1068"/>
                  <a:gd name="T98" fmla="*/ 3307 w 5022"/>
                  <a:gd name="T99" fmla="*/ 438 h 1068"/>
                  <a:gd name="T100" fmla="*/ 3218 w 5022"/>
                  <a:gd name="T101" fmla="*/ 398 h 1068"/>
                  <a:gd name="T102" fmla="*/ 3419 w 5022"/>
                  <a:gd name="T103" fmla="*/ 664 h 1068"/>
                  <a:gd name="T104" fmla="*/ 3456 w 5022"/>
                  <a:gd name="T105" fmla="*/ 798 h 1068"/>
                  <a:gd name="T106" fmla="*/ 3345 w 5022"/>
                  <a:gd name="T107" fmla="*/ 675 h 1068"/>
                  <a:gd name="T108" fmla="*/ 3603 w 5022"/>
                  <a:gd name="T109" fmla="*/ 806 h 1068"/>
                  <a:gd name="T110" fmla="*/ 3621 w 5022"/>
                  <a:gd name="T111" fmla="*/ 888 h 1068"/>
                  <a:gd name="T112" fmla="*/ 3843 w 5022"/>
                  <a:gd name="T113" fmla="*/ 882 h 1068"/>
                  <a:gd name="T114" fmla="*/ 3778 w 5022"/>
                  <a:gd name="T115" fmla="*/ 937 h 1068"/>
                  <a:gd name="T116" fmla="*/ 4260 w 5022"/>
                  <a:gd name="T117" fmla="*/ 951 h 1068"/>
                  <a:gd name="T118" fmla="*/ 4058 w 5022"/>
                  <a:gd name="T119" fmla="*/ 920 h 1068"/>
                  <a:gd name="T120" fmla="*/ 4441 w 5022"/>
                  <a:gd name="T121" fmla="*/ 1043 h 1068"/>
                  <a:gd name="T122" fmla="*/ 4735 w 5022"/>
                  <a:gd name="T123" fmla="*/ 992 h 1068"/>
                  <a:gd name="T124" fmla="*/ 4595 w 5022"/>
                  <a:gd name="T125" fmla="*/ 986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22" h="1068">
                    <a:moveTo>
                      <a:pt x="0" y="999"/>
                    </a:moveTo>
                    <a:lnTo>
                      <a:pt x="188" y="992"/>
                    </a:lnTo>
                    <a:lnTo>
                      <a:pt x="204" y="992"/>
                    </a:lnTo>
                    <a:lnTo>
                      <a:pt x="207" y="1060"/>
                    </a:lnTo>
                    <a:lnTo>
                      <a:pt x="191" y="1060"/>
                    </a:lnTo>
                    <a:lnTo>
                      <a:pt x="3" y="1067"/>
                    </a:lnTo>
                    <a:lnTo>
                      <a:pt x="0" y="999"/>
                    </a:lnTo>
                    <a:close/>
                    <a:moveTo>
                      <a:pt x="272" y="988"/>
                    </a:moveTo>
                    <a:lnTo>
                      <a:pt x="282" y="988"/>
                    </a:lnTo>
                    <a:lnTo>
                      <a:pt x="376" y="982"/>
                    </a:lnTo>
                    <a:lnTo>
                      <a:pt x="470" y="975"/>
                    </a:lnTo>
                    <a:lnTo>
                      <a:pt x="473" y="974"/>
                    </a:lnTo>
                    <a:lnTo>
                      <a:pt x="480" y="1042"/>
                    </a:lnTo>
                    <a:lnTo>
                      <a:pt x="475" y="1042"/>
                    </a:lnTo>
                    <a:lnTo>
                      <a:pt x="380" y="1050"/>
                    </a:lnTo>
                    <a:lnTo>
                      <a:pt x="286" y="1056"/>
                    </a:lnTo>
                    <a:lnTo>
                      <a:pt x="275" y="1056"/>
                    </a:lnTo>
                    <a:lnTo>
                      <a:pt x="272" y="988"/>
                    </a:lnTo>
                    <a:close/>
                    <a:moveTo>
                      <a:pt x="541" y="967"/>
                    </a:moveTo>
                    <a:lnTo>
                      <a:pt x="563" y="965"/>
                    </a:lnTo>
                    <a:lnTo>
                      <a:pt x="656" y="953"/>
                    </a:lnTo>
                    <a:lnTo>
                      <a:pt x="741" y="939"/>
                    </a:lnTo>
                    <a:lnTo>
                      <a:pt x="752" y="1007"/>
                    </a:lnTo>
                    <a:lnTo>
                      <a:pt x="665" y="1020"/>
                    </a:lnTo>
                    <a:lnTo>
                      <a:pt x="570" y="1033"/>
                    </a:lnTo>
                    <a:lnTo>
                      <a:pt x="548" y="1035"/>
                    </a:lnTo>
                    <a:lnTo>
                      <a:pt x="541" y="967"/>
                    </a:lnTo>
                    <a:close/>
                    <a:moveTo>
                      <a:pt x="808" y="929"/>
                    </a:moveTo>
                    <a:lnTo>
                      <a:pt x="845" y="923"/>
                    </a:lnTo>
                    <a:lnTo>
                      <a:pt x="945" y="909"/>
                    </a:lnTo>
                    <a:lnTo>
                      <a:pt x="1011" y="900"/>
                    </a:lnTo>
                    <a:lnTo>
                      <a:pt x="1020" y="967"/>
                    </a:lnTo>
                    <a:lnTo>
                      <a:pt x="954" y="977"/>
                    </a:lnTo>
                    <a:lnTo>
                      <a:pt x="856" y="990"/>
                    </a:lnTo>
                    <a:lnTo>
                      <a:pt x="819" y="996"/>
                    </a:lnTo>
                    <a:lnTo>
                      <a:pt x="808" y="929"/>
                    </a:lnTo>
                    <a:close/>
                    <a:moveTo>
                      <a:pt x="1077" y="889"/>
                    </a:moveTo>
                    <a:lnTo>
                      <a:pt x="1143" y="878"/>
                    </a:lnTo>
                    <a:lnTo>
                      <a:pt x="1191" y="867"/>
                    </a:lnTo>
                    <a:lnTo>
                      <a:pt x="1238" y="856"/>
                    </a:lnTo>
                    <a:lnTo>
                      <a:pt x="1272" y="846"/>
                    </a:lnTo>
                    <a:lnTo>
                      <a:pt x="1291" y="911"/>
                    </a:lnTo>
                    <a:lnTo>
                      <a:pt x="1254" y="922"/>
                    </a:lnTo>
                    <a:lnTo>
                      <a:pt x="1205" y="934"/>
                    </a:lnTo>
                    <a:lnTo>
                      <a:pt x="1155" y="945"/>
                    </a:lnTo>
                    <a:lnTo>
                      <a:pt x="1088" y="956"/>
                    </a:lnTo>
                    <a:lnTo>
                      <a:pt x="1077" y="889"/>
                    </a:lnTo>
                    <a:close/>
                    <a:moveTo>
                      <a:pt x="1333" y="825"/>
                    </a:moveTo>
                    <a:lnTo>
                      <a:pt x="1371" y="809"/>
                    </a:lnTo>
                    <a:lnTo>
                      <a:pt x="1412" y="788"/>
                    </a:lnTo>
                    <a:lnTo>
                      <a:pt x="1451" y="765"/>
                    </a:lnTo>
                    <a:lnTo>
                      <a:pt x="1488" y="739"/>
                    </a:lnTo>
                    <a:lnTo>
                      <a:pt x="1500" y="729"/>
                    </a:lnTo>
                    <a:lnTo>
                      <a:pt x="1544" y="781"/>
                    </a:lnTo>
                    <a:lnTo>
                      <a:pt x="1527" y="795"/>
                    </a:lnTo>
                    <a:lnTo>
                      <a:pt x="1486" y="824"/>
                    </a:lnTo>
                    <a:lnTo>
                      <a:pt x="1442" y="849"/>
                    </a:lnTo>
                    <a:lnTo>
                      <a:pt x="1397" y="872"/>
                    </a:lnTo>
                    <a:lnTo>
                      <a:pt x="1359" y="888"/>
                    </a:lnTo>
                    <a:lnTo>
                      <a:pt x="1333" y="825"/>
                    </a:lnTo>
                    <a:close/>
                    <a:moveTo>
                      <a:pt x="1540" y="684"/>
                    </a:moveTo>
                    <a:lnTo>
                      <a:pt x="1551" y="669"/>
                    </a:lnTo>
                    <a:lnTo>
                      <a:pt x="1566" y="646"/>
                    </a:lnTo>
                    <a:lnTo>
                      <a:pt x="1582" y="620"/>
                    </a:lnTo>
                    <a:lnTo>
                      <a:pt x="1611" y="565"/>
                    </a:lnTo>
                    <a:lnTo>
                      <a:pt x="1635" y="512"/>
                    </a:lnTo>
                    <a:lnTo>
                      <a:pt x="1697" y="541"/>
                    </a:lnTo>
                    <a:lnTo>
                      <a:pt x="1671" y="597"/>
                    </a:lnTo>
                    <a:lnTo>
                      <a:pt x="1640" y="656"/>
                    </a:lnTo>
                    <a:lnTo>
                      <a:pt x="1623" y="683"/>
                    </a:lnTo>
                    <a:lnTo>
                      <a:pt x="1606" y="709"/>
                    </a:lnTo>
                    <a:lnTo>
                      <a:pt x="1595" y="725"/>
                    </a:lnTo>
                    <a:lnTo>
                      <a:pt x="1540" y="684"/>
                    </a:lnTo>
                    <a:close/>
                    <a:moveTo>
                      <a:pt x="1662" y="451"/>
                    </a:moveTo>
                    <a:lnTo>
                      <a:pt x="1666" y="442"/>
                    </a:lnTo>
                    <a:lnTo>
                      <a:pt x="1692" y="378"/>
                    </a:lnTo>
                    <a:lnTo>
                      <a:pt x="1718" y="314"/>
                    </a:lnTo>
                    <a:lnTo>
                      <a:pt x="1739" y="263"/>
                    </a:lnTo>
                    <a:lnTo>
                      <a:pt x="1802" y="288"/>
                    </a:lnTo>
                    <a:lnTo>
                      <a:pt x="1781" y="339"/>
                    </a:lnTo>
                    <a:lnTo>
                      <a:pt x="1755" y="404"/>
                    </a:lnTo>
                    <a:lnTo>
                      <a:pt x="1728" y="469"/>
                    </a:lnTo>
                    <a:lnTo>
                      <a:pt x="1724" y="478"/>
                    </a:lnTo>
                    <a:lnTo>
                      <a:pt x="1662" y="451"/>
                    </a:lnTo>
                    <a:close/>
                    <a:moveTo>
                      <a:pt x="1767" y="199"/>
                    </a:moveTo>
                    <a:lnTo>
                      <a:pt x="1770" y="193"/>
                    </a:lnTo>
                    <a:lnTo>
                      <a:pt x="1783" y="165"/>
                    </a:lnTo>
                    <a:lnTo>
                      <a:pt x="1797" y="139"/>
                    </a:lnTo>
                    <a:lnTo>
                      <a:pt x="1811" y="114"/>
                    </a:lnTo>
                    <a:lnTo>
                      <a:pt x="1825" y="92"/>
                    </a:lnTo>
                    <a:lnTo>
                      <a:pt x="1840" y="70"/>
                    </a:lnTo>
                    <a:lnTo>
                      <a:pt x="1855" y="52"/>
                    </a:lnTo>
                    <a:lnTo>
                      <a:pt x="1872" y="35"/>
                    </a:lnTo>
                    <a:lnTo>
                      <a:pt x="1890" y="21"/>
                    </a:lnTo>
                    <a:cubicBezTo>
                      <a:pt x="1891" y="20"/>
                      <a:pt x="1893" y="19"/>
                      <a:pt x="1894" y="18"/>
                    </a:cubicBezTo>
                    <a:lnTo>
                      <a:pt x="1896" y="17"/>
                    </a:lnTo>
                    <a:lnTo>
                      <a:pt x="1929" y="77"/>
                    </a:lnTo>
                    <a:lnTo>
                      <a:pt x="1927" y="78"/>
                    </a:lnTo>
                    <a:lnTo>
                      <a:pt x="1931" y="75"/>
                    </a:lnTo>
                    <a:lnTo>
                      <a:pt x="1920" y="84"/>
                    </a:lnTo>
                    <a:lnTo>
                      <a:pt x="1908" y="95"/>
                    </a:lnTo>
                    <a:lnTo>
                      <a:pt x="1895" y="110"/>
                    </a:lnTo>
                    <a:lnTo>
                      <a:pt x="1883" y="127"/>
                    </a:lnTo>
                    <a:lnTo>
                      <a:pt x="1870" y="148"/>
                    </a:lnTo>
                    <a:lnTo>
                      <a:pt x="1857" y="170"/>
                    </a:lnTo>
                    <a:lnTo>
                      <a:pt x="1845" y="194"/>
                    </a:lnTo>
                    <a:lnTo>
                      <a:pt x="1832" y="221"/>
                    </a:lnTo>
                    <a:lnTo>
                      <a:pt x="1829" y="227"/>
                    </a:lnTo>
                    <a:lnTo>
                      <a:pt x="1767" y="199"/>
                    </a:lnTo>
                    <a:close/>
                    <a:moveTo>
                      <a:pt x="1990" y="6"/>
                    </a:moveTo>
                    <a:lnTo>
                      <a:pt x="2003" y="11"/>
                    </a:lnTo>
                    <a:cubicBezTo>
                      <a:pt x="2006" y="12"/>
                      <a:pt x="2008" y="13"/>
                      <a:pt x="2010" y="14"/>
                    </a:cubicBezTo>
                    <a:lnTo>
                      <a:pt x="2027" y="26"/>
                    </a:lnTo>
                    <a:cubicBezTo>
                      <a:pt x="2029" y="27"/>
                      <a:pt x="2030" y="28"/>
                      <a:pt x="2031" y="30"/>
                    </a:cubicBezTo>
                    <a:lnTo>
                      <a:pt x="2049" y="46"/>
                    </a:lnTo>
                    <a:lnTo>
                      <a:pt x="2070" y="69"/>
                    </a:lnTo>
                    <a:lnTo>
                      <a:pt x="2090" y="96"/>
                    </a:lnTo>
                    <a:lnTo>
                      <a:pt x="2110" y="126"/>
                    </a:lnTo>
                    <a:lnTo>
                      <a:pt x="2130" y="159"/>
                    </a:lnTo>
                    <a:lnTo>
                      <a:pt x="2137" y="173"/>
                    </a:lnTo>
                    <a:lnTo>
                      <a:pt x="2078" y="206"/>
                    </a:lnTo>
                    <a:lnTo>
                      <a:pt x="2071" y="194"/>
                    </a:lnTo>
                    <a:lnTo>
                      <a:pt x="2053" y="163"/>
                    </a:lnTo>
                    <a:lnTo>
                      <a:pt x="2036" y="137"/>
                    </a:lnTo>
                    <a:lnTo>
                      <a:pt x="2019" y="114"/>
                    </a:lnTo>
                    <a:lnTo>
                      <a:pt x="2003" y="96"/>
                    </a:lnTo>
                    <a:lnTo>
                      <a:pt x="1985" y="79"/>
                    </a:lnTo>
                    <a:lnTo>
                      <a:pt x="1989" y="83"/>
                    </a:lnTo>
                    <a:lnTo>
                      <a:pt x="1972" y="71"/>
                    </a:lnTo>
                    <a:lnTo>
                      <a:pt x="1978" y="74"/>
                    </a:lnTo>
                    <a:lnTo>
                      <a:pt x="1965" y="69"/>
                    </a:lnTo>
                    <a:lnTo>
                      <a:pt x="1990" y="6"/>
                    </a:lnTo>
                    <a:close/>
                    <a:moveTo>
                      <a:pt x="2170" y="234"/>
                    </a:moveTo>
                    <a:lnTo>
                      <a:pt x="2189" y="272"/>
                    </a:lnTo>
                    <a:lnTo>
                      <a:pt x="2210" y="313"/>
                    </a:lnTo>
                    <a:lnTo>
                      <a:pt x="2230" y="357"/>
                    </a:lnTo>
                    <a:lnTo>
                      <a:pt x="2258" y="420"/>
                    </a:lnTo>
                    <a:lnTo>
                      <a:pt x="2196" y="448"/>
                    </a:lnTo>
                    <a:lnTo>
                      <a:pt x="2168" y="386"/>
                    </a:lnTo>
                    <a:lnTo>
                      <a:pt x="2148" y="343"/>
                    </a:lnTo>
                    <a:lnTo>
                      <a:pt x="2129" y="302"/>
                    </a:lnTo>
                    <a:lnTo>
                      <a:pt x="2110" y="265"/>
                    </a:lnTo>
                    <a:lnTo>
                      <a:pt x="2170" y="234"/>
                    </a:lnTo>
                    <a:close/>
                    <a:moveTo>
                      <a:pt x="2286" y="482"/>
                    </a:moveTo>
                    <a:lnTo>
                      <a:pt x="2311" y="538"/>
                    </a:lnTo>
                    <a:lnTo>
                      <a:pt x="2351" y="628"/>
                    </a:lnTo>
                    <a:lnTo>
                      <a:pt x="2369" y="668"/>
                    </a:lnTo>
                    <a:lnTo>
                      <a:pt x="2307" y="696"/>
                    </a:lnTo>
                    <a:lnTo>
                      <a:pt x="2289" y="656"/>
                    </a:lnTo>
                    <a:lnTo>
                      <a:pt x="2249" y="565"/>
                    </a:lnTo>
                    <a:lnTo>
                      <a:pt x="2224" y="510"/>
                    </a:lnTo>
                    <a:lnTo>
                      <a:pt x="2286" y="482"/>
                    </a:lnTo>
                    <a:close/>
                    <a:moveTo>
                      <a:pt x="2398" y="729"/>
                    </a:moveTo>
                    <a:lnTo>
                      <a:pt x="2411" y="757"/>
                    </a:lnTo>
                    <a:lnTo>
                      <a:pt x="2430" y="796"/>
                    </a:lnTo>
                    <a:lnTo>
                      <a:pt x="2450" y="833"/>
                    </a:lnTo>
                    <a:lnTo>
                      <a:pt x="2469" y="868"/>
                    </a:lnTo>
                    <a:lnTo>
                      <a:pt x="2487" y="899"/>
                    </a:lnTo>
                    <a:lnTo>
                      <a:pt x="2491" y="905"/>
                    </a:lnTo>
                    <a:lnTo>
                      <a:pt x="2434" y="942"/>
                    </a:lnTo>
                    <a:lnTo>
                      <a:pt x="2429" y="934"/>
                    </a:lnTo>
                    <a:lnTo>
                      <a:pt x="2409" y="900"/>
                    </a:lnTo>
                    <a:lnTo>
                      <a:pt x="2389" y="864"/>
                    </a:lnTo>
                    <a:lnTo>
                      <a:pt x="2370" y="826"/>
                    </a:lnTo>
                    <a:lnTo>
                      <a:pt x="2350" y="786"/>
                    </a:lnTo>
                    <a:lnTo>
                      <a:pt x="2336" y="758"/>
                    </a:lnTo>
                    <a:lnTo>
                      <a:pt x="2398" y="729"/>
                    </a:lnTo>
                    <a:close/>
                    <a:moveTo>
                      <a:pt x="2528" y="957"/>
                    </a:moveTo>
                    <a:lnTo>
                      <a:pt x="2540" y="971"/>
                    </a:lnTo>
                    <a:lnTo>
                      <a:pt x="2555" y="986"/>
                    </a:lnTo>
                    <a:lnTo>
                      <a:pt x="2552" y="982"/>
                    </a:lnTo>
                    <a:lnTo>
                      <a:pt x="2569" y="995"/>
                    </a:lnTo>
                    <a:lnTo>
                      <a:pt x="2564" y="992"/>
                    </a:lnTo>
                    <a:lnTo>
                      <a:pt x="2581" y="1000"/>
                    </a:lnTo>
                    <a:lnTo>
                      <a:pt x="2572" y="997"/>
                    </a:lnTo>
                    <a:lnTo>
                      <a:pt x="2589" y="1000"/>
                    </a:lnTo>
                    <a:lnTo>
                      <a:pt x="2578" y="1000"/>
                    </a:lnTo>
                    <a:lnTo>
                      <a:pt x="2594" y="997"/>
                    </a:lnTo>
                    <a:lnTo>
                      <a:pt x="2585" y="1000"/>
                    </a:lnTo>
                    <a:lnTo>
                      <a:pt x="2601" y="992"/>
                    </a:lnTo>
                    <a:lnTo>
                      <a:pt x="2594" y="996"/>
                    </a:lnTo>
                    <a:lnTo>
                      <a:pt x="2610" y="984"/>
                    </a:lnTo>
                    <a:lnTo>
                      <a:pt x="2606" y="987"/>
                    </a:lnTo>
                    <a:lnTo>
                      <a:pt x="2622" y="970"/>
                    </a:lnTo>
                    <a:lnTo>
                      <a:pt x="2634" y="952"/>
                    </a:lnTo>
                    <a:lnTo>
                      <a:pt x="2689" y="992"/>
                    </a:lnTo>
                    <a:lnTo>
                      <a:pt x="2672" y="1015"/>
                    </a:lnTo>
                    <a:lnTo>
                      <a:pt x="2657" y="1033"/>
                    </a:lnTo>
                    <a:cubicBezTo>
                      <a:pt x="2656" y="1034"/>
                      <a:pt x="2654" y="1035"/>
                      <a:pt x="2653" y="1036"/>
                    </a:cubicBezTo>
                    <a:lnTo>
                      <a:pt x="2637" y="1049"/>
                    </a:lnTo>
                    <a:cubicBezTo>
                      <a:pt x="2635" y="1051"/>
                      <a:pt x="2633" y="1052"/>
                      <a:pt x="2631" y="1053"/>
                    </a:cubicBezTo>
                    <a:lnTo>
                      <a:pt x="2615" y="1061"/>
                    </a:lnTo>
                    <a:cubicBezTo>
                      <a:pt x="2612" y="1063"/>
                      <a:pt x="2609" y="1064"/>
                      <a:pt x="2605" y="1064"/>
                    </a:cubicBezTo>
                    <a:lnTo>
                      <a:pt x="2589" y="1067"/>
                    </a:lnTo>
                    <a:cubicBezTo>
                      <a:pt x="2585" y="1068"/>
                      <a:pt x="2581" y="1068"/>
                      <a:pt x="2578" y="1067"/>
                    </a:cubicBezTo>
                    <a:lnTo>
                      <a:pt x="2561" y="1064"/>
                    </a:lnTo>
                    <a:cubicBezTo>
                      <a:pt x="2558" y="1064"/>
                      <a:pt x="2555" y="1063"/>
                      <a:pt x="2552" y="1062"/>
                    </a:cubicBezTo>
                    <a:lnTo>
                      <a:pt x="2535" y="1054"/>
                    </a:lnTo>
                    <a:cubicBezTo>
                      <a:pt x="2533" y="1053"/>
                      <a:pt x="2531" y="1052"/>
                      <a:pt x="2529" y="1050"/>
                    </a:cubicBezTo>
                    <a:lnTo>
                      <a:pt x="2512" y="1037"/>
                    </a:lnTo>
                    <a:cubicBezTo>
                      <a:pt x="2510" y="1037"/>
                      <a:pt x="2509" y="1035"/>
                      <a:pt x="2508" y="1034"/>
                    </a:cubicBezTo>
                    <a:lnTo>
                      <a:pt x="2488" y="1014"/>
                    </a:lnTo>
                    <a:lnTo>
                      <a:pt x="2476" y="1001"/>
                    </a:lnTo>
                    <a:lnTo>
                      <a:pt x="2528" y="957"/>
                    </a:lnTo>
                    <a:close/>
                    <a:moveTo>
                      <a:pt x="2663" y="898"/>
                    </a:moveTo>
                    <a:lnTo>
                      <a:pt x="2676" y="870"/>
                    </a:lnTo>
                    <a:lnTo>
                      <a:pt x="2690" y="836"/>
                    </a:lnTo>
                    <a:lnTo>
                      <a:pt x="2704" y="799"/>
                    </a:lnTo>
                    <a:lnTo>
                      <a:pt x="2718" y="760"/>
                    </a:lnTo>
                    <a:lnTo>
                      <a:pt x="2732" y="719"/>
                    </a:lnTo>
                    <a:lnTo>
                      <a:pt x="2734" y="712"/>
                    </a:lnTo>
                    <a:lnTo>
                      <a:pt x="2799" y="732"/>
                    </a:lnTo>
                    <a:lnTo>
                      <a:pt x="2796" y="741"/>
                    </a:lnTo>
                    <a:lnTo>
                      <a:pt x="2782" y="783"/>
                    </a:lnTo>
                    <a:lnTo>
                      <a:pt x="2768" y="823"/>
                    </a:lnTo>
                    <a:lnTo>
                      <a:pt x="2753" y="862"/>
                    </a:lnTo>
                    <a:lnTo>
                      <a:pt x="2738" y="898"/>
                    </a:lnTo>
                    <a:lnTo>
                      <a:pt x="2725" y="927"/>
                    </a:lnTo>
                    <a:lnTo>
                      <a:pt x="2663" y="898"/>
                    </a:lnTo>
                    <a:close/>
                    <a:moveTo>
                      <a:pt x="2754" y="647"/>
                    </a:moveTo>
                    <a:lnTo>
                      <a:pt x="2759" y="632"/>
                    </a:lnTo>
                    <a:lnTo>
                      <a:pt x="2786" y="542"/>
                    </a:lnTo>
                    <a:lnTo>
                      <a:pt x="2813" y="452"/>
                    </a:lnTo>
                    <a:lnTo>
                      <a:pt x="2878" y="471"/>
                    </a:lnTo>
                    <a:lnTo>
                      <a:pt x="2851" y="561"/>
                    </a:lnTo>
                    <a:lnTo>
                      <a:pt x="2824" y="653"/>
                    </a:lnTo>
                    <a:lnTo>
                      <a:pt x="2819" y="667"/>
                    </a:lnTo>
                    <a:lnTo>
                      <a:pt x="2754" y="647"/>
                    </a:lnTo>
                    <a:close/>
                    <a:moveTo>
                      <a:pt x="2832" y="387"/>
                    </a:moveTo>
                    <a:lnTo>
                      <a:pt x="2839" y="362"/>
                    </a:lnTo>
                    <a:lnTo>
                      <a:pt x="2852" y="319"/>
                    </a:lnTo>
                    <a:lnTo>
                      <a:pt x="2866" y="277"/>
                    </a:lnTo>
                    <a:lnTo>
                      <a:pt x="2879" y="237"/>
                    </a:lnTo>
                    <a:lnTo>
                      <a:pt x="2892" y="200"/>
                    </a:lnTo>
                    <a:lnTo>
                      <a:pt x="2896" y="190"/>
                    </a:lnTo>
                    <a:lnTo>
                      <a:pt x="2960" y="215"/>
                    </a:lnTo>
                    <a:lnTo>
                      <a:pt x="2957" y="222"/>
                    </a:lnTo>
                    <a:lnTo>
                      <a:pt x="2944" y="259"/>
                    </a:lnTo>
                    <a:lnTo>
                      <a:pt x="2931" y="298"/>
                    </a:lnTo>
                    <a:lnTo>
                      <a:pt x="2917" y="339"/>
                    </a:lnTo>
                    <a:lnTo>
                      <a:pt x="2905" y="381"/>
                    </a:lnTo>
                    <a:lnTo>
                      <a:pt x="2897" y="406"/>
                    </a:lnTo>
                    <a:lnTo>
                      <a:pt x="2832" y="387"/>
                    </a:lnTo>
                    <a:close/>
                    <a:moveTo>
                      <a:pt x="2923" y="125"/>
                    </a:moveTo>
                    <a:lnTo>
                      <a:pt x="2933" y="102"/>
                    </a:lnTo>
                    <a:lnTo>
                      <a:pt x="2947" y="76"/>
                    </a:lnTo>
                    <a:lnTo>
                      <a:pt x="2962" y="53"/>
                    </a:lnTo>
                    <a:lnTo>
                      <a:pt x="2978" y="33"/>
                    </a:lnTo>
                    <a:cubicBezTo>
                      <a:pt x="2979" y="32"/>
                      <a:pt x="2980" y="30"/>
                      <a:pt x="2982" y="29"/>
                    </a:cubicBezTo>
                    <a:lnTo>
                      <a:pt x="2995" y="17"/>
                    </a:lnTo>
                    <a:cubicBezTo>
                      <a:pt x="2997" y="15"/>
                      <a:pt x="3000" y="14"/>
                      <a:pt x="3003" y="12"/>
                    </a:cubicBezTo>
                    <a:lnTo>
                      <a:pt x="3016" y="5"/>
                    </a:lnTo>
                    <a:cubicBezTo>
                      <a:pt x="3019" y="4"/>
                      <a:pt x="3023" y="3"/>
                      <a:pt x="3026" y="2"/>
                    </a:cubicBezTo>
                    <a:lnTo>
                      <a:pt x="3039" y="0"/>
                    </a:lnTo>
                    <a:cubicBezTo>
                      <a:pt x="3042" y="0"/>
                      <a:pt x="3045" y="0"/>
                      <a:pt x="3048" y="0"/>
                    </a:cubicBezTo>
                    <a:lnTo>
                      <a:pt x="3061" y="1"/>
                    </a:lnTo>
                    <a:cubicBezTo>
                      <a:pt x="3064" y="1"/>
                      <a:pt x="3067" y="2"/>
                      <a:pt x="3070" y="3"/>
                    </a:cubicBezTo>
                    <a:lnTo>
                      <a:pt x="3083" y="8"/>
                    </a:lnTo>
                    <a:cubicBezTo>
                      <a:pt x="3085" y="9"/>
                      <a:pt x="3087" y="10"/>
                      <a:pt x="3089" y="11"/>
                    </a:cubicBezTo>
                    <a:lnTo>
                      <a:pt x="3101" y="18"/>
                    </a:lnTo>
                    <a:cubicBezTo>
                      <a:pt x="3103" y="20"/>
                      <a:pt x="3105" y="21"/>
                      <a:pt x="3106" y="22"/>
                    </a:cubicBezTo>
                    <a:lnTo>
                      <a:pt x="3118" y="33"/>
                    </a:lnTo>
                    <a:lnTo>
                      <a:pt x="3073" y="83"/>
                    </a:lnTo>
                    <a:lnTo>
                      <a:pt x="3061" y="73"/>
                    </a:lnTo>
                    <a:lnTo>
                      <a:pt x="3066" y="77"/>
                    </a:lnTo>
                    <a:lnTo>
                      <a:pt x="3053" y="69"/>
                    </a:lnTo>
                    <a:lnTo>
                      <a:pt x="3059" y="72"/>
                    </a:lnTo>
                    <a:lnTo>
                      <a:pt x="3046" y="67"/>
                    </a:lnTo>
                    <a:lnTo>
                      <a:pt x="3055" y="69"/>
                    </a:lnTo>
                    <a:lnTo>
                      <a:pt x="3042" y="68"/>
                    </a:lnTo>
                    <a:lnTo>
                      <a:pt x="3051" y="67"/>
                    </a:lnTo>
                    <a:lnTo>
                      <a:pt x="3037" y="70"/>
                    </a:lnTo>
                    <a:lnTo>
                      <a:pt x="3046" y="66"/>
                    </a:lnTo>
                    <a:lnTo>
                      <a:pt x="3033" y="73"/>
                    </a:lnTo>
                    <a:lnTo>
                      <a:pt x="3040" y="68"/>
                    </a:lnTo>
                    <a:lnTo>
                      <a:pt x="3027" y="80"/>
                    </a:lnTo>
                    <a:lnTo>
                      <a:pt x="3031" y="76"/>
                    </a:lnTo>
                    <a:lnTo>
                      <a:pt x="3019" y="90"/>
                    </a:lnTo>
                    <a:lnTo>
                      <a:pt x="3007" y="108"/>
                    </a:lnTo>
                    <a:lnTo>
                      <a:pt x="2995" y="131"/>
                    </a:lnTo>
                    <a:lnTo>
                      <a:pt x="2984" y="154"/>
                    </a:lnTo>
                    <a:lnTo>
                      <a:pt x="2923" y="125"/>
                    </a:lnTo>
                    <a:close/>
                    <a:moveTo>
                      <a:pt x="3165" y="97"/>
                    </a:moveTo>
                    <a:lnTo>
                      <a:pt x="3173" y="113"/>
                    </a:lnTo>
                    <a:lnTo>
                      <a:pt x="3186" y="137"/>
                    </a:lnTo>
                    <a:lnTo>
                      <a:pt x="3198" y="163"/>
                    </a:lnTo>
                    <a:lnTo>
                      <a:pt x="3210" y="190"/>
                    </a:lnTo>
                    <a:lnTo>
                      <a:pt x="3233" y="248"/>
                    </a:lnTo>
                    <a:lnTo>
                      <a:pt x="3249" y="288"/>
                    </a:lnTo>
                    <a:lnTo>
                      <a:pt x="3185" y="312"/>
                    </a:lnTo>
                    <a:lnTo>
                      <a:pt x="3170" y="274"/>
                    </a:lnTo>
                    <a:lnTo>
                      <a:pt x="3147" y="217"/>
                    </a:lnTo>
                    <a:lnTo>
                      <a:pt x="3136" y="192"/>
                    </a:lnTo>
                    <a:lnTo>
                      <a:pt x="3125" y="167"/>
                    </a:lnTo>
                    <a:lnTo>
                      <a:pt x="3114" y="145"/>
                    </a:lnTo>
                    <a:lnTo>
                      <a:pt x="3105" y="130"/>
                    </a:lnTo>
                    <a:lnTo>
                      <a:pt x="3165" y="97"/>
                    </a:lnTo>
                    <a:close/>
                    <a:moveTo>
                      <a:pt x="3273" y="351"/>
                    </a:moveTo>
                    <a:lnTo>
                      <a:pt x="3281" y="374"/>
                    </a:lnTo>
                    <a:lnTo>
                      <a:pt x="3307" y="438"/>
                    </a:lnTo>
                    <a:lnTo>
                      <a:pt x="3333" y="501"/>
                    </a:lnTo>
                    <a:lnTo>
                      <a:pt x="3350" y="538"/>
                    </a:lnTo>
                    <a:lnTo>
                      <a:pt x="3288" y="566"/>
                    </a:lnTo>
                    <a:lnTo>
                      <a:pt x="3270" y="527"/>
                    </a:lnTo>
                    <a:lnTo>
                      <a:pt x="3243" y="463"/>
                    </a:lnTo>
                    <a:lnTo>
                      <a:pt x="3218" y="398"/>
                    </a:lnTo>
                    <a:lnTo>
                      <a:pt x="3209" y="376"/>
                    </a:lnTo>
                    <a:lnTo>
                      <a:pt x="3273" y="351"/>
                    </a:lnTo>
                    <a:close/>
                    <a:moveTo>
                      <a:pt x="3380" y="597"/>
                    </a:moveTo>
                    <a:lnTo>
                      <a:pt x="3389" y="616"/>
                    </a:lnTo>
                    <a:lnTo>
                      <a:pt x="3404" y="641"/>
                    </a:lnTo>
                    <a:lnTo>
                      <a:pt x="3419" y="664"/>
                    </a:lnTo>
                    <a:lnTo>
                      <a:pt x="3435" y="685"/>
                    </a:lnTo>
                    <a:lnTo>
                      <a:pt x="3451" y="704"/>
                    </a:lnTo>
                    <a:lnTo>
                      <a:pt x="3467" y="721"/>
                    </a:lnTo>
                    <a:lnTo>
                      <a:pt x="3484" y="735"/>
                    </a:lnTo>
                    <a:lnTo>
                      <a:pt x="3495" y="743"/>
                    </a:lnTo>
                    <a:lnTo>
                      <a:pt x="3456" y="798"/>
                    </a:lnTo>
                    <a:lnTo>
                      <a:pt x="3440" y="787"/>
                    </a:lnTo>
                    <a:lnTo>
                      <a:pt x="3418" y="769"/>
                    </a:lnTo>
                    <a:lnTo>
                      <a:pt x="3399" y="748"/>
                    </a:lnTo>
                    <a:lnTo>
                      <a:pt x="3380" y="725"/>
                    </a:lnTo>
                    <a:lnTo>
                      <a:pt x="3363" y="701"/>
                    </a:lnTo>
                    <a:lnTo>
                      <a:pt x="3345" y="675"/>
                    </a:lnTo>
                    <a:lnTo>
                      <a:pt x="3329" y="647"/>
                    </a:lnTo>
                    <a:lnTo>
                      <a:pt x="3319" y="629"/>
                    </a:lnTo>
                    <a:lnTo>
                      <a:pt x="3380" y="597"/>
                    </a:lnTo>
                    <a:close/>
                    <a:moveTo>
                      <a:pt x="3550" y="779"/>
                    </a:moveTo>
                    <a:lnTo>
                      <a:pt x="3561" y="785"/>
                    </a:lnTo>
                    <a:lnTo>
                      <a:pt x="3603" y="806"/>
                    </a:lnTo>
                    <a:lnTo>
                      <a:pt x="3647" y="825"/>
                    </a:lnTo>
                    <a:lnTo>
                      <a:pt x="3694" y="842"/>
                    </a:lnTo>
                    <a:lnTo>
                      <a:pt x="3731" y="853"/>
                    </a:lnTo>
                    <a:lnTo>
                      <a:pt x="3710" y="918"/>
                    </a:lnTo>
                    <a:lnTo>
                      <a:pt x="3671" y="906"/>
                    </a:lnTo>
                    <a:lnTo>
                      <a:pt x="3621" y="888"/>
                    </a:lnTo>
                    <a:lnTo>
                      <a:pt x="3573" y="867"/>
                    </a:lnTo>
                    <a:lnTo>
                      <a:pt x="3526" y="843"/>
                    </a:lnTo>
                    <a:lnTo>
                      <a:pt x="3515" y="837"/>
                    </a:lnTo>
                    <a:lnTo>
                      <a:pt x="3550" y="779"/>
                    </a:lnTo>
                    <a:close/>
                    <a:moveTo>
                      <a:pt x="3794" y="871"/>
                    </a:moveTo>
                    <a:lnTo>
                      <a:pt x="3843" y="882"/>
                    </a:lnTo>
                    <a:lnTo>
                      <a:pt x="3947" y="902"/>
                    </a:lnTo>
                    <a:lnTo>
                      <a:pt x="3991" y="909"/>
                    </a:lnTo>
                    <a:lnTo>
                      <a:pt x="3981" y="977"/>
                    </a:lnTo>
                    <a:lnTo>
                      <a:pt x="3934" y="969"/>
                    </a:lnTo>
                    <a:lnTo>
                      <a:pt x="3827" y="948"/>
                    </a:lnTo>
                    <a:lnTo>
                      <a:pt x="3778" y="937"/>
                    </a:lnTo>
                    <a:lnTo>
                      <a:pt x="3794" y="871"/>
                    </a:lnTo>
                    <a:close/>
                    <a:moveTo>
                      <a:pt x="4058" y="920"/>
                    </a:moveTo>
                    <a:lnTo>
                      <a:pt x="4155" y="935"/>
                    </a:lnTo>
                    <a:lnTo>
                      <a:pt x="4206" y="942"/>
                    </a:lnTo>
                    <a:lnTo>
                      <a:pt x="4256" y="950"/>
                    </a:lnTo>
                    <a:lnTo>
                      <a:pt x="4260" y="951"/>
                    </a:lnTo>
                    <a:lnTo>
                      <a:pt x="4250" y="1018"/>
                    </a:lnTo>
                    <a:lnTo>
                      <a:pt x="4245" y="1018"/>
                    </a:lnTo>
                    <a:lnTo>
                      <a:pt x="4196" y="1010"/>
                    </a:lnTo>
                    <a:lnTo>
                      <a:pt x="4145" y="1002"/>
                    </a:lnTo>
                    <a:lnTo>
                      <a:pt x="4048" y="987"/>
                    </a:lnTo>
                    <a:lnTo>
                      <a:pt x="4058" y="920"/>
                    </a:lnTo>
                    <a:close/>
                    <a:moveTo>
                      <a:pt x="4327" y="961"/>
                    </a:moveTo>
                    <a:lnTo>
                      <a:pt x="4353" y="965"/>
                    </a:lnTo>
                    <a:lnTo>
                      <a:pt x="4449" y="976"/>
                    </a:lnTo>
                    <a:lnTo>
                      <a:pt x="4528" y="982"/>
                    </a:lnTo>
                    <a:lnTo>
                      <a:pt x="4522" y="1050"/>
                    </a:lnTo>
                    <a:lnTo>
                      <a:pt x="4441" y="1043"/>
                    </a:lnTo>
                    <a:lnTo>
                      <a:pt x="4343" y="1032"/>
                    </a:lnTo>
                    <a:lnTo>
                      <a:pt x="4317" y="1028"/>
                    </a:lnTo>
                    <a:lnTo>
                      <a:pt x="4327" y="961"/>
                    </a:lnTo>
                    <a:close/>
                    <a:moveTo>
                      <a:pt x="4595" y="986"/>
                    </a:moveTo>
                    <a:lnTo>
                      <a:pt x="4640" y="989"/>
                    </a:lnTo>
                    <a:lnTo>
                      <a:pt x="4735" y="992"/>
                    </a:lnTo>
                    <a:lnTo>
                      <a:pt x="4797" y="993"/>
                    </a:lnTo>
                    <a:lnTo>
                      <a:pt x="4796" y="1061"/>
                    </a:lnTo>
                    <a:lnTo>
                      <a:pt x="4733" y="1060"/>
                    </a:lnTo>
                    <a:lnTo>
                      <a:pt x="4636" y="1057"/>
                    </a:lnTo>
                    <a:lnTo>
                      <a:pt x="4591" y="1054"/>
                    </a:lnTo>
                    <a:lnTo>
                      <a:pt x="4595" y="986"/>
                    </a:lnTo>
                    <a:close/>
                    <a:moveTo>
                      <a:pt x="4865" y="993"/>
                    </a:moveTo>
                    <a:lnTo>
                      <a:pt x="5022" y="993"/>
                    </a:lnTo>
                    <a:lnTo>
                      <a:pt x="5021" y="1061"/>
                    </a:lnTo>
                    <a:lnTo>
                      <a:pt x="4865" y="1061"/>
                    </a:lnTo>
                    <a:lnTo>
                      <a:pt x="4865" y="993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18"/>
              <p:cNvSpPr>
                <a:spLocks noEditPoints="1"/>
              </p:cNvSpPr>
              <p:nvPr/>
            </p:nvSpPr>
            <p:spPr bwMode="auto">
              <a:xfrm>
                <a:off x="6403410" y="3339934"/>
                <a:ext cx="1003300" cy="14288"/>
              </a:xfrm>
              <a:custGeom>
                <a:avLst/>
                <a:gdLst>
                  <a:gd name="T0" fmla="*/ 28 w 632"/>
                  <a:gd name="T1" fmla="*/ 0 h 9"/>
                  <a:gd name="T2" fmla="*/ 0 w 632"/>
                  <a:gd name="T3" fmla="*/ 9 h 9"/>
                  <a:gd name="T4" fmla="*/ 38 w 632"/>
                  <a:gd name="T5" fmla="*/ 0 h 9"/>
                  <a:gd name="T6" fmla="*/ 67 w 632"/>
                  <a:gd name="T7" fmla="*/ 9 h 9"/>
                  <a:gd name="T8" fmla="*/ 38 w 632"/>
                  <a:gd name="T9" fmla="*/ 0 h 9"/>
                  <a:gd name="T10" fmla="*/ 105 w 632"/>
                  <a:gd name="T11" fmla="*/ 0 h 9"/>
                  <a:gd name="T12" fmla="*/ 76 w 632"/>
                  <a:gd name="T13" fmla="*/ 9 h 9"/>
                  <a:gd name="T14" fmla="*/ 114 w 632"/>
                  <a:gd name="T15" fmla="*/ 0 h 9"/>
                  <a:gd name="T16" fmla="*/ 143 w 632"/>
                  <a:gd name="T17" fmla="*/ 9 h 9"/>
                  <a:gd name="T18" fmla="*/ 114 w 632"/>
                  <a:gd name="T19" fmla="*/ 0 h 9"/>
                  <a:gd name="T20" fmla="*/ 182 w 632"/>
                  <a:gd name="T21" fmla="*/ 0 h 9"/>
                  <a:gd name="T22" fmla="*/ 153 w 632"/>
                  <a:gd name="T23" fmla="*/ 9 h 9"/>
                  <a:gd name="T24" fmla="*/ 191 w 632"/>
                  <a:gd name="T25" fmla="*/ 0 h 9"/>
                  <a:gd name="T26" fmla="*/ 220 w 632"/>
                  <a:gd name="T27" fmla="*/ 9 h 9"/>
                  <a:gd name="T28" fmla="*/ 191 w 632"/>
                  <a:gd name="T29" fmla="*/ 0 h 9"/>
                  <a:gd name="T30" fmla="*/ 258 w 632"/>
                  <a:gd name="T31" fmla="*/ 0 h 9"/>
                  <a:gd name="T32" fmla="*/ 229 w 632"/>
                  <a:gd name="T33" fmla="*/ 9 h 9"/>
                  <a:gd name="T34" fmla="*/ 268 w 632"/>
                  <a:gd name="T35" fmla="*/ 0 h 9"/>
                  <a:gd name="T36" fmla="*/ 297 w 632"/>
                  <a:gd name="T37" fmla="*/ 9 h 9"/>
                  <a:gd name="T38" fmla="*/ 268 w 632"/>
                  <a:gd name="T39" fmla="*/ 0 h 9"/>
                  <a:gd name="T40" fmla="*/ 335 w 632"/>
                  <a:gd name="T41" fmla="*/ 0 h 9"/>
                  <a:gd name="T42" fmla="*/ 306 w 632"/>
                  <a:gd name="T43" fmla="*/ 9 h 9"/>
                  <a:gd name="T44" fmla="*/ 344 w 632"/>
                  <a:gd name="T45" fmla="*/ 0 h 9"/>
                  <a:gd name="T46" fmla="*/ 373 w 632"/>
                  <a:gd name="T47" fmla="*/ 9 h 9"/>
                  <a:gd name="T48" fmla="*/ 344 w 632"/>
                  <a:gd name="T49" fmla="*/ 0 h 9"/>
                  <a:gd name="T50" fmla="*/ 412 w 632"/>
                  <a:gd name="T51" fmla="*/ 0 h 9"/>
                  <a:gd name="T52" fmla="*/ 383 w 632"/>
                  <a:gd name="T53" fmla="*/ 9 h 9"/>
                  <a:gd name="T54" fmla="*/ 421 w 632"/>
                  <a:gd name="T55" fmla="*/ 0 h 9"/>
                  <a:gd name="T56" fmla="*/ 450 w 632"/>
                  <a:gd name="T57" fmla="*/ 9 h 9"/>
                  <a:gd name="T58" fmla="*/ 421 w 632"/>
                  <a:gd name="T59" fmla="*/ 0 h 9"/>
                  <a:gd name="T60" fmla="*/ 488 w 632"/>
                  <a:gd name="T61" fmla="*/ 0 h 9"/>
                  <a:gd name="T62" fmla="*/ 459 w 632"/>
                  <a:gd name="T63" fmla="*/ 9 h 9"/>
                  <a:gd name="T64" fmla="*/ 498 w 632"/>
                  <a:gd name="T65" fmla="*/ 0 h 9"/>
                  <a:gd name="T66" fmla="*/ 526 w 632"/>
                  <a:gd name="T67" fmla="*/ 9 h 9"/>
                  <a:gd name="T68" fmla="*/ 498 w 632"/>
                  <a:gd name="T69" fmla="*/ 0 h 9"/>
                  <a:gd name="T70" fmla="*/ 565 w 632"/>
                  <a:gd name="T71" fmla="*/ 0 h 9"/>
                  <a:gd name="T72" fmla="*/ 536 w 632"/>
                  <a:gd name="T73" fmla="*/ 9 h 9"/>
                  <a:gd name="T74" fmla="*/ 574 w 632"/>
                  <a:gd name="T75" fmla="*/ 0 h 9"/>
                  <a:gd name="T76" fmla="*/ 603 w 632"/>
                  <a:gd name="T77" fmla="*/ 9 h 9"/>
                  <a:gd name="T78" fmla="*/ 574 w 632"/>
                  <a:gd name="T79" fmla="*/ 0 h 9"/>
                  <a:gd name="T80" fmla="*/ 632 w 632"/>
                  <a:gd name="T81" fmla="*/ 0 h 9"/>
                  <a:gd name="T82" fmla="*/ 613 w 632"/>
                  <a:gd name="T8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2" h="9">
                    <a:moveTo>
                      <a:pt x="0" y="0"/>
                    </a:moveTo>
                    <a:lnTo>
                      <a:pt x="28" y="0"/>
                    </a:lnTo>
                    <a:lnTo>
                      <a:pt x="28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38" y="0"/>
                    </a:moveTo>
                    <a:lnTo>
                      <a:pt x="67" y="0"/>
                    </a:lnTo>
                    <a:lnTo>
                      <a:pt x="67" y="9"/>
                    </a:lnTo>
                    <a:lnTo>
                      <a:pt x="38" y="9"/>
                    </a:lnTo>
                    <a:lnTo>
                      <a:pt x="38" y="0"/>
                    </a:lnTo>
                    <a:close/>
                    <a:moveTo>
                      <a:pt x="76" y="0"/>
                    </a:moveTo>
                    <a:lnTo>
                      <a:pt x="105" y="0"/>
                    </a:lnTo>
                    <a:lnTo>
                      <a:pt x="105" y="9"/>
                    </a:lnTo>
                    <a:lnTo>
                      <a:pt x="76" y="9"/>
                    </a:lnTo>
                    <a:lnTo>
                      <a:pt x="76" y="0"/>
                    </a:lnTo>
                    <a:close/>
                    <a:moveTo>
                      <a:pt x="114" y="0"/>
                    </a:moveTo>
                    <a:lnTo>
                      <a:pt x="143" y="0"/>
                    </a:lnTo>
                    <a:lnTo>
                      <a:pt x="143" y="9"/>
                    </a:lnTo>
                    <a:lnTo>
                      <a:pt x="114" y="9"/>
                    </a:lnTo>
                    <a:lnTo>
                      <a:pt x="114" y="0"/>
                    </a:lnTo>
                    <a:close/>
                    <a:moveTo>
                      <a:pt x="153" y="0"/>
                    </a:moveTo>
                    <a:lnTo>
                      <a:pt x="182" y="0"/>
                    </a:lnTo>
                    <a:lnTo>
                      <a:pt x="182" y="9"/>
                    </a:lnTo>
                    <a:lnTo>
                      <a:pt x="153" y="9"/>
                    </a:lnTo>
                    <a:lnTo>
                      <a:pt x="153" y="0"/>
                    </a:lnTo>
                    <a:close/>
                    <a:moveTo>
                      <a:pt x="191" y="0"/>
                    </a:moveTo>
                    <a:lnTo>
                      <a:pt x="220" y="0"/>
                    </a:lnTo>
                    <a:lnTo>
                      <a:pt x="220" y="9"/>
                    </a:lnTo>
                    <a:lnTo>
                      <a:pt x="191" y="9"/>
                    </a:lnTo>
                    <a:lnTo>
                      <a:pt x="191" y="0"/>
                    </a:lnTo>
                    <a:close/>
                    <a:moveTo>
                      <a:pt x="229" y="0"/>
                    </a:moveTo>
                    <a:lnTo>
                      <a:pt x="258" y="0"/>
                    </a:lnTo>
                    <a:lnTo>
                      <a:pt x="258" y="9"/>
                    </a:lnTo>
                    <a:lnTo>
                      <a:pt x="229" y="9"/>
                    </a:lnTo>
                    <a:lnTo>
                      <a:pt x="229" y="0"/>
                    </a:lnTo>
                    <a:close/>
                    <a:moveTo>
                      <a:pt x="268" y="0"/>
                    </a:moveTo>
                    <a:lnTo>
                      <a:pt x="297" y="0"/>
                    </a:lnTo>
                    <a:lnTo>
                      <a:pt x="297" y="9"/>
                    </a:lnTo>
                    <a:lnTo>
                      <a:pt x="268" y="9"/>
                    </a:lnTo>
                    <a:lnTo>
                      <a:pt x="268" y="0"/>
                    </a:lnTo>
                    <a:close/>
                    <a:moveTo>
                      <a:pt x="306" y="0"/>
                    </a:moveTo>
                    <a:lnTo>
                      <a:pt x="335" y="0"/>
                    </a:lnTo>
                    <a:lnTo>
                      <a:pt x="335" y="9"/>
                    </a:lnTo>
                    <a:lnTo>
                      <a:pt x="306" y="9"/>
                    </a:lnTo>
                    <a:lnTo>
                      <a:pt x="306" y="0"/>
                    </a:lnTo>
                    <a:close/>
                    <a:moveTo>
                      <a:pt x="344" y="0"/>
                    </a:moveTo>
                    <a:lnTo>
                      <a:pt x="373" y="0"/>
                    </a:lnTo>
                    <a:lnTo>
                      <a:pt x="373" y="9"/>
                    </a:lnTo>
                    <a:lnTo>
                      <a:pt x="344" y="9"/>
                    </a:lnTo>
                    <a:lnTo>
                      <a:pt x="344" y="0"/>
                    </a:lnTo>
                    <a:close/>
                    <a:moveTo>
                      <a:pt x="383" y="0"/>
                    </a:moveTo>
                    <a:lnTo>
                      <a:pt x="412" y="0"/>
                    </a:lnTo>
                    <a:lnTo>
                      <a:pt x="412" y="9"/>
                    </a:lnTo>
                    <a:lnTo>
                      <a:pt x="383" y="9"/>
                    </a:lnTo>
                    <a:lnTo>
                      <a:pt x="383" y="0"/>
                    </a:lnTo>
                    <a:close/>
                    <a:moveTo>
                      <a:pt x="421" y="0"/>
                    </a:moveTo>
                    <a:lnTo>
                      <a:pt x="450" y="0"/>
                    </a:lnTo>
                    <a:lnTo>
                      <a:pt x="450" y="9"/>
                    </a:lnTo>
                    <a:lnTo>
                      <a:pt x="421" y="9"/>
                    </a:lnTo>
                    <a:lnTo>
                      <a:pt x="421" y="0"/>
                    </a:lnTo>
                    <a:close/>
                    <a:moveTo>
                      <a:pt x="459" y="0"/>
                    </a:moveTo>
                    <a:lnTo>
                      <a:pt x="488" y="0"/>
                    </a:lnTo>
                    <a:lnTo>
                      <a:pt x="488" y="9"/>
                    </a:lnTo>
                    <a:lnTo>
                      <a:pt x="459" y="9"/>
                    </a:lnTo>
                    <a:lnTo>
                      <a:pt x="459" y="0"/>
                    </a:lnTo>
                    <a:close/>
                    <a:moveTo>
                      <a:pt x="498" y="0"/>
                    </a:moveTo>
                    <a:lnTo>
                      <a:pt x="526" y="0"/>
                    </a:lnTo>
                    <a:lnTo>
                      <a:pt x="526" y="9"/>
                    </a:lnTo>
                    <a:lnTo>
                      <a:pt x="498" y="9"/>
                    </a:lnTo>
                    <a:lnTo>
                      <a:pt x="498" y="0"/>
                    </a:lnTo>
                    <a:close/>
                    <a:moveTo>
                      <a:pt x="536" y="0"/>
                    </a:moveTo>
                    <a:lnTo>
                      <a:pt x="565" y="0"/>
                    </a:lnTo>
                    <a:lnTo>
                      <a:pt x="565" y="9"/>
                    </a:lnTo>
                    <a:lnTo>
                      <a:pt x="536" y="9"/>
                    </a:lnTo>
                    <a:lnTo>
                      <a:pt x="536" y="0"/>
                    </a:lnTo>
                    <a:close/>
                    <a:moveTo>
                      <a:pt x="574" y="0"/>
                    </a:moveTo>
                    <a:lnTo>
                      <a:pt x="603" y="0"/>
                    </a:lnTo>
                    <a:lnTo>
                      <a:pt x="603" y="9"/>
                    </a:lnTo>
                    <a:lnTo>
                      <a:pt x="574" y="9"/>
                    </a:lnTo>
                    <a:lnTo>
                      <a:pt x="574" y="0"/>
                    </a:lnTo>
                    <a:close/>
                    <a:moveTo>
                      <a:pt x="613" y="0"/>
                    </a:moveTo>
                    <a:lnTo>
                      <a:pt x="632" y="0"/>
                    </a:lnTo>
                    <a:lnTo>
                      <a:pt x="632" y="9"/>
                    </a:lnTo>
                    <a:lnTo>
                      <a:pt x="613" y="9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Freeform 19"/>
              <p:cNvSpPr>
                <a:spLocks noEditPoints="1"/>
              </p:cNvSpPr>
              <p:nvPr/>
            </p:nvSpPr>
            <p:spPr bwMode="auto">
              <a:xfrm>
                <a:off x="5128647" y="3351046"/>
                <a:ext cx="661988" cy="260350"/>
              </a:xfrm>
              <a:custGeom>
                <a:avLst/>
                <a:gdLst>
                  <a:gd name="T0" fmla="*/ 23 w 3305"/>
                  <a:gd name="T1" fmla="*/ 0 h 1296"/>
                  <a:gd name="T2" fmla="*/ 3252 w 3305"/>
                  <a:gd name="T3" fmla="*/ 1175 h 1296"/>
                  <a:gd name="T4" fmla="*/ 3229 w 3305"/>
                  <a:gd name="T5" fmla="*/ 1238 h 1296"/>
                  <a:gd name="T6" fmla="*/ 0 w 3305"/>
                  <a:gd name="T7" fmla="*/ 62 h 1296"/>
                  <a:gd name="T8" fmla="*/ 23 w 3305"/>
                  <a:gd name="T9" fmla="*/ 0 h 1296"/>
                  <a:gd name="T10" fmla="*/ 3041 w 3305"/>
                  <a:gd name="T11" fmla="*/ 925 h 1296"/>
                  <a:gd name="T12" fmla="*/ 3305 w 3305"/>
                  <a:gd name="T13" fmla="*/ 1230 h 1296"/>
                  <a:gd name="T14" fmla="*/ 2907 w 3305"/>
                  <a:gd name="T15" fmla="*/ 1293 h 1296"/>
                  <a:gd name="T16" fmla="*/ 2869 w 3305"/>
                  <a:gd name="T17" fmla="*/ 1266 h 1296"/>
                  <a:gd name="T18" fmla="*/ 2897 w 3305"/>
                  <a:gd name="T19" fmla="*/ 1227 h 1296"/>
                  <a:gd name="T20" fmla="*/ 3236 w 3305"/>
                  <a:gd name="T21" fmla="*/ 1173 h 1296"/>
                  <a:gd name="T22" fmla="*/ 3216 w 3305"/>
                  <a:gd name="T23" fmla="*/ 1228 h 1296"/>
                  <a:gd name="T24" fmla="*/ 2991 w 3305"/>
                  <a:gd name="T25" fmla="*/ 969 h 1296"/>
                  <a:gd name="T26" fmla="*/ 2994 w 3305"/>
                  <a:gd name="T27" fmla="*/ 922 h 1296"/>
                  <a:gd name="T28" fmla="*/ 3041 w 3305"/>
                  <a:gd name="T29" fmla="*/ 925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05" h="1296">
                    <a:moveTo>
                      <a:pt x="23" y="0"/>
                    </a:moveTo>
                    <a:lnTo>
                      <a:pt x="3252" y="1175"/>
                    </a:lnTo>
                    <a:lnTo>
                      <a:pt x="3229" y="1238"/>
                    </a:lnTo>
                    <a:lnTo>
                      <a:pt x="0" y="62"/>
                    </a:lnTo>
                    <a:lnTo>
                      <a:pt x="23" y="0"/>
                    </a:lnTo>
                    <a:close/>
                    <a:moveTo>
                      <a:pt x="3041" y="925"/>
                    </a:moveTo>
                    <a:lnTo>
                      <a:pt x="3305" y="1230"/>
                    </a:lnTo>
                    <a:lnTo>
                      <a:pt x="2907" y="1293"/>
                    </a:lnTo>
                    <a:cubicBezTo>
                      <a:pt x="2889" y="1296"/>
                      <a:pt x="2872" y="1284"/>
                      <a:pt x="2869" y="1266"/>
                    </a:cubicBezTo>
                    <a:cubicBezTo>
                      <a:pt x="2866" y="1247"/>
                      <a:pt x="2878" y="1230"/>
                      <a:pt x="2897" y="1227"/>
                    </a:cubicBezTo>
                    <a:lnTo>
                      <a:pt x="3236" y="1173"/>
                    </a:lnTo>
                    <a:lnTo>
                      <a:pt x="3216" y="1228"/>
                    </a:lnTo>
                    <a:lnTo>
                      <a:pt x="2991" y="969"/>
                    </a:lnTo>
                    <a:cubicBezTo>
                      <a:pt x="2979" y="955"/>
                      <a:pt x="2980" y="934"/>
                      <a:pt x="2994" y="922"/>
                    </a:cubicBezTo>
                    <a:cubicBezTo>
                      <a:pt x="3008" y="910"/>
                      <a:pt x="3029" y="911"/>
                      <a:pt x="3041" y="9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20"/>
              <p:cNvSpPr>
                <a:spLocks noEditPoints="1"/>
              </p:cNvSpPr>
              <p:nvPr/>
            </p:nvSpPr>
            <p:spPr bwMode="auto">
              <a:xfrm>
                <a:off x="5784285" y="3598696"/>
                <a:ext cx="482600" cy="317500"/>
              </a:xfrm>
              <a:custGeom>
                <a:avLst/>
                <a:gdLst>
                  <a:gd name="T0" fmla="*/ 36 w 2414"/>
                  <a:gd name="T1" fmla="*/ 0 h 1584"/>
                  <a:gd name="T2" fmla="*/ 2375 w 2414"/>
                  <a:gd name="T3" fmla="*/ 1519 h 1584"/>
                  <a:gd name="T4" fmla="*/ 2339 w 2414"/>
                  <a:gd name="T5" fmla="*/ 1575 h 1584"/>
                  <a:gd name="T6" fmla="*/ 0 w 2414"/>
                  <a:gd name="T7" fmla="*/ 56 h 1584"/>
                  <a:gd name="T8" fmla="*/ 36 w 2414"/>
                  <a:gd name="T9" fmla="*/ 0 h 1584"/>
                  <a:gd name="T10" fmla="*/ 2226 w 2414"/>
                  <a:gd name="T11" fmla="*/ 1228 h 1584"/>
                  <a:gd name="T12" fmla="*/ 2414 w 2414"/>
                  <a:gd name="T13" fmla="*/ 1584 h 1584"/>
                  <a:gd name="T14" fmla="*/ 2012 w 2414"/>
                  <a:gd name="T15" fmla="*/ 1556 h 1584"/>
                  <a:gd name="T16" fmla="*/ 1981 w 2414"/>
                  <a:gd name="T17" fmla="*/ 1521 h 1584"/>
                  <a:gd name="T18" fmla="*/ 2017 w 2414"/>
                  <a:gd name="T19" fmla="*/ 1490 h 1584"/>
                  <a:gd name="T20" fmla="*/ 2017 w 2414"/>
                  <a:gd name="T21" fmla="*/ 1490 h 1584"/>
                  <a:gd name="T22" fmla="*/ 2359 w 2414"/>
                  <a:gd name="T23" fmla="*/ 1514 h 1584"/>
                  <a:gd name="T24" fmla="*/ 2327 w 2414"/>
                  <a:gd name="T25" fmla="*/ 1562 h 1584"/>
                  <a:gd name="T26" fmla="*/ 2167 w 2414"/>
                  <a:gd name="T27" fmla="*/ 1259 h 1584"/>
                  <a:gd name="T28" fmla="*/ 2180 w 2414"/>
                  <a:gd name="T29" fmla="*/ 1214 h 1584"/>
                  <a:gd name="T30" fmla="*/ 2226 w 2414"/>
                  <a:gd name="T31" fmla="*/ 1228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14" h="1584">
                    <a:moveTo>
                      <a:pt x="36" y="0"/>
                    </a:moveTo>
                    <a:lnTo>
                      <a:pt x="2375" y="1519"/>
                    </a:lnTo>
                    <a:lnTo>
                      <a:pt x="2339" y="1575"/>
                    </a:lnTo>
                    <a:lnTo>
                      <a:pt x="0" y="56"/>
                    </a:lnTo>
                    <a:lnTo>
                      <a:pt x="36" y="0"/>
                    </a:lnTo>
                    <a:close/>
                    <a:moveTo>
                      <a:pt x="2226" y="1228"/>
                    </a:moveTo>
                    <a:lnTo>
                      <a:pt x="2414" y="1584"/>
                    </a:lnTo>
                    <a:lnTo>
                      <a:pt x="2012" y="1556"/>
                    </a:lnTo>
                    <a:cubicBezTo>
                      <a:pt x="1994" y="1555"/>
                      <a:pt x="1980" y="1539"/>
                      <a:pt x="1981" y="1521"/>
                    </a:cubicBezTo>
                    <a:cubicBezTo>
                      <a:pt x="1983" y="1503"/>
                      <a:pt x="1998" y="1489"/>
                      <a:pt x="2017" y="1490"/>
                    </a:cubicBezTo>
                    <a:lnTo>
                      <a:pt x="2017" y="1490"/>
                    </a:lnTo>
                    <a:lnTo>
                      <a:pt x="2359" y="1514"/>
                    </a:lnTo>
                    <a:lnTo>
                      <a:pt x="2327" y="1562"/>
                    </a:lnTo>
                    <a:lnTo>
                      <a:pt x="2167" y="1259"/>
                    </a:lnTo>
                    <a:cubicBezTo>
                      <a:pt x="2158" y="1243"/>
                      <a:pt x="2164" y="1223"/>
                      <a:pt x="2180" y="1214"/>
                    </a:cubicBezTo>
                    <a:cubicBezTo>
                      <a:pt x="2197" y="1206"/>
                      <a:pt x="2217" y="1212"/>
                      <a:pt x="2226" y="12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5088960" y="3362159"/>
                <a:ext cx="84138" cy="869950"/>
              </a:xfrm>
              <a:custGeom>
                <a:avLst/>
                <a:gdLst>
                  <a:gd name="T0" fmla="*/ 242 w 417"/>
                  <a:gd name="T1" fmla="*/ 4333 h 4333"/>
                  <a:gd name="T2" fmla="*/ 242 w 417"/>
                  <a:gd name="T3" fmla="*/ 69 h 4333"/>
                  <a:gd name="T4" fmla="*/ 174 w 417"/>
                  <a:gd name="T5" fmla="*/ 69 h 4333"/>
                  <a:gd name="T6" fmla="*/ 174 w 417"/>
                  <a:gd name="T7" fmla="*/ 4333 h 4333"/>
                  <a:gd name="T8" fmla="*/ 242 w 417"/>
                  <a:gd name="T9" fmla="*/ 4333 h 4333"/>
                  <a:gd name="T10" fmla="*/ 408 w 417"/>
                  <a:gd name="T11" fmla="*/ 359 h 4333"/>
                  <a:gd name="T12" fmla="*/ 208 w 417"/>
                  <a:gd name="T13" fmla="*/ 0 h 4333"/>
                  <a:gd name="T14" fmla="*/ 9 w 417"/>
                  <a:gd name="T15" fmla="*/ 359 h 4333"/>
                  <a:gd name="T16" fmla="*/ 22 w 417"/>
                  <a:gd name="T17" fmla="*/ 405 h 4333"/>
                  <a:gd name="T18" fmla="*/ 68 w 417"/>
                  <a:gd name="T19" fmla="*/ 392 h 4333"/>
                  <a:gd name="T20" fmla="*/ 238 w 417"/>
                  <a:gd name="T21" fmla="*/ 86 h 4333"/>
                  <a:gd name="T22" fmla="*/ 179 w 417"/>
                  <a:gd name="T23" fmla="*/ 86 h 4333"/>
                  <a:gd name="T24" fmla="*/ 349 w 417"/>
                  <a:gd name="T25" fmla="*/ 392 h 4333"/>
                  <a:gd name="T26" fmla="*/ 395 w 417"/>
                  <a:gd name="T27" fmla="*/ 405 h 4333"/>
                  <a:gd name="T28" fmla="*/ 408 w 417"/>
                  <a:gd name="T29" fmla="*/ 359 h 4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4333">
                    <a:moveTo>
                      <a:pt x="242" y="4333"/>
                    </a:moveTo>
                    <a:lnTo>
                      <a:pt x="242" y="69"/>
                    </a:lnTo>
                    <a:lnTo>
                      <a:pt x="174" y="69"/>
                    </a:lnTo>
                    <a:lnTo>
                      <a:pt x="174" y="4333"/>
                    </a:lnTo>
                    <a:lnTo>
                      <a:pt x="242" y="4333"/>
                    </a:lnTo>
                    <a:close/>
                    <a:moveTo>
                      <a:pt x="408" y="359"/>
                    </a:moveTo>
                    <a:lnTo>
                      <a:pt x="208" y="0"/>
                    </a:lnTo>
                    <a:lnTo>
                      <a:pt x="9" y="359"/>
                    </a:lnTo>
                    <a:cubicBezTo>
                      <a:pt x="0" y="375"/>
                      <a:pt x="6" y="396"/>
                      <a:pt x="22" y="405"/>
                    </a:cubicBezTo>
                    <a:cubicBezTo>
                      <a:pt x="38" y="414"/>
                      <a:pt x="59" y="408"/>
                      <a:pt x="68" y="392"/>
                    </a:cubicBezTo>
                    <a:lnTo>
                      <a:pt x="238" y="86"/>
                    </a:lnTo>
                    <a:lnTo>
                      <a:pt x="179" y="86"/>
                    </a:lnTo>
                    <a:lnTo>
                      <a:pt x="349" y="392"/>
                    </a:lnTo>
                    <a:cubicBezTo>
                      <a:pt x="358" y="408"/>
                      <a:pt x="379" y="414"/>
                      <a:pt x="395" y="405"/>
                    </a:cubicBezTo>
                    <a:cubicBezTo>
                      <a:pt x="411" y="396"/>
                      <a:pt x="417" y="375"/>
                      <a:pt x="408" y="3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>
                <a:off x="6863785" y="3362159"/>
                <a:ext cx="84138" cy="869950"/>
              </a:xfrm>
              <a:custGeom>
                <a:avLst/>
                <a:gdLst>
                  <a:gd name="T0" fmla="*/ 242 w 417"/>
                  <a:gd name="T1" fmla="*/ 4333 h 4333"/>
                  <a:gd name="T2" fmla="*/ 242 w 417"/>
                  <a:gd name="T3" fmla="*/ 69 h 4333"/>
                  <a:gd name="T4" fmla="*/ 174 w 417"/>
                  <a:gd name="T5" fmla="*/ 69 h 4333"/>
                  <a:gd name="T6" fmla="*/ 174 w 417"/>
                  <a:gd name="T7" fmla="*/ 4333 h 4333"/>
                  <a:gd name="T8" fmla="*/ 242 w 417"/>
                  <a:gd name="T9" fmla="*/ 4333 h 4333"/>
                  <a:gd name="T10" fmla="*/ 408 w 417"/>
                  <a:gd name="T11" fmla="*/ 359 h 4333"/>
                  <a:gd name="T12" fmla="*/ 208 w 417"/>
                  <a:gd name="T13" fmla="*/ 0 h 4333"/>
                  <a:gd name="T14" fmla="*/ 9 w 417"/>
                  <a:gd name="T15" fmla="*/ 359 h 4333"/>
                  <a:gd name="T16" fmla="*/ 22 w 417"/>
                  <a:gd name="T17" fmla="*/ 405 h 4333"/>
                  <a:gd name="T18" fmla="*/ 68 w 417"/>
                  <a:gd name="T19" fmla="*/ 392 h 4333"/>
                  <a:gd name="T20" fmla="*/ 238 w 417"/>
                  <a:gd name="T21" fmla="*/ 86 h 4333"/>
                  <a:gd name="T22" fmla="*/ 179 w 417"/>
                  <a:gd name="T23" fmla="*/ 86 h 4333"/>
                  <a:gd name="T24" fmla="*/ 349 w 417"/>
                  <a:gd name="T25" fmla="*/ 392 h 4333"/>
                  <a:gd name="T26" fmla="*/ 395 w 417"/>
                  <a:gd name="T27" fmla="*/ 405 h 4333"/>
                  <a:gd name="T28" fmla="*/ 408 w 417"/>
                  <a:gd name="T29" fmla="*/ 359 h 4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4333">
                    <a:moveTo>
                      <a:pt x="242" y="4333"/>
                    </a:moveTo>
                    <a:lnTo>
                      <a:pt x="242" y="69"/>
                    </a:lnTo>
                    <a:lnTo>
                      <a:pt x="174" y="69"/>
                    </a:lnTo>
                    <a:lnTo>
                      <a:pt x="174" y="4333"/>
                    </a:lnTo>
                    <a:lnTo>
                      <a:pt x="242" y="4333"/>
                    </a:lnTo>
                    <a:close/>
                    <a:moveTo>
                      <a:pt x="408" y="359"/>
                    </a:moveTo>
                    <a:lnTo>
                      <a:pt x="208" y="0"/>
                    </a:lnTo>
                    <a:lnTo>
                      <a:pt x="9" y="359"/>
                    </a:lnTo>
                    <a:cubicBezTo>
                      <a:pt x="0" y="375"/>
                      <a:pt x="6" y="396"/>
                      <a:pt x="22" y="405"/>
                    </a:cubicBezTo>
                    <a:cubicBezTo>
                      <a:pt x="38" y="414"/>
                      <a:pt x="59" y="408"/>
                      <a:pt x="68" y="392"/>
                    </a:cubicBezTo>
                    <a:lnTo>
                      <a:pt x="238" y="86"/>
                    </a:lnTo>
                    <a:lnTo>
                      <a:pt x="179" y="86"/>
                    </a:lnTo>
                    <a:lnTo>
                      <a:pt x="349" y="392"/>
                    </a:lnTo>
                    <a:cubicBezTo>
                      <a:pt x="358" y="408"/>
                      <a:pt x="379" y="414"/>
                      <a:pt x="395" y="405"/>
                    </a:cubicBezTo>
                    <a:cubicBezTo>
                      <a:pt x="411" y="396"/>
                      <a:pt x="417" y="375"/>
                      <a:pt x="408" y="3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23"/>
              <p:cNvSpPr>
                <a:spLocks noEditPoints="1"/>
              </p:cNvSpPr>
              <p:nvPr/>
            </p:nvSpPr>
            <p:spPr bwMode="auto">
              <a:xfrm>
                <a:off x="6273235" y="3920959"/>
                <a:ext cx="638175" cy="307975"/>
              </a:xfrm>
              <a:custGeom>
                <a:avLst/>
                <a:gdLst>
                  <a:gd name="T0" fmla="*/ 29 w 3191"/>
                  <a:gd name="T1" fmla="*/ 0 h 1542"/>
                  <a:gd name="T2" fmla="*/ 3143 w 3191"/>
                  <a:gd name="T3" fmla="*/ 1453 h 1542"/>
                  <a:gd name="T4" fmla="*/ 3115 w 3191"/>
                  <a:gd name="T5" fmla="*/ 1513 h 1542"/>
                  <a:gd name="T6" fmla="*/ 0 w 3191"/>
                  <a:gd name="T7" fmla="*/ 61 h 1542"/>
                  <a:gd name="T8" fmla="*/ 29 w 3191"/>
                  <a:gd name="T9" fmla="*/ 0 h 1542"/>
                  <a:gd name="T10" fmla="*/ 2954 w 3191"/>
                  <a:gd name="T11" fmla="*/ 1185 h 1542"/>
                  <a:gd name="T12" fmla="*/ 3191 w 3191"/>
                  <a:gd name="T13" fmla="*/ 1512 h 1542"/>
                  <a:gd name="T14" fmla="*/ 2789 w 3191"/>
                  <a:gd name="T15" fmla="*/ 1540 h 1542"/>
                  <a:gd name="T16" fmla="*/ 2753 w 3191"/>
                  <a:gd name="T17" fmla="*/ 1509 h 1542"/>
                  <a:gd name="T18" fmla="*/ 2784 w 3191"/>
                  <a:gd name="T19" fmla="*/ 1474 h 1542"/>
                  <a:gd name="T20" fmla="*/ 3127 w 3191"/>
                  <a:gd name="T21" fmla="*/ 1449 h 1542"/>
                  <a:gd name="T22" fmla="*/ 3102 w 3191"/>
                  <a:gd name="T23" fmla="*/ 1502 h 1542"/>
                  <a:gd name="T24" fmla="*/ 2900 w 3191"/>
                  <a:gd name="T25" fmla="*/ 1224 h 1542"/>
                  <a:gd name="T26" fmla="*/ 2908 w 3191"/>
                  <a:gd name="T27" fmla="*/ 1178 h 1542"/>
                  <a:gd name="T28" fmla="*/ 2954 w 3191"/>
                  <a:gd name="T29" fmla="*/ 1185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91" h="1542">
                    <a:moveTo>
                      <a:pt x="29" y="0"/>
                    </a:moveTo>
                    <a:lnTo>
                      <a:pt x="3143" y="1453"/>
                    </a:lnTo>
                    <a:lnTo>
                      <a:pt x="3115" y="1513"/>
                    </a:lnTo>
                    <a:lnTo>
                      <a:pt x="0" y="61"/>
                    </a:lnTo>
                    <a:lnTo>
                      <a:pt x="29" y="0"/>
                    </a:lnTo>
                    <a:close/>
                    <a:moveTo>
                      <a:pt x="2954" y="1185"/>
                    </a:moveTo>
                    <a:lnTo>
                      <a:pt x="3191" y="1512"/>
                    </a:lnTo>
                    <a:lnTo>
                      <a:pt x="2789" y="1540"/>
                    </a:lnTo>
                    <a:cubicBezTo>
                      <a:pt x="2771" y="1542"/>
                      <a:pt x="2755" y="1528"/>
                      <a:pt x="2753" y="1509"/>
                    </a:cubicBezTo>
                    <a:cubicBezTo>
                      <a:pt x="2752" y="1491"/>
                      <a:pt x="2766" y="1475"/>
                      <a:pt x="2784" y="1474"/>
                    </a:cubicBezTo>
                    <a:lnTo>
                      <a:pt x="3127" y="1449"/>
                    </a:lnTo>
                    <a:lnTo>
                      <a:pt x="3102" y="1502"/>
                    </a:lnTo>
                    <a:lnTo>
                      <a:pt x="2900" y="1224"/>
                    </a:lnTo>
                    <a:cubicBezTo>
                      <a:pt x="2890" y="1210"/>
                      <a:pt x="2893" y="1189"/>
                      <a:pt x="2908" y="1178"/>
                    </a:cubicBezTo>
                    <a:cubicBezTo>
                      <a:pt x="2923" y="1167"/>
                      <a:pt x="2944" y="1170"/>
                      <a:pt x="2954" y="118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977001" y="3773321"/>
                <a:ext cx="536575" cy="1603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>
                <a:off x="1513576" y="3168484"/>
                <a:ext cx="217488" cy="6508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V="1">
                <a:off x="1513576" y="3168484"/>
                <a:ext cx="0" cy="765175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V="1">
                <a:off x="1731063" y="3239921"/>
                <a:ext cx="0" cy="765175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>
                <a:off x="1731063" y="4005096"/>
                <a:ext cx="536575" cy="1603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2267638" y="3414546"/>
                <a:ext cx="217488" cy="6508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 flipV="1">
                <a:off x="2267638" y="3400259"/>
                <a:ext cx="0" cy="765175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 flipV="1">
                <a:off x="2483538" y="3487571"/>
                <a:ext cx="0" cy="76358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>
                <a:off x="2481951" y="4247984"/>
                <a:ext cx="536575" cy="1603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3018526" y="3644734"/>
                <a:ext cx="217488" cy="6508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Line 34"/>
              <p:cNvSpPr>
                <a:spLocks noChangeShapeType="1"/>
              </p:cNvSpPr>
              <p:nvPr/>
            </p:nvSpPr>
            <p:spPr bwMode="auto">
              <a:xfrm flipV="1">
                <a:off x="3018526" y="3644734"/>
                <a:ext cx="0" cy="765175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flipV="1">
                <a:off x="977001" y="3009734"/>
                <a:ext cx="0" cy="76358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36"/>
              <p:cNvSpPr>
                <a:spLocks noEditPoints="1"/>
              </p:cNvSpPr>
              <p:nvPr/>
            </p:nvSpPr>
            <p:spPr bwMode="auto">
              <a:xfrm>
                <a:off x="824601" y="3743159"/>
                <a:ext cx="806450" cy="14288"/>
              </a:xfrm>
              <a:custGeom>
                <a:avLst/>
                <a:gdLst>
                  <a:gd name="T0" fmla="*/ 0 w 508"/>
                  <a:gd name="T1" fmla="*/ 0 h 9"/>
                  <a:gd name="T2" fmla="*/ 38 w 508"/>
                  <a:gd name="T3" fmla="*/ 0 h 9"/>
                  <a:gd name="T4" fmla="*/ 38 w 508"/>
                  <a:gd name="T5" fmla="*/ 9 h 9"/>
                  <a:gd name="T6" fmla="*/ 0 w 508"/>
                  <a:gd name="T7" fmla="*/ 9 h 9"/>
                  <a:gd name="T8" fmla="*/ 0 w 508"/>
                  <a:gd name="T9" fmla="*/ 0 h 9"/>
                  <a:gd name="T10" fmla="*/ 67 w 508"/>
                  <a:gd name="T11" fmla="*/ 0 h 9"/>
                  <a:gd name="T12" fmla="*/ 105 w 508"/>
                  <a:gd name="T13" fmla="*/ 0 h 9"/>
                  <a:gd name="T14" fmla="*/ 105 w 508"/>
                  <a:gd name="T15" fmla="*/ 9 h 9"/>
                  <a:gd name="T16" fmla="*/ 67 w 508"/>
                  <a:gd name="T17" fmla="*/ 9 h 9"/>
                  <a:gd name="T18" fmla="*/ 67 w 508"/>
                  <a:gd name="T19" fmla="*/ 0 h 9"/>
                  <a:gd name="T20" fmla="*/ 134 w 508"/>
                  <a:gd name="T21" fmla="*/ 0 h 9"/>
                  <a:gd name="T22" fmla="*/ 173 w 508"/>
                  <a:gd name="T23" fmla="*/ 0 h 9"/>
                  <a:gd name="T24" fmla="*/ 173 w 508"/>
                  <a:gd name="T25" fmla="*/ 9 h 9"/>
                  <a:gd name="T26" fmla="*/ 134 w 508"/>
                  <a:gd name="T27" fmla="*/ 9 h 9"/>
                  <a:gd name="T28" fmla="*/ 134 w 508"/>
                  <a:gd name="T29" fmla="*/ 0 h 9"/>
                  <a:gd name="T30" fmla="*/ 201 w 508"/>
                  <a:gd name="T31" fmla="*/ 0 h 9"/>
                  <a:gd name="T32" fmla="*/ 240 w 508"/>
                  <a:gd name="T33" fmla="*/ 0 h 9"/>
                  <a:gd name="T34" fmla="*/ 240 w 508"/>
                  <a:gd name="T35" fmla="*/ 9 h 9"/>
                  <a:gd name="T36" fmla="*/ 201 w 508"/>
                  <a:gd name="T37" fmla="*/ 9 h 9"/>
                  <a:gd name="T38" fmla="*/ 201 w 508"/>
                  <a:gd name="T39" fmla="*/ 0 h 9"/>
                  <a:gd name="T40" fmla="*/ 268 w 508"/>
                  <a:gd name="T41" fmla="*/ 0 h 9"/>
                  <a:gd name="T42" fmla="*/ 307 w 508"/>
                  <a:gd name="T43" fmla="*/ 0 h 9"/>
                  <a:gd name="T44" fmla="*/ 307 w 508"/>
                  <a:gd name="T45" fmla="*/ 9 h 9"/>
                  <a:gd name="T46" fmla="*/ 268 w 508"/>
                  <a:gd name="T47" fmla="*/ 9 h 9"/>
                  <a:gd name="T48" fmla="*/ 268 w 508"/>
                  <a:gd name="T49" fmla="*/ 0 h 9"/>
                  <a:gd name="T50" fmla="*/ 335 w 508"/>
                  <a:gd name="T51" fmla="*/ 0 h 9"/>
                  <a:gd name="T52" fmla="*/ 374 w 508"/>
                  <a:gd name="T53" fmla="*/ 0 h 9"/>
                  <a:gd name="T54" fmla="*/ 374 w 508"/>
                  <a:gd name="T55" fmla="*/ 9 h 9"/>
                  <a:gd name="T56" fmla="*/ 335 w 508"/>
                  <a:gd name="T57" fmla="*/ 9 h 9"/>
                  <a:gd name="T58" fmla="*/ 335 w 508"/>
                  <a:gd name="T59" fmla="*/ 0 h 9"/>
                  <a:gd name="T60" fmla="*/ 402 w 508"/>
                  <a:gd name="T61" fmla="*/ 0 h 9"/>
                  <a:gd name="T62" fmla="*/ 441 w 508"/>
                  <a:gd name="T63" fmla="*/ 0 h 9"/>
                  <a:gd name="T64" fmla="*/ 441 w 508"/>
                  <a:gd name="T65" fmla="*/ 9 h 9"/>
                  <a:gd name="T66" fmla="*/ 402 w 508"/>
                  <a:gd name="T67" fmla="*/ 9 h 9"/>
                  <a:gd name="T68" fmla="*/ 402 w 508"/>
                  <a:gd name="T69" fmla="*/ 0 h 9"/>
                  <a:gd name="T70" fmla="*/ 470 w 508"/>
                  <a:gd name="T71" fmla="*/ 0 h 9"/>
                  <a:gd name="T72" fmla="*/ 508 w 508"/>
                  <a:gd name="T73" fmla="*/ 0 h 9"/>
                  <a:gd name="T74" fmla="*/ 508 w 508"/>
                  <a:gd name="T75" fmla="*/ 9 h 9"/>
                  <a:gd name="T76" fmla="*/ 470 w 508"/>
                  <a:gd name="T77" fmla="*/ 9 h 9"/>
                  <a:gd name="T78" fmla="*/ 470 w 508"/>
                  <a:gd name="T7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8" h="9">
                    <a:moveTo>
                      <a:pt x="0" y="0"/>
                    </a:moveTo>
                    <a:lnTo>
                      <a:pt x="38" y="0"/>
                    </a:lnTo>
                    <a:lnTo>
                      <a:pt x="38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5" y="0"/>
                    </a:lnTo>
                    <a:lnTo>
                      <a:pt x="105" y="9"/>
                    </a:lnTo>
                    <a:lnTo>
                      <a:pt x="67" y="9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3" y="0"/>
                    </a:lnTo>
                    <a:lnTo>
                      <a:pt x="173" y="9"/>
                    </a:lnTo>
                    <a:lnTo>
                      <a:pt x="134" y="9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40" y="0"/>
                    </a:lnTo>
                    <a:lnTo>
                      <a:pt x="240" y="9"/>
                    </a:lnTo>
                    <a:lnTo>
                      <a:pt x="201" y="9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7" y="0"/>
                    </a:lnTo>
                    <a:lnTo>
                      <a:pt x="307" y="9"/>
                    </a:lnTo>
                    <a:lnTo>
                      <a:pt x="268" y="9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74" y="0"/>
                    </a:lnTo>
                    <a:lnTo>
                      <a:pt x="374" y="9"/>
                    </a:lnTo>
                    <a:lnTo>
                      <a:pt x="335" y="9"/>
                    </a:lnTo>
                    <a:lnTo>
                      <a:pt x="335" y="0"/>
                    </a:lnTo>
                    <a:close/>
                    <a:moveTo>
                      <a:pt x="402" y="0"/>
                    </a:moveTo>
                    <a:lnTo>
                      <a:pt x="441" y="0"/>
                    </a:lnTo>
                    <a:lnTo>
                      <a:pt x="441" y="9"/>
                    </a:lnTo>
                    <a:lnTo>
                      <a:pt x="402" y="9"/>
                    </a:lnTo>
                    <a:lnTo>
                      <a:pt x="402" y="0"/>
                    </a:lnTo>
                    <a:close/>
                    <a:moveTo>
                      <a:pt x="470" y="0"/>
                    </a:moveTo>
                    <a:lnTo>
                      <a:pt x="508" y="0"/>
                    </a:lnTo>
                    <a:lnTo>
                      <a:pt x="508" y="9"/>
                    </a:lnTo>
                    <a:lnTo>
                      <a:pt x="470" y="9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832538" y="3630446"/>
                <a:ext cx="831850" cy="120650"/>
              </a:xfrm>
              <a:custGeom>
                <a:avLst/>
                <a:gdLst>
                  <a:gd name="T0" fmla="*/ 0 w 524"/>
                  <a:gd name="T1" fmla="*/ 76 h 76"/>
                  <a:gd name="T2" fmla="*/ 75 w 524"/>
                  <a:gd name="T3" fmla="*/ 71 h 76"/>
                  <a:gd name="T4" fmla="*/ 159 w 524"/>
                  <a:gd name="T5" fmla="*/ 56 h 76"/>
                  <a:gd name="T6" fmla="*/ 261 w 524"/>
                  <a:gd name="T7" fmla="*/ 0 h 76"/>
                  <a:gd name="T8" fmla="*/ 361 w 524"/>
                  <a:gd name="T9" fmla="*/ 55 h 76"/>
                  <a:gd name="T10" fmla="*/ 445 w 524"/>
                  <a:gd name="T11" fmla="*/ 71 h 76"/>
                  <a:gd name="T12" fmla="*/ 524 w 524"/>
                  <a:gd name="T13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4" h="76">
                    <a:moveTo>
                      <a:pt x="0" y="76"/>
                    </a:moveTo>
                    <a:cubicBezTo>
                      <a:pt x="24" y="75"/>
                      <a:pt x="49" y="75"/>
                      <a:pt x="75" y="71"/>
                    </a:cubicBezTo>
                    <a:cubicBezTo>
                      <a:pt x="102" y="68"/>
                      <a:pt x="128" y="67"/>
                      <a:pt x="159" y="56"/>
                    </a:cubicBezTo>
                    <a:cubicBezTo>
                      <a:pt x="190" y="44"/>
                      <a:pt x="227" y="0"/>
                      <a:pt x="261" y="0"/>
                    </a:cubicBezTo>
                    <a:cubicBezTo>
                      <a:pt x="295" y="0"/>
                      <a:pt x="331" y="43"/>
                      <a:pt x="361" y="55"/>
                    </a:cubicBezTo>
                    <a:cubicBezTo>
                      <a:pt x="392" y="67"/>
                      <a:pt x="417" y="68"/>
                      <a:pt x="445" y="71"/>
                    </a:cubicBezTo>
                    <a:cubicBezTo>
                      <a:pt x="472" y="75"/>
                      <a:pt x="498" y="75"/>
                      <a:pt x="524" y="75"/>
                    </a:cubicBezTo>
                  </a:path>
                </a:pathLst>
              </a:cu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38"/>
              <p:cNvSpPr>
                <a:spLocks noEditPoints="1"/>
              </p:cNvSpPr>
              <p:nvPr/>
            </p:nvSpPr>
            <p:spPr bwMode="auto">
              <a:xfrm>
                <a:off x="1577076" y="3960646"/>
                <a:ext cx="806450" cy="15875"/>
              </a:xfrm>
              <a:custGeom>
                <a:avLst/>
                <a:gdLst>
                  <a:gd name="T0" fmla="*/ 0 w 508"/>
                  <a:gd name="T1" fmla="*/ 0 h 10"/>
                  <a:gd name="T2" fmla="*/ 38 w 508"/>
                  <a:gd name="T3" fmla="*/ 0 h 10"/>
                  <a:gd name="T4" fmla="*/ 38 w 508"/>
                  <a:gd name="T5" fmla="*/ 10 h 10"/>
                  <a:gd name="T6" fmla="*/ 0 w 508"/>
                  <a:gd name="T7" fmla="*/ 10 h 10"/>
                  <a:gd name="T8" fmla="*/ 0 w 508"/>
                  <a:gd name="T9" fmla="*/ 0 h 10"/>
                  <a:gd name="T10" fmla="*/ 67 w 508"/>
                  <a:gd name="T11" fmla="*/ 0 h 10"/>
                  <a:gd name="T12" fmla="*/ 105 w 508"/>
                  <a:gd name="T13" fmla="*/ 0 h 10"/>
                  <a:gd name="T14" fmla="*/ 105 w 508"/>
                  <a:gd name="T15" fmla="*/ 10 h 10"/>
                  <a:gd name="T16" fmla="*/ 67 w 508"/>
                  <a:gd name="T17" fmla="*/ 10 h 10"/>
                  <a:gd name="T18" fmla="*/ 67 w 508"/>
                  <a:gd name="T19" fmla="*/ 0 h 10"/>
                  <a:gd name="T20" fmla="*/ 134 w 508"/>
                  <a:gd name="T21" fmla="*/ 0 h 10"/>
                  <a:gd name="T22" fmla="*/ 173 w 508"/>
                  <a:gd name="T23" fmla="*/ 0 h 10"/>
                  <a:gd name="T24" fmla="*/ 173 w 508"/>
                  <a:gd name="T25" fmla="*/ 10 h 10"/>
                  <a:gd name="T26" fmla="*/ 134 w 508"/>
                  <a:gd name="T27" fmla="*/ 10 h 10"/>
                  <a:gd name="T28" fmla="*/ 134 w 508"/>
                  <a:gd name="T29" fmla="*/ 0 h 10"/>
                  <a:gd name="T30" fmla="*/ 201 w 508"/>
                  <a:gd name="T31" fmla="*/ 0 h 10"/>
                  <a:gd name="T32" fmla="*/ 240 w 508"/>
                  <a:gd name="T33" fmla="*/ 0 h 10"/>
                  <a:gd name="T34" fmla="*/ 240 w 508"/>
                  <a:gd name="T35" fmla="*/ 10 h 10"/>
                  <a:gd name="T36" fmla="*/ 201 w 508"/>
                  <a:gd name="T37" fmla="*/ 10 h 10"/>
                  <a:gd name="T38" fmla="*/ 201 w 508"/>
                  <a:gd name="T39" fmla="*/ 0 h 10"/>
                  <a:gd name="T40" fmla="*/ 268 w 508"/>
                  <a:gd name="T41" fmla="*/ 0 h 10"/>
                  <a:gd name="T42" fmla="*/ 307 w 508"/>
                  <a:gd name="T43" fmla="*/ 0 h 10"/>
                  <a:gd name="T44" fmla="*/ 307 w 508"/>
                  <a:gd name="T45" fmla="*/ 10 h 10"/>
                  <a:gd name="T46" fmla="*/ 268 w 508"/>
                  <a:gd name="T47" fmla="*/ 10 h 10"/>
                  <a:gd name="T48" fmla="*/ 268 w 508"/>
                  <a:gd name="T49" fmla="*/ 0 h 10"/>
                  <a:gd name="T50" fmla="*/ 335 w 508"/>
                  <a:gd name="T51" fmla="*/ 0 h 10"/>
                  <a:gd name="T52" fmla="*/ 374 w 508"/>
                  <a:gd name="T53" fmla="*/ 0 h 10"/>
                  <a:gd name="T54" fmla="*/ 374 w 508"/>
                  <a:gd name="T55" fmla="*/ 10 h 10"/>
                  <a:gd name="T56" fmla="*/ 335 w 508"/>
                  <a:gd name="T57" fmla="*/ 10 h 10"/>
                  <a:gd name="T58" fmla="*/ 335 w 508"/>
                  <a:gd name="T59" fmla="*/ 0 h 10"/>
                  <a:gd name="T60" fmla="*/ 403 w 508"/>
                  <a:gd name="T61" fmla="*/ 0 h 10"/>
                  <a:gd name="T62" fmla="*/ 441 w 508"/>
                  <a:gd name="T63" fmla="*/ 0 h 10"/>
                  <a:gd name="T64" fmla="*/ 441 w 508"/>
                  <a:gd name="T65" fmla="*/ 10 h 10"/>
                  <a:gd name="T66" fmla="*/ 403 w 508"/>
                  <a:gd name="T67" fmla="*/ 10 h 10"/>
                  <a:gd name="T68" fmla="*/ 403 w 508"/>
                  <a:gd name="T69" fmla="*/ 0 h 10"/>
                  <a:gd name="T70" fmla="*/ 470 w 508"/>
                  <a:gd name="T71" fmla="*/ 0 h 10"/>
                  <a:gd name="T72" fmla="*/ 508 w 508"/>
                  <a:gd name="T73" fmla="*/ 0 h 10"/>
                  <a:gd name="T74" fmla="*/ 508 w 508"/>
                  <a:gd name="T75" fmla="*/ 10 h 10"/>
                  <a:gd name="T76" fmla="*/ 470 w 508"/>
                  <a:gd name="T77" fmla="*/ 10 h 10"/>
                  <a:gd name="T78" fmla="*/ 470 w 508"/>
                  <a:gd name="T7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8" h="10">
                    <a:moveTo>
                      <a:pt x="0" y="0"/>
                    </a:moveTo>
                    <a:lnTo>
                      <a:pt x="38" y="0"/>
                    </a:lnTo>
                    <a:lnTo>
                      <a:pt x="3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5" y="0"/>
                    </a:lnTo>
                    <a:lnTo>
                      <a:pt x="105" y="10"/>
                    </a:lnTo>
                    <a:lnTo>
                      <a:pt x="67" y="10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3" y="0"/>
                    </a:lnTo>
                    <a:lnTo>
                      <a:pt x="173" y="10"/>
                    </a:lnTo>
                    <a:lnTo>
                      <a:pt x="134" y="10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40" y="0"/>
                    </a:lnTo>
                    <a:lnTo>
                      <a:pt x="240" y="10"/>
                    </a:lnTo>
                    <a:lnTo>
                      <a:pt x="201" y="10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7" y="0"/>
                    </a:lnTo>
                    <a:lnTo>
                      <a:pt x="307" y="10"/>
                    </a:lnTo>
                    <a:lnTo>
                      <a:pt x="268" y="10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74" y="0"/>
                    </a:lnTo>
                    <a:lnTo>
                      <a:pt x="374" y="10"/>
                    </a:lnTo>
                    <a:lnTo>
                      <a:pt x="335" y="10"/>
                    </a:lnTo>
                    <a:lnTo>
                      <a:pt x="335" y="0"/>
                    </a:lnTo>
                    <a:close/>
                    <a:moveTo>
                      <a:pt x="403" y="0"/>
                    </a:moveTo>
                    <a:lnTo>
                      <a:pt x="441" y="0"/>
                    </a:lnTo>
                    <a:lnTo>
                      <a:pt x="441" y="10"/>
                    </a:lnTo>
                    <a:lnTo>
                      <a:pt x="403" y="10"/>
                    </a:lnTo>
                    <a:lnTo>
                      <a:pt x="403" y="0"/>
                    </a:lnTo>
                    <a:close/>
                    <a:moveTo>
                      <a:pt x="470" y="0"/>
                    </a:moveTo>
                    <a:lnTo>
                      <a:pt x="508" y="0"/>
                    </a:lnTo>
                    <a:lnTo>
                      <a:pt x="508" y="10"/>
                    </a:lnTo>
                    <a:lnTo>
                      <a:pt x="470" y="10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1585013" y="3847934"/>
                <a:ext cx="831850" cy="120650"/>
              </a:xfrm>
              <a:custGeom>
                <a:avLst/>
                <a:gdLst>
                  <a:gd name="T0" fmla="*/ 0 w 524"/>
                  <a:gd name="T1" fmla="*/ 76 h 76"/>
                  <a:gd name="T2" fmla="*/ 75 w 524"/>
                  <a:gd name="T3" fmla="*/ 72 h 76"/>
                  <a:gd name="T4" fmla="*/ 159 w 524"/>
                  <a:gd name="T5" fmla="*/ 56 h 76"/>
                  <a:gd name="T6" fmla="*/ 261 w 524"/>
                  <a:gd name="T7" fmla="*/ 0 h 76"/>
                  <a:gd name="T8" fmla="*/ 361 w 524"/>
                  <a:gd name="T9" fmla="*/ 56 h 76"/>
                  <a:gd name="T10" fmla="*/ 445 w 524"/>
                  <a:gd name="T11" fmla="*/ 72 h 76"/>
                  <a:gd name="T12" fmla="*/ 524 w 524"/>
                  <a:gd name="T13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4" h="76">
                    <a:moveTo>
                      <a:pt x="0" y="76"/>
                    </a:moveTo>
                    <a:cubicBezTo>
                      <a:pt x="24" y="76"/>
                      <a:pt x="49" y="75"/>
                      <a:pt x="75" y="72"/>
                    </a:cubicBezTo>
                    <a:cubicBezTo>
                      <a:pt x="102" y="69"/>
                      <a:pt x="128" y="68"/>
                      <a:pt x="159" y="56"/>
                    </a:cubicBezTo>
                    <a:cubicBezTo>
                      <a:pt x="190" y="44"/>
                      <a:pt x="227" y="0"/>
                      <a:pt x="261" y="0"/>
                    </a:cubicBezTo>
                    <a:cubicBezTo>
                      <a:pt x="295" y="0"/>
                      <a:pt x="331" y="44"/>
                      <a:pt x="361" y="56"/>
                    </a:cubicBezTo>
                    <a:cubicBezTo>
                      <a:pt x="392" y="67"/>
                      <a:pt x="417" y="69"/>
                      <a:pt x="445" y="72"/>
                    </a:cubicBezTo>
                    <a:cubicBezTo>
                      <a:pt x="472" y="75"/>
                      <a:pt x="498" y="75"/>
                      <a:pt x="524" y="75"/>
                    </a:cubicBezTo>
                  </a:path>
                </a:pathLst>
              </a:cu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40"/>
              <p:cNvSpPr>
                <a:spLocks noEditPoints="1"/>
              </p:cNvSpPr>
              <p:nvPr/>
            </p:nvSpPr>
            <p:spPr bwMode="auto">
              <a:xfrm>
                <a:off x="2350188" y="4190834"/>
                <a:ext cx="806450" cy="14288"/>
              </a:xfrm>
              <a:custGeom>
                <a:avLst/>
                <a:gdLst>
                  <a:gd name="T0" fmla="*/ 0 w 508"/>
                  <a:gd name="T1" fmla="*/ 0 h 9"/>
                  <a:gd name="T2" fmla="*/ 39 w 508"/>
                  <a:gd name="T3" fmla="*/ 0 h 9"/>
                  <a:gd name="T4" fmla="*/ 39 w 508"/>
                  <a:gd name="T5" fmla="*/ 9 h 9"/>
                  <a:gd name="T6" fmla="*/ 0 w 508"/>
                  <a:gd name="T7" fmla="*/ 9 h 9"/>
                  <a:gd name="T8" fmla="*/ 0 w 508"/>
                  <a:gd name="T9" fmla="*/ 0 h 9"/>
                  <a:gd name="T10" fmla="*/ 67 w 508"/>
                  <a:gd name="T11" fmla="*/ 0 h 9"/>
                  <a:gd name="T12" fmla="*/ 106 w 508"/>
                  <a:gd name="T13" fmla="*/ 0 h 9"/>
                  <a:gd name="T14" fmla="*/ 106 w 508"/>
                  <a:gd name="T15" fmla="*/ 9 h 9"/>
                  <a:gd name="T16" fmla="*/ 67 w 508"/>
                  <a:gd name="T17" fmla="*/ 9 h 9"/>
                  <a:gd name="T18" fmla="*/ 67 w 508"/>
                  <a:gd name="T19" fmla="*/ 0 h 9"/>
                  <a:gd name="T20" fmla="*/ 134 w 508"/>
                  <a:gd name="T21" fmla="*/ 0 h 9"/>
                  <a:gd name="T22" fmla="*/ 173 w 508"/>
                  <a:gd name="T23" fmla="*/ 0 h 9"/>
                  <a:gd name="T24" fmla="*/ 173 w 508"/>
                  <a:gd name="T25" fmla="*/ 9 h 9"/>
                  <a:gd name="T26" fmla="*/ 134 w 508"/>
                  <a:gd name="T27" fmla="*/ 9 h 9"/>
                  <a:gd name="T28" fmla="*/ 134 w 508"/>
                  <a:gd name="T29" fmla="*/ 0 h 9"/>
                  <a:gd name="T30" fmla="*/ 201 w 508"/>
                  <a:gd name="T31" fmla="*/ 0 h 9"/>
                  <a:gd name="T32" fmla="*/ 240 w 508"/>
                  <a:gd name="T33" fmla="*/ 0 h 9"/>
                  <a:gd name="T34" fmla="*/ 240 w 508"/>
                  <a:gd name="T35" fmla="*/ 9 h 9"/>
                  <a:gd name="T36" fmla="*/ 201 w 508"/>
                  <a:gd name="T37" fmla="*/ 9 h 9"/>
                  <a:gd name="T38" fmla="*/ 201 w 508"/>
                  <a:gd name="T39" fmla="*/ 0 h 9"/>
                  <a:gd name="T40" fmla="*/ 269 w 508"/>
                  <a:gd name="T41" fmla="*/ 0 h 9"/>
                  <a:gd name="T42" fmla="*/ 307 w 508"/>
                  <a:gd name="T43" fmla="*/ 0 h 9"/>
                  <a:gd name="T44" fmla="*/ 307 w 508"/>
                  <a:gd name="T45" fmla="*/ 9 h 9"/>
                  <a:gd name="T46" fmla="*/ 269 w 508"/>
                  <a:gd name="T47" fmla="*/ 9 h 9"/>
                  <a:gd name="T48" fmla="*/ 269 w 508"/>
                  <a:gd name="T49" fmla="*/ 0 h 9"/>
                  <a:gd name="T50" fmla="*/ 336 w 508"/>
                  <a:gd name="T51" fmla="*/ 0 h 9"/>
                  <a:gd name="T52" fmla="*/ 374 w 508"/>
                  <a:gd name="T53" fmla="*/ 0 h 9"/>
                  <a:gd name="T54" fmla="*/ 374 w 508"/>
                  <a:gd name="T55" fmla="*/ 9 h 9"/>
                  <a:gd name="T56" fmla="*/ 336 w 508"/>
                  <a:gd name="T57" fmla="*/ 9 h 9"/>
                  <a:gd name="T58" fmla="*/ 336 w 508"/>
                  <a:gd name="T59" fmla="*/ 0 h 9"/>
                  <a:gd name="T60" fmla="*/ 403 w 508"/>
                  <a:gd name="T61" fmla="*/ 0 h 9"/>
                  <a:gd name="T62" fmla="*/ 441 w 508"/>
                  <a:gd name="T63" fmla="*/ 0 h 9"/>
                  <a:gd name="T64" fmla="*/ 441 w 508"/>
                  <a:gd name="T65" fmla="*/ 9 h 9"/>
                  <a:gd name="T66" fmla="*/ 403 w 508"/>
                  <a:gd name="T67" fmla="*/ 9 h 9"/>
                  <a:gd name="T68" fmla="*/ 403 w 508"/>
                  <a:gd name="T69" fmla="*/ 0 h 9"/>
                  <a:gd name="T70" fmla="*/ 470 w 508"/>
                  <a:gd name="T71" fmla="*/ 0 h 9"/>
                  <a:gd name="T72" fmla="*/ 508 w 508"/>
                  <a:gd name="T73" fmla="*/ 0 h 9"/>
                  <a:gd name="T74" fmla="*/ 508 w 508"/>
                  <a:gd name="T75" fmla="*/ 9 h 9"/>
                  <a:gd name="T76" fmla="*/ 470 w 508"/>
                  <a:gd name="T77" fmla="*/ 9 h 9"/>
                  <a:gd name="T78" fmla="*/ 470 w 508"/>
                  <a:gd name="T7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8" h="9">
                    <a:moveTo>
                      <a:pt x="0" y="0"/>
                    </a:moveTo>
                    <a:lnTo>
                      <a:pt x="39" y="0"/>
                    </a:lnTo>
                    <a:lnTo>
                      <a:pt x="39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6" y="0"/>
                    </a:lnTo>
                    <a:lnTo>
                      <a:pt x="106" y="9"/>
                    </a:lnTo>
                    <a:lnTo>
                      <a:pt x="67" y="9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3" y="0"/>
                    </a:lnTo>
                    <a:lnTo>
                      <a:pt x="173" y="9"/>
                    </a:lnTo>
                    <a:lnTo>
                      <a:pt x="134" y="9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40" y="0"/>
                    </a:lnTo>
                    <a:lnTo>
                      <a:pt x="240" y="9"/>
                    </a:lnTo>
                    <a:lnTo>
                      <a:pt x="201" y="9"/>
                    </a:lnTo>
                    <a:lnTo>
                      <a:pt x="201" y="0"/>
                    </a:lnTo>
                    <a:close/>
                    <a:moveTo>
                      <a:pt x="269" y="0"/>
                    </a:moveTo>
                    <a:lnTo>
                      <a:pt x="307" y="0"/>
                    </a:lnTo>
                    <a:lnTo>
                      <a:pt x="307" y="9"/>
                    </a:lnTo>
                    <a:lnTo>
                      <a:pt x="269" y="9"/>
                    </a:lnTo>
                    <a:lnTo>
                      <a:pt x="269" y="0"/>
                    </a:lnTo>
                    <a:close/>
                    <a:moveTo>
                      <a:pt x="336" y="0"/>
                    </a:moveTo>
                    <a:lnTo>
                      <a:pt x="374" y="0"/>
                    </a:lnTo>
                    <a:lnTo>
                      <a:pt x="374" y="9"/>
                    </a:lnTo>
                    <a:lnTo>
                      <a:pt x="336" y="9"/>
                    </a:lnTo>
                    <a:lnTo>
                      <a:pt x="336" y="0"/>
                    </a:lnTo>
                    <a:close/>
                    <a:moveTo>
                      <a:pt x="403" y="0"/>
                    </a:moveTo>
                    <a:lnTo>
                      <a:pt x="441" y="0"/>
                    </a:lnTo>
                    <a:lnTo>
                      <a:pt x="441" y="9"/>
                    </a:lnTo>
                    <a:lnTo>
                      <a:pt x="403" y="9"/>
                    </a:lnTo>
                    <a:lnTo>
                      <a:pt x="403" y="0"/>
                    </a:lnTo>
                    <a:close/>
                    <a:moveTo>
                      <a:pt x="470" y="0"/>
                    </a:moveTo>
                    <a:lnTo>
                      <a:pt x="508" y="0"/>
                    </a:lnTo>
                    <a:lnTo>
                      <a:pt x="508" y="9"/>
                    </a:lnTo>
                    <a:lnTo>
                      <a:pt x="470" y="9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2348601" y="4078121"/>
                <a:ext cx="831850" cy="120650"/>
              </a:xfrm>
              <a:custGeom>
                <a:avLst/>
                <a:gdLst>
                  <a:gd name="T0" fmla="*/ 0 w 524"/>
                  <a:gd name="T1" fmla="*/ 76 h 76"/>
                  <a:gd name="T2" fmla="*/ 75 w 524"/>
                  <a:gd name="T3" fmla="*/ 71 h 76"/>
                  <a:gd name="T4" fmla="*/ 159 w 524"/>
                  <a:gd name="T5" fmla="*/ 55 h 76"/>
                  <a:gd name="T6" fmla="*/ 261 w 524"/>
                  <a:gd name="T7" fmla="*/ 0 h 76"/>
                  <a:gd name="T8" fmla="*/ 361 w 524"/>
                  <a:gd name="T9" fmla="*/ 55 h 76"/>
                  <a:gd name="T10" fmla="*/ 445 w 524"/>
                  <a:gd name="T11" fmla="*/ 71 h 76"/>
                  <a:gd name="T12" fmla="*/ 524 w 524"/>
                  <a:gd name="T13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4" h="76">
                    <a:moveTo>
                      <a:pt x="0" y="76"/>
                    </a:moveTo>
                    <a:cubicBezTo>
                      <a:pt x="24" y="75"/>
                      <a:pt x="49" y="75"/>
                      <a:pt x="75" y="71"/>
                    </a:cubicBezTo>
                    <a:cubicBezTo>
                      <a:pt x="102" y="68"/>
                      <a:pt x="128" y="67"/>
                      <a:pt x="159" y="55"/>
                    </a:cubicBezTo>
                    <a:cubicBezTo>
                      <a:pt x="190" y="44"/>
                      <a:pt x="227" y="0"/>
                      <a:pt x="261" y="0"/>
                    </a:cubicBezTo>
                    <a:cubicBezTo>
                      <a:pt x="295" y="0"/>
                      <a:pt x="331" y="43"/>
                      <a:pt x="361" y="55"/>
                    </a:cubicBezTo>
                    <a:cubicBezTo>
                      <a:pt x="392" y="67"/>
                      <a:pt x="418" y="68"/>
                      <a:pt x="445" y="71"/>
                    </a:cubicBezTo>
                    <a:cubicBezTo>
                      <a:pt x="472" y="75"/>
                      <a:pt x="498" y="75"/>
                      <a:pt x="524" y="75"/>
                    </a:cubicBezTo>
                  </a:path>
                </a:pathLst>
              </a:cu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42"/>
              <p:cNvSpPr>
                <a:spLocks noEditPoints="1"/>
              </p:cNvSpPr>
              <p:nvPr/>
            </p:nvSpPr>
            <p:spPr bwMode="auto">
              <a:xfrm>
                <a:off x="824601" y="3176421"/>
                <a:ext cx="806450" cy="14288"/>
              </a:xfrm>
              <a:custGeom>
                <a:avLst/>
                <a:gdLst>
                  <a:gd name="T0" fmla="*/ 0 w 508"/>
                  <a:gd name="T1" fmla="*/ 0 h 9"/>
                  <a:gd name="T2" fmla="*/ 38 w 508"/>
                  <a:gd name="T3" fmla="*/ 0 h 9"/>
                  <a:gd name="T4" fmla="*/ 38 w 508"/>
                  <a:gd name="T5" fmla="*/ 9 h 9"/>
                  <a:gd name="T6" fmla="*/ 0 w 508"/>
                  <a:gd name="T7" fmla="*/ 9 h 9"/>
                  <a:gd name="T8" fmla="*/ 0 w 508"/>
                  <a:gd name="T9" fmla="*/ 0 h 9"/>
                  <a:gd name="T10" fmla="*/ 67 w 508"/>
                  <a:gd name="T11" fmla="*/ 0 h 9"/>
                  <a:gd name="T12" fmla="*/ 105 w 508"/>
                  <a:gd name="T13" fmla="*/ 0 h 9"/>
                  <a:gd name="T14" fmla="*/ 105 w 508"/>
                  <a:gd name="T15" fmla="*/ 9 h 9"/>
                  <a:gd name="T16" fmla="*/ 67 w 508"/>
                  <a:gd name="T17" fmla="*/ 9 h 9"/>
                  <a:gd name="T18" fmla="*/ 67 w 508"/>
                  <a:gd name="T19" fmla="*/ 0 h 9"/>
                  <a:gd name="T20" fmla="*/ 134 w 508"/>
                  <a:gd name="T21" fmla="*/ 0 h 9"/>
                  <a:gd name="T22" fmla="*/ 173 w 508"/>
                  <a:gd name="T23" fmla="*/ 0 h 9"/>
                  <a:gd name="T24" fmla="*/ 173 w 508"/>
                  <a:gd name="T25" fmla="*/ 9 h 9"/>
                  <a:gd name="T26" fmla="*/ 134 w 508"/>
                  <a:gd name="T27" fmla="*/ 9 h 9"/>
                  <a:gd name="T28" fmla="*/ 134 w 508"/>
                  <a:gd name="T29" fmla="*/ 0 h 9"/>
                  <a:gd name="T30" fmla="*/ 201 w 508"/>
                  <a:gd name="T31" fmla="*/ 0 h 9"/>
                  <a:gd name="T32" fmla="*/ 240 w 508"/>
                  <a:gd name="T33" fmla="*/ 0 h 9"/>
                  <a:gd name="T34" fmla="*/ 240 w 508"/>
                  <a:gd name="T35" fmla="*/ 9 h 9"/>
                  <a:gd name="T36" fmla="*/ 201 w 508"/>
                  <a:gd name="T37" fmla="*/ 9 h 9"/>
                  <a:gd name="T38" fmla="*/ 201 w 508"/>
                  <a:gd name="T39" fmla="*/ 0 h 9"/>
                  <a:gd name="T40" fmla="*/ 268 w 508"/>
                  <a:gd name="T41" fmla="*/ 0 h 9"/>
                  <a:gd name="T42" fmla="*/ 307 w 508"/>
                  <a:gd name="T43" fmla="*/ 0 h 9"/>
                  <a:gd name="T44" fmla="*/ 307 w 508"/>
                  <a:gd name="T45" fmla="*/ 9 h 9"/>
                  <a:gd name="T46" fmla="*/ 268 w 508"/>
                  <a:gd name="T47" fmla="*/ 9 h 9"/>
                  <a:gd name="T48" fmla="*/ 268 w 508"/>
                  <a:gd name="T49" fmla="*/ 0 h 9"/>
                  <a:gd name="T50" fmla="*/ 335 w 508"/>
                  <a:gd name="T51" fmla="*/ 0 h 9"/>
                  <a:gd name="T52" fmla="*/ 374 w 508"/>
                  <a:gd name="T53" fmla="*/ 0 h 9"/>
                  <a:gd name="T54" fmla="*/ 374 w 508"/>
                  <a:gd name="T55" fmla="*/ 9 h 9"/>
                  <a:gd name="T56" fmla="*/ 335 w 508"/>
                  <a:gd name="T57" fmla="*/ 9 h 9"/>
                  <a:gd name="T58" fmla="*/ 335 w 508"/>
                  <a:gd name="T59" fmla="*/ 0 h 9"/>
                  <a:gd name="T60" fmla="*/ 402 w 508"/>
                  <a:gd name="T61" fmla="*/ 0 h 9"/>
                  <a:gd name="T62" fmla="*/ 441 w 508"/>
                  <a:gd name="T63" fmla="*/ 0 h 9"/>
                  <a:gd name="T64" fmla="*/ 441 w 508"/>
                  <a:gd name="T65" fmla="*/ 9 h 9"/>
                  <a:gd name="T66" fmla="*/ 402 w 508"/>
                  <a:gd name="T67" fmla="*/ 9 h 9"/>
                  <a:gd name="T68" fmla="*/ 402 w 508"/>
                  <a:gd name="T69" fmla="*/ 0 h 9"/>
                  <a:gd name="T70" fmla="*/ 470 w 508"/>
                  <a:gd name="T71" fmla="*/ 0 h 9"/>
                  <a:gd name="T72" fmla="*/ 508 w 508"/>
                  <a:gd name="T73" fmla="*/ 0 h 9"/>
                  <a:gd name="T74" fmla="*/ 508 w 508"/>
                  <a:gd name="T75" fmla="*/ 9 h 9"/>
                  <a:gd name="T76" fmla="*/ 470 w 508"/>
                  <a:gd name="T77" fmla="*/ 9 h 9"/>
                  <a:gd name="T78" fmla="*/ 470 w 508"/>
                  <a:gd name="T7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8" h="9">
                    <a:moveTo>
                      <a:pt x="0" y="0"/>
                    </a:moveTo>
                    <a:lnTo>
                      <a:pt x="38" y="0"/>
                    </a:lnTo>
                    <a:lnTo>
                      <a:pt x="38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5" y="0"/>
                    </a:lnTo>
                    <a:lnTo>
                      <a:pt x="105" y="9"/>
                    </a:lnTo>
                    <a:lnTo>
                      <a:pt x="67" y="9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3" y="0"/>
                    </a:lnTo>
                    <a:lnTo>
                      <a:pt x="173" y="9"/>
                    </a:lnTo>
                    <a:lnTo>
                      <a:pt x="134" y="9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40" y="0"/>
                    </a:lnTo>
                    <a:lnTo>
                      <a:pt x="240" y="9"/>
                    </a:lnTo>
                    <a:lnTo>
                      <a:pt x="201" y="9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7" y="0"/>
                    </a:lnTo>
                    <a:lnTo>
                      <a:pt x="307" y="9"/>
                    </a:lnTo>
                    <a:lnTo>
                      <a:pt x="268" y="9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74" y="0"/>
                    </a:lnTo>
                    <a:lnTo>
                      <a:pt x="374" y="9"/>
                    </a:lnTo>
                    <a:lnTo>
                      <a:pt x="335" y="9"/>
                    </a:lnTo>
                    <a:lnTo>
                      <a:pt x="335" y="0"/>
                    </a:lnTo>
                    <a:close/>
                    <a:moveTo>
                      <a:pt x="402" y="0"/>
                    </a:moveTo>
                    <a:lnTo>
                      <a:pt x="441" y="0"/>
                    </a:lnTo>
                    <a:lnTo>
                      <a:pt x="441" y="9"/>
                    </a:lnTo>
                    <a:lnTo>
                      <a:pt x="402" y="9"/>
                    </a:lnTo>
                    <a:lnTo>
                      <a:pt x="402" y="0"/>
                    </a:lnTo>
                    <a:close/>
                    <a:moveTo>
                      <a:pt x="470" y="0"/>
                    </a:moveTo>
                    <a:lnTo>
                      <a:pt x="508" y="0"/>
                    </a:lnTo>
                    <a:lnTo>
                      <a:pt x="508" y="9"/>
                    </a:lnTo>
                    <a:lnTo>
                      <a:pt x="470" y="9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43"/>
              <p:cNvSpPr>
                <a:spLocks noEditPoints="1"/>
              </p:cNvSpPr>
              <p:nvPr/>
            </p:nvSpPr>
            <p:spPr bwMode="auto">
              <a:xfrm>
                <a:off x="1577076" y="3409784"/>
                <a:ext cx="806450" cy="14288"/>
              </a:xfrm>
              <a:custGeom>
                <a:avLst/>
                <a:gdLst>
                  <a:gd name="T0" fmla="*/ 0 w 508"/>
                  <a:gd name="T1" fmla="*/ 0 h 9"/>
                  <a:gd name="T2" fmla="*/ 38 w 508"/>
                  <a:gd name="T3" fmla="*/ 0 h 9"/>
                  <a:gd name="T4" fmla="*/ 38 w 508"/>
                  <a:gd name="T5" fmla="*/ 9 h 9"/>
                  <a:gd name="T6" fmla="*/ 0 w 508"/>
                  <a:gd name="T7" fmla="*/ 9 h 9"/>
                  <a:gd name="T8" fmla="*/ 0 w 508"/>
                  <a:gd name="T9" fmla="*/ 0 h 9"/>
                  <a:gd name="T10" fmla="*/ 67 w 508"/>
                  <a:gd name="T11" fmla="*/ 0 h 9"/>
                  <a:gd name="T12" fmla="*/ 105 w 508"/>
                  <a:gd name="T13" fmla="*/ 0 h 9"/>
                  <a:gd name="T14" fmla="*/ 105 w 508"/>
                  <a:gd name="T15" fmla="*/ 9 h 9"/>
                  <a:gd name="T16" fmla="*/ 67 w 508"/>
                  <a:gd name="T17" fmla="*/ 9 h 9"/>
                  <a:gd name="T18" fmla="*/ 67 w 508"/>
                  <a:gd name="T19" fmla="*/ 0 h 9"/>
                  <a:gd name="T20" fmla="*/ 134 w 508"/>
                  <a:gd name="T21" fmla="*/ 0 h 9"/>
                  <a:gd name="T22" fmla="*/ 173 w 508"/>
                  <a:gd name="T23" fmla="*/ 0 h 9"/>
                  <a:gd name="T24" fmla="*/ 173 w 508"/>
                  <a:gd name="T25" fmla="*/ 9 h 9"/>
                  <a:gd name="T26" fmla="*/ 134 w 508"/>
                  <a:gd name="T27" fmla="*/ 9 h 9"/>
                  <a:gd name="T28" fmla="*/ 134 w 508"/>
                  <a:gd name="T29" fmla="*/ 0 h 9"/>
                  <a:gd name="T30" fmla="*/ 201 w 508"/>
                  <a:gd name="T31" fmla="*/ 0 h 9"/>
                  <a:gd name="T32" fmla="*/ 240 w 508"/>
                  <a:gd name="T33" fmla="*/ 0 h 9"/>
                  <a:gd name="T34" fmla="*/ 240 w 508"/>
                  <a:gd name="T35" fmla="*/ 9 h 9"/>
                  <a:gd name="T36" fmla="*/ 201 w 508"/>
                  <a:gd name="T37" fmla="*/ 9 h 9"/>
                  <a:gd name="T38" fmla="*/ 201 w 508"/>
                  <a:gd name="T39" fmla="*/ 0 h 9"/>
                  <a:gd name="T40" fmla="*/ 268 w 508"/>
                  <a:gd name="T41" fmla="*/ 0 h 9"/>
                  <a:gd name="T42" fmla="*/ 307 w 508"/>
                  <a:gd name="T43" fmla="*/ 0 h 9"/>
                  <a:gd name="T44" fmla="*/ 307 w 508"/>
                  <a:gd name="T45" fmla="*/ 9 h 9"/>
                  <a:gd name="T46" fmla="*/ 268 w 508"/>
                  <a:gd name="T47" fmla="*/ 9 h 9"/>
                  <a:gd name="T48" fmla="*/ 268 w 508"/>
                  <a:gd name="T49" fmla="*/ 0 h 9"/>
                  <a:gd name="T50" fmla="*/ 335 w 508"/>
                  <a:gd name="T51" fmla="*/ 0 h 9"/>
                  <a:gd name="T52" fmla="*/ 374 w 508"/>
                  <a:gd name="T53" fmla="*/ 0 h 9"/>
                  <a:gd name="T54" fmla="*/ 374 w 508"/>
                  <a:gd name="T55" fmla="*/ 9 h 9"/>
                  <a:gd name="T56" fmla="*/ 335 w 508"/>
                  <a:gd name="T57" fmla="*/ 9 h 9"/>
                  <a:gd name="T58" fmla="*/ 335 w 508"/>
                  <a:gd name="T59" fmla="*/ 0 h 9"/>
                  <a:gd name="T60" fmla="*/ 403 w 508"/>
                  <a:gd name="T61" fmla="*/ 0 h 9"/>
                  <a:gd name="T62" fmla="*/ 441 w 508"/>
                  <a:gd name="T63" fmla="*/ 0 h 9"/>
                  <a:gd name="T64" fmla="*/ 441 w 508"/>
                  <a:gd name="T65" fmla="*/ 9 h 9"/>
                  <a:gd name="T66" fmla="*/ 403 w 508"/>
                  <a:gd name="T67" fmla="*/ 9 h 9"/>
                  <a:gd name="T68" fmla="*/ 403 w 508"/>
                  <a:gd name="T69" fmla="*/ 0 h 9"/>
                  <a:gd name="T70" fmla="*/ 470 w 508"/>
                  <a:gd name="T71" fmla="*/ 0 h 9"/>
                  <a:gd name="T72" fmla="*/ 508 w 508"/>
                  <a:gd name="T73" fmla="*/ 0 h 9"/>
                  <a:gd name="T74" fmla="*/ 508 w 508"/>
                  <a:gd name="T75" fmla="*/ 9 h 9"/>
                  <a:gd name="T76" fmla="*/ 470 w 508"/>
                  <a:gd name="T77" fmla="*/ 9 h 9"/>
                  <a:gd name="T78" fmla="*/ 470 w 508"/>
                  <a:gd name="T7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8" h="9">
                    <a:moveTo>
                      <a:pt x="0" y="0"/>
                    </a:moveTo>
                    <a:lnTo>
                      <a:pt x="38" y="0"/>
                    </a:lnTo>
                    <a:lnTo>
                      <a:pt x="38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5" y="0"/>
                    </a:lnTo>
                    <a:lnTo>
                      <a:pt x="105" y="9"/>
                    </a:lnTo>
                    <a:lnTo>
                      <a:pt x="67" y="9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3" y="0"/>
                    </a:lnTo>
                    <a:lnTo>
                      <a:pt x="173" y="9"/>
                    </a:lnTo>
                    <a:lnTo>
                      <a:pt x="134" y="9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40" y="0"/>
                    </a:lnTo>
                    <a:lnTo>
                      <a:pt x="240" y="9"/>
                    </a:lnTo>
                    <a:lnTo>
                      <a:pt x="201" y="9"/>
                    </a:lnTo>
                    <a:lnTo>
                      <a:pt x="201" y="0"/>
                    </a:lnTo>
                    <a:close/>
                    <a:moveTo>
                      <a:pt x="268" y="0"/>
                    </a:moveTo>
                    <a:lnTo>
                      <a:pt x="307" y="0"/>
                    </a:lnTo>
                    <a:lnTo>
                      <a:pt x="307" y="9"/>
                    </a:lnTo>
                    <a:lnTo>
                      <a:pt x="268" y="9"/>
                    </a:lnTo>
                    <a:lnTo>
                      <a:pt x="268" y="0"/>
                    </a:lnTo>
                    <a:close/>
                    <a:moveTo>
                      <a:pt x="335" y="0"/>
                    </a:moveTo>
                    <a:lnTo>
                      <a:pt x="374" y="0"/>
                    </a:lnTo>
                    <a:lnTo>
                      <a:pt x="374" y="9"/>
                    </a:lnTo>
                    <a:lnTo>
                      <a:pt x="335" y="9"/>
                    </a:lnTo>
                    <a:lnTo>
                      <a:pt x="335" y="0"/>
                    </a:lnTo>
                    <a:close/>
                    <a:moveTo>
                      <a:pt x="403" y="0"/>
                    </a:moveTo>
                    <a:lnTo>
                      <a:pt x="441" y="0"/>
                    </a:lnTo>
                    <a:lnTo>
                      <a:pt x="441" y="9"/>
                    </a:lnTo>
                    <a:lnTo>
                      <a:pt x="403" y="9"/>
                    </a:lnTo>
                    <a:lnTo>
                      <a:pt x="403" y="0"/>
                    </a:lnTo>
                    <a:close/>
                    <a:moveTo>
                      <a:pt x="470" y="0"/>
                    </a:moveTo>
                    <a:lnTo>
                      <a:pt x="508" y="0"/>
                    </a:lnTo>
                    <a:lnTo>
                      <a:pt x="508" y="9"/>
                    </a:lnTo>
                    <a:lnTo>
                      <a:pt x="470" y="9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2350188" y="3636796"/>
                <a:ext cx="806450" cy="15875"/>
              </a:xfrm>
              <a:custGeom>
                <a:avLst/>
                <a:gdLst>
                  <a:gd name="T0" fmla="*/ 0 w 508"/>
                  <a:gd name="T1" fmla="*/ 0 h 10"/>
                  <a:gd name="T2" fmla="*/ 39 w 508"/>
                  <a:gd name="T3" fmla="*/ 0 h 10"/>
                  <a:gd name="T4" fmla="*/ 39 w 508"/>
                  <a:gd name="T5" fmla="*/ 10 h 10"/>
                  <a:gd name="T6" fmla="*/ 0 w 508"/>
                  <a:gd name="T7" fmla="*/ 10 h 10"/>
                  <a:gd name="T8" fmla="*/ 0 w 508"/>
                  <a:gd name="T9" fmla="*/ 0 h 10"/>
                  <a:gd name="T10" fmla="*/ 67 w 508"/>
                  <a:gd name="T11" fmla="*/ 0 h 10"/>
                  <a:gd name="T12" fmla="*/ 106 w 508"/>
                  <a:gd name="T13" fmla="*/ 0 h 10"/>
                  <a:gd name="T14" fmla="*/ 106 w 508"/>
                  <a:gd name="T15" fmla="*/ 10 h 10"/>
                  <a:gd name="T16" fmla="*/ 67 w 508"/>
                  <a:gd name="T17" fmla="*/ 10 h 10"/>
                  <a:gd name="T18" fmla="*/ 67 w 508"/>
                  <a:gd name="T19" fmla="*/ 0 h 10"/>
                  <a:gd name="T20" fmla="*/ 134 w 508"/>
                  <a:gd name="T21" fmla="*/ 0 h 10"/>
                  <a:gd name="T22" fmla="*/ 173 w 508"/>
                  <a:gd name="T23" fmla="*/ 0 h 10"/>
                  <a:gd name="T24" fmla="*/ 173 w 508"/>
                  <a:gd name="T25" fmla="*/ 10 h 10"/>
                  <a:gd name="T26" fmla="*/ 134 w 508"/>
                  <a:gd name="T27" fmla="*/ 10 h 10"/>
                  <a:gd name="T28" fmla="*/ 134 w 508"/>
                  <a:gd name="T29" fmla="*/ 0 h 10"/>
                  <a:gd name="T30" fmla="*/ 201 w 508"/>
                  <a:gd name="T31" fmla="*/ 0 h 10"/>
                  <a:gd name="T32" fmla="*/ 240 w 508"/>
                  <a:gd name="T33" fmla="*/ 0 h 10"/>
                  <a:gd name="T34" fmla="*/ 240 w 508"/>
                  <a:gd name="T35" fmla="*/ 10 h 10"/>
                  <a:gd name="T36" fmla="*/ 201 w 508"/>
                  <a:gd name="T37" fmla="*/ 10 h 10"/>
                  <a:gd name="T38" fmla="*/ 201 w 508"/>
                  <a:gd name="T39" fmla="*/ 0 h 10"/>
                  <a:gd name="T40" fmla="*/ 269 w 508"/>
                  <a:gd name="T41" fmla="*/ 0 h 10"/>
                  <a:gd name="T42" fmla="*/ 307 w 508"/>
                  <a:gd name="T43" fmla="*/ 0 h 10"/>
                  <a:gd name="T44" fmla="*/ 307 w 508"/>
                  <a:gd name="T45" fmla="*/ 10 h 10"/>
                  <a:gd name="T46" fmla="*/ 269 w 508"/>
                  <a:gd name="T47" fmla="*/ 10 h 10"/>
                  <a:gd name="T48" fmla="*/ 269 w 508"/>
                  <a:gd name="T49" fmla="*/ 0 h 10"/>
                  <a:gd name="T50" fmla="*/ 336 w 508"/>
                  <a:gd name="T51" fmla="*/ 0 h 10"/>
                  <a:gd name="T52" fmla="*/ 374 w 508"/>
                  <a:gd name="T53" fmla="*/ 0 h 10"/>
                  <a:gd name="T54" fmla="*/ 374 w 508"/>
                  <a:gd name="T55" fmla="*/ 10 h 10"/>
                  <a:gd name="T56" fmla="*/ 336 w 508"/>
                  <a:gd name="T57" fmla="*/ 10 h 10"/>
                  <a:gd name="T58" fmla="*/ 336 w 508"/>
                  <a:gd name="T59" fmla="*/ 0 h 10"/>
                  <a:gd name="T60" fmla="*/ 403 w 508"/>
                  <a:gd name="T61" fmla="*/ 0 h 10"/>
                  <a:gd name="T62" fmla="*/ 441 w 508"/>
                  <a:gd name="T63" fmla="*/ 0 h 10"/>
                  <a:gd name="T64" fmla="*/ 441 w 508"/>
                  <a:gd name="T65" fmla="*/ 10 h 10"/>
                  <a:gd name="T66" fmla="*/ 403 w 508"/>
                  <a:gd name="T67" fmla="*/ 10 h 10"/>
                  <a:gd name="T68" fmla="*/ 403 w 508"/>
                  <a:gd name="T69" fmla="*/ 0 h 10"/>
                  <a:gd name="T70" fmla="*/ 470 w 508"/>
                  <a:gd name="T71" fmla="*/ 0 h 10"/>
                  <a:gd name="T72" fmla="*/ 508 w 508"/>
                  <a:gd name="T73" fmla="*/ 0 h 10"/>
                  <a:gd name="T74" fmla="*/ 508 w 508"/>
                  <a:gd name="T75" fmla="*/ 10 h 10"/>
                  <a:gd name="T76" fmla="*/ 470 w 508"/>
                  <a:gd name="T77" fmla="*/ 10 h 10"/>
                  <a:gd name="T78" fmla="*/ 470 w 508"/>
                  <a:gd name="T7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8" h="10">
                    <a:moveTo>
                      <a:pt x="0" y="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67" y="0"/>
                    </a:moveTo>
                    <a:lnTo>
                      <a:pt x="106" y="0"/>
                    </a:lnTo>
                    <a:lnTo>
                      <a:pt x="106" y="10"/>
                    </a:lnTo>
                    <a:lnTo>
                      <a:pt x="67" y="10"/>
                    </a:lnTo>
                    <a:lnTo>
                      <a:pt x="67" y="0"/>
                    </a:lnTo>
                    <a:close/>
                    <a:moveTo>
                      <a:pt x="134" y="0"/>
                    </a:moveTo>
                    <a:lnTo>
                      <a:pt x="173" y="0"/>
                    </a:lnTo>
                    <a:lnTo>
                      <a:pt x="173" y="10"/>
                    </a:lnTo>
                    <a:lnTo>
                      <a:pt x="134" y="10"/>
                    </a:lnTo>
                    <a:lnTo>
                      <a:pt x="134" y="0"/>
                    </a:lnTo>
                    <a:close/>
                    <a:moveTo>
                      <a:pt x="201" y="0"/>
                    </a:moveTo>
                    <a:lnTo>
                      <a:pt x="240" y="0"/>
                    </a:lnTo>
                    <a:lnTo>
                      <a:pt x="240" y="10"/>
                    </a:lnTo>
                    <a:lnTo>
                      <a:pt x="201" y="10"/>
                    </a:lnTo>
                    <a:lnTo>
                      <a:pt x="201" y="0"/>
                    </a:lnTo>
                    <a:close/>
                    <a:moveTo>
                      <a:pt x="269" y="0"/>
                    </a:moveTo>
                    <a:lnTo>
                      <a:pt x="307" y="0"/>
                    </a:lnTo>
                    <a:lnTo>
                      <a:pt x="307" y="10"/>
                    </a:lnTo>
                    <a:lnTo>
                      <a:pt x="269" y="10"/>
                    </a:lnTo>
                    <a:lnTo>
                      <a:pt x="269" y="0"/>
                    </a:lnTo>
                    <a:close/>
                    <a:moveTo>
                      <a:pt x="336" y="0"/>
                    </a:moveTo>
                    <a:lnTo>
                      <a:pt x="374" y="0"/>
                    </a:lnTo>
                    <a:lnTo>
                      <a:pt x="374" y="10"/>
                    </a:lnTo>
                    <a:lnTo>
                      <a:pt x="336" y="10"/>
                    </a:lnTo>
                    <a:lnTo>
                      <a:pt x="336" y="0"/>
                    </a:lnTo>
                    <a:close/>
                    <a:moveTo>
                      <a:pt x="403" y="0"/>
                    </a:moveTo>
                    <a:lnTo>
                      <a:pt x="441" y="0"/>
                    </a:lnTo>
                    <a:lnTo>
                      <a:pt x="441" y="10"/>
                    </a:lnTo>
                    <a:lnTo>
                      <a:pt x="403" y="10"/>
                    </a:lnTo>
                    <a:lnTo>
                      <a:pt x="403" y="0"/>
                    </a:lnTo>
                    <a:close/>
                    <a:moveTo>
                      <a:pt x="470" y="0"/>
                    </a:moveTo>
                    <a:lnTo>
                      <a:pt x="508" y="0"/>
                    </a:lnTo>
                    <a:lnTo>
                      <a:pt x="508" y="10"/>
                    </a:lnTo>
                    <a:lnTo>
                      <a:pt x="470" y="10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45"/>
              <p:cNvSpPr>
                <a:spLocks noEditPoints="1"/>
              </p:cNvSpPr>
              <p:nvPr/>
            </p:nvSpPr>
            <p:spPr bwMode="auto">
              <a:xfrm>
                <a:off x="1194488" y="3182771"/>
                <a:ext cx="84138" cy="577850"/>
              </a:xfrm>
              <a:custGeom>
                <a:avLst/>
                <a:gdLst>
                  <a:gd name="T0" fmla="*/ 485 w 835"/>
                  <a:gd name="T1" fmla="*/ 5759 h 5759"/>
                  <a:gd name="T2" fmla="*/ 485 w 835"/>
                  <a:gd name="T3" fmla="*/ 140 h 5759"/>
                  <a:gd name="T4" fmla="*/ 349 w 835"/>
                  <a:gd name="T5" fmla="*/ 140 h 5759"/>
                  <a:gd name="T6" fmla="*/ 349 w 835"/>
                  <a:gd name="T7" fmla="*/ 5759 h 5759"/>
                  <a:gd name="T8" fmla="*/ 485 w 835"/>
                  <a:gd name="T9" fmla="*/ 5759 h 5759"/>
                  <a:gd name="T10" fmla="*/ 817 w 835"/>
                  <a:gd name="T11" fmla="*/ 719 h 5759"/>
                  <a:gd name="T12" fmla="*/ 417 w 835"/>
                  <a:gd name="T13" fmla="*/ 0 h 5759"/>
                  <a:gd name="T14" fmla="*/ 18 w 835"/>
                  <a:gd name="T15" fmla="*/ 719 h 5759"/>
                  <a:gd name="T16" fmla="*/ 44 w 835"/>
                  <a:gd name="T17" fmla="*/ 811 h 5759"/>
                  <a:gd name="T18" fmla="*/ 137 w 835"/>
                  <a:gd name="T19" fmla="*/ 785 h 5759"/>
                  <a:gd name="T20" fmla="*/ 477 w 835"/>
                  <a:gd name="T21" fmla="*/ 173 h 5759"/>
                  <a:gd name="T22" fmla="*/ 358 w 835"/>
                  <a:gd name="T23" fmla="*/ 173 h 5759"/>
                  <a:gd name="T24" fmla="*/ 698 w 835"/>
                  <a:gd name="T25" fmla="*/ 785 h 5759"/>
                  <a:gd name="T26" fmla="*/ 790 w 835"/>
                  <a:gd name="T27" fmla="*/ 811 h 5759"/>
                  <a:gd name="T28" fmla="*/ 817 w 835"/>
                  <a:gd name="T29" fmla="*/ 719 h 5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5" h="5759">
                    <a:moveTo>
                      <a:pt x="485" y="5759"/>
                    </a:moveTo>
                    <a:lnTo>
                      <a:pt x="485" y="140"/>
                    </a:lnTo>
                    <a:lnTo>
                      <a:pt x="349" y="140"/>
                    </a:lnTo>
                    <a:lnTo>
                      <a:pt x="349" y="5759"/>
                    </a:lnTo>
                    <a:lnTo>
                      <a:pt x="485" y="5759"/>
                    </a:lnTo>
                    <a:close/>
                    <a:moveTo>
                      <a:pt x="817" y="719"/>
                    </a:moveTo>
                    <a:lnTo>
                      <a:pt x="417" y="0"/>
                    </a:lnTo>
                    <a:lnTo>
                      <a:pt x="18" y="719"/>
                    </a:lnTo>
                    <a:cubicBezTo>
                      <a:pt x="0" y="751"/>
                      <a:pt x="12" y="793"/>
                      <a:pt x="44" y="811"/>
                    </a:cubicBezTo>
                    <a:cubicBezTo>
                      <a:pt x="77" y="829"/>
                      <a:pt x="119" y="817"/>
                      <a:pt x="137" y="785"/>
                    </a:cubicBezTo>
                    <a:lnTo>
                      <a:pt x="477" y="173"/>
                    </a:lnTo>
                    <a:lnTo>
                      <a:pt x="358" y="173"/>
                    </a:lnTo>
                    <a:lnTo>
                      <a:pt x="698" y="785"/>
                    </a:lnTo>
                    <a:cubicBezTo>
                      <a:pt x="716" y="817"/>
                      <a:pt x="758" y="829"/>
                      <a:pt x="790" y="811"/>
                    </a:cubicBezTo>
                    <a:cubicBezTo>
                      <a:pt x="823" y="793"/>
                      <a:pt x="835" y="751"/>
                      <a:pt x="817" y="7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46"/>
              <p:cNvSpPr>
                <a:spLocks noEditPoints="1"/>
              </p:cNvSpPr>
              <p:nvPr/>
            </p:nvSpPr>
            <p:spPr bwMode="auto">
              <a:xfrm>
                <a:off x="1942201" y="3400259"/>
                <a:ext cx="84138" cy="577850"/>
              </a:xfrm>
              <a:custGeom>
                <a:avLst/>
                <a:gdLst>
                  <a:gd name="T0" fmla="*/ 485 w 835"/>
                  <a:gd name="T1" fmla="*/ 5759 h 5759"/>
                  <a:gd name="T2" fmla="*/ 485 w 835"/>
                  <a:gd name="T3" fmla="*/ 140 h 5759"/>
                  <a:gd name="T4" fmla="*/ 349 w 835"/>
                  <a:gd name="T5" fmla="*/ 140 h 5759"/>
                  <a:gd name="T6" fmla="*/ 349 w 835"/>
                  <a:gd name="T7" fmla="*/ 5759 h 5759"/>
                  <a:gd name="T8" fmla="*/ 485 w 835"/>
                  <a:gd name="T9" fmla="*/ 5759 h 5759"/>
                  <a:gd name="T10" fmla="*/ 817 w 835"/>
                  <a:gd name="T11" fmla="*/ 719 h 5759"/>
                  <a:gd name="T12" fmla="*/ 417 w 835"/>
                  <a:gd name="T13" fmla="*/ 0 h 5759"/>
                  <a:gd name="T14" fmla="*/ 18 w 835"/>
                  <a:gd name="T15" fmla="*/ 719 h 5759"/>
                  <a:gd name="T16" fmla="*/ 44 w 835"/>
                  <a:gd name="T17" fmla="*/ 811 h 5759"/>
                  <a:gd name="T18" fmla="*/ 137 w 835"/>
                  <a:gd name="T19" fmla="*/ 785 h 5759"/>
                  <a:gd name="T20" fmla="*/ 477 w 835"/>
                  <a:gd name="T21" fmla="*/ 173 h 5759"/>
                  <a:gd name="T22" fmla="*/ 358 w 835"/>
                  <a:gd name="T23" fmla="*/ 173 h 5759"/>
                  <a:gd name="T24" fmla="*/ 698 w 835"/>
                  <a:gd name="T25" fmla="*/ 785 h 5759"/>
                  <a:gd name="T26" fmla="*/ 790 w 835"/>
                  <a:gd name="T27" fmla="*/ 811 h 5759"/>
                  <a:gd name="T28" fmla="*/ 817 w 835"/>
                  <a:gd name="T29" fmla="*/ 719 h 5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5" h="5759">
                    <a:moveTo>
                      <a:pt x="485" y="5759"/>
                    </a:moveTo>
                    <a:lnTo>
                      <a:pt x="485" y="140"/>
                    </a:lnTo>
                    <a:lnTo>
                      <a:pt x="349" y="140"/>
                    </a:lnTo>
                    <a:lnTo>
                      <a:pt x="349" y="5759"/>
                    </a:lnTo>
                    <a:lnTo>
                      <a:pt x="485" y="5759"/>
                    </a:lnTo>
                    <a:close/>
                    <a:moveTo>
                      <a:pt x="817" y="719"/>
                    </a:moveTo>
                    <a:lnTo>
                      <a:pt x="417" y="0"/>
                    </a:lnTo>
                    <a:lnTo>
                      <a:pt x="18" y="719"/>
                    </a:lnTo>
                    <a:cubicBezTo>
                      <a:pt x="0" y="751"/>
                      <a:pt x="12" y="793"/>
                      <a:pt x="44" y="811"/>
                    </a:cubicBezTo>
                    <a:cubicBezTo>
                      <a:pt x="77" y="829"/>
                      <a:pt x="119" y="817"/>
                      <a:pt x="137" y="785"/>
                    </a:cubicBezTo>
                    <a:lnTo>
                      <a:pt x="477" y="173"/>
                    </a:lnTo>
                    <a:lnTo>
                      <a:pt x="358" y="173"/>
                    </a:lnTo>
                    <a:lnTo>
                      <a:pt x="698" y="785"/>
                    </a:lnTo>
                    <a:cubicBezTo>
                      <a:pt x="716" y="817"/>
                      <a:pt x="758" y="829"/>
                      <a:pt x="790" y="811"/>
                    </a:cubicBezTo>
                    <a:cubicBezTo>
                      <a:pt x="823" y="793"/>
                      <a:pt x="835" y="751"/>
                      <a:pt x="817" y="7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2716901" y="3627271"/>
                <a:ext cx="82550" cy="577850"/>
              </a:xfrm>
              <a:custGeom>
                <a:avLst/>
                <a:gdLst>
                  <a:gd name="T0" fmla="*/ 485 w 835"/>
                  <a:gd name="T1" fmla="*/ 5759 h 5759"/>
                  <a:gd name="T2" fmla="*/ 485 w 835"/>
                  <a:gd name="T3" fmla="*/ 140 h 5759"/>
                  <a:gd name="T4" fmla="*/ 349 w 835"/>
                  <a:gd name="T5" fmla="*/ 140 h 5759"/>
                  <a:gd name="T6" fmla="*/ 349 w 835"/>
                  <a:gd name="T7" fmla="*/ 5759 h 5759"/>
                  <a:gd name="T8" fmla="*/ 485 w 835"/>
                  <a:gd name="T9" fmla="*/ 5759 h 5759"/>
                  <a:gd name="T10" fmla="*/ 817 w 835"/>
                  <a:gd name="T11" fmla="*/ 719 h 5759"/>
                  <a:gd name="T12" fmla="*/ 417 w 835"/>
                  <a:gd name="T13" fmla="*/ 0 h 5759"/>
                  <a:gd name="T14" fmla="*/ 18 w 835"/>
                  <a:gd name="T15" fmla="*/ 719 h 5759"/>
                  <a:gd name="T16" fmla="*/ 44 w 835"/>
                  <a:gd name="T17" fmla="*/ 811 h 5759"/>
                  <a:gd name="T18" fmla="*/ 137 w 835"/>
                  <a:gd name="T19" fmla="*/ 785 h 5759"/>
                  <a:gd name="T20" fmla="*/ 477 w 835"/>
                  <a:gd name="T21" fmla="*/ 173 h 5759"/>
                  <a:gd name="T22" fmla="*/ 358 w 835"/>
                  <a:gd name="T23" fmla="*/ 173 h 5759"/>
                  <a:gd name="T24" fmla="*/ 698 w 835"/>
                  <a:gd name="T25" fmla="*/ 785 h 5759"/>
                  <a:gd name="T26" fmla="*/ 790 w 835"/>
                  <a:gd name="T27" fmla="*/ 811 h 5759"/>
                  <a:gd name="T28" fmla="*/ 817 w 835"/>
                  <a:gd name="T29" fmla="*/ 719 h 5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5" h="5759">
                    <a:moveTo>
                      <a:pt x="485" y="5759"/>
                    </a:moveTo>
                    <a:lnTo>
                      <a:pt x="485" y="140"/>
                    </a:lnTo>
                    <a:lnTo>
                      <a:pt x="349" y="140"/>
                    </a:lnTo>
                    <a:lnTo>
                      <a:pt x="349" y="5759"/>
                    </a:lnTo>
                    <a:lnTo>
                      <a:pt x="485" y="5759"/>
                    </a:lnTo>
                    <a:close/>
                    <a:moveTo>
                      <a:pt x="817" y="719"/>
                    </a:moveTo>
                    <a:lnTo>
                      <a:pt x="417" y="0"/>
                    </a:lnTo>
                    <a:lnTo>
                      <a:pt x="18" y="719"/>
                    </a:lnTo>
                    <a:cubicBezTo>
                      <a:pt x="0" y="751"/>
                      <a:pt x="12" y="793"/>
                      <a:pt x="44" y="811"/>
                    </a:cubicBezTo>
                    <a:cubicBezTo>
                      <a:pt x="77" y="829"/>
                      <a:pt x="119" y="817"/>
                      <a:pt x="137" y="785"/>
                    </a:cubicBezTo>
                    <a:lnTo>
                      <a:pt x="477" y="173"/>
                    </a:lnTo>
                    <a:lnTo>
                      <a:pt x="358" y="173"/>
                    </a:lnTo>
                    <a:lnTo>
                      <a:pt x="698" y="785"/>
                    </a:lnTo>
                    <a:cubicBezTo>
                      <a:pt x="716" y="817"/>
                      <a:pt x="758" y="829"/>
                      <a:pt x="790" y="811"/>
                    </a:cubicBezTo>
                    <a:cubicBezTo>
                      <a:pt x="823" y="793"/>
                      <a:pt x="835" y="751"/>
                      <a:pt x="817" y="7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48"/>
              <p:cNvSpPr>
                <a:spLocks noEditPoints="1"/>
              </p:cNvSpPr>
              <p:nvPr/>
            </p:nvSpPr>
            <p:spPr bwMode="auto">
              <a:xfrm>
                <a:off x="1510401" y="3122446"/>
                <a:ext cx="219075" cy="88900"/>
              </a:xfrm>
              <a:custGeom>
                <a:avLst/>
                <a:gdLst>
                  <a:gd name="T0" fmla="*/ 75 w 4383"/>
                  <a:gd name="T1" fmla="*/ 0 h 1776"/>
                  <a:gd name="T2" fmla="*/ 4152 w 4383"/>
                  <a:gd name="T3" fmla="*/ 1185 h 1776"/>
                  <a:gd name="T4" fmla="*/ 4076 w 4383"/>
                  <a:gd name="T5" fmla="*/ 1446 h 1776"/>
                  <a:gd name="T6" fmla="*/ 0 w 4383"/>
                  <a:gd name="T7" fmla="*/ 261 h 1776"/>
                  <a:gd name="T8" fmla="*/ 75 w 4383"/>
                  <a:gd name="T9" fmla="*/ 0 h 1776"/>
                  <a:gd name="T10" fmla="*/ 3225 w 4383"/>
                  <a:gd name="T11" fmla="*/ 225 h 1776"/>
                  <a:gd name="T12" fmla="*/ 4383 w 4383"/>
                  <a:gd name="T13" fmla="*/ 1393 h 1776"/>
                  <a:gd name="T14" fmla="*/ 2779 w 4383"/>
                  <a:gd name="T15" fmla="*/ 1759 h 1776"/>
                  <a:gd name="T16" fmla="*/ 2616 w 4383"/>
                  <a:gd name="T17" fmla="*/ 1657 h 1776"/>
                  <a:gd name="T18" fmla="*/ 2718 w 4383"/>
                  <a:gd name="T19" fmla="*/ 1494 h 1776"/>
                  <a:gd name="T20" fmla="*/ 4083 w 4383"/>
                  <a:gd name="T21" fmla="*/ 1183 h 1776"/>
                  <a:gd name="T22" fmla="*/ 4017 w 4383"/>
                  <a:gd name="T23" fmla="*/ 1411 h 1776"/>
                  <a:gd name="T24" fmla="*/ 3032 w 4383"/>
                  <a:gd name="T25" fmla="*/ 416 h 1776"/>
                  <a:gd name="T26" fmla="*/ 3032 w 4383"/>
                  <a:gd name="T27" fmla="*/ 224 h 1776"/>
                  <a:gd name="T28" fmla="*/ 3225 w 4383"/>
                  <a:gd name="T29" fmla="*/ 225 h 1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83" h="1776">
                    <a:moveTo>
                      <a:pt x="75" y="0"/>
                    </a:moveTo>
                    <a:lnTo>
                      <a:pt x="4152" y="1185"/>
                    </a:lnTo>
                    <a:lnTo>
                      <a:pt x="4076" y="1446"/>
                    </a:lnTo>
                    <a:lnTo>
                      <a:pt x="0" y="261"/>
                    </a:lnTo>
                    <a:lnTo>
                      <a:pt x="75" y="0"/>
                    </a:lnTo>
                    <a:close/>
                    <a:moveTo>
                      <a:pt x="3225" y="225"/>
                    </a:moveTo>
                    <a:lnTo>
                      <a:pt x="4383" y="1393"/>
                    </a:lnTo>
                    <a:lnTo>
                      <a:pt x="2779" y="1759"/>
                    </a:lnTo>
                    <a:cubicBezTo>
                      <a:pt x="2706" y="1776"/>
                      <a:pt x="2633" y="1730"/>
                      <a:pt x="2616" y="1657"/>
                    </a:cubicBezTo>
                    <a:cubicBezTo>
                      <a:pt x="2599" y="1584"/>
                      <a:pt x="2645" y="1511"/>
                      <a:pt x="2718" y="1494"/>
                    </a:cubicBezTo>
                    <a:lnTo>
                      <a:pt x="4083" y="1183"/>
                    </a:lnTo>
                    <a:lnTo>
                      <a:pt x="4017" y="1411"/>
                    </a:lnTo>
                    <a:lnTo>
                      <a:pt x="3032" y="416"/>
                    </a:lnTo>
                    <a:cubicBezTo>
                      <a:pt x="2979" y="363"/>
                      <a:pt x="2979" y="277"/>
                      <a:pt x="3032" y="224"/>
                    </a:cubicBezTo>
                    <a:cubicBezTo>
                      <a:pt x="3086" y="171"/>
                      <a:pt x="3172" y="172"/>
                      <a:pt x="3225" y="225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49"/>
              <p:cNvSpPr>
                <a:spLocks noEditPoints="1"/>
              </p:cNvSpPr>
              <p:nvPr/>
            </p:nvSpPr>
            <p:spPr bwMode="auto">
              <a:xfrm>
                <a:off x="2262876" y="3363746"/>
                <a:ext cx="219075" cy="88900"/>
              </a:xfrm>
              <a:custGeom>
                <a:avLst/>
                <a:gdLst>
                  <a:gd name="T0" fmla="*/ 38 w 2192"/>
                  <a:gd name="T1" fmla="*/ 0 h 888"/>
                  <a:gd name="T2" fmla="*/ 2077 w 2192"/>
                  <a:gd name="T3" fmla="*/ 593 h 888"/>
                  <a:gd name="T4" fmla="*/ 2039 w 2192"/>
                  <a:gd name="T5" fmla="*/ 723 h 888"/>
                  <a:gd name="T6" fmla="*/ 0 w 2192"/>
                  <a:gd name="T7" fmla="*/ 131 h 888"/>
                  <a:gd name="T8" fmla="*/ 38 w 2192"/>
                  <a:gd name="T9" fmla="*/ 0 h 888"/>
                  <a:gd name="T10" fmla="*/ 1613 w 2192"/>
                  <a:gd name="T11" fmla="*/ 113 h 888"/>
                  <a:gd name="T12" fmla="*/ 2192 w 2192"/>
                  <a:gd name="T13" fmla="*/ 697 h 888"/>
                  <a:gd name="T14" fmla="*/ 1390 w 2192"/>
                  <a:gd name="T15" fmla="*/ 880 h 888"/>
                  <a:gd name="T16" fmla="*/ 1309 w 2192"/>
                  <a:gd name="T17" fmla="*/ 829 h 888"/>
                  <a:gd name="T18" fmla="*/ 1360 w 2192"/>
                  <a:gd name="T19" fmla="*/ 747 h 888"/>
                  <a:gd name="T20" fmla="*/ 2042 w 2192"/>
                  <a:gd name="T21" fmla="*/ 592 h 888"/>
                  <a:gd name="T22" fmla="*/ 2009 w 2192"/>
                  <a:gd name="T23" fmla="*/ 706 h 888"/>
                  <a:gd name="T24" fmla="*/ 1516 w 2192"/>
                  <a:gd name="T25" fmla="*/ 208 h 888"/>
                  <a:gd name="T26" fmla="*/ 1517 w 2192"/>
                  <a:gd name="T27" fmla="*/ 112 h 888"/>
                  <a:gd name="T28" fmla="*/ 1613 w 2192"/>
                  <a:gd name="T29" fmla="*/ 113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2" h="888">
                    <a:moveTo>
                      <a:pt x="38" y="0"/>
                    </a:moveTo>
                    <a:lnTo>
                      <a:pt x="2077" y="593"/>
                    </a:lnTo>
                    <a:lnTo>
                      <a:pt x="2039" y="723"/>
                    </a:lnTo>
                    <a:lnTo>
                      <a:pt x="0" y="131"/>
                    </a:lnTo>
                    <a:lnTo>
                      <a:pt x="38" y="0"/>
                    </a:lnTo>
                    <a:close/>
                    <a:moveTo>
                      <a:pt x="1613" y="113"/>
                    </a:moveTo>
                    <a:lnTo>
                      <a:pt x="2192" y="697"/>
                    </a:lnTo>
                    <a:lnTo>
                      <a:pt x="1390" y="880"/>
                    </a:lnTo>
                    <a:cubicBezTo>
                      <a:pt x="1354" y="888"/>
                      <a:pt x="1317" y="865"/>
                      <a:pt x="1309" y="829"/>
                    </a:cubicBezTo>
                    <a:cubicBezTo>
                      <a:pt x="1300" y="792"/>
                      <a:pt x="1323" y="756"/>
                      <a:pt x="1360" y="747"/>
                    </a:cubicBezTo>
                    <a:lnTo>
                      <a:pt x="2042" y="592"/>
                    </a:lnTo>
                    <a:lnTo>
                      <a:pt x="2009" y="706"/>
                    </a:lnTo>
                    <a:lnTo>
                      <a:pt x="1516" y="208"/>
                    </a:lnTo>
                    <a:cubicBezTo>
                      <a:pt x="1490" y="182"/>
                      <a:pt x="1490" y="139"/>
                      <a:pt x="1517" y="112"/>
                    </a:cubicBezTo>
                    <a:cubicBezTo>
                      <a:pt x="1544" y="86"/>
                      <a:pt x="1587" y="86"/>
                      <a:pt x="1613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50"/>
              <p:cNvSpPr>
                <a:spLocks noEditPoints="1"/>
              </p:cNvSpPr>
              <p:nvPr/>
            </p:nvSpPr>
            <p:spPr bwMode="auto">
              <a:xfrm>
                <a:off x="3020113" y="3587584"/>
                <a:ext cx="219075" cy="88900"/>
              </a:xfrm>
              <a:custGeom>
                <a:avLst/>
                <a:gdLst>
                  <a:gd name="T0" fmla="*/ 38 w 2192"/>
                  <a:gd name="T1" fmla="*/ 0 h 888"/>
                  <a:gd name="T2" fmla="*/ 2077 w 2192"/>
                  <a:gd name="T3" fmla="*/ 593 h 888"/>
                  <a:gd name="T4" fmla="*/ 2039 w 2192"/>
                  <a:gd name="T5" fmla="*/ 723 h 888"/>
                  <a:gd name="T6" fmla="*/ 0 w 2192"/>
                  <a:gd name="T7" fmla="*/ 131 h 888"/>
                  <a:gd name="T8" fmla="*/ 38 w 2192"/>
                  <a:gd name="T9" fmla="*/ 0 h 888"/>
                  <a:gd name="T10" fmla="*/ 1613 w 2192"/>
                  <a:gd name="T11" fmla="*/ 113 h 888"/>
                  <a:gd name="T12" fmla="*/ 2192 w 2192"/>
                  <a:gd name="T13" fmla="*/ 697 h 888"/>
                  <a:gd name="T14" fmla="*/ 1390 w 2192"/>
                  <a:gd name="T15" fmla="*/ 880 h 888"/>
                  <a:gd name="T16" fmla="*/ 1309 w 2192"/>
                  <a:gd name="T17" fmla="*/ 829 h 888"/>
                  <a:gd name="T18" fmla="*/ 1360 w 2192"/>
                  <a:gd name="T19" fmla="*/ 747 h 888"/>
                  <a:gd name="T20" fmla="*/ 2042 w 2192"/>
                  <a:gd name="T21" fmla="*/ 592 h 888"/>
                  <a:gd name="T22" fmla="*/ 2009 w 2192"/>
                  <a:gd name="T23" fmla="*/ 706 h 888"/>
                  <a:gd name="T24" fmla="*/ 1516 w 2192"/>
                  <a:gd name="T25" fmla="*/ 208 h 888"/>
                  <a:gd name="T26" fmla="*/ 1517 w 2192"/>
                  <a:gd name="T27" fmla="*/ 112 h 888"/>
                  <a:gd name="T28" fmla="*/ 1613 w 2192"/>
                  <a:gd name="T29" fmla="*/ 113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2" h="888">
                    <a:moveTo>
                      <a:pt x="38" y="0"/>
                    </a:moveTo>
                    <a:lnTo>
                      <a:pt x="2077" y="593"/>
                    </a:lnTo>
                    <a:lnTo>
                      <a:pt x="2039" y="723"/>
                    </a:lnTo>
                    <a:lnTo>
                      <a:pt x="0" y="131"/>
                    </a:lnTo>
                    <a:lnTo>
                      <a:pt x="38" y="0"/>
                    </a:lnTo>
                    <a:close/>
                    <a:moveTo>
                      <a:pt x="1613" y="113"/>
                    </a:moveTo>
                    <a:lnTo>
                      <a:pt x="2192" y="697"/>
                    </a:lnTo>
                    <a:lnTo>
                      <a:pt x="1390" y="880"/>
                    </a:lnTo>
                    <a:cubicBezTo>
                      <a:pt x="1354" y="888"/>
                      <a:pt x="1317" y="865"/>
                      <a:pt x="1309" y="829"/>
                    </a:cubicBezTo>
                    <a:cubicBezTo>
                      <a:pt x="1300" y="792"/>
                      <a:pt x="1323" y="756"/>
                      <a:pt x="1360" y="747"/>
                    </a:cubicBezTo>
                    <a:lnTo>
                      <a:pt x="2042" y="592"/>
                    </a:lnTo>
                    <a:lnTo>
                      <a:pt x="2009" y="706"/>
                    </a:lnTo>
                    <a:lnTo>
                      <a:pt x="1516" y="208"/>
                    </a:lnTo>
                    <a:cubicBezTo>
                      <a:pt x="1490" y="182"/>
                      <a:pt x="1490" y="139"/>
                      <a:pt x="1517" y="112"/>
                    </a:cubicBezTo>
                    <a:cubicBezTo>
                      <a:pt x="1544" y="86"/>
                      <a:pt x="1587" y="86"/>
                      <a:pt x="1613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5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D1.2: Method development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0617" y="3711897"/>
            <a:ext cx="5307374" cy="2662697"/>
            <a:chOff x="1187246" y="1500995"/>
            <a:chExt cx="6901153" cy="3462292"/>
          </a:xfrm>
        </p:grpSpPr>
        <p:grpSp>
          <p:nvGrpSpPr>
            <p:cNvPr id="6" name="Group 5"/>
            <p:cNvGrpSpPr/>
            <p:nvPr/>
          </p:nvGrpSpPr>
          <p:grpSpPr>
            <a:xfrm>
              <a:off x="1187246" y="1500995"/>
              <a:ext cx="6901153" cy="3462292"/>
              <a:chOff x="1908699" y="2086252"/>
              <a:chExt cx="6901153" cy="346229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908699" y="4873841"/>
                <a:ext cx="2485748" cy="221945"/>
                <a:chOff x="1908699" y="4110360"/>
                <a:chExt cx="2485748" cy="1438188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908699" y="5548548"/>
                  <a:ext cx="2485748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 45"/>
                <p:cNvSpPr/>
                <p:nvPr/>
              </p:nvSpPr>
              <p:spPr>
                <a:xfrm>
                  <a:off x="1926454" y="4110360"/>
                  <a:ext cx="2459115" cy="1438184"/>
                </a:xfrm>
                <a:custGeom>
                  <a:avLst/>
                  <a:gdLst>
                    <a:gd name="connsiteX0" fmla="*/ 0 w 2459115"/>
                    <a:gd name="connsiteY0" fmla="*/ 1438184 h 1438184"/>
                    <a:gd name="connsiteX1" fmla="*/ 355107 w 2459115"/>
                    <a:gd name="connsiteY1" fmla="*/ 1358285 h 1438184"/>
                    <a:gd name="connsiteX2" fmla="*/ 745725 w 2459115"/>
                    <a:gd name="connsiteY2" fmla="*/ 1056444 h 1438184"/>
                    <a:gd name="connsiteX3" fmla="*/ 1225119 w 2459115"/>
                    <a:gd name="connsiteY3" fmla="*/ 1 h 1438184"/>
                    <a:gd name="connsiteX4" fmla="*/ 1695635 w 2459115"/>
                    <a:gd name="connsiteY4" fmla="*/ 1047566 h 1438184"/>
                    <a:gd name="connsiteX5" fmla="*/ 2086253 w 2459115"/>
                    <a:gd name="connsiteY5" fmla="*/ 1358285 h 1438184"/>
                    <a:gd name="connsiteX6" fmla="*/ 2459115 w 2459115"/>
                    <a:gd name="connsiteY6" fmla="*/ 1420428 h 1438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9115" h="1438184">
                      <a:moveTo>
                        <a:pt x="0" y="1438184"/>
                      </a:moveTo>
                      <a:cubicBezTo>
                        <a:pt x="115410" y="1430046"/>
                        <a:pt x="230820" y="1421908"/>
                        <a:pt x="355107" y="1358285"/>
                      </a:cubicBezTo>
                      <a:cubicBezTo>
                        <a:pt x="479394" y="1294662"/>
                        <a:pt x="600723" y="1282824"/>
                        <a:pt x="745725" y="1056444"/>
                      </a:cubicBezTo>
                      <a:cubicBezTo>
                        <a:pt x="890727" y="830064"/>
                        <a:pt x="1066801" y="1481"/>
                        <a:pt x="1225119" y="1"/>
                      </a:cubicBezTo>
                      <a:cubicBezTo>
                        <a:pt x="1383437" y="-1479"/>
                        <a:pt x="1552113" y="821185"/>
                        <a:pt x="1695635" y="1047566"/>
                      </a:cubicBezTo>
                      <a:cubicBezTo>
                        <a:pt x="1839157" y="1273947"/>
                        <a:pt x="1959006" y="1296141"/>
                        <a:pt x="2086253" y="1358285"/>
                      </a:cubicBezTo>
                      <a:cubicBezTo>
                        <a:pt x="2213500" y="1420429"/>
                        <a:pt x="2336307" y="1420428"/>
                        <a:pt x="2459115" y="142042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908699" y="2414978"/>
                <a:ext cx="2485748" cy="496902"/>
                <a:chOff x="1908699" y="2210791"/>
                <a:chExt cx="2485748" cy="1432746"/>
              </a:xfrm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1908699" y="2210791"/>
                  <a:ext cx="2485748" cy="1432746"/>
                </a:xfrm>
                <a:custGeom>
                  <a:avLst/>
                  <a:gdLst>
                    <a:gd name="connsiteX0" fmla="*/ 0 w 2485748"/>
                    <a:gd name="connsiteY0" fmla="*/ 1432746 h 1432746"/>
                    <a:gd name="connsiteX1" fmla="*/ 372862 w 2485748"/>
                    <a:gd name="connsiteY1" fmla="*/ 1343969 h 1432746"/>
                    <a:gd name="connsiteX2" fmla="*/ 745724 w 2485748"/>
                    <a:gd name="connsiteY2" fmla="*/ 1051006 h 1432746"/>
                    <a:gd name="connsiteX3" fmla="*/ 976544 w 2485748"/>
                    <a:gd name="connsiteY3" fmla="*/ 3441 h 1432746"/>
                    <a:gd name="connsiteX4" fmla="*/ 1278384 w 2485748"/>
                    <a:gd name="connsiteY4" fmla="*/ 1432746 h 1432746"/>
                    <a:gd name="connsiteX5" fmla="*/ 1500326 w 2485748"/>
                    <a:gd name="connsiteY5" fmla="*/ 3441 h 1432746"/>
                    <a:gd name="connsiteX6" fmla="*/ 1713390 w 2485748"/>
                    <a:gd name="connsiteY6" fmla="*/ 1042129 h 1432746"/>
                    <a:gd name="connsiteX7" fmla="*/ 2104008 w 2485748"/>
                    <a:gd name="connsiteY7" fmla="*/ 1361725 h 1432746"/>
                    <a:gd name="connsiteX8" fmla="*/ 2485748 w 2485748"/>
                    <a:gd name="connsiteY8" fmla="*/ 1423868 h 1432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5748" h="1432746">
                      <a:moveTo>
                        <a:pt x="0" y="1432746"/>
                      </a:moveTo>
                      <a:cubicBezTo>
                        <a:pt x="124287" y="1420169"/>
                        <a:pt x="248575" y="1407592"/>
                        <a:pt x="372862" y="1343969"/>
                      </a:cubicBezTo>
                      <a:cubicBezTo>
                        <a:pt x="497149" y="1280346"/>
                        <a:pt x="645110" y="1274427"/>
                        <a:pt x="745724" y="1051006"/>
                      </a:cubicBezTo>
                      <a:cubicBezTo>
                        <a:pt x="846338" y="827585"/>
                        <a:pt x="887767" y="-60182"/>
                        <a:pt x="976544" y="3441"/>
                      </a:cubicBezTo>
                      <a:cubicBezTo>
                        <a:pt x="1065321" y="67064"/>
                        <a:pt x="1191087" y="1432746"/>
                        <a:pt x="1278384" y="1432746"/>
                      </a:cubicBezTo>
                      <a:cubicBezTo>
                        <a:pt x="1365681" y="1432746"/>
                        <a:pt x="1427825" y="68544"/>
                        <a:pt x="1500326" y="3441"/>
                      </a:cubicBezTo>
                      <a:cubicBezTo>
                        <a:pt x="1572827" y="-61662"/>
                        <a:pt x="1612776" y="815748"/>
                        <a:pt x="1713390" y="1042129"/>
                      </a:cubicBezTo>
                      <a:cubicBezTo>
                        <a:pt x="1814004" y="1268510"/>
                        <a:pt x="1975282" y="1298102"/>
                        <a:pt x="2104008" y="1361725"/>
                      </a:cubicBezTo>
                      <a:cubicBezTo>
                        <a:pt x="2232734" y="1425348"/>
                        <a:pt x="2359241" y="1424608"/>
                        <a:pt x="2485748" y="142386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908699" y="3643537"/>
                  <a:ext cx="2485748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4041781" y="3001399"/>
                <a:ext cx="1349406" cy="541541"/>
                <a:chOff x="1908699" y="4110360"/>
                <a:chExt cx="2485748" cy="143818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908699" y="5548548"/>
                  <a:ext cx="2485748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41"/>
                <p:cNvSpPr/>
                <p:nvPr/>
              </p:nvSpPr>
              <p:spPr>
                <a:xfrm>
                  <a:off x="1926454" y="4110360"/>
                  <a:ext cx="2459115" cy="1438184"/>
                </a:xfrm>
                <a:custGeom>
                  <a:avLst/>
                  <a:gdLst>
                    <a:gd name="connsiteX0" fmla="*/ 0 w 2459115"/>
                    <a:gd name="connsiteY0" fmla="*/ 1438184 h 1438184"/>
                    <a:gd name="connsiteX1" fmla="*/ 355107 w 2459115"/>
                    <a:gd name="connsiteY1" fmla="*/ 1358285 h 1438184"/>
                    <a:gd name="connsiteX2" fmla="*/ 745725 w 2459115"/>
                    <a:gd name="connsiteY2" fmla="*/ 1056444 h 1438184"/>
                    <a:gd name="connsiteX3" fmla="*/ 1225119 w 2459115"/>
                    <a:gd name="connsiteY3" fmla="*/ 1 h 1438184"/>
                    <a:gd name="connsiteX4" fmla="*/ 1695635 w 2459115"/>
                    <a:gd name="connsiteY4" fmla="*/ 1047566 h 1438184"/>
                    <a:gd name="connsiteX5" fmla="*/ 2086253 w 2459115"/>
                    <a:gd name="connsiteY5" fmla="*/ 1358285 h 1438184"/>
                    <a:gd name="connsiteX6" fmla="*/ 2459115 w 2459115"/>
                    <a:gd name="connsiteY6" fmla="*/ 1420428 h 1438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9115" h="1438184">
                      <a:moveTo>
                        <a:pt x="0" y="1438184"/>
                      </a:moveTo>
                      <a:cubicBezTo>
                        <a:pt x="115410" y="1430046"/>
                        <a:pt x="230820" y="1421908"/>
                        <a:pt x="355107" y="1358285"/>
                      </a:cubicBezTo>
                      <a:cubicBezTo>
                        <a:pt x="479394" y="1294662"/>
                        <a:pt x="600723" y="1282824"/>
                        <a:pt x="745725" y="1056444"/>
                      </a:cubicBezTo>
                      <a:cubicBezTo>
                        <a:pt x="890727" y="830064"/>
                        <a:pt x="1066801" y="1481"/>
                        <a:pt x="1225119" y="1"/>
                      </a:cubicBezTo>
                      <a:cubicBezTo>
                        <a:pt x="1383437" y="-1479"/>
                        <a:pt x="1552113" y="821185"/>
                        <a:pt x="1695635" y="1047566"/>
                      </a:cubicBezTo>
                      <a:cubicBezTo>
                        <a:pt x="1839157" y="1273947"/>
                        <a:pt x="1959006" y="1296141"/>
                        <a:pt x="2086253" y="1358285"/>
                      </a:cubicBezTo>
                      <a:cubicBezTo>
                        <a:pt x="2213500" y="1420429"/>
                        <a:pt x="2336307" y="1420428"/>
                        <a:pt x="2459115" y="142042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5003011" y="3933566"/>
                <a:ext cx="1735140" cy="328468"/>
                <a:chOff x="1908698" y="4110360"/>
                <a:chExt cx="2485748" cy="1438188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908698" y="5548548"/>
                  <a:ext cx="2485748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reeform 39"/>
                <p:cNvSpPr/>
                <p:nvPr/>
              </p:nvSpPr>
              <p:spPr>
                <a:xfrm>
                  <a:off x="1926454" y="4110360"/>
                  <a:ext cx="2459115" cy="1438184"/>
                </a:xfrm>
                <a:custGeom>
                  <a:avLst/>
                  <a:gdLst>
                    <a:gd name="connsiteX0" fmla="*/ 0 w 2459115"/>
                    <a:gd name="connsiteY0" fmla="*/ 1438184 h 1438184"/>
                    <a:gd name="connsiteX1" fmla="*/ 355107 w 2459115"/>
                    <a:gd name="connsiteY1" fmla="*/ 1358285 h 1438184"/>
                    <a:gd name="connsiteX2" fmla="*/ 745725 w 2459115"/>
                    <a:gd name="connsiteY2" fmla="*/ 1056444 h 1438184"/>
                    <a:gd name="connsiteX3" fmla="*/ 1225119 w 2459115"/>
                    <a:gd name="connsiteY3" fmla="*/ 1 h 1438184"/>
                    <a:gd name="connsiteX4" fmla="*/ 1695635 w 2459115"/>
                    <a:gd name="connsiteY4" fmla="*/ 1047566 h 1438184"/>
                    <a:gd name="connsiteX5" fmla="*/ 2086253 w 2459115"/>
                    <a:gd name="connsiteY5" fmla="*/ 1358285 h 1438184"/>
                    <a:gd name="connsiteX6" fmla="*/ 2459115 w 2459115"/>
                    <a:gd name="connsiteY6" fmla="*/ 1420428 h 1438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9115" h="1438184">
                      <a:moveTo>
                        <a:pt x="0" y="1438184"/>
                      </a:moveTo>
                      <a:cubicBezTo>
                        <a:pt x="115410" y="1430046"/>
                        <a:pt x="230820" y="1421908"/>
                        <a:pt x="355107" y="1358285"/>
                      </a:cubicBezTo>
                      <a:cubicBezTo>
                        <a:pt x="479394" y="1294662"/>
                        <a:pt x="600723" y="1282824"/>
                        <a:pt x="745725" y="1056444"/>
                      </a:cubicBezTo>
                      <a:cubicBezTo>
                        <a:pt x="890727" y="830064"/>
                        <a:pt x="1066801" y="1481"/>
                        <a:pt x="1225119" y="1"/>
                      </a:cubicBezTo>
                      <a:cubicBezTo>
                        <a:pt x="1383437" y="-1479"/>
                        <a:pt x="1552113" y="821185"/>
                        <a:pt x="1695635" y="1047566"/>
                      </a:cubicBezTo>
                      <a:cubicBezTo>
                        <a:pt x="1839157" y="1273947"/>
                        <a:pt x="1959006" y="1296141"/>
                        <a:pt x="2086253" y="1358285"/>
                      </a:cubicBezTo>
                      <a:cubicBezTo>
                        <a:pt x="2213500" y="1420429"/>
                        <a:pt x="2336307" y="1420428"/>
                        <a:pt x="2459115" y="142042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Freeform 12"/>
              <p:cNvSpPr/>
              <p:nvPr/>
            </p:nvSpPr>
            <p:spPr>
              <a:xfrm>
                <a:off x="1935332" y="2112885"/>
                <a:ext cx="4705165" cy="3435659"/>
              </a:xfrm>
              <a:custGeom>
                <a:avLst/>
                <a:gdLst>
                  <a:gd name="connsiteX0" fmla="*/ 0 w 4705165"/>
                  <a:gd name="connsiteY0" fmla="*/ 26633 h 3435659"/>
                  <a:gd name="connsiteX1" fmla="*/ 727969 w 4705165"/>
                  <a:gd name="connsiteY1" fmla="*/ 26633 h 3435659"/>
                  <a:gd name="connsiteX2" fmla="*/ 727969 w 4705165"/>
                  <a:gd name="connsiteY2" fmla="*/ 3435659 h 3435659"/>
                  <a:gd name="connsiteX3" fmla="*/ 1695635 w 4705165"/>
                  <a:gd name="connsiteY3" fmla="*/ 3435659 h 3435659"/>
                  <a:gd name="connsiteX4" fmla="*/ 1695635 w 4705165"/>
                  <a:gd name="connsiteY4" fmla="*/ 0 h 3435659"/>
                  <a:gd name="connsiteX5" fmla="*/ 2627790 w 4705165"/>
                  <a:gd name="connsiteY5" fmla="*/ 0 h 3435659"/>
                  <a:gd name="connsiteX6" fmla="*/ 2627790 w 4705165"/>
                  <a:gd name="connsiteY6" fmla="*/ 3417903 h 3435659"/>
                  <a:gd name="connsiteX7" fmla="*/ 2920753 w 4705165"/>
                  <a:gd name="connsiteY7" fmla="*/ 3417903 h 3435659"/>
                  <a:gd name="connsiteX8" fmla="*/ 2920753 w 4705165"/>
                  <a:gd name="connsiteY8" fmla="*/ 0 h 3435659"/>
                  <a:gd name="connsiteX9" fmla="*/ 3719744 w 4705165"/>
                  <a:gd name="connsiteY9" fmla="*/ 0 h 3435659"/>
                  <a:gd name="connsiteX10" fmla="*/ 3719744 w 4705165"/>
                  <a:gd name="connsiteY10" fmla="*/ 3426781 h 3435659"/>
                  <a:gd name="connsiteX11" fmla="*/ 4199138 w 4705165"/>
                  <a:gd name="connsiteY11" fmla="*/ 3426781 h 3435659"/>
                  <a:gd name="connsiteX12" fmla="*/ 4199138 w 4705165"/>
                  <a:gd name="connsiteY12" fmla="*/ 17756 h 3435659"/>
                  <a:gd name="connsiteX13" fmla="*/ 4705165 w 4705165"/>
                  <a:gd name="connsiteY13" fmla="*/ 17756 h 3435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05165" h="3435659">
                    <a:moveTo>
                      <a:pt x="0" y="26633"/>
                    </a:moveTo>
                    <a:lnTo>
                      <a:pt x="727969" y="26633"/>
                    </a:lnTo>
                    <a:lnTo>
                      <a:pt x="727969" y="3435659"/>
                    </a:lnTo>
                    <a:lnTo>
                      <a:pt x="1695635" y="3435659"/>
                    </a:lnTo>
                    <a:lnTo>
                      <a:pt x="1695635" y="0"/>
                    </a:lnTo>
                    <a:lnTo>
                      <a:pt x="2627790" y="0"/>
                    </a:lnTo>
                    <a:lnTo>
                      <a:pt x="2627790" y="3417903"/>
                    </a:lnTo>
                    <a:lnTo>
                      <a:pt x="2920753" y="3417903"/>
                    </a:lnTo>
                    <a:lnTo>
                      <a:pt x="2920753" y="0"/>
                    </a:lnTo>
                    <a:lnTo>
                      <a:pt x="3719744" y="0"/>
                    </a:lnTo>
                    <a:lnTo>
                      <a:pt x="3719744" y="3426781"/>
                    </a:lnTo>
                    <a:lnTo>
                      <a:pt x="4199138" y="3426781"/>
                    </a:lnTo>
                    <a:lnTo>
                      <a:pt x="4199138" y="17756"/>
                    </a:lnTo>
                    <a:lnTo>
                      <a:pt x="4705165" y="1775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409680" y="2086252"/>
                <a:ext cx="2317072" cy="3453414"/>
              </a:xfrm>
              <a:custGeom>
                <a:avLst/>
                <a:gdLst>
                  <a:gd name="connsiteX0" fmla="*/ 0 w 2317072"/>
                  <a:gd name="connsiteY0" fmla="*/ 44388 h 3453414"/>
                  <a:gd name="connsiteX1" fmla="*/ 648070 w 2317072"/>
                  <a:gd name="connsiteY1" fmla="*/ 44388 h 3453414"/>
                  <a:gd name="connsiteX2" fmla="*/ 648070 w 2317072"/>
                  <a:gd name="connsiteY2" fmla="*/ 3453414 h 3453414"/>
                  <a:gd name="connsiteX3" fmla="*/ 1615736 w 2317072"/>
                  <a:gd name="connsiteY3" fmla="*/ 3453414 h 3453414"/>
                  <a:gd name="connsiteX4" fmla="*/ 1615736 w 2317072"/>
                  <a:gd name="connsiteY4" fmla="*/ 0 h 3453414"/>
                  <a:gd name="connsiteX5" fmla="*/ 2317072 w 2317072"/>
                  <a:gd name="connsiteY5" fmla="*/ 0 h 345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7072" h="3453414">
                    <a:moveTo>
                      <a:pt x="0" y="44388"/>
                    </a:moveTo>
                    <a:lnTo>
                      <a:pt x="648070" y="44388"/>
                    </a:lnTo>
                    <a:lnTo>
                      <a:pt x="648070" y="3453414"/>
                    </a:lnTo>
                    <a:lnTo>
                      <a:pt x="1615736" y="3453414"/>
                    </a:lnTo>
                    <a:lnTo>
                      <a:pt x="1615736" y="0"/>
                    </a:lnTo>
                    <a:lnTo>
                      <a:pt x="231707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6324104" y="4873841"/>
                <a:ext cx="2485748" cy="221945"/>
                <a:chOff x="1908699" y="4110360"/>
                <a:chExt cx="2485748" cy="1438188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908699" y="5548548"/>
                  <a:ext cx="2485748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37"/>
                <p:cNvSpPr/>
                <p:nvPr/>
              </p:nvSpPr>
              <p:spPr>
                <a:xfrm>
                  <a:off x="1926454" y="4110360"/>
                  <a:ext cx="2459115" cy="1438184"/>
                </a:xfrm>
                <a:custGeom>
                  <a:avLst/>
                  <a:gdLst>
                    <a:gd name="connsiteX0" fmla="*/ 0 w 2459115"/>
                    <a:gd name="connsiteY0" fmla="*/ 1438184 h 1438184"/>
                    <a:gd name="connsiteX1" fmla="*/ 355107 w 2459115"/>
                    <a:gd name="connsiteY1" fmla="*/ 1358285 h 1438184"/>
                    <a:gd name="connsiteX2" fmla="*/ 745725 w 2459115"/>
                    <a:gd name="connsiteY2" fmla="*/ 1056444 h 1438184"/>
                    <a:gd name="connsiteX3" fmla="*/ 1225119 w 2459115"/>
                    <a:gd name="connsiteY3" fmla="*/ 1 h 1438184"/>
                    <a:gd name="connsiteX4" fmla="*/ 1695635 w 2459115"/>
                    <a:gd name="connsiteY4" fmla="*/ 1047566 h 1438184"/>
                    <a:gd name="connsiteX5" fmla="*/ 2086253 w 2459115"/>
                    <a:gd name="connsiteY5" fmla="*/ 1358285 h 1438184"/>
                    <a:gd name="connsiteX6" fmla="*/ 2459115 w 2459115"/>
                    <a:gd name="connsiteY6" fmla="*/ 1420428 h 1438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9115" h="1438184">
                      <a:moveTo>
                        <a:pt x="0" y="1438184"/>
                      </a:moveTo>
                      <a:cubicBezTo>
                        <a:pt x="115410" y="1430046"/>
                        <a:pt x="230820" y="1421908"/>
                        <a:pt x="355107" y="1358285"/>
                      </a:cubicBezTo>
                      <a:cubicBezTo>
                        <a:pt x="479394" y="1294662"/>
                        <a:pt x="600723" y="1282824"/>
                        <a:pt x="745725" y="1056444"/>
                      </a:cubicBezTo>
                      <a:cubicBezTo>
                        <a:pt x="890727" y="830064"/>
                        <a:pt x="1066801" y="1481"/>
                        <a:pt x="1225119" y="1"/>
                      </a:cubicBezTo>
                      <a:cubicBezTo>
                        <a:pt x="1383437" y="-1479"/>
                        <a:pt x="1552113" y="821185"/>
                        <a:pt x="1695635" y="1047566"/>
                      </a:cubicBezTo>
                      <a:cubicBezTo>
                        <a:pt x="1839157" y="1273947"/>
                        <a:pt x="1959006" y="1296141"/>
                        <a:pt x="2086253" y="1358285"/>
                      </a:cubicBezTo>
                      <a:cubicBezTo>
                        <a:pt x="2213500" y="1420429"/>
                        <a:pt x="2336307" y="1420428"/>
                        <a:pt x="2459115" y="142042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6324104" y="2414978"/>
                <a:ext cx="2485748" cy="496902"/>
                <a:chOff x="1908699" y="2210791"/>
                <a:chExt cx="2485748" cy="1432746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1908699" y="2210791"/>
                  <a:ext cx="2485748" cy="1432746"/>
                </a:xfrm>
                <a:custGeom>
                  <a:avLst/>
                  <a:gdLst>
                    <a:gd name="connsiteX0" fmla="*/ 0 w 2485748"/>
                    <a:gd name="connsiteY0" fmla="*/ 1432746 h 1432746"/>
                    <a:gd name="connsiteX1" fmla="*/ 372862 w 2485748"/>
                    <a:gd name="connsiteY1" fmla="*/ 1343969 h 1432746"/>
                    <a:gd name="connsiteX2" fmla="*/ 745724 w 2485748"/>
                    <a:gd name="connsiteY2" fmla="*/ 1051006 h 1432746"/>
                    <a:gd name="connsiteX3" fmla="*/ 976544 w 2485748"/>
                    <a:gd name="connsiteY3" fmla="*/ 3441 h 1432746"/>
                    <a:gd name="connsiteX4" fmla="*/ 1278384 w 2485748"/>
                    <a:gd name="connsiteY4" fmla="*/ 1432746 h 1432746"/>
                    <a:gd name="connsiteX5" fmla="*/ 1500326 w 2485748"/>
                    <a:gd name="connsiteY5" fmla="*/ 3441 h 1432746"/>
                    <a:gd name="connsiteX6" fmla="*/ 1713390 w 2485748"/>
                    <a:gd name="connsiteY6" fmla="*/ 1042129 h 1432746"/>
                    <a:gd name="connsiteX7" fmla="*/ 2104008 w 2485748"/>
                    <a:gd name="connsiteY7" fmla="*/ 1361725 h 1432746"/>
                    <a:gd name="connsiteX8" fmla="*/ 2485748 w 2485748"/>
                    <a:gd name="connsiteY8" fmla="*/ 1423868 h 1432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5748" h="1432746">
                      <a:moveTo>
                        <a:pt x="0" y="1432746"/>
                      </a:moveTo>
                      <a:cubicBezTo>
                        <a:pt x="124287" y="1420169"/>
                        <a:pt x="248575" y="1407592"/>
                        <a:pt x="372862" y="1343969"/>
                      </a:cubicBezTo>
                      <a:cubicBezTo>
                        <a:pt x="497149" y="1280346"/>
                        <a:pt x="645110" y="1274427"/>
                        <a:pt x="745724" y="1051006"/>
                      </a:cubicBezTo>
                      <a:cubicBezTo>
                        <a:pt x="846338" y="827585"/>
                        <a:pt x="887767" y="-60182"/>
                        <a:pt x="976544" y="3441"/>
                      </a:cubicBezTo>
                      <a:cubicBezTo>
                        <a:pt x="1065321" y="67064"/>
                        <a:pt x="1191087" y="1432746"/>
                        <a:pt x="1278384" y="1432746"/>
                      </a:cubicBezTo>
                      <a:cubicBezTo>
                        <a:pt x="1365681" y="1432746"/>
                        <a:pt x="1427825" y="68544"/>
                        <a:pt x="1500326" y="3441"/>
                      </a:cubicBezTo>
                      <a:cubicBezTo>
                        <a:pt x="1572827" y="-61662"/>
                        <a:pt x="1612776" y="815748"/>
                        <a:pt x="1713390" y="1042129"/>
                      </a:cubicBezTo>
                      <a:cubicBezTo>
                        <a:pt x="1814004" y="1268510"/>
                        <a:pt x="1975282" y="1298102"/>
                        <a:pt x="2104008" y="1361725"/>
                      </a:cubicBezTo>
                      <a:cubicBezTo>
                        <a:pt x="2232734" y="1425348"/>
                        <a:pt x="2359241" y="1424608"/>
                        <a:pt x="2485748" y="142386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908699" y="3643537"/>
                  <a:ext cx="2485748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rot="-4200000">
                <a:off x="3891748" y="2329417"/>
                <a:ext cx="102986" cy="1736387"/>
                <a:chOff x="3123785" y="2911880"/>
                <a:chExt cx="115404" cy="2183905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3123785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3239189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 rot="-3420000">
                <a:off x="5286737" y="3193637"/>
                <a:ext cx="103014" cy="1415828"/>
                <a:chOff x="3123785" y="2911880"/>
                <a:chExt cx="115404" cy="2183905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3123785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3239189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104105" y="2949059"/>
                <a:ext cx="133998" cy="2146726"/>
                <a:chOff x="3123785" y="2911880"/>
                <a:chExt cx="115404" cy="2183905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3123785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3239189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7536889" y="2949059"/>
                <a:ext cx="133998" cy="2146726"/>
                <a:chOff x="3123785" y="2911880"/>
                <a:chExt cx="115404" cy="2183905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3123785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3239189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rot="-3900000">
                <a:off x="6701570" y="3805131"/>
                <a:ext cx="102986" cy="1736387"/>
                <a:chOff x="3123785" y="2911880"/>
                <a:chExt cx="115404" cy="2183905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flipV="1">
                  <a:off x="3123785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239189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 rot="3180000">
                <a:off x="6686785" y="2518092"/>
                <a:ext cx="127946" cy="2190116"/>
                <a:chOff x="3123785" y="2911880"/>
                <a:chExt cx="115404" cy="2183905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3123785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239189" y="2911880"/>
                  <a:ext cx="0" cy="21839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Straight Arrow Connector 6"/>
            <p:cNvCxnSpPr/>
            <p:nvPr/>
          </p:nvCxnSpPr>
          <p:spPr>
            <a:xfrm rot="2820000" flipV="1">
              <a:off x="3174168" y="2615124"/>
              <a:ext cx="0" cy="21901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2820000">
              <a:off x="3251168" y="2717306"/>
              <a:ext cx="0" cy="21901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47273" y="3177803"/>
            <a:ext cx="8163352" cy="2902160"/>
            <a:chOff x="647273" y="2225407"/>
            <a:chExt cx="8163352" cy="2902160"/>
          </a:xfrm>
        </p:grpSpPr>
        <p:grpSp>
          <p:nvGrpSpPr>
            <p:cNvPr id="48" name="Group 47"/>
            <p:cNvGrpSpPr/>
            <p:nvPr/>
          </p:nvGrpSpPr>
          <p:grpSpPr>
            <a:xfrm>
              <a:off x="3121018" y="3350712"/>
              <a:ext cx="3701022" cy="1776855"/>
              <a:chOff x="2267012" y="2269744"/>
              <a:chExt cx="4812421" cy="231043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697071" y="2752028"/>
                <a:ext cx="382362" cy="12494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6881035" y="2326623"/>
                <a:ext cx="7217" cy="21839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2267012" y="2752028"/>
                <a:ext cx="382362" cy="12494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450976" y="2326623"/>
                <a:ext cx="7217" cy="21839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 rot="2700000">
                <a:off x="3085109" y="3069181"/>
                <a:ext cx="382362" cy="12494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H="1">
                <a:off x="2447741" y="2946252"/>
                <a:ext cx="1566004" cy="156120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 rot="3019121">
                <a:off x="5954551" y="2297887"/>
                <a:ext cx="382362" cy="12494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5405039" y="2318295"/>
                <a:ext cx="1469088" cy="121885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 rot="6624741">
                <a:off x="3073677" y="2030422"/>
                <a:ext cx="382362" cy="12494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2450976" y="2344576"/>
                <a:ext cx="1553291" cy="5780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/>
              <p:cNvGrpSpPr/>
              <p:nvPr/>
            </p:nvGrpSpPr>
            <p:grpSpPr>
              <a:xfrm rot="302437">
                <a:off x="5374267" y="3645818"/>
                <a:ext cx="1530629" cy="770134"/>
                <a:chOff x="5343498" y="3680319"/>
                <a:chExt cx="1530629" cy="770134"/>
              </a:xfrm>
            </p:grpSpPr>
            <p:sp>
              <p:nvSpPr>
                <p:cNvPr id="69" name="Rectangle 68"/>
                <p:cNvSpPr/>
                <p:nvPr/>
              </p:nvSpPr>
              <p:spPr>
                <a:xfrm rot="7002548">
                  <a:off x="5915831" y="3447826"/>
                  <a:ext cx="382362" cy="12494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en-US" dirty="0" smtClean="0"/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H="1" flipV="1">
                  <a:off x="5343498" y="3680319"/>
                  <a:ext cx="1530629" cy="7701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tangle 60"/>
              <p:cNvSpPr/>
              <p:nvPr/>
            </p:nvSpPr>
            <p:spPr>
              <a:xfrm rot="6878183">
                <a:off x="4500789" y="2648070"/>
                <a:ext cx="382362" cy="12494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253442" flipH="1" flipV="1">
                <a:off x="3966525" y="2993876"/>
                <a:ext cx="1427320" cy="5311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2391675" y="2269744"/>
                <a:ext cx="145443" cy="1454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391675" y="4434737"/>
                <a:ext cx="145443" cy="1454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801405" y="2269744"/>
                <a:ext cx="145443" cy="1454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801405" y="4434737"/>
                <a:ext cx="145443" cy="1454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312947" y="3520329"/>
                <a:ext cx="145443" cy="1454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946190" y="2873530"/>
                <a:ext cx="145443" cy="1454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 smtClean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47273" y="2225407"/>
              <a:ext cx="8163352" cy="561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lnSpc>
                  <a:spcPct val="114000"/>
                </a:lnSpc>
                <a:buFont typeface="Wingdings" panose="05000000000000000000" pitchFamily="2" charset="2"/>
                <a:buChar char="Ø"/>
              </a:pPr>
              <a:r>
                <a:rPr lang="en-US" sz="1600" dirty="0" smtClean="0">
                  <a:latin typeface="+mn-lt"/>
                </a:rPr>
                <a:t>Model </a:t>
              </a:r>
              <a:r>
                <a:rPr lang="en-US" dirty="0"/>
                <a:t>noise (Task T1.3) as </a:t>
              </a:r>
              <a:r>
                <a:rPr lang="en-US" sz="1600" dirty="0" smtClean="0">
                  <a:latin typeface="+mn-lt"/>
                </a:rPr>
                <a:t>Johnson noise </a:t>
              </a:r>
              <a:r>
                <a:rPr lang="en-US" dirty="0" smtClean="0"/>
                <a:t>by developing a </a:t>
              </a:r>
              <a:r>
                <a:rPr lang="en-US" dirty="0"/>
                <a:t>periodic network model </a:t>
              </a:r>
              <a:r>
                <a:rPr lang="en-US" dirty="0" smtClean="0"/>
                <a:t>with noise-</a:t>
              </a:r>
              <a:r>
                <a:rPr lang="en-US" sz="1600" dirty="0" smtClean="0">
                  <a:latin typeface="+mn-lt"/>
                </a:rPr>
                <a:t>equivalent </a:t>
              </a:r>
              <a:r>
                <a:rPr lang="en-US" sz="1600" dirty="0" err="1" smtClean="0">
                  <a:latin typeface="+mn-lt"/>
                </a:rPr>
                <a:t>conductances</a:t>
              </a:r>
              <a:endParaRPr lang="en-US" sz="1600" dirty="0" smtClean="0">
                <a:latin typeface="+mn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30741" y="1196607"/>
            <a:ext cx="8913259" cy="1915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Greatly reduced scattering rates and low upper state occupations impede direct simulation of responsivity/detectivity by ensemble Monte Carlo (stochastic sampling!)</a:t>
            </a:r>
            <a:endParaRPr lang="en-US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/>
              <a:t>Responsivity/detectivity are calculated from simulated intersubband scattering rates and absorption spectrum, rather than directly extracted from simulations of irradiated </a:t>
            </a:r>
            <a:r>
              <a:rPr lang="en-US" dirty="0" smtClean="0"/>
              <a:t>detector</a:t>
            </a:r>
            <a:endParaRPr lang="en-US" dirty="0"/>
          </a:p>
          <a:p>
            <a:pPr marL="700476" lvl="1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Use artificially increased level occupations for improved scattering statistics</a:t>
            </a:r>
          </a:p>
          <a:p>
            <a:pPr marL="700476" lvl="1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Use relations of thermodynamic equilibrium valid for non-irradiated QCD structure</a:t>
            </a: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0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D1.2</a:t>
            </a:r>
            <a:r>
              <a:rPr lang="en-US" sz="2400" dirty="0" smtClean="0"/>
              <a:t>: Method validation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661" y="1066182"/>
            <a:ext cx="87576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b="1" dirty="0" smtClean="0">
                <a:latin typeface="+mj-lt"/>
              </a:rPr>
              <a:t>Test </a:t>
            </a:r>
            <a:r>
              <a:rPr lang="en-US" b="1" dirty="0">
                <a:latin typeface="+mj-lt"/>
              </a:rPr>
              <a:t>structure N1022 (4.7 µm)</a:t>
            </a:r>
            <a:endParaRPr lang="en-GB" b="1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3488" y="1333623"/>
            <a:ext cx="2860619" cy="2176410"/>
            <a:chOff x="-1261412" y="-1641475"/>
            <a:chExt cx="4455910" cy="4306347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-714375" y="-1641475"/>
              <a:ext cx="3689350" cy="3386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-714375" y="1744663"/>
              <a:ext cx="3689350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-714375" y="-1641475"/>
              <a:ext cx="3689350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-609600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-168275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73050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714375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155700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1597025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2038350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479675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2921000" y="1708150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-609600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-168275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73050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14375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155700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597025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038350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479675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2921000" y="-1641475"/>
              <a:ext cx="0" cy="3651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 flipV="1">
              <a:off x="-714375" y="-1641475"/>
              <a:ext cx="0" cy="338613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 flipV="1">
              <a:off x="2974975" y="-1641475"/>
              <a:ext cx="0" cy="338613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-714375" y="1525588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>
              <a:off x="-714375" y="1233488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-714375" y="942975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-714375" y="652463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5" name="Line 53"/>
            <p:cNvSpPr>
              <a:spLocks noChangeShapeType="1"/>
            </p:cNvSpPr>
            <p:nvPr/>
          </p:nvSpPr>
          <p:spPr bwMode="auto">
            <a:xfrm>
              <a:off x="-714375" y="360363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6" name="Line 54"/>
            <p:cNvSpPr>
              <a:spLocks noChangeShapeType="1"/>
            </p:cNvSpPr>
            <p:nvPr/>
          </p:nvSpPr>
          <p:spPr bwMode="auto">
            <a:xfrm>
              <a:off x="-714375" y="69850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>
              <a:off x="-714375" y="-220662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8" name="Line 56"/>
            <p:cNvSpPr>
              <a:spLocks noChangeShapeType="1"/>
            </p:cNvSpPr>
            <p:nvPr/>
          </p:nvSpPr>
          <p:spPr bwMode="auto">
            <a:xfrm>
              <a:off x="-714375" y="-512762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9" name="Line 57"/>
            <p:cNvSpPr>
              <a:spLocks noChangeShapeType="1"/>
            </p:cNvSpPr>
            <p:nvPr/>
          </p:nvSpPr>
          <p:spPr bwMode="auto">
            <a:xfrm>
              <a:off x="-714375" y="-803275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0" name="Line 58"/>
            <p:cNvSpPr>
              <a:spLocks noChangeShapeType="1"/>
            </p:cNvSpPr>
            <p:nvPr/>
          </p:nvSpPr>
          <p:spPr bwMode="auto">
            <a:xfrm>
              <a:off x="-714375" y="-1095375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1" name="Line 59"/>
            <p:cNvSpPr>
              <a:spLocks noChangeShapeType="1"/>
            </p:cNvSpPr>
            <p:nvPr/>
          </p:nvSpPr>
          <p:spPr bwMode="auto">
            <a:xfrm>
              <a:off x="-714375" y="-1385887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flipH="1">
              <a:off x="2938463" y="1525588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 flipH="1">
              <a:off x="2938463" y="1233488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4" name="Line 62"/>
            <p:cNvSpPr>
              <a:spLocks noChangeShapeType="1"/>
            </p:cNvSpPr>
            <p:nvPr/>
          </p:nvSpPr>
          <p:spPr bwMode="auto">
            <a:xfrm flipH="1">
              <a:off x="2938463" y="942975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5" name="Line 63"/>
            <p:cNvSpPr>
              <a:spLocks noChangeShapeType="1"/>
            </p:cNvSpPr>
            <p:nvPr/>
          </p:nvSpPr>
          <p:spPr bwMode="auto">
            <a:xfrm flipH="1">
              <a:off x="2938463" y="652463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 flipH="1">
              <a:off x="2938463" y="360363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 flipH="1">
              <a:off x="2938463" y="69850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 flipH="1">
              <a:off x="2938463" y="-220662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9" name="Line 67"/>
            <p:cNvSpPr>
              <a:spLocks noChangeShapeType="1"/>
            </p:cNvSpPr>
            <p:nvPr/>
          </p:nvSpPr>
          <p:spPr bwMode="auto">
            <a:xfrm flipH="1">
              <a:off x="2938463" y="-512762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0" name="Line 68"/>
            <p:cNvSpPr>
              <a:spLocks noChangeShapeType="1"/>
            </p:cNvSpPr>
            <p:nvPr/>
          </p:nvSpPr>
          <p:spPr bwMode="auto">
            <a:xfrm flipH="1">
              <a:off x="2938463" y="-803275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1" name="Line 69"/>
            <p:cNvSpPr>
              <a:spLocks noChangeShapeType="1"/>
            </p:cNvSpPr>
            <p:nvPr/>
          </p:nvSpPr>
          <p:spPr bwMode="auto">
            <a:xfrm flipH="1">
              <a:off x="2938463" y="-1095375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2" name="Line 70"/>
            <p:cNvSpPr>
              <a:spLocks noChangeShapeType="1"/>
            </p:cNvSpPr>
            <p:nvPr/>
          </p:nvSpPr>
          <p:spPr bwMode="auto">
            <a:xfrm flipH="1">
              <a:off x="2938463" y="-1385887"/>
              <a:ext cx="3651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-1261412" y="-1522412"/>
              <a:ext cx="4455910" cy="4187284"/>
              <a:chOff x="-1096228" y="-5057775"/>
              <a:chExt cx="4455910" cy="4187284"/>
            </a:xfrm>
          </p:grpSpPr>
          <p:sp>
            <p:nvSpPr>
              <p:cNvPr id="271" name="Rectangle 6"/>
              <p:cNvSpPr>
                <a:spLocks noChangeArrowheads="1"/>
              </p:cNvSpPr>
              <p:nvPr/>
            </p:nvSpPr>
            <p:spPr bwMode="auto">
              <a:xfrm>
                <a:off x="385201" y="-1357675"/>
                <a:ext cx="1625997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Position [</a:t>
                </a:r>
                <a:r>
                  <a:rPr kumimoji="0" lang="de-DE" altLang="de-DE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nm</a:t>
                </a: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]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27"/>
              <p:cNvSpPr>
                <a:spLocks noChangeArrowheads="1"/>
              </p:cNvSpPr>
              <p:nvPr/>
            </p:nvSpPr>
            <p:spPr bwMode="auto">
              <a:xfrm>
                <a:off x="-735012" y="-1789112"/>
                <a:ext cx="562507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-240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29"/>
              <p:cNvSpPr>
                <a:spLocks noChangeArrowheads="1"/>
              </p:cNvSpPr>
              <p:nvPr/>
            </p:nvSpPr>
            <p:spPr bwMode="auto">
              <a:xfrm>
                <a:off x="146050" y="-1789112"/>
                <a:ext cx="562507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-220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31"/>
              <p:cNvSpPr>
                <a:spLocks noChangeArrowheads="1"/>
              </p:cNvSpPr>
              <p:nvPr/>
            </p:nvSpPr>
            <p:spPr bwMode="auto">
              <a:xfrm>
                <a:off x="1025525" y="-1789112"/>
                <a:ext cx="562507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-200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33"/>
              <p:cNvSpPr>
                <a:spLocks noChangeArrowheads="1"/>
              </p:cNvSpPr>
              <p:nvPr/>
            </p:nvSpPr>
            <p:spPr bwMode="auto">
              <a:xfrm>
                <a:off x="1906587" y="-1789112"/>
                <a:ext cx="562507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-180</a:t>
                </a:r>
                <a:endPara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35"/>
              <p:cNvSpPr>
                <a:spLocks noChangeArrowheads="1"/>
              </p:cNvSpPr>
              <p:nvPr/>
            </p:nvSpPr>
            <p:spPr bwMode="auto">
              <a:xfrm>
                <a:off x="2797175" y="-1789112"/>
                <a:ext cx="562507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-160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71"/>
              <p:cNvSpPr>
                <a:spLocks noChangeArrowheads="1"/>
              </p:cNvSpPr>
              <p:nvPr/>
            </p:nvSpPr>
            <p:spPr bwMode="auto">
              <a:xfrm>
                <a:off x="-731246" y="-2144712"/>
                <a:ext cx="156009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73"/>
              <p:cNvSpPr>
                <a:spLocks noChangeArrowheads="1"/>
              </p:cNvSpPr>
              <p:nvPr/>
            </p:nvSpPr>
            <p:spPr bwMode="auto">
              <a:xfrm>
                <a:off x="-1096228" y="-2727325"/>
                <a:ext cx="531852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75"/>
              <p:cNvSpPr>
                <a:spLocks noChangeArrowheads="1"/>
              </p:cNvSpPr>
              <p:nvPr/>
            </p:nvSpPr>
            <p:spPr bwMode="auto">
              <a:xfrm>
                <a:off x="-1096228" y="-3309937"/>
                <a:ext cx="531852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77"/>
              <p:cNvSpPr>
                <a:spLocks noChangeArrowheads="1"/>
              </p:cNvSpPr>
              <p:nvPr/>
            </p:nvSpPr>
            <p:spPr bwMode="auto">
              <a:xfrm>
                <a:off x="-1096228" y="-3892550"/>
                <a:ext cx="531852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79"/>
              <p:cNvSpPr>
                <a:spLocks noChangeArrowheads="1"/>
              </p:cNvSpPr>
              <p:nvPr/>
            </p:nvSpPr>
            <p:spPr bwMode="auto">
              <a:xfrm>
                <a:off x="-1096228" y="-4475162"/>
                <a:ext cx="531852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Rectangle 81"/>
              <p:cNvSpPr>
                <a:spLocks noChangeArrowheads="1"/>
              </p:cNvSpPr>
              <p:nvPr/>
            </p:nvSpPr>
            <p:spPr bwMode="auto">
              <a:xfrm>
                <a:off x="-1096228" y="-5057775"/>
                <a:ext cx="531852" cy="48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500</a:t>
                </a:r>
                <a:endPara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Freeform 82"/>
            <p:cNvSpPr>
              <a:spLocks noEditPoints="1"/>
            </p:cNvSpPr>
            <p:nvPr/>
          </p:nvSpPr>
          <p:spPr bwMode="auto">
            <a:xfrm>
              <a:off x="-714375" y="-1522412"/>
              <a:ext cx="3690938" cy="3071813"/>
            </a:xfrm>
            <a:custGeom>
              <a:avLst/>
              <a:gdLst>
                <a:gd name="T0" fmla="*/ 78 w 2325"/>
                <a:gd name="T1" fmla="*/ 1042 h 1935"/>
                <a:gd name="T2" fmla="*/ 61 w 2325"/>
                <a:gd name="T3" fmla="*/ 295 h 1935"/>
                <a:gd name="T4" fmla="*/ 103 w 2325"/>
                <a:gd name="T5" fmla="*/ 3 h 1935"/>
                <a:gd name="T6" fmla="*/ 197 w 2325"/>
                <a:gd name="T7" fmla="*/ 6 h 1935"/>
                <a:gd name="T8" fmla="*/ 250 w 2325"/>
                <a:gd name="T9" fmla="*/ 638 h 1935"/>
                <a:gd name="T10" fmla="*/ 250 w 2325"/>
                <a:gd name="T11" fmla="*/ 1583 h 1935"/>
                <a:gd name="T12" fmla="*/ 308 w 2325"/>
                <a:gd name="T13" fmla="*/ 1917 h 1935"/>
                <a:gd name="T14" fmla="*/ 386 w 2325"/>
                <a:gd name="T15" fmla="*/ 1918 h 1935"/>
                <a:gd name="T16" fmla="*/ 392 w 2325"/>
                <a:gd name="T17" fmla="*/ 1214 h 1935"/>
                <a:gd name="T18" fmla="*/ 408 w 2325"/>
                <a:gd name="T19" fmla="*/ 468 h 1935"/>
                <a:gd name="T20" fmla="*/ 497 w 2325"/>
                <a:gd name="T21" fmla="*/ 9 h 1935"/>
                <a:gd name="T22" fmla="*/ 594 w 2325"/>
                <a:gd name="T23" fmla="*/ 9 h 1935"/>
                <a:gd name="T24" fmla="*/ 617 w 2325"/>
                <a:gd name="T25" fmla="*/ 454 h 1935"/>
                <a:gd name="T26" fmla="*/ 600 w 2325"/>
                <a:gd name="T27" fmla="*/ 1350 h 1935"/>
                <a:gd name="T28" fmla="*/ 642 w 2325"/>
                <a:gd name="T29" fmla="*/ 1916 h 1935"/>
                <a:gd name="T30" fmla="*/ 652 w 2325"/>
                <a:gd name="T31" fmla="*/ 1090 h 1935"/>
                <a:gd name="T32" fmla="*/ 635 w 2325"/>
                <a:gd name="T33" fmla="*/ 343 h 1935"/>
                <a:gd name="T34" fmla="*/ 725 w 2325"/>
                <a:gd name="T35" fmla="*/ 24 h 1935"/>
                <a:gd name="T36" fmla="*/ 816 w 2325"/>
                <a:gd name="T37" fmla="*/ 55 h 1935"/>
                <a:gd name="T38" fmla="*/ 832 w 2325"/>
                <a:gd name="T39" fmla="*/ 702 h 1935"/>
                <a:gd name="T40" fmla="*/ 816 w 2325"/>
                <a:gd name="T41" fmla="*/ 1598 h 1935"/>
                <a:gd name="T42" fmla="*/ 872 w 2325"/>
                <a:gd name="T43" fmla="*/ 1839 h 1935"/>
                <a:gd name="T44" fmla="*/ 856 w 2325"/>
                <a:gd name="T45" fmla="*/ 1093 h 1935"/>
                <a:gd name="T46" fmla="*/ 872 w 2325"/>
                <a:gd name="T47" fmla="*/ 197 h 1935"/>
                <a:gd name="T48" fmla="*/ 895 w 2325"/>
                <a:gd name="T49" fmla="*/ 6 h 1935"/>
                <a:gd name="T50" fmla="*/ 987 w 2325"/>
                <a:gd name="T51" fmla="*/ 6 h 1935"/>
                <a:gd name="T52" fmla="*/ 1050 w 2325"/>
                <a:gd name="T53" fmla="*/ 748 h 1935"/>
                <a:gd name="T54" fmla="*/ 1034 w 2325"/>
                <a:gd name="T55" fmla="*/ 1644 h 1935"/>
                <a:gd name="T56" fmla="*/ 1064 w 2325"/>
                <a:gd name="T57" fmla="*/ 1929 h 1935"/>
                <a:gd name="T58" fmla="*/ 1098 w 2325"/>
                <a:gd name="T59" fmla="*/ 1001 h 1935"/>
                <a:gd name="T60" fmla="*/ 1081 w 2325"/>
                <a:gd name="T61" fmla="*/ 254 h 1935"/>
                <a:gd name="T62" fmla="*/ 1195 w 2325"/>
                <a:gd name="T63" fmla="*/ 4 h 1935"/>
                <a:gd name="T64" fmla="*/ 1292 w 2325"/>
                <a:gd name="T65" fmla="*/ 3 h 1935"/>
                <a:gd name="T66" fmla="*/ 1317 w 2325"/>
                <a:gd name="T67" fmla="*/ 447 h 1935"/>
                <a:gd name="T68" fmla="*/ 1300 w 2325"/>
                <a:gd name="T69" fmla="*/ 1343 h 1935"/>
                <a:gd name="T70" fmla="*/ 1362 w 2325"/>
                <a:gd name="T71" fmla="*/ 1927 h 1935"/>
                <a:gd name="T72" fmla="*/ 1373 w 2325"/>
                <a:gd name="T73" fmla="*/ 1456 h 1935"/>
                <a:gd name="T74" fmla="*/ 1356 w 2325"/>
                <a:gd name="T75" fmla="*/ 610 h 1935"/>
                <a:gd name="T76" fmla="*/ 1437 w 2325"/>
                <a:gd name="T77" fmla="*/ 19 h 1935"/>
                <a:gd name="T78" fmla="*/ 1540 w 2325"/>
                <a:gd name="T79" fmla="*/ 18 h 1935"/>
                <a:gd name="T80" fmla="*/ 1587 w 2325"/>
                <a:gd name="T81" fmla="*/ 242 h 1935"/>
                <a:gd name="T82" fmla="*/ 1570 w 2325"/>
                <a:gd name="T83" fmla="*/ 1138 h 1935"/>
                <a:gd name="T84" fmla="*/ 1601 w 2325"/>
                <a:gd name="T85" fmla="*/ 1925 h 1935"/>
                <a:gd name="T86" fmla="*/ 1654 w 2325"/>
                <a:gd name="T87" fmla="*/ 1767 h 1935"/>
                <a:gd name="T88" fmla="*/ 1637 w 2325"/>
                <a:gd name="T89" fmla="*/ 921 h 1935"/>
                <a:gd name="T90" fmla="*/ 1654 w 2325"/>
                <a:gd name="T91" fmla="*/ 175 h 1935"/>
                <a:gd name="T92" fmla="*/ 1681 w 2325"/>
                <a:gd name="T93" fmla="*/ 1 h 1935"/>
                <a:gd name="T94" fmla="*/ 1845 w 2325"/>
                <a:gd name="T95" fmla="*/ 32 h 1935"/>
                <a:gd name="T96" fmla="*/ 1862 w 2325"/>
                <a:gd name="T97" fmla="*/ 878 h 1935"/>
                <a:gd name="T98" fmla="*/ 1845 w 2325"/>
                <a:gd name="T99" fmla="*/ 1625 h 1935"/>
                <a:gd name="T100" fmla="*/ 1879 w 2325"/>
                <a:gd name="T101" fmla="*/ 1907 h 1935"/>
                <a:gd name="T102" fmla="*/ 1943 w 2325"/>
                <a:gd name="T103" fmla="*/ 1291 h 1935"/>
                <a:gd name="T104" fmla="*/ 1943 w 2325"/>
                <a:gd name="T105" fmla="*/ 346 h 1935"/>
                <a:gd name="T106" fmla="*/ 1987 w 2325"/>
                <a:gd name="T107" fmla="*/ 0 h 1935"/>
                <a:gd name="T108" fmla="*/ 2084 w 2325"/>
                <a:gd name="T109" fmla="*/ 0 h 1935"/>
                <a:gd name="T110" fmla="*/ 2123 w 2325"/>
                <a:gd name="T111" fmla="*/ 519 h 1935"/>
                <a:gd name="T112" fmla="*/ 2140 w 2325"/>
                <a:gd name="T113" fmla="*/ 1365 h 1935"/>
                <a:gd name="T114" fmla="*/ 2165 w 2325"/>
                <a:gd name="T115" fmla="*/ 1925 h 1935"/>
                <a:gd name="T116" fmla="*/ 2237 w 2325"/>
                <a:gd name="T117" fmla="*/ 1820 h 1935"/>
                <a:gd name="T118" fmla="*/ 2237 w 2325"/>
                <a:gd name="T119" fmla="*/ 875 h 1935"/>
                <a:gd name="T120" fmla="*/ 2221 w 2325"/>
                <a:gd name="T121" fmla="*/ 128 h 1935"/>
                <a:gd name="T122" fmla="*/ 2323 w 2325"/>
                <a:gd name="T123" fmla="*/ 5 h 1935"/>
                <a:gd name="T124" fmla="*/ 8 w 2325"/>
                <a:gd name="T125" fmla="*/ 1908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5" h="1935">
                  <a:moveTo>
                    <a:pt x="78" y="1888"/>
                  </a:moveTo>
                  <a:lnTo>
                    <a:pt x="78" y="1838"/>
                  </a:lnTo>
                  <a:lnTo>
                    <a:pt x="61" y="1838"/>
                  </a:lnTo>
                  <a:lnTo>
                    <a:pt x="61" y="1888"/>
                  </a:lnTo>
                  <a:lnTo>
                    <a:pt x="78" y="1888"/>
                  </a:lnTo>
                  <a:close/>
                  <a:moveTo>
                    <a:pt x="78" y="1788"/>
                  </a:moveTo>
                  <a:lnTo>
                    <a:pt x="78" y="1738"/>
                  </a:lnTo>
                  <a:lnTo>
                    <a:pt x="61" y="1738"/>
                  </a:lnTo>
                  <a:lnTo>
                    <a:pt x="61" y="1788"/>
                  </a:lnTo>
                  <a:lnTo>
                    <a:pt x="78" y="1788"/>
                  </a:lnTo>
                  <a:close/>
                  <a:moveTo>
                    <a:pt x="78" y="1689"/>
                  </a:moveTo>
                  <a:lnTo>
                    <a:pt x="78" y="1639"/>
                  </a:lnTo>
                  <a:lnTo>
                    <a:pt x="61" y="1639"/>
                  </a:lnTo>
                  <a:lnTo>
                    <a:pt x="61" y="1689"/>
                  </a:lnTo>
                  <a:lnTo>
                    <a:pt x="78" y="1689"/>
                  </a:lnTo>
                  <a:close/>
                  <a:moveTo>
                    <a:pt x="78" y="1589"/>
                  </a:moveTo>
                  <a:lnTo>
                    <a:pt x="78" y="1539"/>
                  </a:lnTo>
                  <a:lnTo>
                    <a:pt x="61" y="1539"/>
                  </a:lnTo>
                  <a:lnTo>
                    <a:pt x="61" y="1589"/>
                  </a:lnTo>
                  <a:lnTo>
                    <a:pt x="78" y="1589"/>
                  </a:lnTo>
                  <a:close/>
                  <a:moveTo>
                    <a:pt x="78" y="1490"/>
                  </a:moveTo>
                  <a:lnTo>
                    <a:pt x="78" y="1440"/>
                  </a:lnTo>
                  <a:lnTo>
                    <a:pt x="61" y="1440"/>
                  </a:lnTo>
                  <a:lnTo>
                    <a:pt x="61" y="1490"/>
                  </a:lnTo>
                  <a:lnTo>
                    <a:pt x="78" y="1490"/>
                  </a:lnTo>
                  <a:close/>
                  <a:moveTo>
                    <a:pt x="78" y="1390"/>
                  </a:moveTo>
                  <a:lnTo>
                    <a:pt x="78" y="1340"/>
                  </a:lnTo>
                  <a:lnTo>
                    <a:pt x="61" y="1340"/>
                  </a:lnTo>
                  <a:lnTo>
                    <a:pt x="61" y="1390"/>
                  </a:lnTo>
                  <a:lnTo>
                    <a:pt x="78" y="1390"/>
                  </a:lnTo>
                  <a:close/>
                  <a:moveTo>
                    <a:pt x="78" y="1291"/>
                  </a:moveTo>
                  <a:lnTo>
                    <a:pt x="78" y="1241"/>
                  </a:lnTo>
                  <a:lnTo>
                    <a:pt x="61" y="1241"/>
                  </a:lnTo>
                  <a:lnTo>
                    <a:pt x="61" y="1291"/>
                  </a:lnTo>
                  <a:lnTo>
                    <a:pt x="78" y="1291"/>
                  </a:lnTo>
                  <a:close/>
                  <a:moveTo>
                    <a:pt x="78" y="1191"/>
                  </a:moveTo>
                  <a:lnTo>
                    <a:pt x="78" y="1141"/>
                  </a:lnTo>
                  <a:lnTo>
                    <a:pt x="61" y="1141"/>
                  </a:lnTo>
                  <a:lnTo>
                    <a:pt x="61" y="1191"/>
                  </a:lnTo>
                  <a:lnTo>
                    <a:pt x="78" y="1191"/>
                  </a:lnTo>
                  <a:close/>
                  <a:moveTo>
                    <a:pt x="78" y="1091"/>
                  </a:moveTo>
                  <a:lnTo>
                    <a:pt x="78" y="1042"/>
                  </a:lnTo>
                  <a:lnTo>
                    <a:pt x="61" y="1042"/>
                  </a:lnTo>
                  <a:lnTo>
                    <a:pt x="61" y="1091"/>
                  </a:lnTo>
                  <a:lnTo>
                    <a:pt x="78" y="1091"/>
                  </a:lnTo>
                  <a:close/>
                  <a:moveTo>
                    <a:pt x="78" y="992"/>
                  </a:moveTo>
                  <a:lnTo>
                    <a:pt x="78" y="942"/>
                  </a:lnTo>
                  <a:lnTo>
                    <a:pt x="61" y="942"/>
                  </a:lnTo>
                  <a:lnTo>
                    <a:pt x="61" y="992"/>
                  </a:lnTo>
                  <a:lnTo>
                    <a:pt x="78" y="992"/>
                  </a:lnTo>
                  <a:close/>
                  <a:moveTo>
                    <a:pt x="78" y="892"/>
                  </a:moveTo>
                  <a:lnTo>
                    <a:pt x="78" y="843"/>
                  </a:lnTo>
                  <a:lnTo>
                    <a:pt x="61" y="843"/>
                  </a:lnTo>
                  <a:lnTo>
                    <a:pt x="61" y="892"/>
                  </a:lnTo>
                  <a:lnTo>
                    <a:pt x="78" y="892"/>
                  </a:lnTo>
                  <a:close/>
                  <a:moveTo>
                    <a:pt x="78" y="793"/>
                  </a:moveTo>
                  <a:lnTo>
                    <a:pt x="78" y="743"/>
                  </a:lnTo>
                  <a:lnTo>
                    <a:pt x="61" y="743"/>
                  </a:lnTo>
                  <a:lnTo>
                    <a:pt x="61" y="793"/>
                  </a:lnTo>
                  <a:lnTo>
                    <a:pt x="78" y="793"/>
                  </a:lnTo>
                  <a:close/>
                  <a:moveTo>
                    <a:pt x="78" y="693"/>
                  </a:moveTo>
                  <a:lnTo>
                    <a:pt x="78" y="644"/>
                  </a:lnTo>
                  <a:lnTo>
                    <a:pt x="61" y="644"/>
                  </a:lnTo>
                  <a:lnTo>
                    <a:pt x="61" y="693"/>
                  </a:lnTo>
                  <a:lnTo>
                    <a:pt x="78" y="693"/>
                  </a:lnTo>
                  <a:close/>
                  <a:moveTo>
                    <a:pt x="78" y="594"/>
                  </a:moveTo>
                  <a:lnTo>
                    <a:pt x="78" y="544"/>
                  </a:lnTo>
                  <a:lnTo>
                    <a:pt x="61" y="544"/>
                  </a:lnTo>
                  <a:lnTo>
                    <a:pt x="61" y="594"/>
                  </a:lnTo>
                  <a:lnTo>
                    <a:pt x="78" y="594"/>
                  </a:lnTo>
                  <a:close/>
                  <a:moveTo>
                    <a:pt x="78" y="494"/>
                  </a:moveTo>
                  <a:lnTo>
                    <a:pt x="78" y="445"/>
                  </a:lnTo>
                  <a:lnTo>
                    <a:pt x="61" y="445"/>
                  </a:lnTo>
                  <a:lnTo>
                    <a:pt x="61" y="494"/>
                  </a:lnTo>
                  <a:lnTo>
                    <a:pt x="78" y="494"/>
                  </a:lnTo>
                  <a:close/>
                  <a:moveTo>
                    <a:pt x="78" y="395"/>
                  </a:moveTo>
                  <a:lnTo>
                    <a:pt x="78" y="345"/>
                  </a:lnTo>
                  <a:lnTo>
                    <a:pt x="61" y="345"/>
                  </a:lnTo>
                  <a:lnTo>
                    <a:pt x="61" y="395"/>
                  </a:lnTo>
                  <a:lnTo>
                    <a:pt x="78" y="395"/>
                  </a:lnTo>
                  <a:close/>
                  <a:moveTo>
                    <a:pt x="78" y="295"/>
                  </a:moveTo>
                  <a:lnTo>
                    <a:pt x="78" y="245"/>
                  </a:lnTo>
                  <a:lnTo>
                    <a:pt x="61" y="245"/>
                  </a:lnTo>
                  <a:lnTo>
                    <a:pt x="61" y="295"/>
                  </a:lnTo>
                  <a:lnTo>
                    <a:pt x="78" y="295"/>
                  </a:lnTo>
                  <a:close/>
                  <a:moveTo>
                    <a:pt x="78" y="196"/>
                  </a:moveTo>
                  <a:lnTo>
                    <a:pt x="78" y="146"/>
                  </a:lnTo>
                  <a:lnTo>
                    <a:pt x="61" y="146"/>
                  </a:lnTo>
                  <a:lnTo>
                    <a:pt x="61" y="196"/>
                  </a:lnTo>
                  <a:lnTo>
                    <a:pt x="78" y="196"/>
                  </a:lnTo>
                  <a:close/>
                  <a:moveTo>
                    <a:pt x="78" y="96"/>
                  </a:moveTo>
                  <a:lnTo>
                    <a:pt x="78" y="46"/>
                  </a:lnTo>
                  <a:lnTo>
                    <a:pt x="61" y="46"/>
                  </a:lnTo>
                  <a:lnTo>
                    <a:pt x="61" y="96"/>
                  </a:lnTo>
                  <a:lnTo>
                    <a:pt x="78" y="96"/>
                  </a:lnTo>
                  <a:close/>
                  <a:moveTo>
                    <a:pt x="83" y="19"/>
                  </a:moveTo>
                  <a:lnTo>
                    <a:pt x="86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7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8" y="20"/>
                  </a:lnTo>
                  <a:lnTo>
                    <a:pt x="111" y="20"/>
                  </a:lnTo>
                  <a:lnTo>
                    <a:pt x="114" y="20"/>
                  </a:lnTo>
                  <a:lnTo>
                    <a:pt x="116" y="20"/>
                  </a:lnTo>
                  <a:lnTo>
                    <a:pt x="119" y="20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30" y="21"/>
                  </a:lnTo>
                  <a:lnTo>
                    <a:pt x="133" y="21"/>
                  </a:lnTo>
                  <a:lnTo>
                    <a:pt x="133" y="4"/>
                  </a:lnTo>
                  <a:lnTo>
                    <a:pt x="131" y="4"/>
                  </a:lnTo>
                  <a:lnTo>
                    <a:pt x="128" y="4"/>
                  </a:lnTo>
                  <a:lnTo>
                    <a:pt x="125" y="4"/>
                  </a:lnTo>
                  <a:lnTo>
                    <a:pt x="122" y="4"/>
                  </a:lnTo>
                  <a:lnTo>
                    <a:pt x="120" y="4"/>
                  </a:lnTo>
                  <a:lnTo>
                    <a:pt x="117" y="4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6" y="3"/>
                  </a:lnTo>
                  <a:lnTo>
                    <a:pt x="103" y="3"/>
                  </a:lnTo>
                  <a:lnTo>
                    <a:pt x="100" y="3"/>
                  </a:lnTo>
                  <a:lnTo>
                    <a:pt x="98" y="3"/>
                  </a:lnTo>
                  <a:lnTo>
                    <a:pt x="94" y="3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3" y="19"/>
                  </a:lnTo>
                  <a:close/>
                  <a:moveTo>
                    <a:pt x="182" y="22"/>
                  </a:moveTo>
                  <a:lnTo>
                    <a:pt x="183" y="22"/>
                  </a:lnTo>
                  <a:lnTo>
                    <a:pt x="186" y="22"/>
                  </a:lnTo>
                  <a:lnTo>
                    <a:pt x="189" y="23"/>
                  </a:lnTo>
                  <a:lnTo>
                    <a:pt x="191" y="23"/>
                  </a:lnTo>
                  <a:lnTo>
                    <a:pt x="194" y="23"/>
                  </a:lnTo>
                  <a:lnTo>
                    <a:pt x="197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5" y="23"/>
                  </a:lnTo>
                  <a:lnTo>
                    <a:pt x="208" y="23"/>
                  </a:lnTo>
                  <a:lnTo>
                    <a:pt x="211" y="23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9" y="23"/>
                  </a:lnTo>
                  <a:lnTo>
                    <a:pt x="222" y="24"/>
                  </a:lnTo>
                  <a:lnTo>
                    <a:pt x="225" y="24"/>
                  </a:lnTo>
                  <a:lnTo>
                    <a:pt x="227" y="24"/>
                  </a:lnTo>
                  <a:lnTo>
                    <a:pt x="230" y="24"/>
                  </a:lnTo>
                  <a:lnTo>
                    <a:pt x="232" y="24"/>
                  </a:lnTo>
                  <a:lnTo>
                    <a:pt x="233" y="8"/>
                  </a:lnTo>
                  <a:lnTo>
                    <a:pt x="231" y="8"/>
                  </a:lnTo>
                  <a:lnTo>
                    <a:pt x="228" y="8"/>
                  </a:lnTo>
                  <a:lnTo>
                    <a:pt x="225" y="7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17" y="7"/>
                  </a:lnTo>
                  <a:lnTo>
                    <a:pt x="214" y="7"/>
                  </a:lnTo>
                  <a:lnTo>
                    <a:pt x="211" y="7"/>
                  </a:lnTo>
                  <a:lnTo>
                    <a:pt x="209" y="7"/>
                  </a:lnTo>
                  <a:lnTo>
                    <a:pt x="206" y="6"/>
                  </a:lnTo>
                  <a:lnTo>
                    <a:pt x="203" y="6"/>
                  </a:lnTo>
                  <a:lnTo>
                    <a:pt x="200" y="6"/>
                  </a:lnTo>
                  <a:lnTo>
                    <a:pt x="197" y="6"/>
                  </a:lnTo>
                  <a:lnTo>
                    <a:pt x="195" y="6"/>
                  </a:lnTo>
                  <a:lnTo>
                    <a:pt x="192" y="6"/>
                  </a:lnTo>
                  <a:lnTo>
                    <a:pt x="189" y="6"/>
                  </a:lnTo>
                  <a:lnTo>
                    <a:pt x="186" y="6"/>
                  </a:lnTo>
                  <a:lnTo>
                    <a:pt x="184" y="6"/>
                  </a:lnTo>
                  <a:lnTo>
                    <a:pt x="183" y="6"/>
                  </a:lnTo>
                  <a:lnTo>
                    <a:pt x="182" y="22"/>
                  </a:lnTo>
                  <a:close/>
                  <a:moveTo>
                    <a:pt x="250" y="41"/>
                  </a:moveTo>
                  <a:lnTo>
                    <a:pt x="250" y="90"/>
                  </a:lnTo>
                  <a:lnTo>
                    <a:pt x="267" y="90"/>
                  </a:lnTo>
                  <a:lnTo>
                    <a:pt x="267" y="41"/>
                  </a:lnTo>
                  <a:lnTo>
                    <a:pt x="250" y="41"/>
                  </a:lnTo>
                  <a:close/>
                  <a:moveTo>
                    <a:pt x="250" y="140"/>
                  </a:moveTo>
                  <a:lnTo>
                    <a:pt x="250" y="190"/>
                  </a:lnTo>
                  <a:lnTo>
                    <a:pt x="267" y="190"/>
                  </a:lnTo>
                  <a:lnTo>
                    <a:pt x="267" y="140"/>
                  </a:lnTo>
                  <a:lnTo>
                    <a:pt x="250" y="140"/>
                  </a:lnTo>
                  <a:close/>
                  <a:moveTo>
                    <a:pt x="250" y="240"/>
                  </a:moveTo>
                  <a:lnTo>
                    <a:pt x="250" y="289"/>
                  </a:lnTo>
                  <a:lnTo>
                    <a:pt x="267" y="289"/>
                  </a:lnTo>
                  <a:lnTo>
                    <a:pt x="267" y="240"/>
                  </a:lnTo>
                  <a:lnTo>
                    <a:pt x="250" y="240"/>
                  </a:lnTo>
                  <a:close/>
                  <a:moveTo>
                    <a:pt x="250" y="339"/>
                  </a:moveTo>
                  <a:lnTo>
                    <a:pt x="250" y="389"/>
                  </a:lnTo>
                  <a:lnTo>
                    <a:pt x="267" y="389"/>
                  </a:lnTo>
                  <a:lnTo>
                    <a:pt x="267" y="339"/>
                  </a:lnTo>
                  <a:lnTo>
                    <a:pt x="250" y="339"/>
                  </a:lnTo>
                  <a:close/>
                  <a:moveTo>
                    <a:pt x="250" y="439"/>
                  </a:moveTo>
                  <a:lnTo>
                    <a:pt x="250" y="488"/>
                  </a:lnTo>
                  <a:lnTo>
                    <a:pt x="267" y="488"/>
                  </a:lnTo>
                  <a:lnTo>
                    <a:pt x="267" y="439"/>
                  </a:lnTo>
                  <a:lnTo>
                    <a:pt x="250" y="439"/>
                  </a:lnTo>
                  <a:close/>
                  <a:moveTo>
                    <a:pt x="250" y="538"/>
                  </a:moveTo>
                  <a:lnTo>
                    <a:pt x="250" y="588"/>
                  </a:lnTo>
                  <a:lnTo>
                    <a:pt x="267" y="588"/>
                  </a:lnTo>
                  <a:lnTo>
                    <a:pt x="267" y="538"/>
                  </a:lnTo>
                  <a:lnTo>
                    <a:pt x="250" y="538"/>
                  </a:lnTo>
                  <a:close/>
                  <a:moveTo>
                    <a:pt x="250" y="638"/>
                  </a:moveTo>
                  <a:lnTo>
                    <a:pt x="250" y="688"/>
                  </a:lnTo>
                  <a:lnTo>
                    <a:pt x="267" y="688"/>
                  </a:lnTo>
                  <a:lnTo>
                    <a:pt x="267" y="638"/>
                  </a:lnTo>
                  <a:lnTo>
                    <a:pt x="250" y="638"/>
                  </a:lnTo>
                  <a:close/>
                  <a:moveTo>
                    <a:pt x="250" y="737"/>
                  </a:moveTo>
                  <a:lnTo>
                    <a:pt x="250" y="787"/>
                  </a:lnTo>
                  <a:lnTo>
                    <a:pt x="267" y="787"/>
                  </a:lnTo>
                  <a:lnTo>
                    <a:pt x="267" y="737"/>
                  </a:lnTo>
                  <a:lnTo>
                    <a:pt x="250" y="737"/>
                  </a:lnTo>
                  <a:close/>
                  <a:moveTo>
                    <a:pt x="250" y="837"/>
                  </a:moveTo>
                  <a:lnTo>
                    <a:pt x="250" y="887"/>
                  </a:lnTo>
                  <a:lnTo>
                    <a:pt x="267" y="887"/>
                  </a:lnTo>
                  <a:lnTo>
                    <a:pt x="267" y="837"/>
                  </a:lnTo>
                  <a:lnTo>
                    <a:pt x="250" y="837"/>
                  </a:lnTo>
                  <a:close/>
                  <a:moveTo>
                    <a:pt x="250" y="936"/>
                  </a:moveTo>
                  <a:lnTo>
                    <a:pt x="250" y="986"/>
                  </a:lnTo>
                  <a:lnTo>
                    <a:pt x="267" y="986"/>
                  </a:lnTo>
                  <a:lnTo>
                    <a:pt x="267" y="936"/>
                  </a:lnTo>
                  <a:lnTo>
                    <a:pt x="250" y="936"/>
                  </a:lnTo>
                  <a:close/>
                  <a:moveTo>
                    <a:pt x="250" y="1036"/>
                  </a:moveTo>
                  <a:lnTo>
                    <a:pt x="250" y="1086"/>
                  </a:lnTo>
                  <a:lnTo>
                    <a:pt x="267" y="1086"/>
                  </a:lnTo>
                  <a:lnTo>
                    <a:pt x="267" y="1036"/>
                  </a:lnTo>
                  <a:lnTo>
                    <a:pt x="250" y="1036"/>
                  </a:lnTo>
                  <a:close/>
                  <a:moveTo>
                    <a:pt x="250" y="1135"/>
                  </a:moveTo>
                  <a:lnTo>
                    <a:pt x="250" y="1185"/>
                  </a:lnTo>
                  <a:lnTo>
                    <a:pt x="267" y="1185"/>
                  </a:lnTo>
                  <a:lnTo>
                    <a:pt x="267" y="1135"/>
                  </a:lnTo>
                  <a:lnTo>
                    <a:pt x="250" y="1135"/>
                  </a:lnTo>
                  <a:close/>
                  <a:moveTo>
                    <a:pt x="250" y="1235"/>
                  </a:moveTo>
                  <a:lnTo>
                    <a:pt x="250" y="1285"/>
                  </a:lnTo>
                  <a:lnTo>
                    <a:pt x="267" y="1285"/>
                  </a:lnTo>
                  <a:lnTo>
                    <a:pt x="267" y="1235"/>
                  </a:lnTo>
                  <a:lnTo>
                    <a:pt x="250" y="1235"/>
                  </a:lnTo>
                  <a:close/>
                  <a:moveTo>
                    <a:pt x="250" y="1334"/>
                  </a:moveTo>
                  <a:lnTo>
                    <a:pt x="250" y="1384"/>
                  </a:lnTo>
                  <a:lnTo>
                    <a:pt x="267" y="1384"/>
                  </a:lnTo>
                  <a:lnTo>
                    <a:pt x="267" y="1334"/>
                  </a:lnTo>
                  <a:lnTo>
                    <a:pt x="250" y="1334"/>
                  </a:lnTo>
                  <a:close/>
                  <a:moveTo>
                    <a:pt x="250" y="1434"/>
                  </a:moveTo>
                  <a:lnTo>
                    <a:pt x="250" y="1484"/>
                  </a:lnTo>
                  <a:lnTo>
                    <a:pt x="267" y="1484"/>
                  </a:lnTo>
                  <a:lnTo>
                    <a:pt x="267" y="1434"/>
                  </a:lnTo>
                  <a:lnTo>
                    <a:pt x="250" y="1434"/>
                  </a:lnTo>
                  <a:close/>
                  <a:moveTo>
                    <a:pt x="250" y="1534"/>
                  </a:moveTo>
                  <a:lnTo>
                    <a:pt x="250" y="1583"/>
                  </a:lnTo>
                  <a:lnTo>
                    <a:pt x="267" y="1583"/>
                  </a:lnTo>
                  <a:lnTo>
                    <a:pt x="267" y="1534"/>
                  </a:lnTo>
                  <a:lnTo>
                    <a:pt x="250" y="1534"/>
                  </a:lnTo>
                  <a:close/>
                  <a:moveTo>
                    <a:pt x="250" y="1633"/>
                  </a:moveTo>
                  <a:lnTo>
                    <a:pt x="250" y="1683"/>
                  </a:lnTo>
                  <a:lnTo>
                    <a:pt x="267" y="1683"/>
                  </a:lnTo>
                  <a:lnTo>
                    <a:pt x="267" y="1633"/>
                  </a:lnTo>
                  <a:lnTo>
                    <a:pt x="250" y="1633"/>
                  </a:lnTo>
                  <a:close/>
                  <a:moveTo>
                    <a:pt x="250" y="1733"/>
                  </a:moveTo>
                  <a:lnTo>
                    <a:pt x="250" y="1782"/>
                  </a:lnTo>
                  <a:lnTo>
                    <a:pt x="267" y="1782"/>
                  </a:lnTo>
                  <a:lnTo>
                    <a:pt x="267" y="1733"/>
                  </a:lnTo>
                  <a:lnTo>
                    <a:pt x="250" y="1733"/>
                  </a:lnTo>
                  <a:close/>
                  <a:moveTo>
                    <a:pt x="250" y="1832"/>
                  </a:moveTo>
                  <a:lnTo>
                    <a:pt x="250" y="1882"/>
                  </a:lnTo>
                  <a:lnTo>
                    <a:pt x="267" y="1882"/>
                  </a:lnTo>
                  <a:lnTo>
                    <a:pt x="267" y="1832"/>
                  </a:lnTo>
                  <a:lnTo>
                    <a:pt x="250" y="1832"/>
                  </a:lnTo>
                  <a:close/>
                  <a:moveTo>
                    <a:pt x="265" y="1933"/>
                  </a:moveTo>
                  <a:lnTo>
                    <a:pt x="266" y="1933"/>
                  </a:lnTo>
                  <a:lnTo>
                    <a:pt x="269" y="1933"/>
                  </a:lnTo>
                  <a:lnTo>
                    <a:pt x="272" y="1933"/>
                  </a:lnTo>
                  <a:lnTo>
                    <a:pt x="275" y="1933"/>
                  </a:lnTo>
                  <a:lnTo>
                    <a:pt x="277" y="1933"/>
                  </a:lnTo>
                  <a:lnTo>
                    <a:pt x="281" y="1933"/>
                  </a:lnTo>
                  <a:lnTo>
                    <a:pt x="283" y="1934"/>
                  </a:lnTo>
                  <a:lnTo>
                    <a:pt x="286" y="1934"/>
                  </a:lnTo>
                  <a:lnTo>
                    <a:pt x="289" y="1934"/>
                  </a:lnTo>
                  <a:lnTo>
                    <a:pt x="291" y="1934"/>
                  </a:lnTo>
                  <a:lnTo>
                    <a:pt x="294" y="1934"/>
                  </a:lnTo>
                  <a:lnTo>
                    <a:pt x="297" y="1934"/>
                  </a:lnTo>
                  <a:lnTo>
                    <a:pt x="300" y="1934"/>
                  </a:lnTo>
                  <a:lnTo>
                    <a:pt x="303" y="1934"/>
                  </a:lnTo>
                  <a:lnTo>
                    <a:pt x="305" y="1934"/>
                  </a:lnTo>
                  <a:lnTo>
                    <a:pt x="308" y="1934"/>
                  </a:lnTo>
                  <a:lnTo>
                    <a:pt x="311" y="1934"/>
                  </a:lnTo>
                  <a:lnTo>
                    <a:pt x="314" y="1934"/>
                  </a:lnTo>
                  <a:lnTo>
                    <a:pt x="315" y="1934"/>
                  </a:lnTo>
                  <a:lnTo>
                    <a:pt x="316" y="1917"/>
                  </a:lnTo>
                  <a:lnTo>
                    <a:pt x="314" y="1917"/>
                  </a:lnTo>
                  <a:lnTo>
                    <a:pt x="311" y="1917"/>
                  </a:lnTo>
                  <a:lnTo>
                    <a:pt x="308" y="1917"/>
                  </a:lnTo>
                  <a:lnTo>
                    <a:pt x="305" y="1917"/>
                  </a:lnTo>
                  <a:lnTo>
                    <a:pt x="303" y="1917"/>
                  </a:lnTo>
                  <a:lnTo>
                    <a:pt x="300" y="1917"/>
                  </a:lnTo>
                  <a:lnTo>
                    <a:pt x="297" y="1917"/>
                  </a:lnTo>
                  <a:lnTo>
                    <a:pt x="295" y="1917"/>
                  </a:lnTo>
                  <a:lnTo>
                    <a:pt x="292" y="1917"/>
                  </a:lnTo>
                  <a:lnTo>
                    <a:pt x="289" y="1917"/>
                  </a:lnTo>
                  <a:lnTo>
                    <a:pt x="286" y="1917"/>
                  </a:lnTo>
                  <a:lnTo>
                    <a:pt x="283" y="1917"/>
                  </a:lnTo>
                  <a:lnTo>
                    <a:pt x="281" y="1917"/>
                  </a:lnTo>
                  <a:lnTo>
                    <a:pt x="278" y="1917"/>
                  </a:lnTo>
                  <a:lnTo>
                    <a:pt x="275" y="1917"/>
                  </a:lnTo>
                  <a:lnTo>
                    <a:pt x="272" y="1916"/>
                  </a:lnTo>
                  <a:lnTo>
                    <a:pt x="270" y="1916"/>
                  </a:lnTo>
                  <a:lnTo>
                    <a:pt x="267" y="1916"/>
                  </a:lnTo>
                  <a:lnTo>
                    <a:pt x="266" y="1916"/>
                  </a:lnTo>
                  <a:lnTo>
                    <a:pt x="265" y="1933"/>
                  </a:lnTo>
                  <a:close/>
                  <a:moveTo>
                    <a:pt x="365" y="1934"/>
                  </a:moveTo>
                  <a:lnTo>
                    <a:pt x="367" y="1934"/>
                  </a:lnTo>
                  <a:lnTo>
                    <a:pt x="369" y="1934"/>
                  </a:lnTo>
                  <a:lnTo>
                    <a:pt x="372" y="1935"/>
                  </a:lnTo>
                  <a:lnTo>
                    <a:pt x="375" y="1935"/>
                  </a:lnTo>
                  <a:lnTo>
                    <a:pt x="378" y="1935"/>
                  </a:lnTo>
                  <a:lnTo>
                    <a:pt x="381" y="1935"/>
                  </a:lnTo>
                  <a:lnTo>
                    <a:pt x="383" y="1935"/>
                  </a:lnTo>
                  <a:lnTo>
                    <a:pt x="386" y="1935"/>
                  </a:lnTo>
                  <a:lnTo>
                    <a:pt x="389" y="1935"/>
                  </a:lnTo>
                  <a:lnTo>
                    <a:pt x="392" y="1935"/>
                  </a:lnTo>
                  <a:lnTo>
                    <a:pt x="395" y="1934"/>
                  </a:lnTo>
                  <a:lnTo>
                    <a:pt x="397" y="1934"/>
                  </a:lnTo>
                  <a:lnTo>
                    <a:pt x="400" y="1934"/>
                  </a:lnTo>
                  <a:lnTo>
                    <a:pt x="408" y="1926"/>
                  </a:lnTo>
                  <a:lnTo>
                    <a:pt x="408" y="1911"/>
                  </a:lnTo>
                  <a:lnTo>
                    <a:pt x="392" y="1911"/>
                  </a:lnTo>
                  <a:lnTo>
                    <a:pt x="392" y="1926"/>
                  </a:lnTo>
                  <a:lnTo>
                    <a:pt x="400" y="1926"/>
                  </a:lnTo>
                  <a:lnTo>
                    <a:pt x="400" y="1918"/>
                  </a:lnTo>
                  <a:lnTo>
                    <a:pt x="397" y="1918"/>
                  </a:lnTo>
                  <a:lnTo>
                    <a:pt x="394" y="1918"/>
                  </a:lnTo>
                  <a:lnTo>
                    <a:pt x="392" y="1918"/>
                  </a:lnTo>
                  <a:lnTo>
                    <a:pt x="389" y="1918"/>
                  </a:lnTo>
                  <a:lnTo>
                    <a:pt x="386" y="1918"/>
                  </a:lnTo>
                  <a:lnTo>
                    <a:pt x="383" y="1918"/>
                  </a:lnTo>
                  <a:lnTo>
                    <a:pt x="381" y="1918"/>
                  </a:lnTo>
                  <a:lnTo>
                    <a:pt x="378" y="1918"/>
                  </a:lnTo>
                  <a:lnTo>
                    <a:pt x="375" y="1918"/>
                  </a:lnTo>
                  <a:lnTo>
                    <a:pt x="372" y="1918"/>
                  </a:lnTo>
                  <a:lnTo>
                    <a:pt x="369" y="1918"/>
                  </a:lnTo>
                  <a:lnTo>
                    <a:pt x="367" y="1918"/>
                  </a:lnTo>
                  <a:lnTo>
                    <a:pt x="365" y="1918"/>
                  </a:lnTo>
                  <a:lnTo>
                    <a:pt x="365" y="1934"/>
                  </a:lnTo>
                  <a:close/>
                  <a:moveTo>
                    <a:pt x="408" y="1861"/>
                  </a:moveTo>
                  <a:lnTo>
                    <a:pt x="408" y="1811"/>
                  </a:lnTo>
                  <a:lnTo>
                    <a:pt x="392" y="1811"/>
                  </a:lnTo>
                  <a:lnTo>
                    <a:pt x="392" y="1861"/>
                  </a:lnTo>
                  <a:lnTo>
                    <a:pt x="408" y="1861"/>
                  </a:lnTo>
                  <a:close/>
                  <a:moveTo>
                    <a:pt x="408" y="1762"/>
                  </a:moveTo>
                  <a:lnTo>
                    <a:pt x="408" y="1712"/>
                  </a:lnTo>
                  <a:lnTo>
                    <a:pt x="392" y="1712"/>
                  </a:lnTo>
                  <a:lnTo>
                    <a:pt x="392" y="1762"/>
                  </a:lnTo>
                  <a:lnTo>
                    <a:pt x="408" y="1762"/>
                  </a:lnTo>
                  <a:close/>
                  <a:moveTo>
                    <a:pt x="408" y="1662"/>
                  </a:moveTo>
                  <a:lnTo>
                    <a:pt x="408" y="1612"/>
                  </a:lnTo>
                  <a:lnTo>
                    <a:pt x="392" y="1612"/>
                  </a:lnTo>
                  <a:lnTo>
                    <a:pt x="392" y="1662"/>
                  </a:lnTo>
                  <a:lnTo>
                    <a:pt x="408" y="1662"/>
                  </a:lnTo>
                  <a:close/>
                  <a:moveTo>
                    <a:pt x="408" y="1563"/>
                  </a:moveTo>
                  <a:lnTo>
                    <a:pt x="408" y="1513"/>
                  </a:lnTo>
                  <a:lnTo>
                    <a:pt x="392" y="1513"/>
                  </a:lnTo>
                  <a:lnTo>
                    <a:pt x="392" y="1563"/>
                  </a:lnTo>
                  <a:lnTo>
                    <a:pt x="408" y="1563"/>
                  </a:lnTo>
                  <a:close/>
                  <a:moveTo>
                    <a:pt x="408" y="1463"/>
                  </a:moveTo>
                  <a:lnTo>
                    <a:pt x="408" y="1413"/>
                  </a:lnTo>
                  <a:lnTo>
                    <a:pt x="392" y="1413"/>
                  </a:lnTo>
                  <a:lnTo>
                    <a:pt x="392" y="1463"/>
                  </a:lnTo>
                  <a:lnTo>
                    <a:pt x="408" y="1463"/>
                  </a:lnTo>
                  <a:close/>
                  <a:moveTo>
                    <a:pt x="408" y="1364"/>
                  </a:moveTo>
                  <a:lnTo>
                    <a:pt x="408" y="1314"/>
                  </a:lnTo>
                  <a:lnTo>
                    <a:pt x="392" y="1314"/>
                  </a:lnTo>
                  <a:lnTo>
                    <a:pt x="392" y="1364"/>
                  </a:lnTo>
                  <a:lnTo>
                    <a:pt x="408" y="1364"/>
                  </a:lnTo>
                  <a:close/>
                  <a:moveTo>
                    <a:pt x="408" y="1264"/>
                  </a:moveTo>
                  <a:lnTo>
                    <a:pt x="408" y="1214"/>
                  </a:lnTo>
                  <a:lnTo>
                    <a:pt x="392" y="1214"/>
                  </a:lnTo>
                  <a:lnTo>
                    <a:pt x="392" y="1264"/>
                  </a:lnTo>
                  <a:lnTo>
                    <a:pt x="408" y="1264"/>
                  </a:lnTo>
                  <a:close/>
                  <a:moveTo>
                    <a:pt x="408" y="1165"/>
                  </a:moveTo>
                  <a:lnTo>
                    <a:pt x="408" y="1115"/>
                  </a:lnTo>
                  <a:lnTo>
                    <a:pt x="392" y="1115"/>
                  </a:lnTo>
                  <a:lnTo>
                    <a:pt x="392" y="1165"/>
                  </a:lnTo>
                  <a:lnTo>
                    <a:pt x="408" y="1165"/>
                  </a:lnTo>
                  <a:close/>
                  <a:moveTo>
                    <a:pt x="408" y="1065"/>
                  </a:moveTo>
                  <a:lnTo>
                    <a:pt x="408" y="1015"/>
                  </a:lnTo>
                  <a:lnTo>
                    <a:pt x="392" y="1015"/>
                  </a:lnTo>
                  <a:lnTo>
                    <a:pt x="392" y="1065"/>
                  </a:lnTo>
                  <a:lnTo>
                    <a:pt x="408" y="1065"/>
                  </a:lnTo>
                  <a:close/>
                  <a:moveTo>
                    <a:pt x="408" y="965"/>
                  </a:moveTo>
                  <a:lnTo>
                    <a:pt x="408" y="916"/>
                  </a:lnTo>
                  <a:lnTo>
                    <a:pt x="392" y="916"/>
                  </a:lnTo>
                  <a:lnTo>
                    <a:pt x="392" y="965"/>
                  </a:lnTo>
                  <a:lnTo>
                    <a:pt x="408" y="965"/>
                  </a:lnTo>
                  <a:close/>
                  <a:moveTo>
                    <a:pt x="408" y="866"/>
                  </a:moveTo>
                  <a:lnTo>
                    <a:pt x="408" y="816"/>
                  </a:lnTo>
                  <a:lnTo>
                    <a:pt x="392" y="816"/>
                  </a:lnTo>
                  <a:lnTo>
                    <a:pt x="392" y="866"/>
                  </a:lnTo>
                  <a:lnTo>
                    <a:pt x="408" y="866"/>
                  </a:lnTo>
                  <a:close/>
                  <a:moveTo>
                    <a:pt x="408" y="766"/>
                  </a:moveTo>
                  <a:lnTo>
                    <a:pt x="408" y="717"/>
                  </a:lnTo>
                  <a:lnTo>
                    <a:pt x="392" y="717"/>
                  </a:lnTo>
                  <a:lnTo>
                    <a:pt x="392" y="766"/>
                  </a:lnTo>
                  <a:lnTo>
                    <a:pt x="408" y="766"/>
                  </a:lnTo>
                  <a:close/>
                  <a:moveTo>
                    <a:pt x="408" y="667"/>
                  </a:moveTo>
                  <a:lnTo>
                    <a:pt x="408" y="617"/>
                  </a:lnTo>
                  <a:lnTo>
                    <a:pt x="392" y="617"/>
                  </a:lnTo>
                  <a:lnTo>
                    <a:pt x="392" y="667"/>
                  </a:lnTo>
                  <a:lnTo>
                    <a:pt x="408" y="667"/>
                  </a:lnTo>
                  <a:close/>
                  <a:moveTo>
                    <a:pt x="408" y="567"/>
                  </a:moveTo>
                  <a:lnTo>
                    <a:pt x="408" y="518"/>
                  </a:lnTo>
                  <a:lnTo>
                    <a:pt x="392" y="518"/>
                  </a:lnTo>
                  <a:lnTo>
                    <a:pt x="392" y="567"/>
                  </a:lnTo>
                  <a:lnTo>
                    <a:pt x="408" y="567"/>
                  </a:lnTo>
                  <a:close/>
                  <a:moveTo>
                    <a:pt x="408" y="468"/>
                  </a:moveTo>
                  <a:lnTo>
                    <a:pt x="408" y="418"/>
                  </a:lnTo>
                  <a:lnTo>
                    <a:pt x="392" y="418"/>
                  </a:lnTo>
                  <a:lnTo>
                    <a:pt x="392" y="468"/>
                  </a:lnTo>
                  <a:lnTo>
                    <a:pt x="408" y="468"/>
                  </a:lnTo>
                  <a:close/>
                  <a:moveTo>
                    <a:pt x="408" y="368"/>
                  </a:moveTo>
                  <a:lnTo>
                    <a:pt x="408" y="319"/>
                  </a:lnTo>
                  <a:lnTo>
                    <a:pt x="392" y="319"/>
                  </a:lnTo>
                  <a:lnTo>
                    <a:pt x="392" y="368"/>
                  </a:lnTo>
                  <a:lnTo>
                    <a:pt x="408" y="368"/>
                  </a:lnTo>
                  <a:close/>
                  <a:moveTo>
                    <a:pt x="408" y="269"/>
                  </a:moveTo>
                  <a:lnTo>
                    <a:pt x="408" y="219"/>
                  </a:lnTo>
                  <a:lnTo>
                    <a:pt x="392" y="219"/>
                  </a:lnTo>
                  <a:lnTo>
                    <a:pt x="392" y="269"/>
                  </a:lnTo>
                  <a:lnTo>
                    <a:pt x="408" y="269"/>
                  </a:lnTo>
                  <a:close/>
                  <a:moveTo>
                    <a:pt x="408" y="169"/>
                  </a:moveTo>
                  <a:lnTo>
                    <a:pt x="408" y="120"/>
                  </a:lnTo>
                  <a:lnTo>
                    <a:pt x="392" y="120"/>
                  </a:lnTo>
                  <a:lnTo>
                    <a:pt x="392" y="169"/>
                  </a:lnTo>
                  <a:lnTo>
                    <a:pt x="408" y="169"/>
                  </a:lnTo>
                  <a:close/>
                  <a:moveTo>
                    <a:pt x="408" y="70"/>
                  </a:moveTo>
                  <a:lnTo>
                    <a:pt x="408" y="20"/>
                  </a:lnTo>
                  <a:lnTo>
                    <a:pt x="392" y="20"/>
                  </a:lnTo>
                  <a:lnTo>
                    <a:pt x="392" y="70"/>
                  </a:lnTo>
                  <a:lnTo>
                    <a:pt x="408" y="70"/>
                  </a:lnTo>
                  <a:close/>
                  <a:moveTo>
                    <a:pt x="448" y="26"/>
                  </a:moveTo>
                  <a:lnTo>
                    <a:pt x="450" y="26"/>
                  </a:lnTo>
                  <a:lnTo>
                    <a:pt x="453" y="26"/>
                  </a:lnTo>
                  <a:lnTo>
                    <a:pt x="456" y="26"/>
                  </a:lnTo>
                  <a:lnTo>
                    <a:pt x="459" y="26"/>
                  </a:lnTo>
                  <a:lnTo>
                    <a:pt x="461" y="26"/>
                  </a:lnTo>
                  <a:lnTo>
                    <a:pt x="464" y="26"/>
                  </a:lnTo>
                  <a:lnTo>
                    <a:pt x="467" y="26"/>
                  </a:lnTo>
                  <a:lnTo>
                    <a:pt x="469" y="26"/>
                  </a:lnTo>
                  <a:lnTo>
                    <a:pt x="472" y="26"/>
                  </a:lnTo>
                  <a:lnTo>
                    <a:pt x="475" y="26"/>
                  </a:lnTo>
                  <a:lnTo>
                    <a:pt x="478" y="26"/>
                  </a:lnTo>
                  <a:lnTo>
                    <a:pt x="481" y="26"/>
                  </a:lnTo>
                  <a:lnTo>
                    <a:pt x="483" y="26"/>
                  </a:lnTo>
                  <a:lnTo>
                    <a:pt x="486" y="26"/>
                  </a:lnTo>
                  <a:lnTo>
                    <a:pt x="489" y="26"/>
                  </a:lnTo>
                  <a:lnTo>
                    <a:pt x="492" y="26"/>
                  </a:lnTo>
                  <a:lnTo>
                    <a:pt x="495" y="26"/>
                  </a:lnTo>
                  <a:lnTo>
                    <a:pt x="497" y="26"/>
                  </a:lnTo>
                  <a:lnTo>
                    <a:pt x="498" y="26"/>
                  </a:lnTo>
                  <a:lnTo>
                    <a:pt x="498" y="9"/>
                  </a:lnTo>
                  <a:lnTo>
                    <a:pt x="497" y="9"/>
                  </a:lnTo>
                  <a:lnTo>
                    <a:pt x="494" y="9"/>
                  </a:lnTo>
                  <a:lnTo>
                    <a:pt x="492" y="9"/>
                  </a:lnTo>
                  <a:lnTo>
                    <a:pt x="489" y="9"/>
                  </a:lnTo>
                  <a:lnTo>
                    <a:pt x="486" y="9"/>
                  </a:lnTo>
                  <a:lnTo>
                    <a:pt x="483" y="9"/>
                  </a:lnTo>
                  <a:lnTo>
                    <a:pt x="481" y="9"/>
                  </a:lnTo>
                  <a:lnTo>
                    <a:pt x="478" y="9"/>
                  </a:lnTo>
                  <a:lnTo>
                    <a:pt x="475" y="9"/>
                  </a:lnTo>
                  <a:lnTo>
                    <a:pt x="472" y="9"/>
                  </a:lnTo>
                  <a:lnTo>
                    <a:pt x="469" y="9"/>
                  </a:lnTo>
                  <a:lnTo>
                    <a:pt x="467" y="9"/>
                  </a:lnTo>
                  <a:lnTo>
                    <a:pt x="464" y="9"/>
                  </a:lnTo>
                  <a:lnTo>
                    <a:pt x="461" y="9"/>
                  </a:lnTo>
                  <a:lnTo>
                    <a:pt x="458" y="9"/>
                  </a:lnTo>
                  <a:lnTo>
                    <a:pt x="455" y="9"/>
                  </a:lnTo>
                  <a:lnTo>
                    <a:pt x="453" y="9"/>
                  </a:lnTo>
                  <a:lnTo>
                    <a:pt x="450" y="10"/>
                  </a:lnTo>
                  <a:lnTo>
                    <a:pt x="448" y="10"/>
                  </a:lnTo>
                  <a:lnTo>
                    <a:pt x="448" y="26"/>
                  </a:lnTo>
                  <a:close/>
                  <a:moveTo>
                    <a:pt x="548" y="25"/>
                  </a:moveTo>
                  <a:lnTo>
                    <a:pt x="550" y="25"/>
                  </a:lnTo>
                  <a:lnTo>
                    <a:pt x="553" y="25"/>
                  </a:lnTo>
                  <a:lnTo>
                    <a:pt x="556" y="25"/>
                  </a:lnTo>
                  <a:lnTo>
                    <a:pt x="559" y="25"/>
                  </a:lnTo>
                  <a:lnTo>
                    <a:pt x="561" y="25"/>
                  </a:lnTo>
                  <a:lnTo>
                    <a:pt x="564" y="25"/>
                  </a:lnTo>
                  <a:lnTo>
                    <a:pt x="567" y="25"/>
                  </a:lnTo>
                  <a:lnTo>
                    <a:pt x="570" y="25"/>
                  </a:lnTo>
                  <a:lnTo>
                    <a:pt x="572" y="25"/>
                  </a:lnTo>
                  <a:lnTo>
                    <a:pt x="575" y="25"/>
                  </a:lnTo>
                  <a:lnTo>
                    <a:pt x="578" y="25"/>
                  </a:lnTo>
                  <a:lnTo>
                    <a:pt x="581" y="25"/>
                  </a:lnTo>
                  <a:lnTo>
                    <a:pt x="584" y="25"/>
                  </a:lnTo>
                  <a:lnTo>
                    <a:pt x="586" y="25"/>
                  </a:lnTo>
                  <a:lnTo>
                    <a:pt x="589" y="25"/>
                  </a:lnTo>
                  <a:lnTo>
                    <a:pt x="592" y="25"/>
                  </a:lnTo>
                  <a:lnTo>
                    <a:pt x="595" y="25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98" y="9"/>
                  </a:lnTo>
                  <a:lnTo>
                    <a:pt x="597" y="9"/>
                  </a:lnTo>
                  <a:lnTo>
                    <a:pt x="594" y="9"/>
                  </a:lnTo>
                  <a:lnTo>
                    <a:pt x="592" y="9"/>
                  </a:lnTo>
                  <a:lnTo>
                    <a:pt x="589" y="9"/>
                  </a:lnTo>
                  <a:lnTo>
                    <a:pt x="586" y="9"/>
                  </a:lnTo>
                  <a:lnTo>
                    <a:pt x="584" y="9"/>
                  </a:lnTo>
                  <a:lnTo>
                    <a:pt x="581" y="9"/>
                  </a:lnTo>
                  <a:lnTo>
                    <a:pt x="578" y="9"/>
                  </a:lnTo>
                  <a:lnTo>
                    <a:pt x="575" y="9"/>
                  </a:lnTo>
                  <a:lnTo>
                    <a:pt x="572" y="9"/>
                  </a:lnTo>
                  <a:lnTo>
                    <a:pt x="570" y="9"/>
                  </a:lnTo>
                  <a:lnTo>
                    <a:pt x="567" y="9"/>
                  </a:lnTo>
                  <a:lnTo>
                    <a:pt x="564" y="9"/>
                  </a:lnTo>
                  <a:lnTo>
                    <a:pt x="561" y="9"/>
                  </a:lnTo>
                  <a:lnTo>
                    <a:pt x="558" y="9"/>
                  </a:lnTo>
                  <a:lnTo>
                    <a:pt x="555" y="9"/>
                  </a:lnTo>
                  <a:lnTo>
                    <a:pt x="553" y="9"/>
                  </a:lnTo>
                  <a:lnTo>
                    <a:pt x="550" y="9"/>
                  </a:lnTo>
                  <a:lnTo>
                    <a:pt x="548" y="9"/>
                  </a:lnTo>
                  <a:lnTo>
                    <a:pt x="548" y="25"/>
                  </a:lnTo>
                  <a:close/>
                  <a:moveTo>
                    <a:pt x="600" y="56"/>
                  </a:moveTo>
                  <a:lnTo>
                    <a:pt x="600" y="106"/>
                  </a:lnTo>
                  <a:lnTo>
                    <a:pt x="617" y="106"/>
                  </a:lnTo>
                  <a:lnTo>
                    <a:pt x="617" y="56"/>
                  </a:lnTo>
                  <a:lnTo>
                    <a:pt x="600" y="56"/>
                  </a:lnTo>
                  <a:close/>
                  <a:moveTo>
                    <a:pt x="600" y="156"/>
                  </a:moveTo>
                  <a:lnTo>
                    <a:pt x="600" y="205"/>
                  </a:lnTo>
                  <a:lnTo>
                    <a:pt x="617" y="205"/>
                  </a:lnTo>
                  <a:lnTo>
                    <a:pt x="617" y="156"/>
                  </a:lnTo>
                  <a:lnTo>
                    <a:pt x="600" y="156"/>
                  </a:lnTo>
                  <a:close/>
                  <a:moveTo>
                    <a:pt x="600" y="255"/>
                  </a:moveTo>
                  <a:lnTo>
                    <a:pt x="600" y="305"/>
                  </a:lnTo>
                  <a:lnTo>
                    <a:pt x="617" y="305"/>
                  </a:lnTo>
                  <a:lnTo>
                    <a:pt x="617" y="255"/>
                  </a:lnTo>
                  <a:lnTo>
                    <a:pt x="600" y="255"/>
                  </a:lnTo>
                  <a:close/>
                  <a:moveTo>
                    <a:pt x="600" y="355"/>
                  </a:moveTo>
                  <a:lnTo>
                    <a:pt x="600" y="404"/>
                  </a:lnTo>
                  <a:lnTo>
                    <a:pt x="617" y="404"/>
                  </a:lnTo>
                  <a:lnTo>
                    <a:pt x="617" y="355"/>
                  </a:lnTo>
                  <a:lnTo>
                    <a:pt x="600" y="355"/>
                  </a:lnTo>
                  <a:close/>
                  <a:moveTo>
                    <a:pt x="600" y="454"/>
                  </a:moveTo>
                  <a:lnTo>
                    <a:pt x="600" y="504"/>
                  </a:lnTo>
                  <a:lnTo>
                    <a:pt x="617" y="504"/>
                  </a:lnTo>
                  <a:lnTo>
                    <a:pt x="617" y="454"/>
                  </a:lnTo>
                  <a:lnTo>
                    <a:pt x="600" y="454"/>
                  </a:lnTo>
                  <a:close/>
                  <a:moveTo>
                    <a:pt x="600" y="554"/>
                  </a:moveTo>
                  <a:lnTo>
                    <a:pt x="600" y="604"/>
                  </a:lnTo>
                  <a:lnTo>
                    <a:pt x="617" y="604"/>
                  </a:lnTo>
                  <a:lnTo>
                    <a:pt x="617" y="554"/>
                  </a:lnTo>
                  <a:lnTo>
                    <a:pt x="600" y="554"/>
                  </a:lnTo>
                  <a:close/>
                  <a:moveTo>
                    <a:pt x="600" y="653"/>
                  </a:moveTo>
                  <a:lnTo>
                    <a:pt x="600" y="703"/>
                  </a:lnTo>
                  <a:lnTo>
                    <a:pt x="617" y="703"/>
                  </a:lnTo>
                  <a:lnTo>
                    <a:pt x="617" y="653"/>
                  </a:lnTo>
                  <a:lnTo>
                    <a:pt x="600" y="653"/>
                  </a:lnTo>
                  <a:close/>
                  <a:moveTo>
                    <a:pt x="600" y="753"/>
                  </a:moveTo>
                  <a:lnTo>
                    <a:pt x="600" y="803"/>
                  </a:lnTo>
                  <a:lnTo>
                    <a:pt x="617" y="803"/>
                  </a:lnTo>
                  <a:lnTo>
                    <a:pt x="617" y="753"/>
                  </a:lnTo>
                  <a:lnTo>
                    <a:pt x="600" y="753"/>
                  </a:lnTo>
                  <a:close/>
                  <a:moveTo>
                    <a:pt x="600" y="852"/>
                  </a:moveTo>
                  <a:lnTo>
                    <a:pt x="600" y="902"/>
                  </a:lnTo>
                  <a:lnTo>
                    <a:pt x="617" y="902"/>
                  </a:lnTo>
                  <a:lnTo>
                    <a:pt x="617" y="852"/>
                  </a:lnTo>
                  <a:lnTo>
                    <a:pt x="600" y="852"/>
                  </a:lnTo>
                  <a:close/>
                  <a:moveTo>
                    <a:pt x="600" y="952"/>
                  </a:moveTo>
                  <a:lnTo>
                    <a:pt x="600" y="1002"/>
                  </a:lnTo>
                  <a:lnTo>
                    <a:pt x="617" y="1002"/>
                  </a:lnTo>
                  <a:lnTo>
                    <a:pt x="617" y="952"/>
                  </a:lnTo>
                  <a:lnTo>
                    <a:pt x="600" y="952"/>
                  </a:lnTo>
                  <a:close/>
                  <a:moveTo>
                    <a:pt x="600" y="1051"/>
                  </a:moveTo>
                  <a:lnTo>
                    <a:pt x="600" y="1101"/>
                  </a:lnTo>
                  <a:lnTo>
                    <a:pt x="617" y="1101"/>
                  </a:lnTo>
                  <a:lnTo>
                    <a:pt x="617" y="1051"/>
                  </a:lnTo>
                  <a:lnTo>
                    <a:pt x="600" y="1051"/>
                  </a:lnTo>
                  <a:close/>
                  <a:moveTo>
                    <a:pt x="600" y="1151"/>
                  </a:moveTo>
                  <a:lnTo>
                    <a:pt x="600" y="1201"/>
                  </a:lnTo>
                  <a:lnTo>
                    <a:pt x="617" y="1201"/>
                  </a:lnTo>
                  <a:lnTo>
                    <a:pt x="617" y="1151"/>
                  </a:lnTo>
                  <a:lnTo>
                    <a:pt x="600" y="1151"/>
                  </a:lnTo>
                  <a:close/>
                  <a:moveTo>
                    <a:pt x="600" y="1250"/>
                  </a:moveTo>
                  <a:lnTo>
                    <a:pt x="600" y="1300"/>
                  </a:lnTo>
                  <a:lnTo>
                    <a:pt x="617" y="1300"/>
                  </a:lnTo>
                  <a:lnTo>
                    <a:pt x="617" y="1250"/>
                  </a:lnTo>
                  <a:lnTo>
                    <a:pt x="600" y="1250"/>
                  </a:lnTo>
                  <a:close/>
                  <a:moveTo>
                    <a:pt x="600" y="1350"/>
                  </a:moveTo>
                  <a:lnTo>
                    <a:pt x="600" y="1400"/>
                  </a:lnTo>
                  <a:lnTo>
                    <a:pt x="617" y="1400"/>
                  </a:lnTo>
                  <a:lnTo>
                    <a:pt x="617" y="1350"/>
                  </a:lnTo>
                  <a:lnTo>
                    <a:pt x="600" y="1350"/>
                  </a:lnTo>
                  <a:close/>
                  <a:moveTo>
                    <a:pt x="600" y="1450"/>
                  </a:moveTo>
                  <a:lnTo>
                    <a:pt x="600" y="1499"/>
                  </a:lnTo>
                  <a:lnTo>
                    <a:pt x="617" y="1499"/>
                  </a:lnTo>
                  <a:lnTo>
                    <a:pt x="617" y="1450"/>
                  </a:lnTo>
                  <a:lnTo>
                    <a:pt x="600" y="1450"/>
                  </a:lnTo>
                  <a:close/>
                  <a:moveTo>
                    <a:pt x="600" y="1549"/>
                  </a:moveTo>
                  <a:lnTo>
                    <a:pt x="600" y="1599"/>
                  </a:lnTo>
                  <a:lnTo>
                    <a:pt x="617" y="1599"/>
                  </a:lnTo>
                  <a:lnTo>
                    <a:pt x="617" y="1549"/>
                  </a:lnTo>
                  <a:lnTo>
                    <a:pt x="600" y="1549"/>
                  </a:lnTo>
                  <a:close/>
                  <a:moveTo>
                    <a:pt x="600" y="1649"/>
                  </a:moveTo>
                  <a:lnTo>
                    <a:pt x="600" y="1698"/>
                  </a:lnTo>
                  <a:lnTo>
                    <a:pt x="617" y="1698"/>
                  </a:lnTo>
                  <a:lnTo>
                    <a:pt x="617" y="1649"/>
                  </a:lnTo>
                  <a:lnTo>
                    <a:pt x="600" y="1649"/>
                  </a:lnTo>
                  <a:close/>
                  <a:moveTo>
                    <a:pt x="600" y="1748"/>
                  </a:moveTo>
                  <a:lnTo>
                    <a:pt x="600" y="1798"/>
                  </a:lnTo>
                  <a:lnTo>
                    <a:pt x="617" y="1798"/>
                  </a:lnTo>
                  <a:lnTo>
                    <a:pt x="617" y="1748"/>
                  </a:lnTo>
                  <a:lnTo>
                    <a:pt x="600" y="1748"/>
                  </a:lnTo>
                  <a:close/>
                  <a:moveTo>
                    <a:pt x="600" y="1848"/>
                  </a:moveTo>
                  <a:lnTo>
                    <a:pt x="600" y="1897"/>
                  </a:lnTo>
                  <a:lnTo>
                    <a:pt x="617" y="1897"/>
                  </a:lnTo>
                  <a:lnTo>
                    <a:pt x="617" y="1848"/>
                  </a:lnTo>
                  <a:lnTo>
                    <a:pt x="600" y="1848"/>
                  </a:lnTo>
                  <a:close/>
                  <a:moveTo>
                    <a:pt x="631" y="1932"/>
                  </a:moveTo>
                  <a:lnTo>
                    <a:pt x="633" y="1932"/>
                  </a:lnTo>
                  <a:lnTo>
                    <a:pt x="636" y="1932"/>
                  </a:lnTo>
                  <a:lnTo>
                    <a:pt x="639" y="1932"/>
                  </a:lnTo>
                  <a:lnTo>
                    <a:pt x="642" y="1932"/>
                  </a:lnTo>
                  <a:lnTo>
                    <a:pt x="643" y="1932"/>
                  </a:lnTo>
                  <a:lnTo>
                    <a:pt x="652" y="1924"/>
                  </a:lnTo>
                  <a:lnTo>
                    <a:pt x="652" y="1886"/>
                  </a:lnTo>
                  <a:lnTo>
                    <a:pt x="635" y="1886"/>
                  </a:lnTo>
                  <a:lnTo>
                    <a:pt x="635" y="1924"/>
                  </a:lnTo>
                  <a:lnTo>
                    <a:pt x="643" y="1924"/>
                  </a:lnTo>
                  <a:lnTo>
                    <a:pt x="643" y="1916"/>
                  </a:lnTo>
                  <a:lnTo>
                    <a:pt x="642" y="1916"/>
                  </a:lnTo>
                  <a:lnTo>
                    <a:pt x="639" y="1916"/>
                  </a:lnTo>
                  <a:lnTo>
                    <a:pt x="636" y="1916"/>
                  </a:lnTo>
                  <a:lnTo>
                    <a:pt x="633" y="1916"/>
                  </a:lnTo>
                  <a:lnTo>
                    <a:pt x="631" y="1916"/>
                  </a:lnTo>
                  <a:lnTo>
                    <a:pt x="631" y="1932"/>
                  </a:lnTo>
                  <a:close/>
                  <a:moveTo>
                    <a:pt x="652" y="1836"/>
                  </a:moveTo>
                  <a:lnTo>
                    <a:pt x="652" y="1787"/>
                  </a:lnTo>
                  <a:lnTo>
                    <a:pt x="635" y="1787"/>
                  </a:lnTo>
                  <a:lnTo>
                    <a:pt x="635" y="1836"/>
                  </a:lnTo>
                  <a:lnTo>
                    <a:pt x="652" y="1836"/>
                  </a:lnTo>
                  <a:close/>
                  <a:moveTo>
                    <a:pt x="652" y="1737"/>
                  </a:moveTo>
                  <a:lnTo>
                    <a:pt x="652" y="1687"/>
                  </a:lnTo>
                  <a:lnTo>
                    <a:pt x="635" y="1687"/>
                  </a:lnTo>
                  <a:lnTo>
                    <a:pt x="635" y="1737"/>
                  </a:lnTo>
                  <a:lnTo>
                    <a:pt x="652" y="1737"/>
                  </a:lnTo>
                  <a:close/>
                  <a:moveTo>
                    <a:pt x="652" y="1637"/>
                  </a:moveTo>
                  <a:lnTo>
                    <a:pt x="652" y="1588"/>
                  </a:lnTo>
                  <a:lnTo>
                    <a:pt x="635" y="1588"/>
                  </a:lnTo>
                  <a:lnTo>
                    <a:pt x="635" y="1637"/>
                  </a:lnTo>
                  <a:lnTo>
                    <a:pt x="652" y="1637"/>
                  </a:lnTo>
                  <a:close/>
                  <a:moveTo>
                    <a:pt x="652" y="1538"/>
                  </a:moveTo>
                  <a:lnTo>
                    <a:pt x="652" y="1488"/>
                  </a:lnTo>
                  <a:lnTo>
                    <a:pt x="635" y="1488"/>
                  </a:lnTo>
                  <a:lnTo>
                    <a:pt x="635" y="1538"/>
                  </a:lnTo>
                  <a:lnTo>
                    <a:pt x="652" y="1538"/>
                  </a:lnTo>
                  <a:close/>
                  <a:moveTo>
                    <a:pt x="652" y="1438"/>
                  </a:moveTo>
                  <a:lnTo>
                    <a:pt x="652" y="1388"/>
                  </a:lnTo>
                  <a:lnTo>
                    <a:pt x="635" y="1388"/>
                  </a:lnTo>
                  <a:lnTo>
                    <a:pt x="635" y="1438"/>
                  </a:lnTo>
                  <a:lnTo>
                    <a:pt x="652" y="1438"/>
                  </a:lnTo>
                  <a:close/>
                  <a:moveTo>
                    <a:pt x="652" y="1339"/>
                  </a:moveTo>
                  <a:lnTo>
                    <a:pt x="652" y="1289"/>
                  </a:lnTo>
                  <a:lnTo>
                    <a:pt x="635" y="1289"/>
                  </a:lnTo>
                  <a:lnTo>
                    <a:pt x="635" y="1339"/>
                  </a:lnTo>
                  <a:lnTo>
                    <a:pt x="652" y="1339"/>
                  </a:lnTo>
                  <a:close/>
                  <a:moveTo>
                    <a:pt x="652" y="1239"/>
                  </a:moveTo>
                  <a:lnTo>
                    <a:pt x="652" y="1189"/>
                  </a:lnTo>
                  <a:lnTo>
                    <a:pt x="635" y="1189"/>
                  </a:lnTo>
                  <a:lnTo>
                    <a:pt x="635" y="1239"/>
                  </a:lnTo>
                  <a:lnTo>
                    <a:pt x="652" y="1239"/>
                  </a:lnTo>
                  <a:close/>
                  <a:moveTo>
                    <a:pt x="652" y="1140"/>
                  </a:moveTo>
                  <a:lnTo>
                    <a:pt x="652" y="1090"/>
                  </a:lnTo>
                  <a:lnTo>
                    <a:pt x="635" y="1090"/>
                  </a:lnTo>
                  <a:lnTo>
                    <a:pt x="635" y="1140"/>
                  </a:lnTo>
                  <a:lnTo>
                    <a:pt x="652" y="1140"/>
                  </a:lnTo>
                  <a:close/>
                  <a:moveTo>
                    <a:pt x="652" y="1040"/>
                  </a:moveTo>
                  <a:lnTo>
                    <a:pt x="652" y="990"/>
                  </a:lnTo>
                  <a:lnTo>
                    <a:pt x="635" y="990"/>
                  </a:lnTo>
                  <a:lnTo>
                    <a:pt x="635" y="1040"/>
                  </a:lnTo>
                  <a:lnTo>
                    <a:pt x="652" y="1040"/>
                  </a:lnTo>
                  <a:close/>
                  <a:moveTo>
                    <a:pt x="652" y="941"/>
                  </a:moveTo>
                  <a:lnTo>
                    <a:pt x="652" y="891"/>
                  </a:lnTo>
                  <a:lnTo>
                    <a:pt x="635" y="891"/>
                  </a:lnTo>
                  <a:lnTo>
                    <a:pt x="635" y="941"/>
                  </a:lnTo>
                  <a:lnTo>
                    <a:pt x="652" y="941"/>
                  </a:lnTo>
                  <a:close/>
                  <a:moveTo>
                    <a:pt x="652" y="841"/>
                  </a:moveTo>
                  <a:lnTo>
                    <a:pt x="652" y="791"/>
                  </a:lnTo>
                  <a:lnTo>
                    <a:pt x="635" y="791"/>
                  </a:lnTo>
                  <a:lnTo>
                    <a:pt x="635" y="841"/>
                  </a:lnTo>
                  <a:lnTo>
                    <a:pt x="652" y="841"/>
                  </a:lnTo>
                  <a:close/>
                  <a:moveTo>
                    <a:pt x="652" y="742"/>
                  </a:moveTo>
                  <a:lnTo>
                    <a:pt x="652" y="692"/>
                  </a:lnTo>
                  <a:lnTo>
                    <a:pt x="635" y="692"/>
                  </a:lnTo>
                  <a:lnTo>
                    <a:pt x="635" y="742"/>
                  </a:lnTo>
                  <a:lnTo>
                    <a:pt x="652" y="742"/>
                  </a:lnTo>
                  <a:close/>
                  <a:moveTo>
                    <a:pt x="652" y="642"/>
                  </a:moveTo>
                  <a:lnTo>
                    <a:pt x="652" y="592"/>
                  </a:lnTo>
                  <a:lnTo>
                    <a:pt x="635" y="592"/>
                  </a:lnTo>
                  <a:lnTo>
                    <a:pt x="635" y="642"/>
                  </a:lnTo>
                  <a:lnTo>
                    <a:pt x="652" y="642"/>
                  </a:lnTo>
                  <a:close/>
                  <a:moveTo>
                    <a:pt x="652" y="543"/>
                  </a:moveTo>
                  <a:lnTo>
                    <a:pt x="652" y="493"/>
                  </a:lnTo>
                  <a:lnTo>
                    <a:pt x="635" y="493"/>
                  </a:lnTo>
                  <a:lnTo>
                    <a:pt x="635" y="543"/>
                  </a:lnTo>
                  <a:lnTo>
                    <a:pt x="652" y="543"/>
                  </a:lnTo>
                  <a:close/>
                  <a:moveTo>
                    <a:pt x="652" y="443"/>
                  </a:moveTo>
                  <a:lnTo>
                    <a:pt x="652" y="393"/>
                  </a:lnTo>
                  <a:lnTo>
                    <a:pt x="635" y="393"/>
                  </a:lnTo>
                  <a:lnTo>
                    <a:pt x="635" y="443"/>
                  </a:lnTo>
                  <a:lnTo>
                    <a:pt x="652" y="443"/>
                  </a:lnTo>
                  <a:close/>
                  <a:moveTo>
                    <a:pt x="652" y="343"/>
                  </a:moveTo>
                  <a:lnTo>
                    <a:pt x="652" y="294"/>
                  </a:lnTo>
                  <a:lnTo>
                    <a:pt x="635" y="294"/>
                  </a:lnTo>
                  <a:lnTo>
                    <a:pt x="635" y="343"/>
                  </a:lnTo>
                  <a:lnTo>
                    <a:pt x="652" y="343"/>
                  </a:lnTo>
                  <a:close/>
                  <a:moveTo>
                    <a:pt x="652" y="244"/>
                  </a:moveTo>
                  <a:lnTo>
                    <a:pt x="652" y="194"/>
                  </a:lnTo>
                  <a:lnTo>
                    <a:pt x="635" y="194"/>
                  </a:lnTo>
                  <a:lnTo>
                    <a:pt x="635" y="244"/>
                  </a:lnTo>
                  <a:lnTo>
                    <a:pt x="652" y="244"/>
                  </a:lnTo>
                  <a:close/>
                  <a:moveTo>
                    <a:pt x="652" y="144"/>
                  </a:moveTo>
                  <a:lnTo>
                    <a:pt x="652" y="95"/>
                  </a:lnTo>
                  <a:lnTo>
                    <a:pt x="635" y="95"/>
                  </a:lnTo>
                  <a:lnTo>
                    <a:pt x="635" y="144"/>
                  </a:lnTo>
                  <a:lnTo>
                    <a:pt x="652" y="144"/>
                  </a:lnTo>
                  <a:close/>
                  <a:moveTo>
                    <a:pt x="652" y="45"/>
                  </a:moveTo>
                  <a:lnTo>
                    <a:pt x="652" y="16"/>
                  </a:lnTo>
                  <a:lnTo>
                    <a:pt x="643" y="16"/>
                  </a:lnTo>
                  <a:lnTo>
                    <a:pt x="643" y="25"/>
                  </a:lnTo>
                  <a:lnTo>
                    <a:pt x="645" y="25"/>
                  </a:lnTo>
                  <a:lnTo>
                    <a:pt x="647" y="25"/>
                  </a:lnTo>
                  <a:lnTo>
                    <a:pt x="650" y="25"/>
                  </a:lnTo>
                  <a:lnTo>
                    <a:pt x="653" y="25"/>
                  </a:lnTo>
                  <a:lnTo>
                    <a:pt x="656" y="25"/>
                  </a:lnTo>
                  <a:lnTo>
                    <a:pt x="659" y="25"/>
                  </a:lnTo>
                  <a:lnTo>
                    <a:pt x="661" y="25"/>
                  </a:lnTo>
                  <a:lnTo>
                    <a:pt x="664" y="25"/>
                  </a:lnTo>
                  <a:lnTo>
                    <a:pt x="665" y="25"/>
                  </a:lnTo>
                  <a:lnTo>
                    <a:pt x="665" y="8"/>
                  </a:lnTo>
                  <a:lnTo>
                    <a:pt x="664" y="8"/>
                  </a:lnTo>
                  <a:lnTo>
                    <a:pt x="661" y="8"/>
                  </a:lnTo>
                  <a:lnTo>
                    <a:pt x="658" y="8"/>
                  </a:lnTo>
                  <a:lnTo>
                    <a:pt x="656" y="8"/>
                  </a:lnTo>
                  <a:lnTo>
                    <a:pt x="653" y="8"/>
                  </a:lnTo>
                  <a:lnTo>
                    <a:pt x="650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3" y="8"/>
                  </a:lnTo>
                  <a:lnTo>
                    <a:pt x="635" y="16"/>
                  </a:lnTo>
                  <a:lnTo>
                    <a:pt x="635" y="45"/>
                  </a:lnTo>
                  <a:lnTo>
                    <a:pt x="652" y="45"/>
                  </a:lnTo>
                  <a:close/>
                  <a:moveTo>
                    <a:pt x="714" y="24"/>
                  </a:moveTo>
                  <a:lnTo>
                    <a:pt x="717" y="24"/>
                  </a:lnTo>
                  <a:lnTo>
                    <a:pt x="720" y="24"/>
                  </a:lnTo>
                  <a:lnTo>
                    <a:pt x="723" y="24"/>
                  </a:lnTo>
                  <a:lnTo>
                    <a:pt x="725" y="24"/>
                  </a:lnTo>
                  <a:lnTo>
                    <a:pt x="728" y="24"/>
                  </a:lnTo>
                  <a:lnTo>
                    <a:pt x="731" y="24"/>
                  </a:lnTo>
                  <a:lnTo>
                    <a:pt x="733" y="24"/>
                  </a:lnTo>
                  <a:lnTo>
                    <a:pt x="737" y="24"/>
                  </a:lnTo>
                  <a:lnTo>
                    <a:pt x="739" y="24"/>
                  </a:lnTo>
                  <a:lnTo>
                    <a:pt x="742" y="24"/>
                  </a:lnTo>
                  <a:lnTo>
                    <a:pt x="745" y="24"/>
                  </a:lnTo>
                  <a:lnTo>
                    <a:pt x="747" y="24"/>
                  </a:lnTo>
                  <a:lnTo>
                    <a:pt x="750" y="24"/>
                  </a:lnTo>
                  <a:lnTo>
                    <a:pt x="753" y="24"/>
                  </a:lnTo>
                  <a:lnTo>
                    <a:pt x="756" y="24"/>
                  </a:lnTo>
                  <a:lnTo>
                    <a:pt x="759" y="24"/>
                  </a:lnTo>
                  <a:lnTo>
                    <a:pt x="761" y="24"/>
                  </a:lnTo>
                  <a:lnTo>
                    <a:pt x="764" y="24"/>
                  </a:lnTo>
                  <a:lnTo>
                    <a:pt x="764" y="7"/>
                  </a:lnTo>
                  <a:lnTo>
                    <a:pt x="761" y="7"/>
                  </a:lnTo>
                  <a:lnTo>
                    <a:pt x="758" y="7"/>
                  </a:lnTo>
                  <a:lnTo>
                    <a:pt x="756" y="7"/>
                  </a:lnTo>
                  <a:lnTo>
                    <a:pt x="753" y="7"/>
                  </a:lnTo>
                  <a:lnTo>
                    <a:pt x="750" y="8"/>
                  </a:lnTo>
                  <a:lnTo>
                    <a:pt x="747" y="8"/>
                  </a:lnTo>
                  <a:lnTo>
                    <a:pt x="745" y="8"/>
                  </a:lnTo>
                  <a:lnTo>
                    <a:pt x="742" y="8"/>
                  </a:lnTo>
                  <a:lnTo>
                    <a:pt x="739" y="8"/>
                  </a:lnTo>
                  <a:lnTo>
                    <a:pt x="736" y="8"/>
                  </a:lnTo>
                  <a:lnTo>
                    <a:pt x="733" y="8"/>
                  </a:lnTo>
                  <a:lnTo>
                    <a:pt x="731" y="8"/>
                  </a:lnTo>
                  <a:lnTo>
                    <a:pt x="728" y="8"/>
                  </a:lnTo>
                  <a:lnTo>
                    <a:pt x="725" y="8"/>
                  </a:lnTo>
                  <a:lnTo>
                    <a:pt x="723" y="8"/>
                  </a:lnTo>
                  <a:lnTo>
                    <a:pt x="719" y="8"/>
                  </a:lnTo>
                  <a:lnTo>
                    <a:pt x="717" y="8"/>
                  </a:lnTo>
                  <a:lnTo>
                    <a:pt x="714" y="8"/>
                  </a:lnTo>
                  <a:lnTo>
                    <a:pt x="714" y="24"/>
                  </a:lnTo>
                  <a:close/>
                  <a:moveTo>
                    <a:pt x="814" y="23"/>
                  </a:moveTo>
                  <a:lnTo>
                    <a:pt x="817" y="23"/>
                  </a:lnTo>
                  <a:lnTo>
                    <a:pt x="820" y="23"/>
                  </a:lnTo>
                  <a:lnTo>
                    <a:pt x="823" y="23"/>
                  </a:lnTo>
                  <a:lnTo>
                    <a:pt x="824" y="23"/>
                  </a:lnTo>
                  <a:lnTo>
                    <a:pt x="824" y="15"/>
                  </a:lnTo>
                  <a:lnTo>
                    <a:pt x="816" y="15"/>
                  </a:lnTo>
                  <a:lnTo>
                    <a:pt x="816" y="55"/>
                  </a:lnTo>
                  <a:lnTo>
                    <a:pt x="832" y="55"/>
                  </a:lnTo>
                  <a:lnTo>
                    <a:pt x="832" y="15"/>
                  </a:lnTo>
                  <a:lnTo>
                    <a:pt x="824" y="7"/>
                  </a:lnTo>
                  <a:lnTo>
                    <a:pt x="822" y="7"/>
                  </a:lnTo>
                  <a:lnTo>
                    <a:pt x="820" y="7"/>
                  </a:lnTo>
                  <a:lnTo>
                    <a:pt x="817" y="7"/>
                  </a:lnTo>
                  <a:lnTo>
                    <a:pt x="814" y="7"/>
                  </a:lnTo>
                  <a:lnTo>
                    <a:pt x="814" y="23"/>
                  </a:lnTo>
                  <a:close/>
                  <a:moveTo>
                    <a:pt x="816" y="105"/>
                  </a:moveTo>
                  <a:lnTo>
                    <a:pt x="816" y="155"/>
                  </a:lnTo>
                  <a:lnTo>
                    <a:pt x="832" y="155"/>
                  </a:lnTo>
                  <a:lnTo>
                    <a:pt x="832" y="105"/>
                  </a:lnTo>
                  <a:lnTo>
                    <a:pt x="816" y="105"/>
                  </a:lnTo>
                  <a:close/>
                  <a:moveTo>
                    <a:pt x="816" y="204"/>
                  </a:moveTo>
                  <a:lnTo>
                    <a:pt x="816" y="254"/>
                  </a:lnTo>
                  <a:lnTo>
                    <a:pt x="832" y="254"/>
                  </a:lnTo>
                  <a:lnTo>
                    <a:pt x="832" y="204"/>
                  </a:lnTo>
                  <a:lnTo>
                    <a:pt x="816" y="204"/>
                  </a:lnTo>
                  <a:close/>
                  <a:moveTo>
                    <a:pt x="816" y="304"/>
                  </a:moveTo>
                  <a:lnTo>
                    <a:pt x="816" y="354"/>
                  </a:lnTo>
                  <a:lnTo>
                    <a:pt x="832" y="354"/>
                  </a:lnTo>
                  <a:lnTo>
                    <a:pt x="832" y="304"/>
                  </a:lnTo>
                  <a:lnTo>
                    <a:pt x="816" y="304"/>
                  </a:lnTo>
                  <a:close/>
                  <a:moveTo>
                    <a:pt x="816" y="403"/>
                  </a:moveTo>
                  <a:lnTo>
                    <a:pt x="816" y="453"/>
                  </a:lnTo>
                  <a:lnTo>
                    <a:pt x="832" y="453"/>
                  </a:lnTo>
                  <a:lnTo>
                    <a:pt x="832" y="403"/>
                  </a:lnTo>
                  <a:lnTo>
                    <a:pt x="816" y="403"/>
                  </a:lnTo>
                  <a:close/>
                  <a:moveTo>
                    <a:pt x="816" y="503"/>
                  </a:moveTo>
                  <a:lnTo>
                    <a:pt x="816" y="553"/>
                  </a:lnTo>
                  <a:lnTo>
                    <a:pt x="832" y="553"/>
                  </a:lnTo>
                  <a:lnTo>
                    <a:pt x="832" y="503"/>
                  </a:lnTo>
                  <a:lnTo>
                    <a:pt x="816" y="503"/>
                  </a:lnTo>
                  <a:close/>
                  <a:moveTo>
                    <a:pt x="816" y="602"/>
                  </a:moveTo>
                  <a:lnTo>
                    <a:pt x="816" y="652"/>
                  </a:lnTo>
                  <a:lnTo>
                    <a:pt x="832" y="652"/>
                  </a:lnTo>
                  <a:lnTo>
                    <a:pt x="832" y="602"/>
                  </a:lnTo>
                  <a:lnTo>
                    <a:pt x="816" y="602"/>
                  </a:lnTo>
                  <a:close/>
                  <a:moveTo>
                    <a:pt x="816" y="702"/>
                  </a:moveTo>
                  <a:lnTo>
                    <a:pt x="816" y="752"/>
                  </a:lnTo>
                  <a:lnTo>
                    <a:pt x="832" y="752"/>
                  </a:lnTo>
                  <a:lnTo>
                    <a:pt x="832" y="702"/>
                  </a:lnTo>
                  <a:lnTo>
                    <a:pt x="816" y="702"/>
                  </a:lnTo>
                  <a:close/>
                  <a:moveTo>
                    <a:pt x="816" y="801"/>
                  </a:moveTo>
                  <a:lnTo>
                    <a:pt x="816" y="851"/>
                  </a:lnTo>
                  <a:lnTo>
                    <a:pt x="832" y="851"/>
                  </a:lnTo>
                  <a:lnTo>
                    <a:pt x="832" y="801"/>
                  </a:lnTo>
                  <a:lnTo>
                    <a:pt x="816" y="801"/>
                  </a:lnTo>
                  <a:close/>
                  <a:moveTo>
                    <a:pt x="816" y="901"/>
                  </a:moveTo>
                  <a:lnTo>
                    <a:pt x="816" y="951"/>
                  </a:lnTo>
                  <a:lnTo>
                    <a:pt x="832" y="951"/>
                  </a:lnTo>
                  <a:lnTo>
                    <a:pt x="832" y="901"/>
                  </a:lnTo>
                  <a:lnTo>
                    <a:pt x="816" y="901"/>
                  </a:lnTo>
                  <a:close/>
                  <a:moveTo>
                    <a:pt x="816" y="1000"/>
                  </a:moveTo>
                  <a:lnTo>
                    <a:pt x="816" y="1050"/>
                  </a:lnTo>
                  <a:lnTo>
                    <a:pt x="832" y="1050"/>
                  </a:lnTo>
                  <a:lnTo>
                    <a:pt x="832" y="1000"/>
                  </a:lnTo>
                  <a:lnTo>
                    <a:pt x="816" y="1000"/>
                  </a:lnTo>
                  <a:close/>
                  <a:moveTo>
                    <a:pt x="816" y="1100"/>
                  </a:moveTo>
                  <a:lnTo>
                    <a:pt x="816" y="1150"/>
                  </a:lnTo>
                  <a:lnTo>
                    <a:pt x="832" y="1150"/>
                  </a:lnTo>
                  <a:lnTo>
                    <a:pt x="832" y="1100"/>
                  </a:lnTo>
                  <a:lnTo>
                    <a:pt x="816" y="1100"/>
                  </a:lnTo>
                  <a:close/>
                  <a:moveTo>
                    <a:pt x="816" y="1200"/>
                  </a:moveTo>
                  <a:lnTo>
                    <a:pt x="816" y="1249"/>
                  </a:lnTo>
                  <a:lnTo>
                    <a:pt x="832" y="1249"/>
                  </a:lnTo>
                  <a:lnTo>
                    <a:pt x="832" y="1200"/>
                  </a:lnTo>
                  <a:lnTo>
                    <a:pt x="816" y="1200"/>
                  </a:lnTo>
                  <a:close/>
                  <a:moveTo>
                    <a:pt x="816" y="1299"/>
                  </a:moveTo>
                  <a:lnTo>
                    <a:pt x="816" y="1349"/>
                  </a:lnTo>
                  <a:lnTo>
                    <a:pt x="832" y="1349"/>
                  </a:lnTo>
                  <a:lnTo>
                    <a:pt x="832" y="1299"/>
                  </a:lnTo>
                  <a:lnTo>
                    <a:pt x="816" y="1299"/>
                  </a:lnTo>
                  <a:close/>
                  <a:moveTo>
                    <a:pt x="816" y="1399"/>
                  </a:moveTo>
                  <a:lnTo>
                    <a:pt x="816" y="1448"/>
                  </a:lnTo>
                  <a:lnTo>
                    <a:pt x="832" y="1448"/>
                  </a:lnTo>
                  <a:lnTo>
                    <a:pt x="832" y="1399"/>
                  </a:lnTo>
                  <a:lnTo>
                    <a:pt x="816" y="1399"/>
                  </a:lnTo>
                  <a:close/>
                  <a:moveTo>
                    <a:pt x="816" y="1498"/>
                  </a:moveTo>
                  <a:lnTo>
                    <a:pt x="816" y="1548"/>
                  </a:lnTo>
                  <a:lnTo>
                    <a:pt x="832" y="1548"/>
                  </a:lnTo>
                  <a:lnTo>
                    <a:pt x="832" y="1498"/>
                  </a:lnTo>
                  <a:lnTo>
                    <a:pt x="816" y="1498"/>
                  </a:lnTo>
                  <a:close/>
                  <a:moveTo>
                    <a:pt x="816" y="1598"/>
                  </a:moveTo>
                  <a:lnTo>
                    <a:pt x="816" y="1647"/>
                  </a:lnTo>
                  <a:lnTo>
                    <a:pt x="832" y="1647"/>
                  </a:lnTo>
                  <a:lnTo>
                    <a:pt x="832" y="1598"/>
                  </a:lnTo>
                  <a:lnTo>
                    <a:pt x="816" y="1598"/>
                  </a:lnTo>
                  <a:close/>
                  <a:moveTo>
                    <a:pt x="816" y="1697"/>
                  </a:moveTo>
                  <a:lnTo>
                    <a:pt x="816" y="1747"/>
                  </a:lnTo>
                  <a:lnTo>
                    <a:pt x="832" y="1747"/>
                  </a:lnTo>
                  <a:lnTo>
                    <a:pt x="832" y="1697"/>
                  </a:lnTo>
                  <a:lnTo>
                    <a:pt x="816" y="1697"/>
                  </a:lnTo>
                  <a:close/>
                  <a:moveTo>
                    <a:pt x="816" y="1797"/>
                  </a:moveTo>
                  <a:lnTo>
                    <a:pt x="816" y="1846"/>
                  </a:lnTo>
                  <a:lnTo>
                    <a:pt x="832" y="1846"/>
                  </a:lnTo>
                  <a:lnTo>
                    <a:pt x="832" y="1797"/>
                  </a:lnTo>
                  <a:lnTo>
                    <a:pt x="816" y="1797"/>
                  </a:lnTo>
                  <a:close/>
                  <a:moveTo>
                    <a:pt x="816" y="1896"/>
                  </a:moveTo>
                  <a:lnTo>
                    <a:pt x="816" y="1923"/>
                  </a:lnTo>
                  <a:lnTo>
                    <a:pt x="824" y="1931"/>
                  </a:lnTo>
                  <a:lnTo>
                    <a:pt x="825" y="1931"/>
                  </a:lnTo>
                  <a:lnTo>
                    <a:pt x="828" y="1931"/>
                  </a:lnTo>
                  <a:lnTo>
                    <a:pt x="831" y="1931"/>
                  </a:lnTo>
                  <a:lnTo>
                    <a:pt x="834" y="1931"/>
                  </a:lnTo>
                  <a:lnTo>
                    <a:pt x="836" y="1931"/>
                  </a:lnTo>
                  <a:lnTo>
                    <a:pt x="839" y="1931"/>
                  </a:lnTo>
                  <a:lnTo>
                    <a:pt x="842" y="1931"/>
                  </a:lnTo>
                  <a:lnTo>
                    <a:pt x="845" y="1931"/>
                  </a:lnTo>
                  <a:lnTo>
                    <a:pt x="848" y="1931"/>
                  </a:lnTo>
                  <a:lnTo>
                    <a:pt x="847" y="1914"/>
                  </a:lnTo>
                  <a:lnTo>
                    <a:pt x="845" y="1914"/>
                  </a:lnTo>
                  <a:lnTo>
                    <a:pt x="842" y="1914"/>
                  </a:lnTo>
                  <a:lnTo>
                    <a:pt x="839" y="1914"/>
                  </a:lnTo>
                  <a:lnTo>
                    <a:pt x="836" y="1914"/>
                  </a:lnTo>
                  <a:lnTo>
                    <a:pt x="834" y="1914"/>
                  </a:lnTo>
                  <a:lnTo>
                    <a:pt x="831" y="1914"/>
                  </a:lnTo>
                  <a:lnTo>
                    <a:pt x="828" y="1914"/>
                  </a:lnTo>
                  <a:lnTo>
                    <a:pt x="825" y="1915"/>
                  </a:lnTo>
                  <a:lnTo>
                    <a:pt x="824" y="1915"/>
                  </a:lnTo>
                  <a:lnTo>
                    <a:pt x="824" y="1923"/>
                  </a:lnTo>
                  <a:lnTo>
                    <a:pt x="832" y="1923"/>
                  </a:lnTo>
                  <a:lnTo>
                    <a:pt x="832" y="1896"/>
                  </a:lnTo>
                  <a:lnTo>
                    <a:pt x="816" y="1896"/>
                  </a:lnTo>
                  <a:close/>
                  <a:moveTo>
                    <a:pt x="872" y="1889"/>
                  </a:moveTo>
                  <a:lnTo>
                    <a:pt x="872" y="1839"/>
                  </a:lnTo>
                  <a:lnTo>
                    <a:pt x="856" y="1839"/>
                  </a:lnTo>
                  <a:lnTo>
                    <a:pt x="856" y="1889"/>
                  </a:lnTo>
                  <a:lnTo>
                    <a:pt x="872" y="1889"/>
                  </a:lnTo>
                  <a:close/>
                  <a:moveTo>
                    <a:pt x="872" y="1790"/>
                  </a:moveTo>
                  <a:lnTo>
                    <a:pt x="872" y="1740"/>
                  </a:lnTo>
                  <a:lnTo>
                    <a:pt x="856" y="1740"/>
                  </a:lnTo>
                  <a:lnTo>
                    <a:pt x="856" y="1790"/>
                  </a:lnTo>
                  <a:lnTo>
                    <a:pt x="872" y="1790"/>
                  </a:lnTo>
                  <a:close/>
                  <a:moveTo>
                    <a:pt x="872" y="1690"/>
                  </a:moveTo>
                  <a:lnTo>
                    <a:pt x="872" y="1640"/>
                  </a:lnTo>
                  <a:lnTo>
                    <a:pt x="856" y="1640"/>
                  </a:lnTo>
                  <a:lnTo>
                    <a:pt x="856" y="1690"/>
                  </a:lnTo>
                  <a:lnTo>
                    <a:pt x="872" y="1690"/>
                  </a:lnTo>
                  <a:close/>
                  <a:moveTo>
                    <a:pt x="872" y="1591"/>
                  </a:moveTo>
                  <a:lnTo>
                    <a:pt x="872" y="1541"/>
                  </a:lnTo>
                  <a:lnTo>
                    <a:pt x="856" y="1541"/>
                  </a:lnTo>
                  <a:lnTo>
                    <a:pt x="856" y="1591"/>
                  </a:lnTo>
                  <a:lnTo>
                    <a:pt x="872" y="1591"/>
                  </a:lnTo>
                  <a:close/>
                  <a:moveTo>
                    <a:pt x="872" y="1491"/>
                  </a:moveTo>
                  <a:lnTo>
                    <a:pt x="872" y="1441"/>
                  </a:lnTo>
                  <a:lnTo>
                    <a:pt x="856" y="1441"/>
                  </a:lnTo>
                  <a:lnTo>
                    <a:pt x="856" y="1491"/>
                  </a:lnTo>
                  <a:lnTo>
                    <a:pt x="872" y="1491"/>
                  </a:lnTo>
                  <a:close/>
                  <a:moveTo>
                    <a:pt x="872" y="1392"/>
                  </a:moveTo>
                  <a:lnTo>
                    <a:pt x="872" y="1342"/>
                  </a:lnTo>
                  <a:lnTo>
                    <a:pt x="856" y="1342"/>
                  </a:lnTo>
                  <a:lnTo>
                    <a:pt x="856" y="1392"/>
                  </a:lnTo>
                  <a:lnTo>
                    <a:pt x="872" y="1392"/>
                  </a:lnTo>
                  <a:close/>
                  <a:moveTo>
                    <a:pt x="872" y="1292"/>
                  </a:moveTo>
                  <a:lnTo>
                    <a:pt x="872" y="1242"/>
                  </a:lnTo>
                  <a:lnTo>
                    <a:pt x="856" y="1242"/>
                  </a:lnTo>
                  <a:lnTo>
                    <a:pt x="856" y="1292"/>
                  </a:lnTo>
                  <a:lnTo>
                    <a:pt x="872" y="1292"/>
                  </a:lnTo>
                  <a:close/>
                  <a:moveTo>
                    <a:pt x="872" y="1193"/>
                  </a:moveTo>
                  <a:lnTo>
                    <a:pt x="872" y="1143"/>
                  </a:lnTo>
                  <a:lnTo>
                    <a:pt x="856" y="1143"/>
                  </a:lnTo>
                  <a:lnTo>
                    <a:pt x="856" y="1193"/>
                  </a:lnTo>
                  <a:lnTo>
                    <a:pt x="872" y="1193"/>
                  </a:lnTo>
                  <a:close/>
                  <a:moveTo>
                    <a:pt x="872" y="1093"/>
                  </a:moveTo>
                  <a:lnTo>
                    <a:pt x="872" y="1043"/>
                  </a:lnTo>
                  <a:lnTo>
                    <a:pt x="856" y="1043"/>
                  </a:lnTo>
                  <a:lnTo>
                    <a:pt x="856" y="1093"/>
                  </a:lnTo>
                  <a:lnTo>
                    <a:pt x="872" y="1093"/>
                  </a:lnTo>
                  <a:close/>
                  <a:moveTo>
                    <a:pt x="872" y="993"/>
                  </a:moveTo>
                  <a:lnTo>
                    <a:pt x="872" y="944"/>
                  </a:lnTo>
                  <a:lnTo>
                    <a:pt x="856" y="944"/>
                  </a:lnTo>
                  <a:lnTo>
                    <a:pt x="856" y="993"/>
                  </a:lnTo>
                  <a:lnTo>
                    <a:pt x="872" y="993"/>
                  </a:lnTo>
                  <a:close/>
                  <a:moveTo>
                    <a:pt x="872" y="894"/>
                  </a:moveTo>
                  <a:lnTo>
                    <a:pt x="872" y="844"/>
                  </a:lnTo>
                  <a:lnTo>
                    <a:pt x="856" y="844"/>
                  </a:lnTo>
                  <a:lnTo>
                    <a:pt x="856" y="894"/>
                  </a:lnTo>
                  <a:lnTo>
                    <a:pt x="872" y="894"/>
                  </a:lnTo>
                  <a:close/>
                  <a:moveTo>
                    <a:pt x="872" y="794"/>
                  </a:moveTo>
                  <a:lnTo>
                    <a:pt x="872" y="745"/>
                  </a:lnTo>
                  <a:lnTo>
                    <a:pt x="856" y="745"/>
                  </a:lnTo>
                  <a:lnTo>
                    <a:pt x="856" y="794"/>
                  </a:lnTo>
                  <a:lnTo>
                    <a:pt x="872" y="794"/>
                  </a:lnTo>
                  <a:close/>
                  <a:moveTo>
                    <a:pt x="872" y="695"/>
                  </a:moveTo>
                  <a:lnTo>
                    <a:pt x="872" y="645"/>
                  </a:lnTo>
                  <a:lnTo>
                    <a:pt x="856" y="645"/>
                  </a:lnTo>
                  <a:lnTo>
                    <a:pt x="856" y="695"/>
                  </a:lnTo>
                  <a:lnTo>
                    <a:pt x="872" y="695"/>
                  </a:lnTo>
                  <a:close/>
                  <a:moveTo>
                    <a:pt x="872" y="595"/>
                  </a:moveTo>
                  <a:lnTo>
                    <a:pt x="872" y="546"/>
                  </a:lnTo>
                  <a:lnTo>
                    <a:pt x="856" y="546"/>
                  </a:lnTo>
                  <a:lnTo>
                    <a:pt x="856" y="595"/>
                  </a:lnTo>
                  <a:lnTo>
                    <a:pt x="872" y="595"/>
                  </a:lnTo>
                  <a:close/>
                  <a:moveTo>
                    <a:pt x="872" y="496"/>
                  </a:moveTo>
                  <a:lnTo>
                    <a:pt x="872" y="446"/>
                  </a:lnTo>
                  <a:lnTo>
                    <a:pt x="856" y="446"/>
                  </a:lnTo>
                  <a:lnTo>
                    <a:pt x="856" y="496"/>
                  </a:lnTo>
                  <a:lnTo>
                    <a:pt x="872" y="496"/>
                  </a:lnTo>
                  <a:close/>
                  <a:moveTo>
                    <a:pt x="872" y="396"/>
                  </a:moveTo>
                  <a:lnTo>
                    <a:pt x="872" y="347"/>
                  </a:lnTo>
                  <a:lnTo>
                    <a:pt x="856" y="347"/>
                  </a:lnTo>
                  <a:lnTo>
                    <a:pt x="856" y="396"/>
                  </a:lnTo>
                  <a:lnTo>
                    <a:pt x="872" y="396"/>
                  </a:lnTo>
                  <a:close/>
                  <a:moveTo>
                    <a:pt x="872" y="297"/>
                  </a:moveTo>
                  <a:lnTo>
                    <a:pt x="872" y="247"/>
                  </a:lnTo>
                  <a:lnTo>
                    <a:pt x="856" y="247"/>
                  </a:lnTo>
                  <a:lnTo>
                    <a:pt x="856" y="297"/>
                  </a:lnTo>
                  <a:lnTo>
                    <a:pt x="872" y="297"/>
                  </a:lnTo>
                  <a:close/>
                  <a:moveTo>
                    <a:pt x="872" y="197"/>
                  </a:moveTo>
                  <a:lnTo>
                    <a:pt x="872" y="148"/>
                  </a:lnTo>
                  <a:lnTo>
                    <a:pt x="856" y="148"/>
                  </a:lnTo>
                  <a:lnTo>
                    <a:pt x="856" y="197"/>
                  </a:lnTo>
                  <a:lnTo>
                    <a:pt x="872" y="197"/>
                  </a:lnTo>
                  <a:close/>
                  <a:moveTo>
                    <a:pt x="872" y="98"/>
                  </a:moveTo>
                  <a:lnTo>
                    <a:pt x="872" y="48"/>
                  </a:lnTo>
                  <a:lnTo>
                    <a:pt x="856" y="48"/>
                  </a:lnTo>
                  <a:lnTo>
                    <a:pt x="856" y="98"/>
                  </a:lnTo>
                  <a:lnTo>
                    <a:pt x="872" y="98"/>
                  </a:lnTo>
                  <a:close/>
                  <a:moveTo>
                    <a:pt x="881" y="23"/>
                  </a:moveTo>
                  <a:lnTo>
                    <a:pt x="884" y="23"/>
                  </a:lnTo>
                  <a:lnTo>
                    <a:pt x="886" y="23"/>
                  </a:lnTo>
                  <a:lnTo>
                    <a:pt x="889" y="23"/>
                  </a:lnTo>
                  <a:lnTo>
                    <a:pt x="892" y="23"/>
                  </a:lnTo>
                  <a:lnTo>
                    <a:pt x="895" y="23"/>
                  </a:lnTo>
                  <a:lnTo>
                    <a:pt x="897" y="23"/>
                  </a:lnTo>
                  <a:lnTo>
                    <a:pt x="900" y="23"/>
                  </a:lnTo>
                  <a:lnTo>
                    <a:pt x="903" y="23"/>
                  </a:lnTo>
                  <a:lnTo>
                    <a:pt x="906" y="23"/>
                  </a:lnTo>
                  <a:lnTo>
                    <a:pt x="909" y="23"/>
                  </a:lnTo>
                  <a:lnTo>
                    <a:pt x="911" y="23"/>
                  </a:lnTo>
                  <a:lnTo>
                    <a:pt x="914" y="23"/>
                  </a:lnTo>
                  <a:lnTo>
                    <a:pt x="917" y="23"/>
                  </a:lnTo>
                  <a:lnTo>
                    <a:pt x="920" y="23"/>
                  </a:lnTo>
                  <a:lnTo>
                    <a:pt x="923" y="23"/>
                  </a:lnTo>
                  <a:lnTo>
                    <a:pt x="925" y="23"/>
                  </a:lnTo>
                  <a:lnTo>
                    <a:pt x="928" y="23"/>
                  </a:lnTo>
                  <a:lnTo>
                    <a:pt x="930" y="23"/>
                  </a:lnTo>
                  <a:lnTo>
                    <a:pt x="930" y="6"/>
                  </a:lnTo>
                  <a:lnTo>
                    <a:pt x="928" y="6"/>
                  </a:lnTo>
                  <a:lnTo>
                    <a:pt x="925" y="6"/>
                  </a:lnTo>
                  <a:lnTo>
                    <a:pt x="922" y="6"/>
                  </a:lnTo>
                  <a:lnTo>
                    <a:pt x="920" y="6"/>
                  </a:lnTo>
                  <a:lnTo>
                    <a:pt x="917" y="6"/>
                  </a:lnTo>
                  <a:lnTo>
                    <a:pt x="914" y="6"/>
                  </a:lnTo>
                  <a:lnTo>
                    <a:pt x="911" y="6"/>
                  </a:lnTo>
                  <a:lnTo>
                    <a:pt x="909" y="6"/>
                  </a:lnTo>
                  <a:lnTo>
                    <a:pt x="906" y="6"/>
                  </a:lnTo>
                  <a:lnTo>
                    <a:pt x="903" y="6"/>
                  </a:lnTo>
                  <a:lnTo>
                    <a:pt x="900" y="6"/>
                  </a:lnTo>
                  <a:lnTo>
                    <a:pt x="897" y="6"/>
                  </a:lnTo>
                  <a:lnTo>
                    <a:pt x="895" y="6"/>
                  </a:lnTo>
                  <a:lnTo>
                    <a:pt x="892" y="6"/>
                  </a:lnTo>
                  <a:lnTo>
                    <a:pt x="889" y="6"/>
                  </a:lnTo>
                  <a:lnTo>
                    <a:pt x="886" y="6"/>
                  </a:lnTo>
                  <a:lnTo>
                    <a:pt x="883" y="6"/>
                  </a:lnTo>
                  <a:lnTo>
                    <a:pt x="881" y="6"/>
                  </a:lnTo>
                  <a:lnTo>
                    <a:pt x="881" y="23"/>
                  </a:lnTo>
                  <a:close/>
                  <a:moveTo>
                    <a:pt x="981" y="22"/>
                  </a:moveTo>
                  <a:lnTo>
                    <a:pt x="984" y="22"/>
                  </a:lnTo>
                  <a:lnTo>
                    <a:pt x="987" y="22"/>
                  </a:lnTo>
                  <a:lnTo>
                    <a:pt x="989" y="22"/>
                  </a:lnTo>
                  <a:lnTo>
                    <a:pt x="992" y="22"/>
                  </a:lnTo>
                  <a:lnTo>
                    <a:pt x="995" y="22"/>
                  </a:lnTo>
                  <a:lnTo>
                    <a:pt x="997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6" y="22"/>
                  </a:lnTo>
                  <a:lnTo>
                    <a:pt x="1009" y="22"/>
                  </a:lnTo>
                  <a:lnTo>
                    <a:pt x="1011" y="22"/>
                  </a:lnTo>
                  <a:lnTo>
                    <a:pt x="1014" y="22"/>
                  </a:lnTo>
                  <a:lnTo>
                    <a:pt x="1017" y="22"/>
                  </a:lnTo>
                  <a:lnTo>
                    <a:pt x="1020" y="22"/>
                  </a:lnTo>
                  <a:lnTo>
                    <a:pt x="1023" y="22"/>
                  </a:lnTo>
                  <a:lnTo>
                    <a:pt x="1025" y="22"/>
                  </a:lnTo>
                  <a:lnTo>
                    <a:pt x="1028" y="22"/>
                  </a:lnTo>
                  <a:lnTo>
                    <a:pt x="1030" y="22"/>
                  </a:lnTo>
                  <a:lnTo>
                    <a:pt x="1030" y="5"/>
                  </a:lnTo>
                  <a:lnTo>
                    <a:pt x="1028" y="5"/>
                  </a:lnTo>
                  <a:lnTo>
                    <a:pt x="1025" y="5"/>
                  </a:lnTo>
                  <a:lnTo>
                    <a:pt x="1022" y="5"/>
                  </a:lnTo>
                  <a:lnTo>
                    <a:pt x="1020" y="5"/>
                  </a:lnTo>
                  <a:lnTo>
                    <a:pt x="1017" y="5"/>
                  </a:lnTo>
                  <a:lnTo>
                    <a:pt x="1014" y="5"/>
                  </a:lnTo>
                  <a:lnTo>
                    <a:pt x="1011" y="5"/>
                  </a:lnTo>
                  <a:lnTo>
                    <a:pt x="1009" y="5"/>
                  </a:lnTo>
                  <a:lnTo>
                    <a:pt x="1006" y="5"/>
                  </a:lnTo>
                  <a:lnTo>
                    <a:pt x="1003" y="6"/>
                  </a:lnTo>
                  <a:lnTo>
                    <a:pt x="1000" y="6"/>
                  </a:lnTo>
                  <a:lnTo>
                    <a:pt x="997" y="6"/>
                  </a:lnTo>
                  <a:lnTo>
                    <a:pt x="995" y="6"/>
                  </a:lnTo>
                  <a:lnTo>
                    <a:pt x="992" y="6"/>
                  </a:lnTo>
                  <a:lnTo>
                    <a:pt x="989" y="6"/>
                  </a:lnTo>
                  <a:lnTo>
                    <a:pt x="987" y="6"/>
                  </a:lnTo>
                  <a:lnTo>
                    <a:pt x="983" y="6"/>
                  </a:lnTo>
                  <a:lnTo>
                    <a:pt x="981" y="6"/>
                  </a:lnTo>
                  <a:lnTo>
                    <a:pt x="981" y="22"/>
                  </a:lnTo>
                  <a:close/>
                  <a:moveTo>
                    <a:pt x="1034" y="51"/>
                  </a:moveTo>
                  <a:lnTo>
                    <a:pt x="1034" y="101"/>
                  </a:lnTo>
                  <a:lnTo>
                    <a:pt x="1050" y="101"/>
                  </a:lnTo>
                  <a:lnTo>
                    <a:pt x="1050" y="51"/>
                  </a:lnTo>
                  <a:lnTo>
                    <a:pt x="1034" y="51"/>
                  </a:lnTo>
                  <a:close/>
                  <a:moveTo>
                    <a:pt x="1034" y="151"/>
                  </a:moveTo>
                  <a:lnTo>
                    <a:pt x="1034" y="201"/>
                  </a:lnTo>
                  <a:lnTo>
                    <a:pt x="1050" y="201"/>
                  </a:lnTo>
                  <a:lnTo>
                    <a:pt x="1050" y="151"/>
                  </a:lnTo>
                  <a:lnTo>
                    <a:pt x="1034" y="151"/>
                  </a:lnTo>
                  <a:close/>
                  <a:moveTo>
                    <a:pt x="1034" y="251"/>
                  </a:moveTo>
                  <a:lnTo>
                    <a:pt x="1034" y="300"/>
                  </a:lnTo>
                  <a:lnTo>
                    <a:pt x="1050" y="300"/>
                  </a:lnTo>
                  <a:lnTo>
                    <a:pt x="1050" y="251"/>
                  </a:lnTo>
                  <a:lnTo>
                    <a:pt x="1034" y="251"/>
                  </a:lnTo>
                  <a:close/>
                  <a:moveTo>
                    <a:pt x="1034" y="350"/>
                  </a:moveTo>
                  <a:lnTo>
                    <a:pt x="1034" y="400"/>
                  </a:lnTo>
                  <a:lnTo>
                    <a:pt x="1050" y="400"/>
                  </a:lnTo>
                  <a:lnTo>
                    <a:pt x="1050" y="350"/>
                  </a:lnTo>
                  <a:lnTo>
                    <a:pt x="1034" y="350"/>
                  </a:lnTo>
                  <a:close/>
                  <a:moveTo>
                    <a:pt x="1034" y="450"/>
                  </a:moveTo>
                  <a:lnTo>
                    <a:pt x="1034" y="499"/>
                  </a:lnTo>
                  <a:lnTo>
                    <a:pt x="1050" y="499"/>
                  </a:lnTo>
                  <a:lnTo>
                    <a:pt x="1050" y="450"/>
                  </a:lnTo>
                  <a:lnTo>
                    <a:pt x="1034" y="450"/>
                  </a:lnTo>
                  <a:close/>
                  <a:moveTo>
                    <a:pt x="1034" y="549"/>
                  </a:moveTo>
                  <a:lnTo>
                    <a:pt x="1034" y="599"/>
                  </a:lnTo>
                  <a:lnTo>
                    <a:pt x="1050" y="599"/>
                  </a:lnTo>
                  <a:lnTo>
                    <a:pt x="1050" y="549"/>
                  </a:lnTo>
                  <a:lnTo>
                    <a:pt x="1034" y="549"/>
                  </a:lnTo>
                  <a:close/>
                  <a:moveTo>
                    <a:pt x="1034" y="649"/>
                  </a:moveTo>
                  <a:lnTo>
                    <a:pt x="1034" y="698"/>
                  </a:lnTo>
                  <a:lnTo>
                    <a:pt x="1050" y="698"/>
                  </a:lnTo>
                  <a:lnTo>
                    <a:pt x="1050" y="649"/>
                  </a:lnTo>
                  <a:lnTo>
                    <a:pt x="1034" y="649"/>
                  </a:lnTo>
                  <a:close/>
                  <a:moveTo>
                    <a:pt x="1034" y="748"/>
                  </a:moveTo>
                  <a:lnTo>
                    <a:pt x="1034" y="798"/>
                  </a:lnTo>
                  <a:lnTo>
                    <a:pt x="1050" y="798"/>
                  </a:lnTo>
                  <a:lnTo>
                    <a:pt x="1050" y="748"/>
                  </a:lnTo>
                  <a:lnTo>
                    <a:pt x="1034" y="748"/>
                  </a:lnTo>
                  <a:close/>
                  <a:moveTo>
                    <a:pt x="1034" y="848"/>
                  </a:moveTo>
                  <a:lnTo>
                    <a:pt x="1034" y="897"/>
                  </a:lnTo>
                  <a:lnTo>
                    <a:pt x="1050" y="897"/>
                  </a:lnTo>
                  <a:lnTo>
                    <a:pt x="1050" y="848"/>
                  </a:lnTo>
                  <a:lnTo>
                    <a:pt x="1034" y="848"/>
                  </a:lnTo>
                  <a:close/>
                  <a:moveTo>
                    <a:pt x="1034" y="947"/>
                  </a:moveTo>
                  <a:lnTo>
                    <a:pt x="1034" y="997"/>
                  </a:lnTo>
                  <a:lnTo>
                    <a:pt x="1050" y="997"/>
                  </a:lnTo>
                  <a:lnTo>
                    <a:pt x="1050" y="947"/>
                  </a:lnTo>
                  <a:lnTo>
                    <a:pt x="1034" y="947"/>
                  </a:lnTo>
                  <a:close/>
                  <a:moveTo>
                    <a:pt x="1034" y="1047"/>
                  </a:moveTo>
                  <a:lnTo>
                    <a:pt x="1034" y="1097"/>
                  </a:lnTo>
                  <a:lnTo>
                    <a:pt x="1050" y="1097"/>
                  </a:lnTo>
                  <a:lnTo>
                    <a:pt x="1050" y="1047"/>
                  </a:lnTo>
                  <a:lnTo>
                    <a:pt x="1034" y="1047"/>
                  </a:lnTo>
                  <a:close/>
                  <a:moveTo>
                    <a:pt x="1034" y="1146"/>
                  </a:moveTo>
                  <a:lnTo>
                    <a:pt x="1034" y="1196"/>
                  </a:lnTo>
                  <a:lnTo>
                    <a:pt x="1050" y="1196"/>
                  </a:lnTo>
                  <a:lnTo>
                    <a:pt x="1050" y="1146"/>
                  </a:lnTo>
                  <a:lnTo>
                    <a:pt x="1034" y="1146"/>
                  </a:lnTo>
                  <a:close/>
                  <a:moveTo>
                    <a:pt x="1034" y="1246"/>
                  </a:moveTo>
                  <a:lnTo>
                    <a:pt x="1034" y="1296"/>
                  </a:lnTo>
                  <a:lnTo>
                    <a:pt x="1050" y="1296"/>
                  </a:lnTo>
                  <a:lnTo>
                    <a:pt x="1050" y="1246"/>
                  </a:lnTo>
                  <a:lnTo>
                    <a:pt x="1034" y="1246"/>
                  </a:lnTo>
                  <a:close/>
                  <a:moveTo>
                    <a:pt x="1034" y="1345"/>
                  </a:moveTo>
                  <a:lnTo>
                    <a:pt x="1034" y="1395"/>
                  </a:lnTo>
                  <a:lnTo>
                    <a:pt x="1050" y="1395"/>
                  </a:lnTo>
                  <a:lnTo>
                    <a:pt x="1050" y="1345"/>
                  </a:lnTo>
                  <a:lnTo>
                    <a:pt x="1034" y="1345"/>
                  </a:lnTo>
                  <a:close/>
                  <a:moveTo>
                    <a:pt x="1034" y="1445"/>
                  </a:moveTo>
                  <a:lnTo>
                    <a:pt x="1034" y="1495"/>
                  </a:lnTo>
                  <a:lnTo>
                    <a:pt x="1050" y="1495"/>
                  </a:lnTo>
                  <a:lnTo>
                    <a:pt x="1050" y="1445"/>
                  </a:lnTo>
                  <a:lnTo>
                    <a:pt x="1034" y="1445"/>
                  </a:lnTo>
                  <a:close/>
                  <a:moveTo>
                    <a:pt x="1034" y="1544"/>
                  </a:moveTo>
                  <a:lnTo>
                    <a:pt x="1034" y="1594"/>
                  </a:lnTo>
                  <a:lnTo>
                    <a:pt x="1050" y="1594"/>
                  </a:lnTo>
                  <a:lnTo>
                    <a:pt x="1050" y="1544"/>
                  </a:lnTo>
                  <a:lnTo>
                    <a:pt x="1034" y="1544"/>
                  </a:lnTo>
                  <a:close/>
                  <a:moveTo>
                    <a:pt x="1034" y="1644"/>
                  </a:moveTo>
                  <a:lnTo>
                    <a:pt x="1034" y="1694"/>
                  </a:lnTo>
                  <a:lnTo>
                    <a:pt x="1050" y="1694"/>
                  </a:lnTo>
                  <a:lnTo>
                    <a:pt x="1050" y="1644"/>
                  </a:lnTo>
                  <a:lnTo>
                    <a:pt x="1034" y="1644"/>
                  </a:lnTo>
                  <a:close/>
                  <a:moveTo>
                    <a:pt x="1034" y="1743"/>
                  </a:moveTo>
                  <a:lnTo>
                    <a:pt x="1034" y="1793"/>
                  </a:lnTo>
                  <a:lnTo>
                    <a:pt x="1050" y="1793"/>
                  </a:lnTo>
                  <a:lnTo>
                    <a:pt x="1050" y="1743"/>
                  </a:lnTo>
                  <a:lnTo>
                    <a:pt x="1034" y="1743"/>
                  </a:lnTo>
                  <a:close/>
                  <a:moveTo>
                    <a:pt x="1034" y="1843"/>
                  </a:moveTo>
                  <a:lnTo>
                    <a:pt x="1034" y="1893"/>
                  </a:lnTo>
                  <a:lnTo>
                    <a:pt x="1050" y="1893"/>
                  </a:lnTo>
                  <a:lnTo>
                    <a:pt x="1050" y="1843"/>
                  </a:lnTo>
                  <a:lnTo>
                    <a:pt x="1034" y="1843"/>
                  </a:lnTo>
                  <a:close/>
                  <a:moveTo>
                    <a:pt x="1064" y="1929"/>
                  </a:moveTo>
                  <a:lnTo>
                    <a:pt x="1064" y="1929"/>
                  </a:lnTo>
                  <a:lnTo>
                    <a:pt x="1067" y="1929"/>
                  </a:lnTo>
                  <a:lnTo>
                    <a:pt x="1070" y="1929"/>
                  </a:lnTo>
                  <a:lnTo>
                    <a:pt x="1073" y="1929"/>
                  </a:lnTo>
                  <a:lnTo>
                    <a:pt x="1075" y="1929"/>
                  </a:lnTo>
                  <a:lnTo>
                    <a:pt x="1078" y="1929"/>
                  </a:lnTo>
                  <a:lnTo>
                    <a:pt x="1081" y="1929"/>
                  </a:lnTo>
                  <a:lnTo>
                    <a:pt x="1084" y="1929"/>
                  </a:lnTo>
                  <a:lnTo>
                    <a:pt x="1087" y="1929"/>
                  </a:lnTo>
                  <a:lnTo>
                    <a:pt x="1089" y="1929"/>
                  </a:lnTo>
                  <a:lnTo>
                    <a:pt x="1098" y="1921"/>
                  </a:lnTo>
                  <a:lnTo>
                    <a:pt x="1098" y="1897"/>
                  </a:lnTo>
                  <a:lnTo>
                    <a:pt x="1081" y="1897"/>
                  </a:lnTo>
                  <a:lnTo>
                    <a:pt x="1081" y="1921"/>
                  </a:lnTo>
                  <a:lnTo>
                    <a:pt x="1089" y="1921"/>
                  </a:lnTo>
                  <a:lnTo>
                    <a:pt x="1089" y="1912"/>
                  </a:lnTo>
                  <a:lnTo>
                    <a:pt x="1086" y="1912"/>
                  </a:lnTo>
                  <a:lnTo>
                    <a:pt x="1084" y="1912"/>
                  </a:lnTo>
                  <a:lnTo>
                    <a:pt x="1081" y="1912"/>
                  </a:lnTo>
                  <a:lnTo>
                    <a:pt x="1078" y="1913"/>
                  </a:lnTo>
                  <a:lnTo>
                    <a:pt x="1075" y="1913"/>
                  </a:lnTo>
                  <a:lnTo>
                    <a:pt x="1073" y="1913"/>
                  </a:lnTo>
                  <a:lnTo>
                    <a:pt x="1070" y="1913"/>
                  </a:lnTo>
                  <a:lnTo>
                    <a:pt x="1067" y="1913"/>
                  </a:lnTo>
                  <a:lnTo>
                    <a:pt x="1064" y="1913"/>
                  </a:lnTo>
                  <a:lnTo>
                    <a:pt x="1064" y="1913"/>
                  </a:lnTo>
                  <a:lnTo>
                    <a:pt x="1064" y="1929"/>
                  </a:lnTo>
                  <a:close/>
                  <a:moveTo>
                    <a:pt x="1098" y="1847"/>
                  </a:moveTo>
                  <a:lnTo>
                    <a:pt x="1098" y="1797"/>
                  </a:lnTo>
                  <a:lnTo>
                    <a:pt x="1081" y="1797"/>
                  </a:lnTo>
                  <a:lnTo>
                    <a:pt x="1081" y="1847"/>
                  </a:lnTo>
                  <a:lnTo>
                    <a:pt x="1098" y="1847"/>
                  </a:lnTo>
                  <a:close/>
                  <a:moveTo>
                    <a:pt x="1098" y="1747"/>
                  </a:moveTo>
                  <a:lnTo>
                    <a:pt x="1098" y="1698"/>
                  </a:lnTo>
                  <a:lnTo>
                    <a:pt x="1081" y="1698"/>
                  </a:lnTo>
                  <a:lnTo>
                    <a:pt x="1081" y="1747"/>
                  </a:lnTo>
                  <a:lnTo>
                    <a:pt x="1098" y="1747"/>
                  </a:lnTo>
                  <a:close/>
                  <a:moveTo>
                    <a:pt x="1098" y="1648"/>
                  </a:moveTo>
                  <a:lnTo>
                    <a:pt x="1098" y="1598"/>
                  </a:lnTo>
                  <a:lnTo>
                    <a:pt x="1081" y="1598"/>
                  </a:lnTo>
                  <a:lnTo>
                    <a:pt x="1081" y="1648"/>
                  </a:lnTo>
                  <a:lnTo>
                    <a:pt x="1098" y="1648"/>
                  </a:lnTo>
                  <a:close/>
                  <a:moveTo>
                    <a:pt x="1098" y="1548"/>
                  </a:moveTo>
                  <a:lnTo>
                    <a:pt x="1098" y="1499"/>
                  </a:lnTo>
                  <a:lnTo>
                    <a:pt x="1081" y="1499"/>
                  </a:lnTo>
                  <a:lnTo>
                    <a:pt x="1081" y="1548"/>
                  </a:lnTo>
                  <a:lnTo>
                    <a:pt x="1098" y="1548"/>
                  </a:lnTo>
                  <a:close/>
                  <a:moveTo>
                    <a:pt x="1098" y="1449"/>
                  </a:moveTo>
                  <a:lnTo>
                    <a:pt x="1098" y="1399"/>
                  </a:lnTo>
                  <a:lnTo>
                    <a:pt x="1081" y="1399"/>
                  </a:lnTo>
                  <a:lnTo>
                    <a:pt x="1081" y="1449"/>
                  </a:lnTo>
                  <a:lnTo>
                    <a:pt x="1098" y="1449"/>
                  </a:lnTo>
                  <a:close/>
                  <a:moveTo>
                    <a:pt x="1098" y="1349"/>
                  </a:moveTo>
                  <a:lnTo>
                    <a:pt x="1098" y="1299"/>
                  </a:lnTo>
                  <a:lnTo>
                    <a:pt x="1081" y="1299"/>
                  </a:lnTo>
                  <a:lnTo>
                    <a:pt x="1081" y="1349"/>
                  </a:lnTo>
                  <a:lnTo>
                    <a:pt x="1098" y="1349"/>
                  </a:lnTo>
                  <a:close/>
                  <a:moveTo>
                    <a:pt x="1098" y="1250"/>
                  </a:moveTo>
                  <a:lnTo>
                    <a:pt x="1098" y="1200"/>
                  </a:lnTo>
                  <a:lnTo>
                    <a:pt x="1081" y="1200"/>
                  </a:lnTo>
                  <a:lnTo>
                    <a:pt x="1081" y="1250"/>
                  </a:lnTo>
                  <a:lnTo>
                    <a:pt x="1098" y="1250"/>
                  </a:lnTo>
                  <a:close/>
                  <a:moveTo>
                    <a:pt x="1098" y="1150"/>
                  </a:moveTo>
                  <a:lnTo>
                    <a:pt x="1098" y="1100"/>
                  </a:lnTo>
                  <a:lnTo>
                    <a:pt x="1081" y="1100"/>
                  </a:lnTo>
                  <a:lnTo>
                    <a:pt x="1081" y="1150"/>
                  </a:lnTo>
                  <a:lnTo>
                    <a:pt x="1098" y="1150"/>
                  </a:lnTo>
                  <a:close/>
                  <a:moveTo>
                    <a:pt x="1098" y="1051"/>
                  </a:moveTo>
                  <a:lnTo>
                    <a:pt x="1098" y="1001"/>
                  </a:lnTo>
                  <a:lnTo>
                    <a:pt x="1081" y="1001"/>
                  </a:lnTo>
                  <a:lnTo>
                    <a:pt x="1081" y="1051"/>
                  </a:lnTo>
                  <a:lnTo>
                    <a:pt x="1098" y="1051"/>
                  </a:lnTo>
                  <a:close/>
                  <a:moveTo>
                    <a:pt x="1098" y="951"/>
                  </a:moveTo>
                  <a:lnTo>
                    <a:pt x="1098" y="901"/>
                  </a:lnTo>
                  <a:lnTo>
                    <a:pt x="1081" y="901"/>
                  </a:lnTo>
                  <a:lnTo>
                    <a:pt x="1081" y="951"/>
                  </a:lnTo>
                  <a:lnTo>
                    <a:pt x="1098" y="951"/>
                  </a:lnTo>
                  <a:close/>
                  <a:moveTo>
                    <a:pt x="1098" y="852"/>
                  </a:moveTo>
                  <a:lnTo>
                    <a:pt x="1098" y="802"/>
                  </a:lnTo>
                  <a:lnTo>
                    <a:pt x="1081" y="802"/>
                  </a:lnTo>
                  <a:lnTo>
                    <a:pt x="1081" y="852"/>
                  </a:lnTo>
                  <a:lnTo>
                    <a:pt x="1098" y="852"/>
                  </a:lnTo>
                  <a:close/>
                  <a:moveTo>
                    <a:pt x="1098" y="752"/>
                  </a:moveTo>
                  <a:lnTo>
                    <a:pt x="1098" y="702"/>
                  </a:lnTo>
                  <a:lnTo>
                    <a:pt x="1081" y="702"/>
                  </a:lnTo>
                  <a:lnTo>
                    <a:pt x="1081" y="752"/>
                  </a:lnTo>
                  <a:lnTo>
                    <a:pt x="1098" y="752"/>
                  </a:lnTo>
                  <a:close/>
                  <a:moveTo>
                    <a:pt x="1098" y="653"/>
                  </a:moveTo>
                  <a:lnTo>
                    <a:pt x="1098" y="603"/>
                  </a:lnTo>
                  <a:lnTo>
                    <a:pt x="1081" y="603"/>
                  </a:lnTo>
                  <a:lnTo>
                    <a:pt x="1081" y="653"/>
                  </a:lnTo>
                  <a:lnTo>
                    <a:pt x="1098" y="653"/>
                  </a:lnTo>
                  <a:close/>
                  <a:moveTo>
                    <a:pt x="1098" y="553"/>
                  </a:moveTo>
                  <a:lnTo>
                    <a:pt x="1098" y="503"/>
                  </a:lnTo>
                  <a:lnTo>
                    <a:pt x="1081" y="503"/>
                  </a:lnTo>
                  <a:lnTo>
                    <a:pt x="1081" y="553"/>
                  </a:lnTo>
                  <a:lnTo>
                    <a:pt x="1098" y="553"/>
                  </a:lnTo>
                  <a:close/>
                  <a:moveTo>
                    <a:pt x="1098" y="453"/>
                  </a:moveTo>
                  <a:lnTo>
                    <a:pt x="1098" y="404"/>
                  </a:lnTo>
                  <a:lnTo>
                    <a:pt x="1081" y="404"/>
                  </a:lnTo>
                  <a:lnTo>
                    <a:pt x="1081" y="453"/>
                  </a:lnTo>
                  <a:lnTo>
                    <a:pt x="1098" y="453"/>
                  </a:lnTo>
                  <a:close/>
                  <a:moveTo>
                    <a:pt x="1098" y="354"/>
                  </a:moveTo>
                  <a:lnTo>
                    <a:pt x="1098" y="304"/>
                  </a:lnTo>
                  <a:lnTo>
                    <a:pt x="1081" y="304"/>
                  </a:lnTo>
                  <a:lnTo>
                    <a:pt x="1081" y="354"/>
                  </a:lnTo>
                  <a:lnTo>
                    <a:pt x="1098" y="354"/>
                  </a:lnTo>
                  <a:close/>
                  <a:moveTo>
                    <a:pt x="1098" y="254"/>
                  </a:moveTo>
                  <a:lnTo>
                    <a:pt x="1098" y="205"/>
                  </a:lnTo>
                  <a:lnTo>
                    <a:pt x="1081" y="205"/>
                  </a:lnTo>
                  <a:lnTo>
                    <a:pt x="1081" y="254"/>
                  </a:lnTo>
                  <a:lnTo>
                    <a:pt x="1098" y="254"/>
                  </a:lnTo>
                  <a:close/>
                  <a:moveTo>
                    <a:pt x="1098" y="155"/>
                  </a:moveTo>
                  <a:lnTo>
                    <a:pt x="1098" y="105"/>
                  </a:lnTo>
                  <a:lnTo>
                    <a:pt x="1081" y="105"/>
                  </a:lnTo>
                  <a:lnTo>
                    <a:pt x="1081" y="155"/>
                  </a:lnTo>
                  <a:lnTo>
                    <a:pt x="1098" y="155"/>
                  </a:lnTo>
                  <a:close/>
                  <a:moveTo>
                    <a:pt x="1098" y="55"/>
                  </a:moveTo>
                  <a:lnTo>
                    <a:pt x="1098" y="13"/>
                  </a:lnTo>
                  <a:lnTo>
                    <a:pt x="1089" y="13"/>
                  </a:lnTo>
                  <a:lnTo>
                    <a:pt x="1089" y="22"/>
                  </a:lnTo>
                  <a:lnTo>
                    <a:pt x="1092" y="21"/>
                  </a:lnTo>
                  <a:lnTo>
                    <a:pt x="1095" y="21"/>
                  </a:lnTo>
                  <a:lnTo>
                    <a:pt x="1097" y="21"/>
                  </a:lnTo>
                  <a:lnTo>
                    <a:pt x="1097" y="5"/>
                  </a:lnTo>
                  <a:lnTo>
                    <a:pt x="1095" y="5"/>
                  </a:lnTo>
                  <a:lnTo>
                    <a:pt x="1092" y="5"/>
                  </a:lnTo>
                  <a:lnTo>
                    <a:pt x="1089" y="5"/>
                  </a:lnTo>
                  <a:lnTo>
                    <a:pt x="1081" y="13"/>
                  </a:lnTo>
                  <a:lnTo>
                    <a:pt x="1081" y="55"/>
                  </a:lnTo>
                  <a:lnTo>
                    <a:pt x="1098" y="55"/>
                  </a:lnTo>
                  <a:close/>
                  <a:moveTo>
                    <a:pt x="1147" y="21"/>
                  </a:moveTo>
                  <a:lnTo>
                    <a:pt x="1148" y="21"/>
                  </a:lnTo>
                  <a:lnTo>
                    <a:pt x="1150" y="21"/>
                  </a:lnTo>
                  <a:lnTo>
                    <a:pt x="1153" y="21"/>
                  </a:lnTo>
                  <a:lnTo>
                    <a:pt x="1156" y="21"/>
                  </a:lnTo>
                  <a:lnTo>
                    <a:pt x="1159" y="21"/>
                  </a:lnTo>
                  <a:lnTo>
                    <a:pt x="1161" y="21"/>
                  </a:lnTo>
                  <a:lnTo>
                    <a:pt x="1165" y="21"/>
                  </a:lnTo>
                  <a:lnTo>
                    <a:pt x="1167" y="21"/>
                  </a:lnTo>
                  <a:lnTo>
                    <a:pt x="1170" y="21"/>
                  </a:lnTo>
                  <a:lnTo>
                    <a:pt x="1173" y="21"/>
                  </a:lnTo>
                  <a:lnTo>
                    <a:pt x="1175" y="21"/>
                  </a:lnTo>
                  <a:lnTo>
                    <a:pt x="1178" y="21"/>
                  </a:lnTo>
                  <a:lnTo>
                    <a:pt x="1181" y="21"/>
                  </a:lnTo>
                  <a:lnTo>
                    <a:pt x="1184" y="21"/>
                  </a:lnTo>
                  <a:lnTo>
                    <a:pt x="1187" y="21"/>
                  </a:lnTo>
                  <a:lnTo>
                    <a:pt x="1189" y="21"/>
                  </a:lnTo>
                  <a:lnTo>
                    <a:pt x="1192" y="21"/>
                  </a:lnTo>
                  <a:lnTo>
                    <a:pt x="1195" y="20"/>
                  </a:lnTo>
                  <a:lnTo>
                    <a:pt x="1196" y="20"/>
                  </a:lnTo>
                  <a:lnTo>
                    <a:pt x="1196" y="4"/>
                  </a:lnTo>
                  <a:lnTo>
                    <a:pt x="1195" y="4"/>
                  </a:lnTo>
                  <a:lnTo>
                    <a:pt x="1192" y="4"/>
                  </a:lnTo>
                  <a:lnTo>
                    <a:pt x="1189" y="4"/>
                  </a:lnTo>
                  <a:lnTo>
                    <a:pt x="1186" y="4"/>
                  </a:lnTo>
                  <a:lnTo>
                    <a:pt x="1184" y="4"/>
                  </a:lnTo>
                  <a:lnTo>
                    <a:pt x="1181" y="4"/>
                  </a:lnTo>
                  <a:lnTo>
                    <a:pt x="1178" y="4"/>
                  </a:lnTo>
                  <a:lnTo>
                    <a:pt x="1175" y="4"/>
                  </a:lnTo>
                  <a:lnTo>
                    <a:pt x="1173" y="4"/>
                  </a:lnTo>
                  <a:lnTo>
                    <a:pt x="1170" y="4"/>
                  </a:lnTo>
                  <a:lnTo>
                    <a:pt x="1167" y="4"/>
                  </a:lnTo>
                  <a:lnTo>
                    <a:pt x="1164" y="4"/>
                  </a:lnTo>
                  <a:lnTo>
                    <a:pt x="1161" y="4"/>
                  </a:lnTo>
                  <a:lnTo>
                    <a:pt x="1159" y="4"/>
                  </a:lnTo>
                  <a:lnTo>
                    <a:pt x="1156" y="4"/>
                  </a:lnTo>
                  <a:lnTo>
                    <a:pt x="1153" y="4"/>
                  </a:lnTo>
                  <a:lnTo>
                    <a:pt x="1150" y="4"/>
                  </a:lnTo>
                  <a:lnTo>
                    <a:pt x="1147" y="4"/>
                  </a:lnTo>
                  <a:lnTo>
                    <a:pt x="1147" y="4"/>
                  </a:lnTo>
                  <a:lnTo>
                    <a:pt x="1147" y="21"/>
                  </a:lnTo>
                  <a:close/>
                  <a:moveTo>
                    <a:pt x="1246" y="20"/>
                  </a:moveTo>
                  <a:lnTo>
                    <a:pt x="1248" y="20"/>
                  </a:lnTo>
                  <a:lnTo>
                    <a:pt x="1251" y="20"/>
                  </a:lnTo>
                  <a:lnTo>
                    <a:pt x="1253" y="20"/>
                  </a:lnTo>
                  <a:lnTo>
                    <a:pt x="1256" y="20"/>
                  </a:lnTo>
                  <a:lnTo>
                    <a:pt x="1259" y="20"/>
                  </a:lnTo>
                  <a:lnTo>
                    <a:pt x="1261" y="20"/>
                  </a:lnTo>
                  <a:lnTo>
                    <a:pt x="1265" y="20"/>
                  </a:lnTo>
                  <a:lnTo>
                    <a:pt x="1267" y="20"/>
                  </a:lnTo>
                  <a:lnTo>
                    <a:pt x="1270" y="20"/>
                  </a:lnTo>
                  <a:lnTo>
                    <a:pt x="1273" y="20"/>
                  </a:lnTo>
                  <a:lnTo>
                    <a:pt x="1275" y="20"/>
                  </a:lnTo>
                  <a:lnTo>
                    <a:pt x="1278" y="20"/>
                  </a:lnTo>
                  <a:lnTo>
                    <a:pt x="1281" y="20"/>
                  </a:lnTo>
                  <a:lnTo>
                    <a:pt x="1284" y="20"/>
                  </a:lnTo>
                  <a:lnTo>
                    <a:pt x="1287" y="20"/>
                  </a:lnTo>
                  <a:lnTo>
                    <a:pt x="1290" y="20"/>
                  </a:lnTo>
                  <a:lnTo>
                    <a:pt x="1292" y="20"/>
                  </a:lnTo>
                  <a:lnTo>
                    <a:pt x="1295" y="20"/>
                  </a:lnTo>
                  <a:lnTo>
                    <a:pt x="1296" y="20"/>
                  </a:lnTo>
                  <a:lnTo>
                    <a:pt x="1296" y="3"/>
                  </a:lnTo>
                  <a:lnTo>
                    <a:pt x="1295" y="3"/>
                  </a:lnTo>
                  <a:lnTo>
                    <a:pt x="1292" y="3"/>
                  </a:lnTo>
                  <a:lnTo>
                    <a:pt x="1289" y="3"/>
                  </a:lnTo>
                  <a:lnTo>
                    <a:pt x="1286" y="3"/>
                  </a:lnTo>
                  <a:lnTo>
                    <a:pt x="1284" y="3"/>
                  </a:lnTo>
                  <a:lnTo>
                    <a:pt x="1281" y="3"/>
                  </a:lnTo>
                  <a:lnTo>
                    <a:pt x="1278" y="3"/>
                  </a:lnTo>
                  <a:lnTo>
                    <a:pt x="1275" y="3"/>
                  </a:lnTo>
                  <a:lnTo>
                    <a:pt x="1273" y="3"/>
                  </a:lnTo>
                  <a:lnTo>
                    <a:pt x="1270" y="3"/>
                  </a:lnTo>
                  <a:lnTo>
                    <a:pt x="1267" y="3"/>
                  </a:lnTo>
                  <a:lnTo>
                    <a:pt x="1264" y="3"/>
                  </a:lnTo>
                  <a:lnTo>
                    <a:pt x="1261" y="4"/>
                  </a:lnTo>
                  <a:lnTo>
                    <a:pt x="1259" y="4"/>
                  </a:lnTo>
                  <a:lnTo>
                    <a:pt x="1256" y="4"/>
                  </a:lnTo>
                  <a:lnTo>
                    <a:pt x="1253" y="4"/>
                  </a:lnTo>
                  <a:lnTo>
                    <a:pt x="1251" y="4"/>
                  </a:lnTo>
                  <a:lnTo>
                    <a:pt x="1247" y="4"/>
                  </a:lnTo>
                  <a:lnTo>
                    <a:pt x="1246" y="4"/>
                  </a:lnTo>
                  <a:lnTo>
                    <a:pt x="1246" y="20"/>
                  </a:lnTo>
                  <a:close/>
                  <a:moveTo>
                    <a:pt x="1300" y="49"/>
                  </a:moveTo>
                  <a:lnTo>
                    <a:pt x="1300" y="99"/>
                  </a:lnTo>
                  <a:lnTo>
                    <a:pt x="1317" y="99"/>
                  </a:lnTo>
                  <a:lnTo>
                    <a:pt x="1317" y="49"/>
                  </a:lnTo>
                  <a:lnTo>
                    <a:pt x="1300" y="49"/>
                  </a:lnTo>
                  <a:close/>
                  <a:moveTo>
                    <a:pt x="1300" y="148"/>
                  </a:moveTo>
                  <a:lnTo>
                    <a:pt x="1300" y="198"/>
                  </a:lnTo>
                  <a:lnTo>
                    <a:pt x="1317" y="198"/>
                  </a:lnTo>
                  <a:lnTo>
                    <a:pt x="1317" y="148"/>
                  </a:lnTo>
                  <a:lnTo>
                    <a:pt x="1300" y="148"/>
                  </a:lnTo>
                  <a:close/>
                  <a:moveTo>
                    <a:pt x="1300" y="248"/>
                  </a:moveTo>
                  <a:lnTo>
                    <a:pt x="1300" y="298"/>
                  </a:lnTo>
                  <a:lnTo>
                    <a:pt x="1317" y="298"/>
                  </a:lnTo>
                  <a:lnTo>
                    <a:pt x="1317" y="248"/>
                  </a:lnTo>
                  <a:lnTo>
                    <a:pt x="1300" y="248"/>
                  </a:lnTo>
                  <a:close/>
                  <a:moveTo>
                    <a:pt x="1300" y="347"/>
                  </a:moveTo>
                  <a:lnTo>
                    <a:pt x="1300" y="397"/>
                  </a:lnTo>
                  <a:lnTo>
                    <a:pt x="1317" y="397"/>
                  </a:lnTo>
                  <a:lnTo>
                    <a:pt x="1317" y="347"/>
                  </a:lnTo>
                  <a:lnTo>
                    <a:pt x="1300" y="347"/>
                  </a:lnTo>
                  <a:close/>
                  <a:moveTo>
                    <a:pt x="1300" y="447"/>
                  </a:moveTo>
                  <a:lnTo>
                    <a:pt x="1300" y="497"/>
                  </a:lnTo>
                  <a:lnTo>
                    <a:pt x="1317" y="497"/>
                  </a:lnTo>
                  <a:lnTo>
                    <a:pt x="1317" y="447"/>
                  </a:lnTo>
                  <a:lnTo>
                    <a:pt x="1300" y="447"/>
                  </a:lnTo>
                  <a:close/>
                  <a:moveTo>
                    <a:pt x="1300" y="546"/>
                  </a:moveTo>
                  <a:lnTo>
                    <a:pt x="1300" y="596"/>
                  </a:lnTo>
                  <a:lnTo>
                    <a:pt x="1317" y="596"/>
                  </a:lnTo>
                  <a:lnTo>
                    <a:pt x="1317" y="546"/>
                  </a:lnTo>
                  <a:lnTo>
                    <a:pt x="1300" y="546"/>
                  </a:lnTo>
                  <a:close/>
                  <a:moveTo>
                    <a:pt x="1300" y="646"/>
                  </a:moveTo>
                  <a:lnTo>
                    <a:pt x="1300" y="696"/>
                  </a:lnTo>
                  <a:lnTo>
                    <a:pt x="1317" y="696"/>
                  </a:lnTo>
                  <a:lnTo>
                    <a:pt x="1317" y="646"/>
                  </a:lnTo>
                  <a:lnTo>
                    <a:pt x="1300" y="646"/>
                  </a:lnTo>
                  <a:close/>
                  <a:moveTo>
                    <a:pt x="1300" y="745"/>
                  </a:moveTo>
                  <a:lnTo>
                    <a:pt x="1300" y="795"/>
                  </a:lnTo>
                  <a:lnTo>
                    <a:pt x="1317" y="795"/>
                  </a:lnTo>
                  <a:lnTo>
                    <a:pt x="1317" y="745"/>
                  </a:lnTo>
                  <a:lnTo>
                    <a:pt x="1300" y="745"/>
                  </a:lnTo>
                  <a:close/>
                  <a:moveTo>
                    <a:pt x="1300" y="845"/>
                  </a:moveTo>
                  <a:lnTo>
                    <a:pt x="1300" y="895"/>
                  </a:lnTo>
                  <a:lnTo>
                    <a:pt x="1317" y="895"/>
                  </a:lnTo>
                  <a:lnTo>
                    <a:pt x="1317" y="845"/>
                  </a:lnTo>
                  <a:lnTo>
                    <a:pt x="1300" y="845"/>
                  </a:lnTo>
                  <a:close/>
                  <a:moveTo>
                    <a:pt x="1300" y="945"/>
                  </a:moveTo>
                  <a:lnTo>
                    <a:pt x="1300" y="994"/>
                  </a:lnTo>
                  <a:lnTo>
                    <a:pt x="1317" y="994"/>
                  </a:lnTo>
                  <a:lnTo>
                    <a:pt x="1317" y="945"/>
                  </a:lnTo>
                  <a:lnTo>
                    <a:pt x="1300" y="945"/>
                  </a:lnTo>
                  <a:close/>
                  <a:moveTo>
                    <a:pt x="1300" y="1044"/>
                  </a:moveTo>
                  <a:lnTo>
                    <a:pt x="1300" y="1094"/>
                  </a:lnTo>
                  <a:lnTo>
                    <a:pt x="1317" y="1094"/>
                  </a:lnTo>
                  <a:lnTo>
                    <a:pt x="1317" y="1044"/>
                  </a:lnTo>
                  <a:lnTo>
                    <a:pt x="1300" y="1044"/>
                  </a:lnTo>
                  <a:close/>
                  <a:moveTo>
                    <a:pt x="1300" y="1144"/>
                  </a:moveTo>
                  <a:lnTo>
                    <a:pt x="1300" y="1193"/>
                  </a:lnTo>
                  <a:lnTo>
                    <a:pt x="1317" y="1193"/>
                  </a:lnTo>
                  <a:lnTo>
                    <a:pt x="1317" y="1144"/>
                  </a:lnTo>
                  <a:lnTo>
                    <a:pt x="1300" y="1144"/>
                  </a:lnTo>
                  <a:close/>
                  <a:moveTo>
                    <a:pt x="1300" y="1243"/>
                  </a:moveTo>
                  <a:lnTo>
                    <a:pt x="1300" y="1293"/>
                  </a:lnTo>
                  <a:lnTo>
                    <a:pt x="1317" y="1293"/>
                  </a:lnTo>
                  <a:lnTo>
                    <a:pt x="1317" y="1243"/>
                  </a:lnTo>
                  <a:lnTo>
                    <a:pt x="1300" y="1243"/>
                  </a:lnTo>
                  <a:close/>
                  <a:moveTo>
                    <a:pt x="1300" y="1343"/>
                  </a:moveTo>
                  <a:lnTo>
                    <a:pt x="1300" y="1392"/>
                  </a:lnTo>
                  <a:lnTo>
                    <a:pt x="1317" y="1392"/>
                  </a:lnTo>
                  <a:lnTo>
                    <a:pt x="1317" y="1343"/>
                  </a:lnTo>
                  <a:lnTo>
                    <a:pt x="1300" y="1343"/>
                  </a:lnTo>
                  <a:close/>
                  <a:moveTo>
                    <a:pt x="1300" y="1442"/>
                  </a:moveTo>
                  <a:lnTo>
                    <a:pt x="1300" y="1492"/>
                  </a:lnTo>
                  <a:lnTo>
                    <a:pt x="1317" y="1492"/>
                  </a:lnTo>
                  <a:lnTo>
                    <a:pt x="1317" y="1442"/>
                  </a:lnTo>
                  <a:lnTo>
                    <a:pt x="1300" y="1442"/>
                  </a:lnTo>
                  <a:close/>
                  <a:moveTo>
                    <a:pt x="1300" y="1542"/>
                  </a:moveTo>
                  <a:lnTo>
                    <a:pt x="1300" y="1591"/>
                  </a:lnTo>
                  <a:lnTo>
                    <a:pt x="1317" y="1591"/>
                  </a:lnTo>
                  <a:lnTo>
                    <a:pt x="1317" y="1542"/>
                  </a:lnTo>
                  <a:lnTo>
                    <a:pt x="1300" y="1542"/>
                  </a:lnTo>
                  <a:close/>
                  <a:moveTo>
                    <a:pt x="1300" y="1641"/>
                  </a:moveTo>
                  <a:lnTo>
                    <a:pt x="1300" y="1691"/>
                  </a:lnTo>
                  <a:lnTo>
                    <a:pt x="1317" y="1691"/>
                  </a:lnTo>
                  <a:lnTo>
                    <a:pt x="1317" y="1641"/>
                  </a:lnTo>
                  <a:lnTo>
                    <a:pt x="1300" y="1641"/>
                  </a:lnTo>
                  <a:close/>
                  <a:moveTo>
                    <a:pt x="1300" y="1741"/>
                  </a:moveTo>
                  <a:lnTo>
                    <a:pt x="1300" y="1790"/>
                  </a:lnTo>
                  <a:lnTo>
                    <a:pt x="1317" y="1790"/>
                  </a:lnTo>
                  <a:lnTo>
                    <a:pt x="1317" y="1741"/>
                  </a:lnTo>
                  <a:lnTo>
                    <a:pt x="1300" y="1741"/>
                  </a:lnTo>
                  <a:close/>
                  <a:moveTo>
                    <a:pt x="1300" y="1840"/>
                  </a:moveTo>
                  <a:lnTo>
                    <a:pt x="1300" y="1890"/>
                  </a:lnTo>
                  <a:lnTo>
                    <a:pt x="1317" y="1890"/>
                  </a:lnTo>
                  <a:lnTo>
                    <a:pt x="1317" y="1840"/>
                  </a:lnTo>
                  <a:lnTo>
                    <a:pt x="1300" y="1840"/>
                  </a:lnTo>
                  <a:close/>
                  <a:moveTo>
                    <a:pt x="1330" y="1927"/>
                  </a:moveTo>
                  <a:lnTo>
                    <a:pt x="1331" y="1927"/>
                  </a:lnTo>
                  <a:lnTo>
                    <a:pt x="1334" y="1927"/>
                  </a:lnTo>
                  <a:lnTo>
                    <a:pt x="1337" y="1927"/>
                  </a:lnTo>
                  <a:lnTo>
                    <a:pt x="1339" y="1927"/>
                  </a:lnTo>
                  <a:lnTo>
                    <a:pt x="1342" y="1927"/>
                  </a:lnTo>
                  <a:lnTo>
                    <a:pt x="1345" y="1927"/>
                  </a:lnTo>
                  <a:lnTo>
                    <a:pt x="1348" y="1927"/>
                  </a:lnTo>
                  <a:lnTo>
                    <a:pt x="1351" y="1927"/>
                  </a:lnTo>
                  <a:lnTo>
                    <a:pt x="1353" y="1927"/>
                  </a:lnTo>
                  <a:lnTo>
                    <a:pt x="1356" y="1927"/>
                  </a:lnTo>
                  <a:lnTo>
                    <a:pt x="1359" y="1927"/>
                  </a:lnTo>
                  <a:lnTo>
                    <a:pt x="1362" y="1927"/>
                  </a:lnTo>
                  <a:lnTo>
                    <a:pt x="1364" y="1927"/>
                  </a:lnTo>
                  <a:lnTo>
                    <a:pt x="1373" y="1918"/>
                  </a:lnTo>
                  <a:lnTo>
                    <a:pt x="1373" y="1904"/>
                  </a:lnTo>
                  <a:lnTo>
                    <a:pt x="1356" y="1904"/>
                  </a:lnTo>
                  <a:lnTo>
                    <a:pt x="1356" y="1918"/>
                  </a:lnTo>
                  <a:lnTo>
                    <a:pt x="1364" y="1918"/>
                  </a:lnTo>
                  <a:lnTo>
                    <a:pt x="1364" y="1910"/>
                  </a:lnTo>
                  <a:lnTo>
                    <a:pt x="1362" y="1910"/>
                  </a:lnTo>
                  <a:lnTo>
                    <a:pt x="1359" y="1910"/>
                  </a:lnTo>
                  <a:lnTo>
                    <a:pt x="1356" y="1910"/>
                  </a:lnTo>
                  <a:lnTo>
                    <a:pt x="1353" y="1910"/>
                  </a:lnTo>
                  <a:lnTo>
                    <a:pt x="1351" y="1910"/>
                  </a:lnTo>
                  <a:lnTo>
                    <a:pt x="1348" y="1910"/>
                  </a:lnTo>
                  <a:lnTo>
                    <a:pt x="1345" y="1910"/>
                  </a:lnTo>
                  <a:lnTo>
                    <a:pt x="1342" y="1910"/>
                  </a:lnTo>
                  <a:lnTo>
                    <a:pt x="1339" y="1910"/>
                  </a:lnTo>
                  <a:lnTo>
                    <a:pt x="1337" y="1911"/>
                  </a:lnTo>
                  <a:lnTo>
                    <a:pt x="1334" y="1911"/>
                  </a:lnTo>
                  <a:lnTo>
                    <a:pt x="1331" y="1911"/>
                  </a:lnTo>
                  <a:lnTo>
                    <a:pt x="1330" y="1911"/>
                  </a:lnTo>
                  <a:lnTo>
                    <a:pt x="1330" y="1927"/>
                  </a:lnTo>
                  <a:close/>
                  <a:moveTo>
                    <a:pt x="1373" y="1854"/>
                  </a:moveTo>
                  <a:lnTo>
                    <a:pt x="1373" y="1804"/>
                  </a:lnTo>
                  <a:lnTo>
                    <a:pt x="1356" y="1804"/>
                  </a:lnTo>
                  <a:lnTo>
                    <a:pt x="1356" y="1854"/>
                  </a:lnTo>
                  <a:lnTo>
                    <a:pt x="1373" y="1854"/>
                  </a:lnTo>
                  <a:close/>
                  <a:moveTo>
                    <a:pt x="1373" y="1754"/>
                  </a:moveTo>
                  <a:lnTo>
                    <a:pt x="1373" y="1705"/>
                  </a:lnTo>
                  <a:lnTo>
                    <a:pt x="1356" y="1705"/>
                  </a:lnTo>
                  <a:lnTo>
                    <a:pt x="1356" y="1754"/>
                  </a:lnTo>
                  <a:lnTo>
                    <a:pt x="1373" y="1754"/>
                  </a:lnTo>
                  <a:close/>
                  <a:moveTo>
                    <a:pt x="1373" y="1655"/>
                  </a:moveTo>
                  <a:lnTo>
                    <a:pt x="1373" y="1605"/>
                  </a:lnTo>
                  <a:lnTo>
                    <a:pt x="1356" y="1605"/>
                  </a:lnTo>
                  <a:lnTo>
                    <a:pt x="1356" y="1655"/>
                  </a:lnTo>
                  <a:lnTo>
                    <a:pt x="1373" y="1655"/>
                  </a:lnTo>
                  <a:close/>
                  <a:moveTo>
                    <a:pt x="1373" y="1555"/>
                  </a:moveTo>
                  <a:lnTo>
                    <a:pt x="1373" y="1506"/>
                  </a:lnTo>
                  <a:lnTo>
                    <a:pt x="1356" y="1506"/>
                  </a:lnTo>
                  <a:lnTo>
                    <a:pt x="1356" y="1555"/>
                  </a:lnTo>
                  <a:lnTo>
                    <a:pt x="1373" y="1555"/>
                  </a:lnTo>
                  <a:close/>
                  <a:moveTo>
                    <a:pt x="1373" y="1456"/>
                  </a:moveTo>
                  <a:lnTo>
                    <a:pt x="1373" y="1406"/>
                  </a:lnTo>
                  <a:lnTo>
                    <a:pt x="1356" y="1406"/>
                  </a:lnTo>
                  <a:lnTo>
                    <a:pt x="1356" y="1456"/>
                  </a:lnTo>
                  <a:lnTo>
                    <a:pt x="1373" y="1456"/>
                  </a:lnTo>
                  <a:close/>
                  <a:moveTo>
                    <a:pt x="1373" y="1356"/>
                  </a:moveTo>
                  <a:lnTo>
                    <a:pt x="1373" y="1306"/>
                  </a:lnTo>
                  <a:lnTo>
                    <a:pt x="1356" y="1306"/>
                  </a:lnTo>
                  <a:lnTo>
                    <a:pt x="1356" y="1356"/>
                  </a:lnTo>
                  <a:lnTo>
                    <a:pt x="1373" y="1356"/>
                  </a:lnTo>
                  <a:close/>
                  <a:moveTo>
                    <a:pt x="1373" y="1257"/>
                  </a:moveTo>
                  <a:lnTo>
                    <a:pt x="1373" y="1207"/>
                  </a:lnTo>
                  <a:lnTo>
                    <a:pt x="1356" y="1207"/>
                  </a:lnTo>
                  <a:lnTo>
                    <a:pt x="1356" y="1257"/>
                  </a:lnTo>
                  <a:lnTo>
                    <a:pt x="1373" y="1257"/>
                  </a:lnTo>
                  <a:close/>
                  <a:moveTo>
                    <a:pt x="1373" y="1157"/>
                  </a:moveTo>
                  <a:lnTo>
                    <a:pt x="1373" y="1107"/>
                  </a:lnTo>
                  <a:lnTo>
                    <a:pt x="1356" y="1107"/>
                  </a:lnTo>
                  <a:lnTo>
                    <a:pt x="1356" y="1157"/>
                  </a:lnTo>
                  <a:lnTo>
                    <a:pt x="1373" y="1157"/>
                  </a:lnTo>
                  <a:close/>
                  <a:moveTo>
                    <a:pt x="1373" y="1058"/>
                  </a:moveTo>
                  <a:lnTo>
                    <a:pt x="1373" y="1008"/>
                  </a:lnTo>
                  <a:lnTo>
                    <a:pt x="1356" y="1008"/>
                  </a:lnTo>
                  <a:lnTo>
                    <a:pt x="1356" y="1058"/>
                  </a:lnTo>
                  <a:lnTo>
                    <a:pt x="1373" y="1058"/>
                  </a:lnTo>
                  <a:close/>
                  <a:moveTo>
                    <a:pt x="1373" y="958"/>
                  </a:moveTo>
                  <a:lnTo>
                    <a:pt x="1373" y="908"/>
                  </a:lnTo>
                  <a:lnTo>
                    <a:pt x="1356" y="908"/>
                  </a:lnTo>
                  <a:lnTo>
                    <a:pt x="1356" y="958"/>
                  </a:lnTo>
                  <a:lnTo>
                    <a:pt x="1373" y="958"/>
                  </a:lnTo>
                  <a:close/>
                  <a:moveTo>
                    <a:pt x="1373" y="859"/>
                  </a:moveTo>
                  <a:lnTo>
                    <a:pt x="1373" y="809"/>
                  </a:lnTo>
                  <a:lnTo>
                    <a:pt x="1356" y="809"/>
                  </a:lnTo>
                  <a:lnTo>
                    <a:pt x="1356" y="859"/>
                  </a:lnTo>
                  <a:lnTo>
                    <a:pt x="1373" y="859"/>
                  </a:lnTo>
                  <a:close/>
                  <a:moveTo>
                    <a:pt x="1373" y="759"/>
                  </a:moveTo>
                  <a:lnTo>
                    <a:pt x="1373" y="709"/>
                  </a:lnTo>
                  <a:lnTo>
                    <a:pt x="1356" y="709"/>
                  </a:lnTo>
                  <a:lnTo>
                    <a:pt x="1356" y="759"/>
                  </a:lnTo>
                  <a:lnTo>
                    <a:pt x="1373" y="759"/>
                  </a:lnTo>
                  <a:close/>
                  <a:moveTo>
                    <a:pt x="1373" y="660"/>
                  </a:moveTo>
                  <a:lnTo>
                    <a:pt x="1373" y="610"/>
                  </a:lnTo>
                  <a:lnTo>
                    <a:pt x="1356" y="610"/>
                  </a:lnTo>
                  <a:lnTo>
                    <a:pt x="1356" y="660"/>
                  </a:lnTo>
                  <a:lnTo>
                    <a:pt x="1373" y="660"/>
                  </a:lnTo>
                  <a:close/>
                  <a:moveTo>
                    <a:pt x="1373" y="560"/>
                  </a:moveTo>
                  <a:lnTo>
                    <a:pt x="1373" y="510"/>
                  </a:lnTo>
                  <a:lnTo>
                    <a:pt x="1356" y="510"/>
                  </a:lnTo>
                  <a:lnTo>
                    <a:pt x="1356" y="560"/>
                  </a:lnTo>
                  <a:lnTo>
                    <a:pt x="1373" y="560"/>
                  </a:lnTo>
                  <a:close/>
                  <a:moveTo>
                    <a:pt x="1373" y="460"/>
                  </a:moveTo>
                  <a:lnTo>
                    <a:pt x="1373" y="411"/>
                  </a:lnTo>
                  <a:lnTo>
                    <a:pt x="1356" y="411"/>
                  </a:lnTo>
                  <a:lnTo>
                    <a:pt x="1356" y="460"/>
                  </a:lnTo>
                  <a:lnTo>
                    <a:pt x="1373" y="460"/>
                  </a:lnTo>
                  <a:close/>
                  <a:moveTo>
                    <a:pt x="1373" y="361"/>
                  </a:moveTo>
                  <a:lnTo>
                    <a:pt x="1373" y="311"/>
                  </a:lnTo>
                  <a:lnTo>
                    <a:pt x="1356" y="311"/>
                  </a:lnTo>
                  <a:lnTo>
                    <a:pt x="1356" y="361"/>
                  </a:lnTo>
                  <a:lnTo>
                    <a:pt x="1373" y="361"/>
                  </a:lnTo>
                  <a:close/>
                  <a:moveTo>
                    <a:pt x="1373" y="261"/>
                  </a:moveTo>
                  <a:lnTo>
                    <a:pt x="1373" y="212"/>
                  </a:lnTo>
                  <a:lnTo>
                    <a:pt x="1356" y="212"/>
                  </a:lnTo>
                  <a:lnTo>
                    <a:pt x="1356" y="261"/>
                  </a:lnTo>
                  <a:lnTo>
                    <a:pt x="1373" y="261"/>
                  </a:lnTo>
                  <a:close/>
                  <a:moveTo>
                    <a:pt x="1373" y="162"/>
                  </a:moveTo>
                  <a:lnTo>
                    <a:pt x="1373" y="112"/>
                  </a:lnTo>
                  <a:lnTo>
                    <a:pt x="1356" y="112"/>
                  </a:lnTo>
                  <a:lnTo>
                    <a:pt x="1356" y="162"/>
                  </a:lnTo>
                  <a:lnTo>
                    <a:pt x="1373" y="162"/>
                  </a:lnTo>
                  <a:close/>
                  <a:moveTo>
                    <a:pt x="1373" y="62"/>
                  </a:moveTo>
                  <a:lnTo>
                    <a:pt x="1373" y="13"/>
                  </a:lnTo>
                  <a:lnTo>
                    <a:pt x="1356" y="13"/>
                  </a:lnTo>
                  <a:lnTo>
                    <a:pt x="1356" y="62"/>
                  </a:lnTo>
                  <a:lnTo>
                    <a:pt x="1373" y="62"/>
                  </a:lnTo>
                  <a:close/>
                  <a:moveTo>
                    <a:pt x="1413" y="19"/>
                  </a:moveTo>
                  <a:lnTo>
                    <a:pt x="1415" y="19"/>
                  </a:lnTo>
                  <a:lnTo>
                    <a:pt x="1417" y="19"/>
                  </a:lnTo>
                  <a:lnTo>
                    <a:pt x="1420" y="19"/>
                  </a:lnTo>
                  <a:lnTo>
                    <a:pt x="1423" y="19"/>
                  </a:lnTo>
                  <a:lnTo>
                    <a:pt x="1425" y="19"/>
                  </a:lnTo>
                  <a:lnTo>
                    <a:pt x="1429" y="19"/>
                  </a:lnTo>
                  <a:lnTo>
                    <a:pt x="1431" y="19"/>
                  </a:lnTo>
                  <a:lnTo>
                    <a:pt x="1434" y="19"/>
                  </a:lnTo>
                  <a:lnTo>
                    <a:pt x="1437" y="19"/>
                  </a:lnTo>
                  <a:lnTo>
                    <a:pt x="1439" y="19"/>
                  </a:lnTo>
                  <a:lnTo>
                    <a:pt x="1442" y="19"/>
                  </a:lnTo>
                  <a:lnTo>
                    <a:pt x="1445" y="19"/>
                  </a:lnTo>
                  <a:lnTo>
                    <a:pt x="1448" y="19"/>
                  </a:lnTo>
                  <a:lnTo>
                    <a:pt x="1451" y="19"/>
                  </a:lnTo>
                  <a:lnTo>
                    <a:pt x="1453" y="19"/>
                  </a:lnTo>
                  <a:lnTo>
                    <a:pt x="1456" y="19"/>
                  </a:lnTo>
                  <a:lnTo>
                    <a:pt x="1459" y="18"/>
                  </a:lnTo>
                  <a:lnTo>
                    <a:pt x="1462" y="18"/>
                  </a:lnTo>
                  <a:lnTo>
                    <a:pt x="1462" y="18"/>
                  </a:lnTo>
                  <a:lnTo>
                    <a:pt x="1462" y="2"/>
                  </a:lnTo>
                  <a:lnTo>
                    <a:pt x="1462" y="2"/>
                  </a:lnTo>
                  <a:lnTo>
                    <a:pt x="1459" y="2"/>
                  </a:lnTo>
                  <a:lnTo>
                    <a:pt x="1456" y="2"/>
                  </a:lnTo>
                  <a:lnTo>
                    <a:pt x="1453" y="2"/>
                  </a:lnTo>
                  <a:lnTo>
                    <a:pt x="1450" y="2"/>
                  </a:lnTo>
                  <a:lnTo>
                    <a:pt x="1448" y="2"/>
                  </a:lnTo>
                  <a:lnTo>
                    <a:pt x="1445" y="2"/>
                  </a:lnTo>
                  <a:lnTo>
                    <a:pt x="1442" y="2"/>
                  </a:lnTo>
                  <a:lnTo>
                    <a:pt x="1439" y="2"/>
                  </a:lnTo>
                  <a:lnTo>
                    <a:pt x="1437" y="2"/>
                  </a:lnTo>
                  <a:lnTo>
                    <a:pt x="1434" y="2"/>
                  </a:lnTo>
                  <a:lnTo>
                    <a:pt x="1431" y="2"/>
                  </a:lnTo>
                  <a:lnTo>
                    <a:pt x="1428" y="2"/>
                  </a:lnTo>
                  <a:lnTo>
                    <a:pt x="1425" y="2"/>
                  </a:lnTo>
                  <a:lnTo>
                    <a:pt x="1423" y="2"/>
                  </a:lnTo>
                  <a:lnTo>
                    <a:pt x="1420" y="2"/>
                  </a:lnTo>
                  <a:lnTo>
                    <a:pt x="1417" y="2"/>
                  </a:lnTo>
                  <a:lnTo>
                    <a:pt x="1415" y="2"/>
                  </a:lnTo>
                  <a:lnTo>
                    <a:pt x="1413" y="2"/>
                  </a:lnTo>
                  <a:lnTo>
                    <a:pt x="1413" y="19"/>
                  </a:lnTo>
                  <a:close/>
                  <a:moveTo>
                    <a:pt x="1512" y="18"/>
                  </a:moveTo>
                  <a:lnTo>
                    <a:pt x="1515" y="18"/>
                  </a:lnTo>
                  <a:lnTo>
                    <a:pt x="1517" y="18"/>
                  </a:lnTo>
                  <a:lnTo>
                    <a:pt x="1520" y="18"/>
                  </a:lnTo>
                  <a:lnTo>
                    <a:pt x="1523" y="18"/>
                  </a:lnTo>
                  <a:lnTo>
                    <a:pt x="1525" y="18"/>
                  </a:lnTo>
                  <a:lnTo>
                    <a:pt x="1529" y="18"/>
                  </a:lnTo>
                  <a:lnTo>
                    <a:pt x="1531" y="18"/>
                  </a:lnTo>
                  <a:lnTo>
                    <a:pt x="1534" y="18"/>
                  </a:lnTo>
                  <a:lnTo>
                    <a:pt x="1537" y="18"/>
                  </a:lnTo>
                  <a:lnTo>
                    <a:pt x="1540" y="18"/>
                  </a:lnTo>
                  <a:lnTo>
                    <a:pt x="1542" y="18"/>
                  </a:lnTo>
                  <a:lnTo>
                    <a:pt x="1545" y="18"/>
                  </a:lnTo>
                  <a:lnTo>
                    <a:pt x="1548" y="18"/>
                  </a:lnTo>
                  <a:lnTo>
                    <a:pt x="1551" y="18"/>
                  </a:lnTo>
                  <a:lnTo>
                    <a:pt x="1554" y="18"/>
                  </a:lnTo>
                  <a:lnTo>
                    <a:pt x="1556" y="18"/>
                  </a:lnTo>
                  <a:lnTo>
                    <a:pt x="1559" y="18"/>
                  </a:lnTo>
                  <a:lnTo>
                    <a:pt x="1562" y="18"/>
                  </a:lnTo>
                  <a:lnTo>
                    <a:pt x="1562" y="1"/>
                  </a:lnTo>
                  <a:lnTo>
                    <a:pt x="1559" y="1"/>
                  </a:lnTo>
                  <a:lnTo>
                    <a:pt x="1556" y="1"/>
                  </a:lnTo>
                  <a:lnTo>
                    <a:pt x="1554" y="1"/>
                  </a:lnTo>
                  <a:lnTo>
                    <a:pt x="1550" y="1"/>
                  </a:lnTo>
                  <a:lnTo>
                    <a:pt x="1548" y="1"/>
                  </a:lnTo>
                  <a:lnTo>
                    <a:pt x="1545" y="1"/>
                  </a:lnTo>
                  <a:lnTo>
                    <a:pt x="1542" y="1"/>
                  </a:lnTo>
                  <a:lnTo>
                    <a:pt x="1540" y="1"/>
                  </a:lnTo>
                  <a:lnTo>
                    <a:pt x="1537" y="1"/>
                  </a:lnTo>
                  <a:lnTo>
                    <a:pt x="1534" y="1"/>
                  </a:lnTo>
                  <a:lnTo>
                    <a:pt x="1531" y="2"/>
                  </a:lnTo>
                  <a:lnTo>
                    <a:pt x="1528" y="2"/>
                  </a:lnTo>
                  <a:lnTo>
                    <a:pt x="1525" y="2"/>
                  </a:lnTo>
                  <a:lnTo>
                    <a:pt x="1523" y="2"/>
                  </a:lnTo>
                  <a:lnTo>
                    <a:pt x="1520" y="2"/>
                  </a:lnTo>
                  <a:lnTo>
                    <a:pt x="1517" y="2"/>
                  </a:lnTo>
                  <a:lnTo>
                    <a:pt x="1515" y="2"/>
                  </a:lnTo>
                  <a:lnTo>
                    <a:pt x="1512" y="2"/>
                  </a:lnTo>
                  <a:lnTo>
                    <a:pt x="1512" y="18"/>
                  </a:lnTo>
                  <a:close/>
                  <a:moveTo>
                    <a:pt x="1570" y="43"/>
                  </a:moveTo>
                  <a:lnTo>
                    <a:pt x="1570" y="93"/>
                  </a:lnTo>
                  <a:lnTo>
                    <a:pt x="1587" y="93"/>
                  </a:lnTo>
                  <a:lnTo>
                    <a:pt x="1587" y="43"/>
                  </a:lnTo>
                  <a:lnTo>
                    <a:pt x="1570" y="43"/>
                  </a:lnTo>
                  <a:close/>
                  <a:moveTo>
                    <a:pt x="1570" y="142"/>
                  </a:moveTo>
                  <a:lnTo>
                    <a:pt x="1570" y="192"/>
                  </a:lnTo>
                  <a:lnTo>
                    <a:pt x="1587" y="192"/>
                  </a:lnTo>
                  <a:lnTo>
                    <a:pt x="1587" y="142"/>
                  </a:lnTo>
                  <a:lnTo>
                    <a:pt x="1570" y="142"/>
                  </a:lnTo>
                  <a:close/>
                  <a:moveTo>
                    <a:pt x="1570" y="242"/>
                  </a:moveTo>
                  <a:lnTo>
                    <a:pt x="1570" y="292"/>
                  </a:lnTo>
                  <a:lnTo>
                    <a:pt x="1587" y="292"/>
                  </a:lnTo>
                  <a:lnTo>
                    <a:pt x="1587" y="242"/>
                  </a:lnTo>
                  <a:lnTo>
                    <a:pt x="1570" y="242"/>
                  </a:lnTo>
                  <a:close/>
                  <a:moveTo>
                    <a:pt x="1570" y="342"/>
                  </a:moveTo>
                  <a:lnTo>
                    <a:pt x="1570" y="391"/>
                  </a:lnTo>
                  <a:lnTo>
                    <a:pt x="1587" y="391"/>
                  </a:lnTo>
                  <a:lnTo>
                    <a:pt x="1587" y="342"/>
                  </a:lnTo>
                  <a:lnTo>
                    <a:pt x="1570" y="342"/>
                  </a:lnTo>
                  <a:close/>
                  <a:moveTo>
                    <a:pt x="1570" y="441"/>
                  </a:moveTo>
                  <a:lnTo>
                    <a:pt x="1570" y="491"/>
                  </a:lnTo>
                  <a:lnTo>
                    <a:pt x="1587" y="491"/>
                  </a:lnTo>
                  <a:lnTo>
                    <a:pt x="1587" y="441"/>
                  </a:lnTo>
                  <a:lnTo>
                    <a:pt x="1570" y="441"/>
                  </a:lnTo>
                  <a:close/>
                  <a:moveTo>
                    <a:pt x="1570" y="541"/>
                  </a:moveTo>
                  <a:lnTo>
                    <a:pt x="1570" y="590"/>
                  </a:lnTo>
                  <a:lnTo>
                    <a:pt x="1587" y="590"/>
                  </a:lnTo>
                  <a:lnTo>
                    <a:pt x="1587" y="541"/>
                  </a:lnTo>
                  <a:lnTo>
                    <a:pt x="1570" y="541"/>
                  </a:lnTo>
                  <a:close/>
                  <a:moveTo>
                    <a:pt x="1570" y="640"/>
                  </a:moveTo>
                  <a:lnTo>
                    <a:pt x="1570" y="690"/>
                  </a:lnTo>
                  <a:lnTo>
                    <a:pt x="1587" y="690"/>
                  </a:lnTo>
                  <a:lnTo>
                    <a:pt x="1587" y="640"/>
                  </a:lnTo>
                  <a:lnTo>
                    <a:pt x="1570" y="640"/>
                  </a:lnTo>
                  <a:close/>
                  <a:moveTo>
                    <a:pt x="1570" y="740"/>
                  </a:moveTo>
                  <a:lnTo>
                    <a:pt x="1570" y="789"/>
                  </a:lnTo>
                  <a:lnTo>
                    <a:pt x="1587" y="789"/>
                  </a:lnTo>
                  <a:lnTo>
                    <a:pt x="1587" y="740"/>
                  </a:lnTo>
                  <a:lnTo>
                    <a:pt x="1570" y="740"/>
                  </a:lnTo>
                  <a:close/>
                  <a:moveTo>
                    <a:pt x="1570" y="839"/>
                  </a:moveTo>
                  <a:lnTo>
                    <a:pt x="1570" y="889"/>
                  </a:lnTo>
                  <a:lnTo>
                    <a:pt x="1587" y="889"/>
                  </a:lnTo>
                  <a:lnTo>
                    <a:pt x="1587" y="839"/>
                  </a:lnTo>
                  <a:lnTo>
                    <a:pt x="1570" y="839"/>
                  </a:lnTo>
                  <a:close/>
                  <a:moveTo>
                    <a:pt x="1570" y="939"/>
                  </a:moveTo>
                  <a:lnTo>
                    <a:pt x="1570" y="988"/>
                  </a:lnTo>
                  <a:lnTo>
                    <a:pt x="1587" y="988"/>
                  </a:lnTo>
                  <a:lnTo>
                    <a:pt x="1587" y="939"/>
                  </a:lnTo>
                  <a:lnTo>
                    <a:pt x="1570" y="939"/>
                  </a:lnTo>
                  <a:close/>
                  <a:moveTo>
                    <a:pt x="1570" y="1038"/>
                  </a:moveTo>
                  <a:lnTo>
                    <a:pt x="1570" y="1088"/>
                  </a:lnTo>
                  <a:lnTo>
                    <a:pt x="1587" y="1088"/>
                  </a:lnTo>
                  <a:lnTo>
                    <a:pt x="1587" y="1038"/>
                  </a:lnTo>
                  <a:lnTo>
                    <a:pt x="1570" y="1038"/>
                  </a:lnTo>
                  <a:close/>
                  <a:moveTo>
                    <a:pt x="1570" y="1138"/>
                  </a:moveTo>
                  <a:lnTo>
                    <a:pt x="1570" y="1187"/>
                  </a:lnTo>
                  <a:lnTo>
                    <a:pt x="1587" y="1187"/>
                  </a:lnTo>
                  <a:lnTo>
                    <a:pt x="1587" y="1138"/>
                  </a:lnTo>
                  <a:lnTo>
                    <a:pt x="1570" y="1138"/>
                  </a:lnTo>
                  <a:close/>
                  <a:moveTo>
                    <a:pt x="1570" y="1237"/>
                  </a:moveTo>
                  <a:lnTo>
                    <a:pt x="1570" y="1287"/>
                  </a:lnTo>
                  <a:lnTo>
                    <a:pt x="1587" y="1287"/>
                  </a:lnTo>
                  <a:lnTo>
                    <a:pt x="1587" y="1237"/>
                  </a:lnTo>
                  <a:lnTo>
                    <a:pt x="1570" y="1237"/>
                  </a:lnTo>
                  <a:close/>
                  <a:moveTo>
                    <a:pt x="1570" y="1337"/>
                  </a:moveTo>
                  <a:lnTo>
                    <a:pt x="1570" y="1387"/>
                  </a:lnTo>
                  <a:lnTo>
                    <a:pt x="1587" y="1387"/>
                  </a:lnTo>
                  <a:lnTo>
                    <a:pt x="1587" y="1337"/>
                  </a:lnTo>
                  <a:lnTo>
                    <a:pt x="1570" y="1337"/>
                  </a:lnTo>
                  <a:close/>
                  <a:moveTo>
                    <a:pt x="1570" y="1436"/>
                  </a:moveTo>
                  <a:lnTo>
                    <a:pt x="1570" y="1486"/>
                  </a:lnTo>
                  <a:lnTo>
                    <a:pt x="1587" y="1486"/>
                  </a:lnTo>
                  <a:lnTo>
                    <a:pt x="1587" y="1436"/>
                  </a:lnTo>
                  <a:lnTo>
                    <a:pt x="1570" y="1436"/>
                  </a:lnTo>
                  <a:close/>
                  <a:moveTo>
                    <a:pt x="1570" y="1536"/>
                  </a:moveTo>
                  <a:lnTo>
                    <a:pt x="1570" y="1586"/>
                  </a:lnTo>
                  <a:lnTo>
                    <a:pt x="1587" y="1586"/>
                  </a:lnTo>
                  <a:lnTo>
                    <a:pt x="1587" y="1536"/>
                  </a:lnTo>
                  <a:lnTo>
                    <a:pt x="1570" y="1536"/>
                  </a:lnTo>
                  <a:close/>
                  <a:moveTo>
                    <a:pt x="1570" y="1635"/>
                  </a:moveTo>
                  <a:lnTo>
                    <a:pt x="1570" y="1685"/>
                  </a:lnTo>
                  <a:lnTo>
                    <a:pt x="1587" y="1685"/>
                  </a:lnTo>
                  <a:lnTo>
                    <a:pt x="1587" y="1635"/>
                  </a:lnTo>
                  <a:lnTo>
                    <a:pt x="1570" y="1635"/>
                  </a:lnTo>
                  <a:close/>
                  <a:moveTo>
                    <a:pt x="1570" y="1735"/>
                  </a:moveTo>
                  <a:lnTo>
                    <a:pt x="1570" y="1785"/>
                  </a:lnTo>
                  <a:lnTo>
                    <a:pt x="1587" y="1785"/>
                  </a:lnTo>
                  <a:lnTo>
                    <a:pt x="1587" y="1735"/>
                  </a:lnTo>
                  <a:lnTo>
                    <a:pt x="1570" y="1735"/>
                  </a:lnTo>
                  <a:close/>
                  <a:moveTo>
                    <a:pt x="1570" y="1834"/>
                  </a:moveTo>
                  <a:lnTo>
                    <a:pt x="1570" y="1884"/>
                  </a:lnTo>
                  <a:lnTo>
                    <a:pt x="1587" y="1884"/>
                  </a:lnTo>
                  <a:lnTo>
                    <a:pt x="1587" y="1834"/>
                  </a:lnTo>
                  <a:lnTo>
                    <a:pt x="1570" y="1834"/>
                  </a:lnTo>
                  <a:close/>
                  <a:moveTo>
                    <a:pt x="1596" y="1925"/>
                  </a:moveTo>
                  <a:lnTo>
                    <a:pt x="1598" y="1925"/>
                  </a:lnTo>
                  <a:lnTo>
                    <a:pt x="1601" y="1925"/>
                  </a:lnTo>
                  <a:lnTo>
                    <a:pt x="1603" y="1925"/>
                  </a:lnTo>
                  <a:lnTo>
                    <a:pt x="1606" y="1925"/>
                  </a:lnTo>
                  <a:lnTo>
                    <a:pt x="1609" y="1925"/>
                  </a:lnTo>
                  <a:lnTo>
                    <a:pt x="1612" y="1925"/>
                  </a:lnTo>
                  <a:lnTo>
                    <a:pt x="1615" y="1925"/>
                  </a:lnTo>
                  <a:lnTo>
                    <a:pt x="1617" y="1925"/>
                  </a:lnTo>
                  <a:lnTo>
                    <a:pt x="1620" y="1925"/>
                  </a:lnTo>
                  <a:lnTo>
                    <a:pt x="1623" y="1925"/>
                  </a:lnTo>
                  <a:lnTo>
                    <a:pt x="1626" y="1925"/>
                  </a:lnTo>
                  <a:lnTo>
                    <a:pt x="1629" y="1925"/>
                  </a:lnTo>
                  <a:lnTo>
                    <a:pt x="1631" y="1925"/>
                  </a:lnTo>
                  <a:lnTo>
                    <a:pt x="1634" y="1925"/>
                  </a:lnTo>
                  <a:lnTo>
                    <a:pt x="1637" y="1925"/>
                  </a:lnTo>
                  <a:lnTo>
                    <a:pt x="1640" y="1925"/>
                  </a:lnTo>
                  <a:lnTo>
                    <a:pt x="1642" y="1925"/>
                  </a:lnTo>
                  <a:lnTo>
                    <a:pt x="1645" y="1925"/>
                  </a:lnTo>
                  <a:lnTo>
                    <a:pt x="1645" y="1908"/>
                  </a:lnTo>
                  <a:lnTo>
                    <a:pt x="1642" y="1908"/>
                  </a:lnTo>
                  <a:lnTo>
                    <a:pt x="1640" y="1908"/>
                  </a:lnTo>
                  <a:lnTo>
                    <a:pt x="1637" y="1908"/>
                  </a:lnTo>
                  <a:lnTo>
                    <a:pt x="1634" y="1908"/>
                  </a:lnTo>
                  <a:lnTo>
                    <a:pt x="1631" y="1908"/>
                  </a:lnTo>
                  <a:lnTo>
                    <a:pt x="1628" y="1908"/>
                  </a:lnTo>
                  <a:lnTo>
                    <a:pt x="1626" y="1908"/>
                  </a:lnTo>
                  <a:lnTo>
                    <a:pt x="1623" y="1908"/>
                  </a:lnTo>
                  <a:lnTo>
                    <a:pt x="1620" y="1908"/>
                  </a:lnTo>
                  <a:lnTo>
                    <a:pt x="1617" y="1908"/>
                  </a:lnTo>
                  <a:lnTo>
                    <a:pt x="1615" y="1909"/>
                  </a:lnTo>
                  <a:lnTo>
                    <a:pt x="1612" y="1909"/>
                  </a:lnTo>
                  <a:lnTo>
                    <a:pt x="1609" y="1909"/>
                  </a:lnTo>
                  <a:lnTo>
                    <a:pt x="1606" y="1909"/>
                  </a:lnTo>
                  <a:lnTo>
                    <a:pt x="1603" y="1909"/>
                  </a:lnTo>
                  <a:lnTo>
                    <a:pt x="1601" y="1909"/>
                  </a:lnTo>
                  <a:lnTo>
                    <a:pt x="1598" y="1909"/>
                  </a:lnTo>
                  <a:lnTo>
                    <a:pt x="1596" y="1909"/>
                  </a:lnTo>
                  <a:lnTo>
                    <a:pt x="1596" y="1925"/>
                  </a:lnTo>
                  <a:close/>
                  <a:moveTo>
                    <a:pt x="1654" y="1867"/>
                  </a:moveTo>
                  <a:lnTo>
                    <a:pt x="1654" y="1817"/>
                  </a:lnTo>
                  <a:lnTo>
                    <a:pt x="1637" y="1817"/>
                  </a:lnTo>
                  <a:lnTo>
                    <a:pt x="1637" y="1867"/>
                  </a:lnTo>
                  <a:lnTo>
                    <a:pt x="1654" y="1867"/>
                  </a:lnTo>
                  <a:close/>
                  <a:moveTo>
                    <a:pt x="1654" y="1767"/>
                  </a:moveTo>
                  <a:lnTo>
                    <a:pt x="1654" y="1717"/>
                  </a:lnTo>
                  <a:lnTo>
                    <a:pt x="1637" y="1717"/>
                  </a:lnTo>
                  <a:lnTo>
                    <a:pt x="1637" y="1767"/>
                  </a:lnTo>
                  <a:lnTo>
                    <a:pt x="1654" y="1767"/>
                  </a:lnTo>
                  <a:close/>
                  <a:moveTo>
                    <a:pt x="1654" y="1668"/>
                  </a:moveTo>
                  <a:lnTo>
                    <a:pt x="1654" y="1618"/>
                  </a:lnTo>
                  <a:lnTo>
                    <a:pt x="1637" y="1618"/>
                  </a:lnTo>
                  <a:lnTo>
                    <a:pt x="1637" y="1668"/>
                  </a:lnTo>
                  <a:lnTo>
                    <a:pt x="1654" y="1668"/>
                  </a:lnTo>
                  <a:close/>
                  <a:moveTo>
                    <a:pt x="1654" y="1568"/>
                  </a:moveTo>
                  <a:lnTo>
                    <a:pt x="1654" y="1518"/>
                  </a:lnTo>
                  <a:lnTo>
                    <a:pt x="1637" y="1518"/>
                  </a:lnTo>
                  <a:lnTo>
                    <a:pt x="1637" y="1568"/>
                  </a:lnTo>
                  <a:lnTo>
                    <a:pt x="1654" y="1568"/>
                  </a:lnTo>
                  <a:close/>
                  <a:moveTo>
                    <a:pt x="1654" y="1469"/>
                  </a:moveTo>
                  <a:lnTo>
                    <a:pt x="1654" y="1419"/>
                  </a:lnTo>
                  <a:lnTo>
                    <a:pt x="1637" y="1419"/>
                  </a:lnTo>
                  <a:lnTo>
                    <a:pt x="1637" y="1469"/>
                  </a:lnTo>
                  <a:lnTo>
                    <a:pt x="1654" y="1469"/>
                  </a:lnTo>
                  <a:close/>
                  <a:moveTo>
                    <a:pt x="1654" y="1369"/>
                  </a:moveTo>
                  <a:lnTo>
                    <a:pt x="1654" y="1319"/>
                  </a:lnTo>
                  <a:lnTo>
                    <a:pt x="1637" y="1319"/>
                  </a:lnTo>
                  <a:lnTo>
                    <a:pt x="1637" y="1369"/>
                  </a:lnTo>
                  <a:lnTo>
                    <a:pt x="1654" y="1369"/>
                  </a:lnTo>
                  <a:close/>
                  <a:moveTo>
                    <a:pt x="1654" y="1270"/>
                  </a:moveTo>
                  <a:lnTo>
                    <a:pt x="1654" y="1220"/>
                  </a:lnTo>
                  <a:lnTo>
                    <a:pt x="1637" y="1220"/>
                  </a:lnTo>
                  <a:lnTo>
                    <a:pt x="1637" y="1270"/>
                  </a:lnTo>
                  <a:lnTo>
                    <a:pt x="1654" y="1270"/>
                  </a:lnTo>
                  <a:close/>
                  <a:moveTo>
                    <a:pt x="1654" y="1170"/>
                  </a:moveTo>
                  <a:lnTo>
                    <a:pt x="1654" y="1120"/>
                  </a:lnTo>
                  <a:lnTo>
                    <a:pt x="1637" y="1120"/>
                  </a:lnTo>
                  <a:lnTo>
                    <a:pt x="1637" y="1170"/>
                  </a:lnTo>
                  <a:lnTo>
                    <a:pt x="1654" y="1170"/>
                  </a:lnTo>
                  <a:close/>
                  <a:moveTo>
                    <a:pt x="1654" y="1070"/>
                  </a:moveTo>
                  <a:lnTo>
                    <a:pt x="1654" y="1021"/>
                  </a:lnTo>
                  <a:lnTo>
                    <a:pt x="1637" y="1021"/>
                  </a:lnTo>
                  <a:lnTo>
                    <a:pt x="1637" y="1070"/>
                  </a:lnTo>
                  <a:lnTo>
                    <a:pt x="1654" y="1070"/>
                  </a:lnTo>
                  <a:close/>
                  <a:moveTo>
                    <a:pt x="1654" y="971"/>
                  </a:moveTo>
                  <a:lnTo>
                    <a:pt x="1654" y="921"/>
                  </a:lnTo>
                  <a:lnTo>
                    <a:pt x="1637" y="921"/>
                  </a:lnTo>
                  <a:lnTo>
                    <a:pt x="1637" y="971"/>
                  </a:lnTo>
                  <a:lnTo>
                    <a:pt x="1654" y="971"/>
                  </a:lnTo>
                  <a:close/>
                  <a:moveTo>
                    <a:pt x="1654" y="871"/>
                  </a:moveTo>
                  <a:lnTo>
                    <a:pt x="1654" y="822"/>
                  </a:lnTo>
                  <a:lnTo>
                    <a:pt x="1637" y="822"/>
                  </a:lnTo>
                  <a:lnTo>
                    <a:pt x="1637" y="871"/>
                  </a:lnTo>
                  <a:lnTo>
                    <a:pt x="1654" y="871"/>
                  </a:lnTo>
                  <a:close/>
                  <a:moveTo>
                    <a:pt x="1654" y="772"/>
                  </a:moveTo>
                  <a:lnTo>
                    <a:pt x="1654" y="722"/>
                  </a:lnTo>
                  <a:lnTo>
                    <a:pt x="1637" y="722"/>
                  </a:lnTo>
                  <a:lnTo>
                    <a:pt x="1637" y="772"/>
                  </a:lnTo>
                  <a:lnTo>
                    <a:pt x="1654" y="772"/>
                  </a:lnTo>
                  <a:close/>
                  <a:moveTo>
                    <a:pt x="1654" y="672"/>
                  </a:moveTo>
                  <a:lnTo>
                    <a:pt x="1654" y="623"/>
                  </a:lnTo>
                  <a:lnTo>
                    <a:pt x="1637" y="623"/>
                  </a:lnTo>
                  <a:lnTo>
                    <a:pt x="1637" y="672"/>
                  </a:lnTo>
                  <a:lnTo>
                    <a:pt x="1654" y="672"/>
                  </a:lnTo>
                  <a:close/>
                  <a:moveTo>
                    <a:pt x="1654" y="573"/>
                  </a:moveTo>
                  <a:lnTo>
                    <a:pt x="1654" y="523"/>
                  </a:lnTo>
                  <a:lnTo>
                    <a:pt x="1637" y="523"/>
                  </a:lnTo>
                  <a:lnTo>
                    <a:pt x="1637" y="573"/>
                  </a:lnTo>
                  <a:lnTo>
                    <a:pt x="1654" y="573"/>
                  </a:lnTo>
                  <a:close/>
                  <a:moveTo>
                    <a:pt x="1654" y="473"/>
                  </a:moveTo>
                  <a:lnTo>
                    <a:pt x="1654" y="424"/>
                  </a:lnTo>
                  <a:lnTo>
                    <a:pt x="1637" y="424"/>
                  </a:lnTo>
                  <a:lnTo>
                    <a:pt x="1637" y="473"/>
                  </a:lnTo>
                  <a:lnTo>
                    <a:pt x="1654" y="473"/>
                  </a:lnTo>
                  <a:close/>
                  <a:moveTo>
                    <a:pt x="1654" y="374"/>
                  </a:moveTo>
                  <a:lnTo>
                    <a:pt x="1654" y="324"/>
                  </a:lnTo>
                  <a:lnTo>
                    <a:pt x="1637" y="324"/>
                  </a:lnTo>
                  <a:lnTo>
                    <a:pt x="1637" y="374"/>
                  </a:lnTo>
                  <a:lnTo>
                    <a:pt x="1654" y="374"/>
                  </a:lnTo>
                  <a:close/>
                  <a:moveTo>
                    <a:pt x="1654" y="274"/>
                  </a:moveTo>
                  <a:lnTo>
                    <a:pt x="1654" y="224"/>
                  </a:lnTo>
                  <a:lnTo>
                    <a:pt x="1637" y="224"/>
                  </a:lnTo>
                  <a:lnTo>
                    <a:pt x="1637" y="274"/>
                  </a:lnTo>
                  <a:lnTo>
                    <a:pt x="1654" y="274"/>
                  </a:lnTo>
                  <a:close/>
                  <a:moveTo>
                    <a:pt x="1654" y="175"/>
                  </a:moveTo>
                  <a:lnTo>
                    <a:pt x="1654" y="125"/>
                  </a:lnTo>
                  <a:lnTo>
                    <a:pt x="1637" y="125"/>
                  </a:lnTo>
                  <a:lnTo>
                    <a:pt x="1637" y="175"/>
                  </a:lnTo>
                  <a:lnTo>
                    <a:pt x="1654" y="175"/>
                  </a:lnTo>
                  <a:close/>
                  <a:moveTo>
                    <a:pt x="1654" y="75"/>
                  </a:moveTo>
                  <a:lnTo>
                    <a:pt x="1654" y="25"/>
                  </a:lnTo>
                  <a:lnTo>
                    <a:pt x="1637" y="25"/>
                  </a:lnTo>
                  <a:lnTo>
                    <a:pt x="1637" y="75"/>
                  </a:lnTo>
                  <a:lnTo>
                    <a:pt x="1654" y="75"/>
                  </a:lnTo>
                  <a:close/>
                  <a:moveTo>
                    <a:pt x="1679" y="17"/>
                  </a:moveTo>
                  <a:lnTo>
                    <a:pt x="1681" y="17"/>
                  </a:lnTo>
                  <a:lnTo>
                    <a:pt x="1684" y="17"/>
                  </a:lnTo>
                  <a:lnTo>
                    <a:pt x="1687" y="17"/>
                  </a:lnTo>
                  <a:lnTo>
                    <a:pt x="1689" y="17"/>
                  </a:lnTo>
                  <a:lnTo>
                    <a:pt x="1693" y="17"/>
                  </a:lnTo>
                  <a:lnTo>
                    <a:pt x="1695" y="17"/>
                  </a:lnTo>
                  <a:lnTo>
                    <a:pt x="1698" y="17"/>
                  </a:lnTo>
                  <a:lnTo>
                    <a:pt x="1701" y="17"/>
                  </a:lnTo>
                  <a:lnTo>
                    <a:pt x="1703" y="17"/>
                  </a:lnTo>
                  <a:lnTo>
                    <a:pt x="1706" y="17"/>
                  </a:lnTo>
                  <a:lnTo>
                    <a:pt x="1709" y="17"/>
                  </a:lnTo>
                  <a:lnTo>
                    <a:pt x="1712" y="17"/>
                  </a:lnTo>
                  <a:lnTo>
                    <a:pt x="1715" y="17"/>
                  </a:lnTo>
                  <a:lnTo>
                    <a:pt x="1717" y="17"/>
                  </a:lnTo>
                  <a:lnTo>
                    <a:pt x="1720" y="17"/>
                  </a:lnTo>
                  <a:lnTo>
                    <a:pt x="1723" y="17"/>
                  </a:lnTo>
                  <a:lnTo>
                    <a:pt x="1726" y="17"/>
                  </a:lnTo>
                  <a:lnTo>
                    <a:pt x="1728" y="17"/>
                  </a:lnTo>
                  <a:lnTo>
                    <a:pt x="1728" y="0"/>
                  </a:lnTo>
                  <a:lnTo>
                    <a:pt x="1726" y="1"/>
                  </a:lnTo>
                  <a:lnTo>
                    <a:pt x="1723" y="1"/>
                  </a:lnTo>
                  <a:lnTo>
                    <a:pt x="1720" y="1"/>
                  </a:lnTo>
                  <a:lnTo>
                    <a:pt x="1717" y="1"/>
                  </a:lnTo>
                  <a:lnTo>
                    <a:pt x="1715" y="1"/>
                  </a:lnTo>
                  <a:lnTo>
                    <a:pt x="1712" y="1"/>
                  </a:lnTo>
                  <a:lnTo>
                    <a:pt x="1709" y="1"/>
                  </a:lnTo>
                  <a:lnTo>
                    <a:pt x="1706" y="1"/>
                  </a:lnTo>
                  <a:lnTo>
                    <a:pt x="1703" y="1"/>
                  </a:lnTo>
                  <a:lnTo>
                    <a:pt x="1701" y="1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2" y="1"/>
                  </a:lnTo>
                  <a:lnTo>
                    <a:pt x="1689" y="1"/>
                  </a:lnTo>
                  <a:lnTo>
                    <a:pt x="1687" y="1"/>
                  </a:lnTo>
                  <a:lnTo>
                    <a:pt x="1684" y="1"/>
                  </a:lnTo>
                  <a:lnTo>
                    <a:pt x="1681" y="1"/>
                  </a:lnTo>
                  <a:lnTo>
                    <a:pt x="1679" y="1"/>
                  </a:lnTo>
                  <a:lnTo>
                    <a:pt x="1679" y="17"/>
                  </a:lnTo>
                  <a:close/>
                  <a:moveTo>
                    <a:pt x="1779" y="16"/>
                  </a:moveTo>
                  <a:lnTo>
                    <a:pt x="1781" y="16"/>
                  </a:lnTo>
                  <a:lnTo>
                    <a:pt x="1784" y="16"/>
                  </a:lnTo>
                  <a:lnTo>
                    <a:pt x="1787" y="16"/>
                  </a:lnTo>
                  <a:lnTo>
                    <a:pt x="1789" y="16"/>
                  </a:lnTo>
                  <a:lnTo>
                    <a:pt x="1793" y="16"/>
                  </a:lnTo>
                  <a:lnTo>
                    <a:pt x="1795" y="16"/>
                  </a:lnTo>
                  <a:lnTo>
                    <a:pt x="1798" y="16"/>
                  </a:lnTo>
                  <a:lnTo>
                    <a:pt x="1801" y="16"/>
                  </a:lnTo>
                  <a:lnTo>
                    <a:pt x="1804" y="16"/>
                  </a:lnTo>
                  <a:lnTo>
                    <a:pt x="1806" y="16"/>
                  </a:lnTo>
                  <a:lnTo>
                    <a:pt x="1809" y="16"/>
                  </a:lnTo>
                  <a:lnTo>
                    <a:pt x="1812" y="16"/>
                  </a:lnTo>
                  <a:lnTo>
                    <a:pt x="1815" y="16"/>
                  </a:lnTo>
                  <a:lnTo>
                    <a:pt x="1818" y="16"/>
                  </a:lnTo>
                  <a:lnTo>
                    <a:pt x="1820" y="16"/>
                  </a:lnTo>
                  <a:lnTo>
                    <a:pt x="1823" y="16"/>
                  </a:lnTo>
                  <a:lnTo>
                    <a:pt x="1826" y="16"/>
                  </a:lnTo>
                  <a:lnTo>
                    <a:pt x="1828" y="16"/>
                  </a:lnTo>
                  <a:lnTo>
                    <a:pt x="1828" y="0"/>
                  </a:lnTo>
                  <a:lnTo>
                    <a:pt x="1826" y="0"/>
                  </a:lnTo>
                  <a:lnTo>
                    <a:pt x="1823" y="0"/>
                  </a:lnTo>
                  <a:lnTo>
                    <a:pt x="1820" y="0"/>
                  </a:lnTo>
                  <a:lnTo>
                    <a:pt x="1818" y="0"/>
                  </a:lnTo>
                  <a:lnTo>
                    <a:pt x="1814" y="0"/>
                  </a:lnTo>
                  <a:lnTo>
                    <a:pt x="1812" y="0"/>
                  </a:lnTo>
                  <a:lnTo>
                    <a:pt x="1809" y="0"/>
                  </a:lnTo>
                  <a:lnTo>
                    <a:pt x="1806" y="0"/>
                  </a:lnTo>
                  <a:lnTo>
                    <a:pt x="1804" y="0"/>
                  </a:lnTo>
                  <a:lnTo>
                    <a:pt x="1801" y="0"/>
                  </a:lnTo>
                  <a:lnTo>
                    <a:pt x="1798" y="0"/>
                  </a:lnTo>
                  <a:lnTo>
                    <a:pt x="1795" y="0"/>
                  </a:lnTo>
                  <a:lnTo>
                    <a:pt x="1792" y="0"/>
                  </a:lnTo>
                  <a:lnTo>
                    <a:pt x="1789" y="0"/>
                  </a:lnTo>
                  <a:lnTo>
                    <a:pt x="1787" y="0"/>
                  </a:lnTo>
                  <a:lnTo>
                    <a:pt x="1784" y="0"/>
                  </a:lnTo>
                  <a:lnTo>
                    <a:pt x="1781" y="0"/>
                  </a:lnTo>
                  <a:lnTo>
                    <a:pt x="1779" y="0"/>
                  </a:lnTo>
                  <a:lnTo>
                    <a:pt x="1779" y="16"/>
                  </a:lnTo>
                  <a:close/>
                  <a:moveTo>
                    <a:pt x="1845" y="32"/>
                  </a:moveTo>
                  <a:lnTo>
                    <a:pt x="1845" y="82"/>
                  </a:lnTo>
                  <a:lnTo>
                    <a:pt x="1862" y="82"/>
                  </a:lnTo>
                  <a:lnTo>
                    <a:pt x="1862" y="32"/>
                  </a:lnTo>
                  <a:lnTo>
                    <a:pt x="1845" y="32"/>
                  </a:lnTo>
                  <a:close/>
                  <a:moveTo>
                    <a:pt x="1845" y="132"/>
                  </a:moveTo>
                  <a:lnTo>
                    <a:pt x="1845" y="182"/>
                  </a:lnTo>
                  <a:lnTo>
                    <a:pt x="1862" y="182"/>
                  </a:lnTo>
                  <a:lnTo>
                    <a:pt x="1862" y="132"/>
                  </a:lnTo>
                  <a:lnTo>
                    <a:pt x="1845" y="132"/>
                  </a:lnTo>
                  <a:close/>
                  <a:moveTo>
                    <a:pt x="1845" y="231"/>
                  </a:moveTo>
                  <a:lnTo>
                    <a:pt x="1845" y="281"/>
                  </a:lnTo>
                  <a:lnTo>
                    <a:pt x="1862" y="281"/>
                  </a:lnTo>
                  <a:lnTo>
                    <a:pt x="1862" y="231"/>
                  </a:lnTo>
                  <a:lnTo>
                    <a:pt x="1845" y="231"/>
                  </a:lnTo>
                  <a:close/>
                  <a:moveTo>
                    <a:pt x="1845" y="331"/>
                  </a:moveTo>
                  <a:lnTo>
                    <a:pt x="1845" y="381"/>
                  </a:lnTo>
                  <a:lnTo>
                    <a:pt x="1862" y="381"/>
                  </a:lnTo>
                  <a:lnTo>
                    <a:pt x="1862" y="331"/>
                  </a:lnTo>
                  <a:lnTo>
                    <a:pt x="1845" y="331"/>
                  </a:lnTo>
                  <a:close/>
                  <a:moveTo>
                    <a:pt x="1845" y="431"/>
                  </a:moveTo>
                  <a:lnTo>
                    <a:pt x="1845" y="480"/>
                  </a:lnTo>
                  <a:lnTo>
                    <a:pt x="1862" y="480"/>
                  </a:lnTo>
                  <a:lnTo>
                    <a:pt x="1862" y="431"/>
                  </a:lnTo>
                  <a:lnTo>
                    <a:pt x="1845" y="431"/>
                  </a:lnTo>
                  <a:close/>
                  <a:moveTo>
                    <a:pt x="1845" y="530"/>
                  </a:moveTo>
                  <a:lnTo>
                    <a:pt x="1845" y="580"/>
                  </a:lnTo>
                  <a:lnTo>
                    <a:pt x="1862" y="580"/>
                  </a:lnTo>
                  <a:lnTo>
                    <a:pt x="1862" y="530"/>
                  </a:lnTo>
                  <a:lnTo>
                    <a:pt x="1845" y="530"/>
                  </a:lnTo>
                  <a:close/>
                  <a:moveTo>
                    <a:pt x="1845" y="630"/>
                  </a:moveTo>
                  <a:lnTo>
                    <a:pt x="1845" y="679"/>
                  </a:lnTo>
                  <a:lnTo>
                    <a:pt x="1862" y="679"/>
                  </a:lnTo>
                  <a:lnTo>
                    <a:pt x="1862" y="630"/>
                  </a:lnTo>
                  <a:lnTo>
                    <a:pt x="1845" y="630"/>
                  </a:lnTo>
                  <a:close/>
                  <a:moveTo>
                    <a:pt x="1845" y="729"/>
                  </a:moveTo>
                  <a:lnTo>
                    <a:pt x="1845" y="779"/>
                  </a:lnTo>
                  <a:lnTo>
                    <a:pt x="1862" y="779"/>
                  </a:lnTo>
                  <a:lnTo>
                    <a:pt x="1862" y="729"/>
                  </a:lnTo>
                  <a:lnTo>
                    <a:pt x="1845" y="729"/>
                  </a:lnTo>
                  <a:close/>
                  <a:moveTo>
                    <a:pt x="1845" y="829"/>
                  </a:moveTo>
                  <a:lnTo>
                    <a:pt x="1845" y="878"/>
                  </a:lnTo>
                  <a:lnTo>
                    <a:pt x="1862" y="878"/>
                  </a:lnTo>
                  <a:lnTo>
                    <a:pt x="1862" y="829"/>
                  </a:lnTo>
                  <a:lnTo>
                    <a:pt x="1845" y="829"/>
                  </a:lnTo>
                  <a:close/>
                  <a:moveTo>
                    <a:pt x="1845" y="928"/>
                  </a:moveTo>
                  <a:lnTo>
                    <a:pt x="1845" y="978"/>
                  </a:lnTo>
                  <a:lnTo>
                    <a:pt x="1862" y="978"/>
                  </a:lnTo>
                  <a:lnTo>
                    <a:pt x="1862" y="928"/>
                  </a:lnTo>
                  <a:lnTo>
                    <a:pt x="1845" y="928"/>
                  </a:lnTo>
                  <a:close/>
                  <a:moveTo>
                    <a:pt x="1845" y="1028"/>
                  </a:moveTo>
                  <a:lnTo>
                    <a:pt x="1845" y="1077"/>
                  </a:lnTo>
                  <a:lnTo>
                    <a:pt x="1862" y="1077"/>
                  </a:lnTo>
                  <a:lnTo>
                    <a:pt x="1862" y="1028"/>
                  </a:lnTo>
                  <a:lnTo>
                    <a:pt x="1845" y="1028"/>
                  </a:lnTo>
                  <a:close/>
                  <a:moveTo>
                    <a:pt x="1845" y="1127"/>
                  </a:moveTo>
                  <a:lnTo>
                    <a:pt x="1845" y="1177"/>
                  </a:lnTo>
                  <a:lnTo>
                    <a:pt x="1862" y="1177"/>
                  </a:lnTo>
                  <a:lnTo>
                    <a:pt x="1862" y="1127"/>
                  </a:lnTo>
                  <a:lnTo>
                    <a:pt x="1845" y="1127"/>
                  </a:lnTo>
                  <a:close/>
                  <a:moveTo>
                    <a:pt x="1845" y="1227"/>
                  </a:moveTo>
                  <a:lnTo>
                    <a:pt x="1845" y="1277"/>
                  </a:lnTo>
                  <a:lnTo>
                    <a:pt x="1862" y="1277"/>
                  </a:lnTo>
                  <a:lnTo>
                    <a:pt x="1862" y="1227"/>
                  </a:lnTo>
                  <a:lnTo>
                    <a:pt x="1845" y="1227"/>
                  </a:lnTo>
                  <a:close/>
                  <a:moveTo>
                    <a:pt x="1845" y="1326"/>
                  </a:moveTo>
                  <a:lnTo>
                    <a:pt x="1845" y="1376"/>
                  </a:lnTo>
                  <a:lnTo>
                    <a:pt x="1862" y="1376"/>
                  </a:lnTo>
                  <a:lnTo>
                    <a:pt x="1862" y="1326"/>
                  </a:lnTo>
                  <a:lnTo>
                    <a:pt x="1845" y="1326"/>
                  </a:lnTo>
                  <a:close/>
                  <a:moveTo>
                    <a:pt x="1845" y="1426"/>
                  </a:moveTo>
                  <a:lnTo>
                    <a:pt x="1845" y="1476"/>
                  </a:lnTo>
                  <a:lnTo>
                    <a:pt x="1862" y="1476"/>
                  </a:lnTo>
                  <a:lnTo>
                    <a:pt x="1862" y="1426"/>
                  </a:lnTo>
                  <a:lnTo>
                    <a:pt x="1845" y="1426"/>
                  </a:lnTo>
                  <a:close/>
                  <a:moveTo>
                    <a:pt x="1845" y="1525"/>
                  </a:moveTo>
                  <a:lnTo>
                    <a:pt x="1845" y="1575"/>
                  </a:lnTo>
                  <a:lnTo>
                    <a:pt x="1862" y="1575"/>
                  </a:lnTo>
                  <a:lnTo>
                    <a:pt x="1862" y="1525"/>
                  </a:lnTo>
                  <a:lnTo>
                    <a:pt x="1845" y="1525"/>
                  </a:lnTo>
                  <a:close/>
                  <a:moveTo>
                    <a:pt x="1845" y="1625"/>
                  </a:moveTo>
                  <a:lnTo>
                    <a:pt x="1845" y="1675"/>
                  </a:lnTo>
                  <a:lnTo>
                    <a:pt x="1862" y="1675"/>
                  </a:lnTo>
                  <a:lnTo>
                    <a:pt x="1862" y="1625"/>
                  </a:lnTo>
                  <a:lnTo>
                    <a:pt x="1845" y="1625"/>
                  </a:lnTo>
                  <a:close/>
                  <a:moveTo>
                    <a:pt x="1845" y="1724"/>
                  </a:moveTo>
                  <a:lnTo>
                    <a:pt x="1845" y="1774"/>
                  </a:lnTo>
                  <a:lnTo>
                    <a:pt x="1862" y="1774"/>
                  </a:lnTo>
                  <a:lnTo>
                    <a:pt x="1862" y="1724"/>
                  </a:lnTo>
                  <a:lnTo>
                    <a:pt x="1845" y="1724"/>
                  </a:lnTo>
                  <a:close/>
                  <a:moveTo>
                    <a:pt x="1845" y="1824"/>
                  </a:moveTo>
                  <a:lnTo>
                    <a:pt x="1845" y="1874"/>
                  </a:lnTo>
                  <a:lnTo>
                    <a:pt x="1862" y="1874"/>
                  </a:lnTo>
                  <a:lnTo>
                    <a:pt x="1862" y="1824"/>
                  </a:lnTo>
                  <a:lnTo>
                    <a:pt x="1845" y="1824"/>
                  </a:lnTo>
                  <a:close/>
                  <a:moveTo>
                    <a:pt x="1862" y="1924"/>
                  </a:moveTo>
                  <a:lnTo>
                    <a:pt x="1865" y="1924"/>
                  </a:lnTo>
                  <a:lnTo>
                    <a:pt x="1867" y="1924"/>
                  </a:lnTo>
                  <a:lnTo>
                    <a:pt x="1870" y="1924"/>
                  </a:lnTo>
                  <a:lnTo>
                    <a:pt x="1873" y="1924"/>
                  </a:lnTo>
                  <a:lnTo>
                    <a:pt x="1876" y="1924"/>
                  </a:lnTo>
                  <a:lnTo>
                    <a:pt x="1879" y="1924"/>
                  </a:lnTo>
                  <a:lnTo>
                    <a:pt x="1881" y="1924"/>
                  </a:lnTo>
                  <a:lnTo>
                    <a:pt x="1884" y="1924"/>
                  </a:lnTo>
                  <a:lnTo>
                    <a:pt x="1887" y="1924"/>
                  </a:lnTo>
                  <a:lnTo>
                    <a:pt x="1890" y="1924"/>
                  </a:lnTo>
                  <a:lnTo>
                    <a:pt x="1892" y="1924"/>
                  </a:lnTo>
                  <a:lnTo>
                    <a:pt x="1895" y="1924"/>
                  </a:lnTo>
                  <a:lnTo>
                    <a:pt x="1898" y="1924"/>
                  </a:lnTo>
                  <a:lnTo>
                    <a:pt x="1901" y="1924"/>
                  </a:lnTo>
                  <a:lnTo>
                    <a:pt x="1904" y="1924"/>
                  </a:lnTo>
                  <a:lnTo>
                    <a:pt x="1906" y="1924"/>
                  </a:lnTo>
                  <a:lnTo>
                    <a:pt x="1909" y="1924"/>
                  </a:lnTo>
                  <a:lnTo>
                    <a:pt x="1911" y="1924"/>
                  </a:lnTo>
                  <a:lnTo>
                    <a:pt x="1911" y="1907"/>
                  </a:lnTo>
                  <a:lnTo>
                    <a:pt x="1909" y="1907"/>
                  </a:lnTo>
                  <a:lnTo>
                    <a:pt x="1906" y="1907"/>
                  </a:lnTo>
                  <a:lnTo>
                    <a:pt x="1904" y="1907"/>
                  </a:lnTo>
                  <a:lnTo>
                    <a:pt x="1901" y="1907"/>
                  </a:lnTo>
                  <a:lnTo>
                    <a:pt x="1898" y="1907"/>
                  </a:lnTo>
                  <a:lnTo>
                    <a:pt x="1895" y="1907"/>
                  </a:lnTo>
                  <a:lnTo>
                    <a:pt x="1892" y="1907"/>
                  </a:lnTo>
                  <a:lnTo>
                    <a:pt x="1890" y="1907"/>
                  </a:lnTo>
                  <a:lnTo>
                    <a:pt x="1887" y="1907"/>
                  </a:lnTo>
                  <a:lnTo>
                    <a:pt x="1884" y="1907"/>
                  </a:lnTo>
                  <a:lnTo>
                    <a:pt x="1881" y="1907"/>
                  </a:lnTo>
                  <a:lnTo>
                    <a:pt x="1879" y="1907"/>
                  </a:lnTo>
                  <a:lnTo>
                    <a:pt x="1876" y="1907"/>
                  </a:lnTo>
                  <a:lnTo>
                    <a:pt x="1873" y="1907"/>
                  </a:lnTo>
                  <a:lnTo>
                    <a:pt x="1870" y="1907"/>
                  </a:lnTo>
                  <a:lnTo>
                    <a:pt x="1867" y="1907"/>
                  </a:lnTo>
                  <a:lnTo>
                    <a:pt x="1865" y="1907"/>
                  </a:lnTo>
                  <a:lnTo>
                    <a:pt x="1862" y="1907"/>
                  </a:lnTo>
                  <a:lnTo>
                    <a:pt x="1862" y="1924"/>
                  </a:lnTo>
                  <a:close/>
                  <a:moveTo>
                    <a:pt x="1943" y="1888"/>
                  </a:moveTo>
                  <a:lnTo>
                    <a:pt x="1943" y="1839"/>
                  </a:lnTo>
                  <a:lnTo>
                    <a:pt x="1926" y="1839"/>
                  </a:lnTo>
                  <a:lnTo>
                    <a:pt x="1926" y="1888"/>
                  </a:lnTo>
                  <a:lnTo>
                    <a:pt x="1943" y="1888"/>
                  </a:lnTo>
                  <a:close/>
                  <a:moveTo>
                    <a:pt x="1943" y="1789"/>
                  </a:moveTo>
                  <a:lnTo>
                    <a:pt x="1943" y="1739"/>
                  </a:lnTo>
                  <a:lnTo>
                    <a:pt x="1926" y="1739"/>
                  </a:lnTo>
                  <a:lnTo>
                    <a:pt x="1926" y="1789"/>
                  </a:lnTo>
                  <a:lnTo>
                    <a:pt x="1943" y="1789"/>
                  </a:lnTo>
                  <a:close/>
                  <a:moveTo>
                    <a:pt x="1943" y="1689"/>
                  </a:moveTo>
                  <a:lnTo>
                    <a:pt x="1943" y="1640"/>
                  </a:lnTo>
                  <a:lnTo>
                    <a:pt x="1926" y="1640"/>
                  </a:lnTo>
                  <a:lnTo>
                    <a:pt x="1926" y="1689"/>
                  </a:lnTo>
                  <a:lnTo>
                    <a:pt x="1943" y="1689"/>
                  </a:lnTo>
                  <a:close/>
                  <a:moveTo>
                    <a:pt x="1943" y="1590"/>
                  </a:moveTo>
                  <a:lnTo>
                    <a:pt x="1943" y="1540"/>
                  </a:lnTo>
                  <a:lnTo>
                    <a:pt x="1926" y="1540"/>
                  </a:lnTo>
                  <a:lnTo>
                    <a:pt x="1926" y="1590"/>
                  </a:lnTo>
                  <a:lnTo>
                    <a:pt x="1943" y="1590"/>
                  </a:lnTo>
                  <a:close/>
                  <a:moveTo>
                    <a:pt x="1943" y="1490"/>
                  </a:moveTo>
                  <a:lnTo>
                    <a:pt x="1943" y="1441"/>
                  </a:lnTo>
                  <a:lnTo>
                    <a:pt x="1926" y="1441"/>
                  </a:lnTo>
                  <a:lnTo>
                    <a:pt x="1926" y="1490"/>
                  </a:lnTo>
                  <a:lnTo>
                    <a:pt x="1943" y="1490"/>
                  </a:lnTo>
                  <a:close/>
                  <a:moveTo>
                    <a:pt x="1943" y="1391"/>
                  </a:moveTo>
                  <a:lnTo>
                    <a:pt x="1943" y="1341"/>
                  </a:lnTo>
                  <a:lnTo>
                    <a:pt x="1926" y="1341"/>
                  </a:lnTo>
                  <a:lnTo>
                    <a:pt x="1926" y="1391"/>
                  </a:lnTo>
                  <a:lnTo>
                    <a:pt x="1943" y="1391"/>
                  </a:lnTo>
                  <a:close/>
                  <a:moveTo>
                    <a:pt x="1943" y="1291"/>
                  </a:moveTo>
                  <a:lnTo>
                    <a:pt x="1943" y="1242"/>
                  </a:lnTo>
                  <a:lnTo>
                    <a:pt x="1926" y="1242"/>
                  </a:lnTo>
                  <a:lnTo>
                    <a:pt x="1926" y="1291"/>
                  </a:lnTo>
                  <a:lnTo>
                    <a:pt x="1943" y="1291"/>
                  </a:lnTo>
                  <a:close/>
                  <a:moveTo>
                    <a:pt x="1943" y="1192"/>
                  </a:moveTo>
                  <a:lnTo>
                    <a:pt x="1943" y="1142"/>
                  </a:lnTo>
                  <a:lnTo>
                    <a:pt x="1926" y="1142"/>
                  </a:lnTo>
                  <a:lnTo>
                    <a:pt x="1926" y="1192"/>
                  </a:lnTo>
                  <a:lnTo>
                    <a:pt x="1943" y="1192"/>
                  </a:lnTo>
                  <a:close/>
                  <a:moveTo>
                    <a:pt x="1943" y="1092"/>
                  </a:moveTo>
                  <a:lnTo>
                    <a:pt x="1943" y="1042"/>
                  </a:lnTo>
                  <a:lnTo>
                    <a:pt x="1926" y="1042"/>
                  </a:lnTo>
                  <a:lnTo>
                    <a:pt x="1926" y="1092"/>
                  </a:lnTo>
                  <a:lnTo>
                    <a:pt x="1943" y="1092"/>
                  </a:lnTo>
                  <a:close/>
                  <a:moveTo>
                    <a:pt x="1943" y="993"/>
                  </a:moveTo>
                  <a:lnTo>
                    <a:pt x="1943" y="943"/>
                  </a:lnTo>
                  <a:lnTo>
                    <a:pt x="1926" y="943"/>
                  </a:lnTo>
                  <a:lnTo>
                    <a:pt x="1926" y="993"/>
                  </a:lnTo>
                  <a:lnTo>
                    <a:pt x="1943" y="993"/>
                  </a:lnTo>
                  <a:close/>
                  <a:moveTo>
                    <a:pt x="1943" y="893"/>
                  </a:moveTo>
                  <a:lnTo>
                    <a:pt x="1943" y="843"/>
                  </a:lnTo>
                  <a:lnTo>
                    <a:pt x="1926" y="843"/>
                  </a:lnTo>
                  <a:lnTo>
                    <a:pt x="1926" y="893"/>
                  </a:lnTo>
                  <a:lnTo>
                    <a:pt x="1943" y="893"/>
                  </a:lnTo>
                  <a:close/>
                  <a:moveTo>
                    <a:pt x="1943" y="794"/>
                  </a:moveTo>
                  <a:lnTo>
                    <a:pt x="1943" y="744"/>
                  </a:lnTo>
                  <a:lnTo>
                    <a:pt x="1926" y="744"/>
                  </a:lnTo>
                  <a:lnTo>
                    <a:pt x="1926" y="794"/>
                  </a:lnTo>
                  <a:lnTo>
                    <a:pt x="1943" y="794"/>
                  </a:lnTo>
                  <a:close/>
                  <a:moveTo>
                    <a:pt x="1943" y="694"/>
                  </a:moveTo>
                  <a:lnTo>
                    <a:pt x="1943" y="644"/>
                  </a:lnTo>
                  <a:lnTo>
                    <a:pt x="1926" y="644"/>
                  </a:lnTo>
                  <a:lnTo>
                    <a:pt x="1926" y="694"/>
                  </a:lnTo>
                  <a:lnTo>
                    <a:pt x="1943" y="694"/>
                  </a:lnTo>
                  <a:close/>
                  <a:moveTo>
                    <a:pt x="1943" y="595"/>
                  </a:moveTo>
                  <a:lnTo>
                    <a:pt x="1943" y="545"/>
                  </a:lnTo>
                  <a:lnTo>
                    <a:pt x="1926" y="545"/>
                  </a:lnTo>
                  <a:lnTo>
                    <a:pt x="1926" y="595"/>
                  </a:lnTo>
                  <a:lnTo>
                    <a:pt x="1943" y="595"/>
                  </a:lnTo>
                  <a:close/>
                  <a:moveTo>
                    <a:pt x="1943" y="495"/>
                  </a:moveTo>
                  <a:lnTo>
                    <a:pt x="1943" y="445"/>
                  </a:lnTo>
                  <a:lnTo>
                    <a:pt x="1926" y="445"/>
                  </a:lnTo>
                  <a:lnTo>
                    <a:pt x="1926" y="495"/>
                  </a:lnTo>
                  <a:lnTo>
                    <a:pt x="1943" y="495"/>
                  </a:lnTo>
                  <a:close/>
                  <a:moveTo>
                    <a:pt x="1943" y="396"/>
                  </a:moveTo>
                  <a:lnTo>
                    <a:pt x="1943" y="346"/>
                  </a:lnTo>
                  <a:lnTo>
                    <a:pt x="1926" y="346"/>
                  </a:lnTo>
                  <a:lnTo>
                    <a:pt x="1926" y="396"/>
                  </a:lnTo>
                  <a:lnTo>
                    <a:pt x="1943" y="396"/>
                  </a:lnTo>
                  <a:close/>
                  <a:moveTo>
                    <a:pt x="1943" y="296"/>
                  </a:moveTo>
                  <a:lnTo>
                    <a:pt x="1943" y="246"/>
                  </a:lnTo>
                  <a:lnTo>
                    <a:pt x="1926" y="246"/>
                  </a:lnTo>
                  <a:lnTo>
                    <a:pt x="1926" y="296"/>
                  </a:lnTo>
                  <a:lnTo>
                    <a:pt x="1943" y="296"/>
                  </a:lnTo>
                  <a:close/>
                  <a:moveTo>
                    <a:pt x="1943" y="196"/>
                  </a:moveTo>
                  <a:lnTo>
                    <a:pt x="1943" y="147"/>
                  </a:lnTo>
                  <a:lnTo>
                    <a:pt x="1926" y="147"/>
                  </a:lnTo>
                  <a:lnTo>
                    <a:pt x="1926" y="196"/>
                  </a:lnTo>
                  <a:lnTo>
                    <a:pt x="1943" y="196"/>
                  </a:lnTo>
                  <a:close/>
                  <a:moveTo>
                    <a:pt x="1943" y="97"/>
                  </a:moveTo>
                  <a:lnTo>
                    <a:pt x="1943" y="47"/>
                  </a:lnTo>
                  <a:lnTo>
                    <a:pt x="1926" y="47"/>
                  </a:lnTo>
                  <a:lnTo>
                    <a:pt x="1926" y="97"/>
                  </a:lnTo>
                  <a:lnTo>
                    <a:pt x="1943" y="97"/>
                  </a:lnTo>
                  <a:close/>
                  <a:moveTo>
                    <a:pt x="1944" y="16"/>
                  </a:moveTo>
                  <a:lnTo>
                    <a:pt x="1945" y="16"/>
                  </a:lnTo>
                  <a:lnTo>
                    <a:pt x="1948" y="16"/>
                  </a:lnTo>
                  <a:lnTo>
                    <a:pt x="1951" y="16"/>
                  </a:lnTo>
                  <a:lnTo>
                    <a:pt x="1953" y="16"/>
                  </a:lnTo>
                  <a:lnTo>
                    <a:pt x="1957" y="16"/>
                  </a:lnTo>
                  <a:lnTo>
                    <a:pt x="1959" y="16"/>
                  </a:lnTo>
                  <a:lnTo>
                    <a:pt x="1962" y="16"/>
                  </a:lnTo>
                  <a:lnTo>
                    <a:pt x="1965" y="16"/>
                  </a:lnTo>
                  <a:lnTo>
                    <a:pt x="1967" y="16"/>
                  </a:lnTo>
                  <a:lnTo>
                    <a:pt x="1970" y="16"/>
                  </a:lnTo>
                  <a:lnTo>
                    <a:pt x="1973" y="16"/>
                  </a:lnTo>
                  <a:lnTo>
                    <a:pt x="1976" y="16"/>
                  </a:lnTo>
                  <a:lnTo>
                    <a:pt x="1979" y="16"/>
                  </a:lnTo>
                  <a:lnTo>
                    <a:pt x="1981" y="16"/>
                  </a:lnTo>
                  <a:lnTo>
                    <a:pt x="1984" y="16"/>
                  </a:lnTo>
                  <a:lnTo>
                    <a:pt x="1987" y="16"/>
                  </a:lnTo>
                  <a:lnTo>
                    <a:pt x="1990" y="16"/>
                  </a:lnTo>
                  <a:lnTo>
                    <a:pt x="1992" y="16"/>
                  </a:lnTo>
                  <a:lnTo>
                    <a:pt x="1994" y="16"/>
                  </a:lnTo>
                  <a:lnTo>
                    <a:pt x="1994" y="0"/>
                  </a:lnTo>
                  <a:lnTo>
                    <a:pt x="1992" y="0"/>
                  </a:lnTo>
                  <a:lnTo>
                    <a:pt x="1990" y="0"/>
                  </a:lnTo>
                  <a:lnTo>
                    <a:pt x="1987" y="0"/>
                  </a:lnTo>
                  <a:lnTo>
                    <a:pt x="1984" y="0"/>
                  </a:lnTo>
                  <a:lnTo>
                    <a:pt x="1981" y="0"/>
                  </a:lnTo>
                  <a:lnTo>
                    <a:pt x="1979" y="0"/>
                  </a:lnTo>
                  <a:lnTo>
                    <a:pt x="1976" y="0"/>
                  </a:lnTo>
                  <a:lnTo>
                    <a:pt x="1973" y="0"/>
                  </a:lnTo>
                  <a:lnTo>
                    <a:pt x="1970" y="0"/>
                  </a:lnTo>
                  <a:lnTo>
                    <a:pt x="1967" y="0"/>
                  </a:lnTo>
                  <a:lnTo>
                    <a:pt x="1965" y="0"/>
                  </a:lnTo>
                  <a:lnTo>
                    <a:pt x="1962" y="0"/>
                  </a:lnTo>
                  <a:lnTo>
                    <a:pt x="1959" y="0"/>
                  </a:lnTo>
                  <a:lnTo>
                    <a:pt x="1957" y="0"/>
                  </a:lnTo>
                  <a:lnTo>
                    <a:pt x="1953" y="0"/>
                  </a:lnTo>
                  <a:lnTo>
                    <a:pt x="1951" y="0"/>
                  </a:lnTo>
                  <a:lnTo>
                    <a:pt x="1948" y="0"/>
                  </a:lnTo>
                  <a:lnTo>
                    <a:pt x="1945" y="0"/>
                  </a:lnTo>
                  <a:lnTo>
                    <a:pt x="1944" y="0"/>
                  </a:lnTo>
                  <a:lnTo>
                    <a:pt x="1944" y="16"/>
                  </a:lnTo>
                  <a:close/>
                  <a:moveTo>
                    <a:pt x="2044" y="16"/>
                  </a:moveTo>
                  <a:lnTo>
                    <a:pt x="2045" y="16"/>
                  </a:lnTo>
                  <a:lnTo>
                    <a:pt x="2048" y="16"/>
                  </a:lnTo>
                  <a:lnTo>
                    <a:pt x="2051" y="16"/>
                  </a:lnTo>
                  <a:lnTo>
                    <a:pt x="2054" y="16"/>
                  </a:lnTo>
                  <a:lnTo>
                    <a:pt x="2056" y="16"/>
                  </a:lnTo>
                  <a:lnTo>
                    <a:pt x="2059" y="16"/>
                  </a:lnTo>
                  <a:lnTo>
                    <a:pt x="2062" y="16"/>
                  </a:lnTo>
                  <a:lnTo>
                    <a:pt x="2065" y="16"/>
                  </a:lnTo>
                  <a:lnTo>
                    <a:pt x="2068" y="16"/>
                  </a:lnTo>
                  <a:lnTo>
                    <a:pt x="2070" y="16"/>
                  </a:lnTo>
                  <a:lnTo>
                    <a:pt x="2073" y="16"/>
                  </a:lnTo>
                  <a:lnTo>
                    <a:pt x="2076" y="16"/>
                  </a:lnTo>
                  <a:lnTo>
                    <a:pt x="2079" y="16"/>
                  </a:lnTo>
                  <a:lnTo>
                    <a:pt x="2082" y="16"/>
                  </a:lnTo>
                  <a:lnTo>
                    <a:pt x="2084" y="16"/>
                  </a:lnTo>
                  <a:lnTo>
                    <a:pt x="2087" y="16"/>
                  </a:lnTo>
                  <a:lnTo>
                    <a:pt x="2090" y="16"/>
                  </a:lnTo>
                  <a:lnTo>
                    <a:pt x="2092" y="16"/>
                  </a:lnTo>
                  <a:lnTo>
                    <a:pt x="2094" y="16"/>
                  </a:lnTo>
                  <a:lnTo>
                    <a:pt x="2094" y="0"/>
                  </a:lnTo>
                  <a:lnTo>
                    <a:pt x="2092" y="0"/>
                  </a:lnTo>
                  <a:lnTo>
                    <a:pt x="2090" y="0"/>
                  </a:lnTo>
                  <a:lnTo>
                    <a:pt x="2087" y="0"/>
                  </a:lnTo>
                  <a:lnTo>
                    <a:pt x="2084" y="0"/>
                  </a:lnTo>
                  <a:lnTo>
                    <a:pt x="2082" y="0"/>
                  </a:lnTo>
                  <a:lnTo>
                    <a:pt x="2079" y="0"/>
                  </a:lnTo>
                  <a:lnTo>
                    <a:pt x="2076" y="0"/>
                  </a:lnTo>
                  <a:lnTo>
                    <a:pt x="2073" y="0"/>
                  </a:lnTo>
                  <a:lnTo>
                    <a:pt x="2070" y="0"/>
                  </a:lnTo>
                  <a:lnTo>
                    <a:pt x="2068" y="0"/>
                  </a:lnTo>
                  <a:lnTo>
                    <a:pt x="2065" y="0"/>
                  </a:lnTo>
                  <a:lnTo>
                    <a:pt x="2062" y="0"/>
                  </a:lnTo>
                  <a:lnTo>
                    <a:pt x="2059" y="0"/>
                  </a:lnTo>
                  <a:lnTo>
                    <a:pt x="2057" y="0"/>
                  </a:lnTo>
                  <a:lnTo>
                    <a:pt x="2054" y="0"/>
                  </a:lnTo>
                  <a:lnTo>
                    <a:pt x="2051" y="0"/>
                  </a:lnTo>
                  <a:lnTo>
                    <a:pt x="2048" y="0"/>
                  </a:lnTo>
                  <a:lnTo>
                    <a:pt x="2045" y="0"/>
                  </a:lnTo>
                  <a:lnTo>
                    <a:pt x="2044" y="0"/>
                  </a:lnTo>
                  <a:lnTo>
                    <a:pt x="2044" y="16"/>
                  </a:lnTo>
                  <a:close/>
                  <a:moveTo>
                    <a:pt x="2123" y="21"/>
                  </a:moveTo>
                  <a:lnTo>
                    <a:pt x="2123" y="71"/>
                  </a:lnTo>
                  <a:lnTo>
                    <a:pt x="2140" y="71"/>
                  </a:lnTo>
                  <a:lnTo>
                    <a:pt x="2140" y="21"/>
                  </a:lnTo>
                  <a:lnTo>
                    <a:pt x="2123" y="21"/>
                  </a:lnTo>
                  <a:close/>
                  <a:moveTo>
                    <a:pt x="2123" y="121"/>
                  </a:moveTo>
                  <a:lnTo>
                    <a:pt x="2123" y="170"/>
                  </a:lnTo>
                  <a:lnTo>
                    <a:pt x="2140" y="170"/>
                  </a:lnTo>
                  <a:lnTo>
                    <a:pt x="2140" y="121"/>
                  </a:lnTo>
                  <a:lnTo>
                    <a:pt x="2123" y="121"/>
                  </a:lnTo>
                  <a:close/>
                  <a:moveTo>
                    <a:pt x="2123" y="220"/>
                  </a:moveTo>
                  <a:lnTo>
                    <a:pt x="2123" y="270"/>
                  </a:lnTo>
                  <a:lnTo>
                    <a:pt x="2140" y="270"/>
                  </a:lnTo>
                  <a:lnTo>
                    <a:pt x="2140" y="220"/>
                  </a:lnTo>
                  <a:lnTo>
                    <a:pt x="2123" y="220"/>
                  </a:lnTo>
                  <a:close/>
                  <a:moveTo>
                    <a:pt x="2123" y="320"/>
                  </a:moveTo>
                  <a:lnTo>
                    <a:pt x="2123" y="369"/>
                  </a:lnTo>
                  <a:lnTo>
                    <a:pt x="2140" y="369"/>
                  </a:lnTo>
                  <a:lnTo>
                    <a:pt x="2140" y="320"/>
                  </a:lnTo>
                  <a:lnTo>
                    <a:pt x="2123" y="320"/>
                  </a:lnTo>
                  <a:close/>
                  <a:moveTo>
                    <a:pt x="2123" y="419"/>
                  </a:moveTo>
                  <a:lnTo>
                    <a:pt x="2123" y="469"/>
                  </a:lnTo>
                  <a:lnTo>
                    <a:pt x="2140" y="469"/>
                  </a:lnTo>
                  <a:lnTo>
                    <a:pt x="2140" y="419"/>
                  </a:lnTo>
                  <a:lnTo>
                    <a:pt x="2123" y="419"/>
                  </a:lnTo>
                  <a:close/>
                  <a:moveTo>
                    <a:pt x="2123" y="519"/>
                  </a:moveTo>
                  <a:lnTo>
                    <a:pt x="2123" y="569"/>
                  </a:lnTo>
                  <a:lnTo>
                    <a:pt x="2140" y="569"/>
                  </a:lnTo>
                  <a:lnTo>
                    <a:pt x="2140" y="519"/>
                  </a:lnTo>
                  <a:lnTo>
                    <a:pt x="2123" y="519"/>
                  </a:lnTo>
                  <a:close/>
                  <a:moveTo>
                    <a:pt x="2123" y="618"/>
                  </a:moveTo>
                  <a:lnTo>
                    <a:pt x="2123" y="668"/>
                  </a:lnTo>
                  <a:lnTo>
                    <a:pt x="2140" y="668"/>
                  </a:lnTo>
                  <a:lnTo>
                    <a:pt x="2140" y="618"/>
                  </a:lnTo>
                  <a:lnTo>
                    <a:pt x="2123" y="618"/>
                  </a:lnTo>
                  <a:close/>
                  <a:moveTo>
                    <a:pt x="2123" y="718"/>
                  </a:moveTo>
                  <a:lnTo>
                    <a:pt x="2123" y="768"/>
                  </a:lnTo>
                  <a:lnTo>
                    <a:pt x="2140" y="768"/>
                  </a:lnTo>
                  <a:lnTo>
                    <a:pt x="2140" y="718"/>
                  </a:lnTo>
                  <a:lnTo>
                    <a:pt x="2123" y="718"/>
                  </a:lnTo>
                  <a:close/>
                  <a:moveTo>
                    <a:pt x="2123" y="817"/>
                  </a:moveTo>
                  <a:lnTo>
                    <a:pt x="2123" y="867"/>
                  </a:lnTo>
                  <a:lnTo>
                    <a:pt x="2140" y="867"/>
                  </a:lnTo>
                  <a:lnTo>
                    <a:pt x="2140" y="817"/>
                  </a:lnTo>
                  <a:lnTo>
                    <a:pt x="2123" y="817"/>
                  </a:lnTo>
                  <a:close/>
                  <a:moveTo>
                    <a:pt x="2123" y="917"/>
                  </a:moveTo>
                  <a:lnTo>
                    <a:pt x="2123" y="967"/>
                  </a:lnTo>
                  <a:lnTo>
                    <a:pt x="2140" y="967"/>
                  </a:lnTo>
                  <a:lnTo>
                    <a:pt x="2140" y="917"/>
                  </a:lnTo>
                  <a:lnTo>
                    <a:pt x="2123" y="917"/>
                  </a:lnTo>
                  <a:close/>
                  <a:moveTo>
                    <a:pt x="2123" y="1016"/>
                  </a:moveTo>
                  <a:lnTo>
                    <a:pt x="2123" y="1066"/>
                  </a:lnTo>
                  <a:lnTo>
                    <a:pt x="2140" y="1066"/>
                  </a:lnTo>
                  <a:lnTo>
                    <a:pt x="2140" y="1016"/>
                  </a:lnTo>
                  <a:lnTo>
                    <a:pt x="2123" y="1016"/>
                  </a:lnTo>
                  <a:close/>
                  <a:moveTo>
                    <a:pt x="2123" y="1116"/>
                  </a:moveTo>
                  <a:lnTo>
                    <a:pt x="2123" y="1166"/>
                  </a:lnTo>
                  <a:lnTo>
                    <a:pt x="2140" y="1166"/>
                  </a:lnTo>
                  <a:lnTo>
                    <a:pt x="2140" y="1116"/>
                  </a:lnTo>
                  <a:lnTo>
                    <a:pt x="2123" y="1116"/>
                  </a:lnTo>
                  <a:close/>
                  <a:moveTo>
                    <a:pt x="2123" y="1215"/>
                  </a:moveTo>
                  <a:lnTo>
                    <a:pt x="2123" y="1265"/>
                  </a:lnTo>
                  <a:lnTo>
                    <a:pt x="2140" y="1265"/>
                  </a:lnTo>
                  <a:lnTo>
                    <a:pt x="2140" y="1215"/>
                  </a:lnTo>
                  <a:lnTo>
                    <a:pt x="2123" y="1215"/>
                  </a:lnTo>
                  <a:close/>
                  <a:moveTo>
                    <a:pt x="2123" y="1315"/>
                  </a:moveTo>
                  <a:lnTo>
                    <a:pt x="2123" y="1365"/>
                  </a:lnTo>
                  <a:lnTo>
                    <a:pt x="2140" y="1365"/>
                  </a:lnTo>
                  <a:lnTo>
                    <a:pt x="2140" y="1315"/>
                  </a:lnTo>
                  <a:lnTo>
                    <a:pt x="2123" y="1315"/>
                  </a:lnTo>
                  <a:close/>
                  <a:moveTo>
                    <a:pt x="2123" y="1415"/>
                  </a:moveTo>
                  <a:lnTo>
                    <a:pt x="2123" y="1464"/>
                  </a:lnTo>
                  <a:lnTo>
                    <a:pt x="2140" y="1464"/>
                  </a:lnTo>
                  <a:lnTo>
                    <a:pt x="2140" y="1415"/>
                  </a:lnTo>
                  <a:lnTo>
                    <a:pt x="2123" y="1415"/>
                  </a:lnTo>
                  <a:close/>
                  <a:moveTo>
                    <a:pt x="2123" y="1514"/>
                  </a:moveTo>
                  <a:lnTo>
                    <a:pt x="2123" y="1564"/>
                  </a:lnTo>
                  <a:lnTo>
                    <a:pt x="2140" y="1564"/>
                  </a:lnTo>
                  <a:lnTo>
                    <a:pt x="2140" y="1514"/>
                  </a:lnTo>
                  <a:lnTo>
                    <a:pt x="2123" y="1514"/>
                  </a:lnTo>
                  <a:close/>
                  <a:moveTo>
                    <a:pt x="2123" y="1614"/>
                  </a:moveTo>
                  <a:lnTo>
                    <a:pt x="2123" y="1663"/>
                  </a:lnTo>
                  <a:lnTo>
                    <a:pt x="2140" y="1663"/>
                  </a:lnTo>
                  <a:lnTo>
                    <a:pt x="2140" y="1614"/>
                  </a:lnTo>
                  <a:lnTo>
                    <a:pt x="2123" y="1614"/>
                  </a:lnTo>
                  <a:close/>
                  <a:moveTo>
                    <a:pt x="2123" y="1713"/>
                  </a:moveTo>
                  <a:lnTo>
                    <a:pt x="2123" y="1763"/>
                  </a:lnTo>
                  <a:lnTo>
                    <a:pt x="2140" y="1763"/>
                  </a:lnTo>
                  <a:lnTo>
                    <a:pt x="2140" y="1713"/>
                  </a:lnTo>
                  <a:lnTo>
                    <a:pt x="2123" y="1713"/>
                  </a:lnTo>
                  <a:close/>
                  <a:moveTo>
                    <a:pt x="2123" y="1813"/>
                  </a:moveTo>
                  <a:lnTo>
                    <a:pt x="2123" y="1862"/>
                  </a:lnTo>
                  <a:lnTo>
                    <a:pt x="2140" y="1862"/>
                  </a:lnTo>
                  <a:lnTo>
                    <a:pt x="2140" y="1813"/>
                  </a:lnTo>
                  <a:lnTo>
                    <a:pt x="2123" y="1813"/>
                  </a:lnTo>
                  <a:close/>
                  <a:moveTo>
                    <a:pt x="2123" y="1912"/>
                  </a:moveTo>
                  <a:lnTo>
                    <a:pt x="2123" y="1916"/>
                  </a:lnTo>
                  <a:lnTo>
                    <a:pt x="2131" y="1924"/>
                  </a:lnTo>
                  <a:lnTo>
                    <a:pt x="2134" y="1924"/>
                  </a:lnTo>
                  <a:lnTo>
                    <a:pt x="2137" y="1924"/>
                  </a:lnTo>
                  <a:lnTo>
                    <a:pt x="2140" y="1924"/>
                  </a:lnTo>
                  <a:lnTo>
                    <a:pt x="2143" y="1924"/>
                  </a:lnTo>
                  <a:lnTo>
                    <a:pt x="2145" y="1924"/>
                  </a:lnTo>
                  <a:lnTo>
                    <a:pt x="2148" y="1924"/>
                  </a:lnTo>
                  <a:lnTo>
                    <a:pt x="2151" y="1925"/>
                  </a:lnTo>
                  <a:lnTo>
                    <a:pt x="2154" y="1925"/>
                  </a:lnTo>
                  <a:lnTo>
                    <a:pt x="2156" y="1925"/>
                  </a:lnTo>
                  <a:lnTo>
                    <a:pt x="2159" y="1925"/>
                  </a:lnTo>
                  <a:lnTo>
                    <a:pt x="2162" y="1925"/>
                  </a:lnTo>
                  <a:lnTo>
                    <a:pt x="2165" y="1925"/>
                  </a:lnTo>
                  <a:lnTo>
                    <a:pt x="2168" y="1925"/>
                  </a:lnTo>
                  <a:lnTo>
                    <a:pt x="2170" y="1925"/>
                  </a:lnTo>
                  <a:lnTo>
                    <a:pt x="2173" y="1925"/>
                  </a:lnTo>
                  <a:lnTo>
                    <a:pt x="2176" y="1925"/>
                  </a:lnTo>
                  <a:lnTo>
                    <a:pt x="2177" y="1925"/>
                  </a:lnTo>
                  <a:lnTo>
                    <a:pt x="2177" y="1908"/>
                  </a:lnTo>
                  <a:lnTo>
                    <a:pt x="2176" y="1908"/>
                  </a:lnTo>
                  <a:lnTo>
                    <a:pt x="2173" y="1908"/>
                  </a:lnTo>
                  <a:lnTo>
                    <a:pt x="2170" y="1908"/>
                  </a:lnTo>
                  <a:lnTo>
                    <a:pt x="2168" y="1908"/>
                  </a:lnTo>
                  <a:lnTo>
                    <a:pt x="2165" y="1908"/>
                  </a:lnTo>
                  <a:lnTo>
                    <a:pt x="2162" y="1908"/>
                  </a:lnTo>
                  <a:lnTo>
                    <a:pt x="2159" y="1908"/>
                  </a:lnTo>
                  <a:lnTo>
                    <a:pt x="2157" y="1908"/>
                  </a:lnTo>
                  <a:lnTo>
                    <a:pt x="2154" y="1908"/>
                  </a:lnTo>
                  <a:lnTo>
                    <a:pt x="2151" y="1908"/>
                  </a:lnTo>
                  <a:lnTo>
                    <a:pt x="2148" y="1908"/>
                  </a:lnTo>
                  <a:lnTo>
                    <a:pt x="2145" y="1908"/>
                  </a:lnTo>
                  <a:lnTo>
                    <a:pt x="2143" y="1908"/>
                  </a:lnTo>
                  <a:lnTo>
                    <a:pt x="2140" y="1908"/>
                  </a:lnTo>
                  <a:lnTo>
                    <a:pt x="2137" y="1908"/>
                  </a:lnTo>
                  <a:lnTo>
                    <a:pt x="2134" y="1908"/>
                  </a:lnTo>
                  <a:lnTo>
                    <a:pt x="2131" y="1908"/>
                  </a:lnTo>
                  <a:lnTo>
                    <a:pt x="2131" y="1916"/>
                  </a:lnTo>
                  <a:lnTo>
                    <a:pt x="2140" y="1916"/>
                  </a:lnTo>
                  <a:lnTo>
                    <a:pt x="2140" y="1912"/>
                  </a:lnTo>
                  <a:lnTo>
                    <a:pt x="2123" y="1912"/>
                  </a:lnTo>
                  <a:close/>
                  <a:moveTo>
                    <a:pt x="2227" y="1926"/>
                  </a:moveTo>
                  <a:lnTo>
                    <a:pt x="2228" y="1926"/>
                  </a:lnTo>
                  <a:lnTo>
                    <a:pt x="2237" y="1918"/>
                  </a:lnTo>
                  <a:lnTo>
                    <a:pt x="2237" y="1870"/>
                  </a:lnTo>
                  <a:lnTo>
                    <a:pt x="2221" y="1870"/>
                  </a:lnTo>
                  <a:lnTo>
                    <a:pt x="2221" y="1918"/>
                  </a:lnTo>
                  <a:lnTo>
                    <a:pt x="2229" y="1918"/>
                  </a:lnTo>
                  <a:lnTo>
                    <a:pt x="2229" y="1909"/>
                  </a:lnTo>
                  <a:lnTo>
                    <a:pt x="2228" y="1909"/>
                  </a:lnTo>
                  <a:lnTo>
                    <a:pt x="2227" y="1926"/>
                  </a:lnTo>
                  <a:close/>
                  <a:moveTo>
                    <a:pt x="2237" y="1820"/>
                  </a:moveTo>
                  <a:lnTo>
                    <a:pt x="2237" y="1770"/>
                  </a:lnTo>
                  <a:lnTo>
                    <a:pt x="2221" y="1770"/>
                  </a:lnTo>
                  <a:lnTo>
                    <a:pt x="2221" y="1820"/>
                  </a:lnTo>
                  <a:lnTo>
                    <a:pt x="2237" y="1820"/>
                  </a:lnTo>
                  <a:close/>
                  <a:moveTo>
                    <a:pt x="2237" y="1721"/>
                  </a:moveTo>
                  <a:lnTo>
                    <a:pt x="2237" y="1671"/>
                  </a:lnTo>
                  <a:lnTo>
                    <a:pt x="2221" y="1671"/>
                  </a:lnTo>
                  <a:lnTo>
                    <a:pt x="2221" y="1721"/>
                  </a:lnTo>
                  <a:lnTo>
                    <a:pt x="2237" y="1721"/>
                  </a:lnTo>
                  <a:close/>
                  <a:moveTo>
                    <a:pt x="2237" y="1621"/>
                  </a:moveTo>
                  <a:lnTo>
                    <a:pt x="2237" y="1571"/>
                  </a:lnTo>
                  <a:lnTo>
                    <a:pt x="2221" y="1571"/>
                  </a:lnTo>
                  <a:lnTo>
                    <a:pt x="2221" y="1621"/>
                  </a:lnTo>
                  <a:lnTo>
                    <a:pt x="2237" y="1621"/>
                  </a:lnTo>
                  <a:close/>
                  <a:moveTo>
                    <a:pt x="2237" y="1521"/>
                  </a:moveTo>
                  <a:lnTo>
                    <a:pt x="2237" y="1472"/>
                  </a:lnTo>
                  <a:lnTo>
                    <a:pt x="2221" y="1472"/>
                  </a:lnTo>
                  <a:lnTo>
                    <a:pt x="2221" y="1521"/>
                  </a:lnTo>
                  <a:lnTo>
                    <a:pt x="2237" y="1521"/>
                  </a:lnTo>
                  <a:close/>
                  <a:moveTo>
                    <a:pt x="2237" y="1422"/>
                  </a:moveTo>
                  <a:lnTo>
                    <a:pt x="2237" y="1372"/>
                  </a:lnTo>
                  <a:lnTo>
                    <a:pt x="2221" y="1372"/>
                  </a:lnTo>
                  <a:lnTo>
                    <a:pt x="2221" y="1422"/>
                  </a:lnTo>
                  <a:lnTo>
                    <a:pt x="2237" y="1422"/>
                  </a:lnTo>
                  <a:close/>
                  <a:moveTo>
                    <a:pt x="2237" y="1322"/>
                  </a:moveTo>
                  <a:lnTo>
                    <a:pt x="2237" y="1273"/>
                  </a:lnTo>
                  <a:lnTo>
                    <a:pt x="2221" y="1273"/>
                  </a:lnTo>
                  <a:lnTo>
                    <a:pt x="2221" y="1322"/>
                  </a:lnTo>
                  <a:lnTo>
                    <a:pt x="2237" y="1322"/>
                  </a:lnTo>
                  <a:close/>
                  <a:moveTo>
                    <a:pt x="2237" y="1223"/>
                  </a:moveTo>
                  <a:lnTo>
                    <a:pt x="2237" y="1173"/>
                  </a:lnTo>
                  <a:lnTo>
                    <a:pt x="2221" y="1173"/>
                  </a:lnTo>
                  <a:lnTo>
                    <a:pt x="2221" y="1223"/>
                  </a:lnTo>
                  <a:lnTo>
                    <a:pt x="2237" y="1223"/>
                  </a:lnTo>
                  <a:close/>
                  <a:moveTo>
                    <a:pt x="2237" y="1123"/>
                  </a:moveTo>
                  <a:lnTo>
                    <a:pt x="2237" y="1074"/>
                  </a:lnTo>
                  <a:lnTo>
                    <a:pt x="2221" y="1074"/>
                  </a:lnTo>
                  <a:lnTo>
                    <a:pt x="2221" y="1123"/>
                  </a:lnTo>
                  <a:lnTo>
                    <a:pt x="2237" y="1123"/>
                  </a:lnTo>
                  <a:close/>
                  <a:moveTo>
                    <a:pt x="2237" y="1024"/>
                  </a:moveTo>
                  <a:lnTo>
                    <a:pt x="2237" y="974"/>
                  </a:lnTo>
                  <a:lnTo>
                    <a:pt x="2221" y="974"/>
                  </a:lnTo>
                  <a:lnTo>
                    <a:pt x="2221" y="1024"/>
                  </a:lnTo>
                  <a:lnTo>
                    <a:pt x="2237" y="1024"/>
                  </a:lnTo>
                  <a:close/>
                  <a:moveTo>
                    <a:pt x="2237" y="924"/>
                  </a:moveTo>
                  <a:lnTo>
                    <a:pt x="2237" y="875"/>
                  </a:lnTo>
                  <a:lnTo>
                    <a:pt x="2221" y="875"/>
                  </a:lnTo>
                  <a:lnTo>
                    <a:pt x="2221" y="924"/>
                  </a:lnTo>
                  <a:lnTo>
                    <a:pt x="2237" y="924"/>
                  </a:lnTo>
                  <a:close/>
                  <a:moveTo>
                    <a:pt x="2237" y="825"/>
                  </a:moveTo>
                  <a:lnTo>
                    <a:pt x="2237" y="775"/>
                  </a:lnTo>
                  <a:lnTo>
                    <a:pt x="2221" y="775"/>
                  </a:lnTo>
                  <a:lnTo>
                    <a:pt x="2221" y="825"/>
                  </a:lnTo>
                  <a:lnTo>
                    <a:pt x="2237" y="825"/>
                  </a:lnTo>
                  <a:close/>
                  <a:moveTo>
                    <a:pt x="2237" y="725"/>
                  </a:moveTo>
                  <a:lnTo>
                    <a:pt x="2237" y="675"/>
                  </a:lnTo>
                  <a:lnTo>
                    <a:pt x="2221" y="675"/>
                  </a:lnTo>
                  <a:lnTo>
                    <a:pt x="2221" y="725"/>
                  </a:lnTo>
                  <a:lnTo>
                    <a:pt x="2237" y="725"/>
                  </a:lnTo>
                  <a:close/>
                  <a:moveTo>
                    <a:pt x="2237" y="626"/>
                  </a:moveTo>
                  <a:lnTo>
                    <a:pt x="2237" y="576"/>
                  </a:lnTo>
                  <a:lnTo>
                    <a:pt x="2221" y="576"/>
                  </a:lnTo>
                  <a:lnTo>
                    <a:pt x="2221" y="626"/>
                  </a:lnTo>
                  <a:lnTo>
                    <a:pt x="2237" y="626"/>
                  </a:lnTo>
                  <a:close/>
                  <a:moveTo>
                    <a:pt x="2237" y="526"/>
                  </a:moveTo>
                  <a:lnTo>
                    <a:pt x="2237" y="476"/>
                  </a:lnTo>
                  <a:lnTo>
                    <a:pt x="2221" y="476"/>
                  </a:lnTo>
                  <a:lnTo>
                    <a:pt x="2221" y="526"/>
                  </a:lnTo>
                  <a:lnTo>
                    <a:pt x="2237" y="526"/>
                  </a:lnTo>
                  <a:close/>
                  <a:moveTo>
                    <a:pt x="2237" y="427"/>
                  </a:moveTo>
                  <a:lnTo>
                    <a:pt x="2237" y="377"/>
                  </a:lnTo>
                  <a:lnTo>
                    <a:pt x="2221" y="377"/>
                  </a:lnTo>
                  <a:lnTo>
                    <a:pt x="2221" y="427"/>
                  </a:lnTo>
                  <a:lnTo>
                    <a:pt x="2237" y="427"/>
                  </a:lnTo>
                  <a:close/>
                  <a:moveTo>
                    <a:pt x="2237" y="327"/>
                  </a:moveTo>
                  <a:lnTo>
                    <a:pt x="2237" y="277"/>
                  </a:lnTo>
                  <a:lnTo>
                    <a:pt x="2221" y="277"/>
                  </a:lnTo>
                  <a:lnTo>
                    <a:pt x="2221" y="327"/>
                  </a:lnTo>
                  <a:lnTo>
                    <a:pt x="2237" y="327"/>
                  </a:lnTo>
                  <a:close/>
                  <a:moveTo>
                    <a:pt x="2237" y="228"/>
                  </a:moveTo>
                  <a:lnTo>
                    <a:pt x="2237" y="178"/>
                  </a:lnTo>
                  <a:lnTo>
                    <a:pt x="2221" y="178"/>
                  </a:lnTo>
                  <a:lnTo>
                    <a:pt x="2221" y="228"/>
                  </a:lnTo>
                  <a:lnTo>
                    <a:pt x="2237" y="228"/>
                  </a:lnTo>
                  <a:close/>
                  <a:moveTo>
                    <a:pt x="2237" y="128"/>
                  </a:moveTo>
                  <a:lnTo>
                    <a:pt x="2237" y="78"/>
                  </a:lnTo>
                  <a:lnTo>
                    <a:pt x="2221" y="78"/>
                  </a:lnTo>
                  <a:lnTo>
                    <a:pt x="2221" y="128"/>
                  </a:lnTo>
                  <a:lnTo>
                    <a:pt x="2237" y="128"/>
                  </a:lnTo>
                  <a:close/>
                  <a:moveTo>
                    <a:pt x="2237" y="29"/>
                  </a:moveTo>
                  <a:lnTo>
                    <a:pt x="2237" y="10"/>
                  </a:lnTo>
                  <a:lnTo>
                    <a:pt x="2229" y="10"/>
                  </a:lnTo>
                  <a:lnTo>
                    <a:pt x="2228" y="18"/>
                  </a:lnTo>
                  <a:lnTo>
                    <a:pt x="2231" y="19"/>
                  </a:lnTo>
                  <a:lnTo>
                    <a:pt x="2234" y="19"/>
                  </a:lnTo>
                  <a:lnTo>
                    <a:pt x="2237" y="19"/>
                  </a:lnTo>
                  <a:lnTo>
                    <a:pt x="2240" y="19"/>
                  </a:lnTo>
                  <a:lnTo>
                    <a:pt x="2242" y="19"/>
                  </a:lnTo>
                  <a:lnTo>
                    <a:pt x="2245" y="19"/>
                  </a:lnTo>
                  <a:lnTo>
                    <a:pt x="2248" y="19"/>
                  </a:lnTo>
                  <a:lnTo>
                    <a:pt x="2251" y="19"/>
                  </a:lnTo>
                  <a:lnTo>
                    <a:pt x="2254" y="20"/>
                  </a:lnTo>
                  <a:lnTo>
                    <a:pt x="2256" y="20"/>
                  </a:lnTo>
                  <a:lnTo>
                    <a:pt x="2259" y="20"/>
                  </a:lnTo>
                  <a:lnTo>
                    <a:pt x="2260" y="20"/>
                  </a:lnTo>
                  <a:lnTo>
                    <a:pt x="2261" y="3"/>
                  </a:lnTo>
                  <a:lnTo>
                    <a:pt x="2259" y="3"/>
                  </a:lnTo>
                  <a:lnTo>
                    <a:pt x="2257" y="3"/>
                  </a:lnTo>
                  <a:lnTo>
                    <a:pt x="2254" y="3"/>
                  </a:lnTo>
                  <a:lnTo>
                    <a:pt x="2251" y="3"/>
                  </a:lnTo>
                  <a:lnTo>
                    <a:pt x="2249" y="2"/>
                  </a:lnTo>
                  <a:lnTo>
                    <a:pt x="2246" y="2"/>
                  </a:lnTo>
                  <a:lnTo>
                    <a:pt x="2243" y="2"/>
                  </a:lnTo>
                  <a:lnTo>
                    <a:pt x="2240" y="2"/>
                  </a:lnTo>
                  <a:lnTo>
                    <a:pt x="2237" y="2"/>
                  </a:lnTo>
                  <a:lnTo>
                    <a:pt x="2235" y="2"/>
                  </a:lnTo>
                  <a:lnTo>
                    <a:pt x="2232" y="2"/>
                  </a:lnTo>
                  <a:lnTo>
                    <a:pt x="2229" y="2"/>
                  </a:lnTo>
                  <a:lnTo>
                    <a:pt x="2221" y="10"/>
                  </a:lnTo>
                  <a:lnTo>
                    <a:pt x="2221" y="29"/>
                  </a:lnTo>
                  <a:lnTo>
                    <a:pt x="2237" y="29"/>
                  </a:lnTo>
                  <a:close/>
                  <a:moveTo>
                    <a:pt x="2310" y="21"/>
                  </a:moveTo>
                  <a:lnTo>
                    <a:pt x="2312" y="22"/>
                  </a:lnTo>
                  <a:lnTo>
                    <a:pt x="2315" y="22"/>
                  </a:lnTo>
                  <a:lnTo>
                    <a:pt x="2318" y="22"/>
                  </a:lnTo>
                  <a:lnTo>
                    <a:pt x="2320" y="22"/>
                  </a:lnTo>
                  <a:lnTo>
                    <a:pt x="2323" y="22"/>
                  </a:lnTo>
                  <a:lnTo>
                    <a:pt x="2324" y="22"/>
                  </a:lnTo>
                  <a:lnTo>
                    <a:pt x="2325" y="5"/>
                  </a:lnTo>
                  <a:lnTo>
                    <a:pt x="2323" y="5"/>
                  </a:lnTo>
                  <a:lnTo>
                    <a:pt x="2321" y="5"/>
                  </a:lnTo>
                  <a:lnTo>
                    <a:pt x="2318" y="5"/>
                  </a:lnTo>
                  <a:lnTo>
                    <a:pt x="2315" y="5"/>
                  </a:lnTo>
                  <a:lnTo>
                    <a:pt x="2312" y="5"/>
                  </a:lnTo>
                  <a:lnTo>
                    <a:pt x="2311" y="5"/>
                  </a:lnTo>
                  <a:lnTo>
                    <a:pt x="2310" y="21"/>
                  </a:lnTo>
                  <a:close/>
                  <a:moveTo>
                    <a:pt x="0" y="1925"/>
                  </a:moveTo>
                  <a:lnTo>
                    <a:pt x="0" y="1925"/>
                  </a:lnTo>
                  <a:lnTo>
                    <a:pt x="3" y="1925"/>
                  </a:lnTo>
                  <a:lnTo>
                    <a:pt x="5" y="1925"/>
                  </a:lnTo>
                  <a:lnTo>
                    <a:pt x="8" y="1925"/>
                  </a:lnTo>
                  <a:lnTo>
                    <a:pt x="11" y="1925"/>
                  </a:lnTo>
                  <a:lnTo>
                    <a:pt x="13" y="1925"/>
                  </a:lnTo>
                  <a:lnTo>
                    <a:pt x="16" y="1925"/>
                  </a:lnTo>
                  <a:lnTo>
                    <a:pt x="19" y="1925"/>
                  </a:lnTo>
                  <a:lnTo>
                    <a:pt x="22" y="1925"/>
                  </a:lnTo>
                  <a:lnTo>
                    <a:pt x="25" y="1925"/>
                  </a:lnTo>
                  <a:lnTo>
                    <a:pt x="27" y="1925"/>
                  </a:lnTo>
                  <a:lnTo>
                    <a:pt x="30" y="1925"/>
                  </a:lnTo>
                  <a:lnTo>
                    <a:pt x="33" y="1925"/>
                  </a:lnTo>
                  <a:lnTo>
                    <a:pt x="36" y="1925"/>
                  </a:lnTo>
                  <a:lnTo>
                    <a:pt x="38" y="1925"/>
                  </a:lnTo>
                  <a:lnTo>
                    <a:pt x="41" y="1925"/>
                  </a:lnTo>
                  <a:lnTo>
                    <a:pt x="44" y="1925"/>
                  </a:lnTo>
                  <a:lnTo>
                    <a:pt x="47" y="1925"/>
                  </a:lnTo>
                  <a:lnTo>
                    <a:pt x="49" y="1925"/>
                  </a:lnTo>
                  <a:lnTo>
                    <a:pt x="50" y="1909"/>
                  </a:lnTo>
                  <a:lnTo>
                    <a:pt x="47" y="1909"/>
                  </a:lnTo>
                  <a:lnTo>
                    <a:pt x="45" y="1909"/>
                  </a:lnTo>
                  <a:lnTo>
                    <a:pt x="42" y="1909"/>
                  </a:lnTo>
                  <a:lnTo>
                    <a:pt x="39" y="1909"/>
                  </a:lnTo>
                  <a:lnTo>
                    <a:pt x="36" y="1909"/>
                  </a:lnTo>
                  <a:lnTo>
                    <a:pt x="33" y="1909"/>
                  </a:lnTo>
                  <a:lnTo>
                    <a:pt x="31" y="1908"/>
                  </a:lnTo>
                  <a:lnTo>
                    <a:pt x="28" y="1908"/>
                  </a:lnTo>
                  <a:lnTo>
                    <a:pt x="25" y="1908"/>
                  </a:lnTo>
                  <a:lnTo>
                    <a:pt x="22" y="1908"/>
                  </a:lnTo>
                  <a:lnTo>
                    <a:pt x="19" y="1908"/>
                  </a:lnTo>
                  <a:lnTo>
                    <a:pt x="17" y="1908"/>
                  </a:lnTo>
                  <a:lnTo>
                    <a:pt x="14" y="1908"/>
                  </a:lnTo>
                  <a:lnTo>
                    <a:pt x="11" y="1908"/>
                  </a:lnTo>
                  <a:lnTo>
                    <a:pt x="8" y="1908"/>
                  </a:lnTo>
                  <a:lnTo>
                    <a:pt x="6" y="1908"/>
                  </a:lnTo>
                  <a:lnTo>
                    <a:pt x="3" y="1908"/>
                  </a:lnTo>
                  <a:lnTo>
                    <a:pt x="0" y="1908"/>
                  </a:lnTo>
                  <a:lnTo>
                    <a:pt x="0" y="1908"/>
                  </a:lnTo>
                  <a:lnTo>
                    <a:pt x="0" y="1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5" name="Freeform 83"/>
            <p:cNvSpPr>
              <a:spLocks/>
            </p:cNvSpPr>
            <p:nvPr/>
          </p:nvSpPr>
          <p:spPr bwMode="auto">
            <a:xfrm>
              <a:off x="-714375" y="8239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>
              <a:off x="-74612" y="823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573088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1222375" y="823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1870075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0" name="Freeform 88"/>
            <p:cNvSpPr>
              <a:spLocks/>
            </p:cNvSpPr>
            <p:nvPr/>
          </p:nvSpPr>
          <p:spPr bwMode="auto">
            <a:xfrm>
              <a:off x="2519363" y="8239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1" name="Freeform 89"/>
            <p:cNvSpPr>
              <a:spLocks/>
            </p:cNvSpPr>
            <p:nvPr/>
          </p:nvSpPr>
          <p:spPr bwMode="auto">
            <a:xfrm>
              <a:off x="-714375" y="4429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2" name="Freeform 90"/>
            <p:cNvSpPr>
              <a:spLocks/>
            </p:cNvSpPr>
            <p:nvPr/>
          </p:nvSpPr>
          <p:spPr bwMode="auto">
            <a:xfrm>
              <a:off x="-74612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3" name="Freeform 91"/>
            <p:cNvSpPr>
              <a:spLocks/>
            </p:cNvSpPr>
            <p:nvPr/>
          </p:nvSpPr>
          <p:spPr bwMode="auto">
            <a:xfrm>
              <a:off x="573088" y="442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4" name="Freeform 92"/>
            <p:cNvSpPr>
              <a:spLocks/>
            </p:cNvSpPr>
            <p:nvPr/>
          </p:nvSpPr>
          <p:spPr bwMode="auto">
            <a:xfrm>
              <a:off x="1222375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5" name="Freeform 93"/>
            <p:cNvSpPr>
              <a:spLocks/>
            </p:cNvSpPr>
            <p:nvPr/>
          </p:nvSpPr>
          <p:spPr bwMode="auto">
            <a:xfrm>
              <a:off x="1870075" y="442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6" name="Freeform 94"/>
            <p:cNvSpPr>
              <a:spLocks/>
            </p:cNvSpPr>
            <p:nvPr/>
          </p:nvSpPr>
          <p:spPr bwMode="auto">
            <a:xfrm>
              <a:off x="2519363" y="4429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-714375" y="2270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8" name="Freeform 96"/>
            <p:cNvSpPr>
              <a:spLocks/>
            </p:cNvSpPr>
            <p:nvPr/>
          </p:nvSpPr>
          <p:spPr bwMode="auto">
            <a:xfrm>
              <a:off x="-74612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573088" y="2270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0" name="Freeform 98"/>
            <p:cNvSpPr>
              <a:spLocks/>
            </p:cNvSpPr>
            <p:nvPr/>
          </p:nvSpPr>
          <p:spPr bwMode="auto">
            <a:xfrm>
              <a:off x="1222375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1" name="Freeform 99"/>
            <p:cNvSpPr>
              <a:spLocks/>
            </p:cNvSpPr>
            <p:nvPr/>
          </p:nvSpPr>
          <p:spPr bwMode="auto">
            <a:xfrm>
              <a:off x="1870075" y="2270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2" name="Freeform 100"/>
            <p:cNvSpPr>
              <a:spLocks/>
            </p:cNvSpPr>
            <p:nvPr/>
          </p:nvSpPr>
          <p:spPr bwMode="auto">
            <a:xfrm>
              <a:off x="2519363" y="2270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3" name="Freeform 101"/>
            <p:cNvSpPr>
              <a:spLocks/>
            </p:cNvSpPr>
            <p:nvPr/>
          </p:nvSpPr>
          <p:spPr bwMode="auto">
            <a:xfrm>
              <a:off x="-714375" y="3175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4" name="Freeform 102"/>
            <p:cNvSpPr>
              <a:spLocks/>
            </p:cNvSpPr>
            <p:nvPr/>
          </p:nvSpPr>
          <p:spPr bwMode="auto">
            <a:xfrm>
              <a:off x="-74612" y="3175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5" name="Freeform 103"/>
            <p:cNvSpPr>
              <a:spLocks/>
            </p:cNvSpPr>
            <p:nvPr/>
          </p:nvSpPr>
          <p:spPr bwMode="auto">
            <a:xfrm>
              <a:off x="573088" y="3175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6" name="Freeform 104"/>
            <p:cNvSpPr>
              <a:spLocks/>
            </p:cNvSpPr>
            <p:nvPr/>
          </p:nvSpPr>
          <p:spPr bwMode="auto">
            <a:xfrm>
              <a:off x="1222375" y="3175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7" name="Freeform 105"/>
            <p:cNvSpPr>
              <a:spLocks/>
            </p:cNvSpPr>
            <p:nvPr/>
          </p:nvSpPr>
          <p:spPr bwMode="auto">
            <a:xfrm>
              <a:off x="1870075" y="3175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8" name="Freeform 106"/>
            <p:cNvSpPr>
              <a:spLocks/>
            </p:cNvSpPr>
            <p:nvPr/>
          </p:nvSpPr>
          <p:spPr bwMode="auto">
            <a:xfrm>
              <a:off x="2519363" y="3175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79" name="Freeform 107"/>
            <p:cNvSpPr>
              <a:spLocks/>
            </p:cNvSpPr>
            <p:nvPr/>
          </p:nvSpPr>
          <p:spPr bwMode="auto">
            <a:xfrm>
              <a:off x="-714375" y="-2159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0" name="Freeform 108"/>
            <p:cNvSpPr>
              <a:spLocks/>
            </p:cNvSpPr>
            <p:nvPr/>
          </p:nvSpPr>
          <p:spPr bwMode="auto">
            <a:xfrm>
              <a:off x="-74612" y="-2159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1" name="Freeform 109"/>
            <p:cNvSpPr>
              <a:spLocks/>
            </p:cNvSpPr>
            <p:nvPr/>
          </p:nvSpPr>
          <p:spPr bwMode="auto">
            <a:xfrm>
              <a:off x="573088" y="-2159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2" name="Freeform 110"/>
            <p:cNvSpPr>
              <a:spLocks/>
            </p:cNvSpPr>
            <p:nvPr/>
          </p:nvSpPr>
          <p:spPr bwMode="auto">
            <a:xfrm>
              <a:off x="1222375" y="-2159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3" name="Freeform 111"/>
            <p:cNvSpPr>
              <a:spLocks/>
            </p:cNvSpPr>
            <p:nvPr/>
          </p:nvSpPr>
          <p:spPr bwMode="auto">
            <a:xfrm>
              <a:off x="1870075" y="-2159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4" name="Freeform 112"/>
            <p:cNvSpPr>
              <a:spLocks/>
            </p:cNvSpPr>
            <p:nvPr/>
          </p:nvSpPr>
          <p:spPr bwMode="auto">
            <a:xfrm>
              <a:off x="2519363" y="-2159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5" name="Freeform 113"/>
            <p:cNvSpPr>
              <a:spLocks/>
            </p:cNvSpPr>
            <p:nvPr/>
          </p:nvSpPr>
          <p:spPr bwMode="auto">
            <a:xfrm>
              <a:off x="-714375" y="-404812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6" name="Freeform 114"/>
            <p:cNvSpPr>
              <a:spLocks/>
            </p:cNvSpPr>
            <p:nvPr/>
          </p:nvSpPr>
          <p:spPr bwMode="auto">
            <a:xfrm>
              <a:off x="-74612" y="-40481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7" name="Freeform 115"/>
            <p:cNvSpPr>
              <a:spLocks/>
            </p:cNvSpPr>
            <p:nvPr/>
          </p:nvSpPr>
          <p:spPr bwMode="auto">
            <a:xfrm>
              <a:off x="573088" y="-40481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8" name="Freeform 116"/>
            <p:cNvSpPr>
              <a:spLocks/>
            </p:cNvSpPr>
            <p:nvPr/>
          </p:nvSpPr>
          <p:spPr bwMode="auto">
            <a:xfrm>
              <a:off x="1222375" y="-40481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89" name="Freeform 117"/>
            <p:cNvSpPr>
              <a:spLocks/>
            </p:cNvSpPr>
            <p:nvPr/>
          </p:nvSpPr>
          <p:spPr bwMode="auto">
            <a:xfrm>
              <a:off x="1870075" y="-40481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0" name="Freeform 118"/>
            <p:cNvSpPr>
              <a:spLocks/>
            </p:cNvSpPr>
            <p:nvPr/>
          </p:nvSpPr>
          <p:spPr bwMode="auto">
            <a:xfrm>
              <a:off x="2519363" y="-404812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1" name="Freeform 119"/>
            <p:cNvSpPr>
              <a:spLocks/>
            </p:cNvSpPr>
            <p:nvPr/>
          </p:nvSpPr>
          <p:spPr bwMode="auto">
            <a:xfrm>
              <a:off x="-714375" y="-5842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2" name="Freeform 120"/>
            <p:cNvSpPr>
              <a:spLocks/>
            </p:cNvSpPr>
            <p:nvPr/>
          </p:nvSpPr>
          <p:spPr bwMode="auto">
            <a:xfrm>
              <a:off x="-74612" y="-5842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573088" y="-5842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1222375" y="-5842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5" name="Freeform 123"/>
            <p:cNvSpPr>
              <a:spLocks/>
            </p:cNvSpPr>
            <p:nvPr/>
          </p:nvSpPr>
          <p:spPr bwMode="auto">
            <a:xfrm>
              <a:off x="1870075" y="-5842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6" name="Freeform 124"/>
            <p:cNvSpPr>
              <a:spLocks/>
            </p:cNvSpPr>
            <p:nvPr/>
          </p:nvSpPr>
          <p:spPr bwMode="auto">
            <a:xfrm>
              <a:off x="2519363" y="-5842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7" name="Freeform 125"/>
            <p:cNvSpPr>
              <a:spLocks/>
            </p:cNvSpPr>
            <p:nvPr/>
          </p:nvSpPr>
          <p:spPr bwMode="auto">
            <a:xfrm>
              <a:off x="-714375" y="-728662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8" name="Freeform 126"/>
            <p:cNvSpPr>
              <a:spLocks/>
            </p:cNvSpPr>
            <p:nvPr/>
          </p:nvSpPr>
          <p:spPr bwMode="auto">
            <a:xfrm>
              <a:off x="-74612" y="-72866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99" name="Freeform 127"/>
            <p:cNvSpPr>
              <a:spLocks/>
            </p:cNvSpPr>
            <p:nvPr/>
          </p:nvSpPr>
          <p:spPr bwMode="auto">
            <a:xfrm>
              <a:off x="573088" y="-72866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0" name="Freeform 128"/>
            <p:cNvSpPr>
              <a:spLocks/>
            </p:cNvSpPr>
            <p:nvPr/>
          </p:nvSpPr>
          <p:spPr bwMode="auto">
            <a:xfrm>
              <a:off x="1222375" y="-72866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1" name="Freeform 129"/>
            <p:cNvSpPr>
              <a:spLocks/>
            </p:cNvSpPr>
            <p:nvPr/>
          </p:nvSpPr>
          <p:spPr bwMode="auto">
            <a:xfrm>
              <a:off x="1870075" y="-72866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2" name="Freeform 130"/>
            <p:cNvSpPr>
              <a:spLocks/>
            </p:cNvSpPr>
            <p:nvPr/>
          </p:nvSpPr>
          <p:spPr bwMode="auto">
            <a:xfrm>
              <a:off x="2519363" y="-728662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3" name="Freeform 131"/>
            <p:cNvSpPr>
              <a:spLocks/>
            </p:cNvSpPr>
            <p:nvPr/>
          </p:nvSpPr>
          <p:spPr bwMode="auto">
            <a:xfrm>
              <a:off x="-714375" y="-760412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4" name="Freeform 132"/>
            <p:cNvSpPr>
              <a:spLocks/>
            </p:cNvSpPr>
            <p:nvPr/>
          </p:nvSpPr>
          <p:spPr bwMode="auto">
            <a:xfrm>
              <a:off x="-74612" y="-76041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5" name="Freeform 133"/>
            <p:cNvSpPr>
              <a:spLocks/>
            </p:cNvSpPr>
            <p:nvPr/>
          </p:nvSpPr>
          <p:spPr bwMode="auto">
            <a:xfrm>
              <a:off x="573088" y="-76041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6" name="Freeform 134"/>
            <p:cNvSpPr>
              <a:spLocks/>
            </p:cNvSpPr>
            <p:nvPr/>
          </p:nvSpPr>
          <p:spPr bwMode="auto">
            <a:xfrm>
              <a:off x="1222375" y="-76041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7" name="Freeform 135"/>
            <p:cNvSpPr>
              <a:spLocks/>
            </p:cNvSpPr>
            <p:nvPr/>
          </p:nvSpPr>
          <p:spPr bwMode="auto">
            <a:xfrm>
              <a:off x="1870075" y="-76041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8" name="Freeform 136"/>
            <p:cNvSpPr>
              <a:spLocks/>
            </p:cNvSpPr>
            <p:nvPr/>
          </p:nvSpPr>
          <p:spPr bwMode="auto">
            <a:xfrm>
              <a:off x="2519363" y="-760412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09" name="Freeform 137"/>
            <p:cNvSpPr>
              <a:spLocks/>
            </p:cNvSpPr>
            <p:nvPr/>
          </p:nvSpPr>
          <p:spPr bwMode="auto">
            <a:xfrm>
              <a:off x="-714375" y="628650"/>
              <a:ext cx="639763" cy="195263"/>
            </a:xfrm>
            <a:custGeom>
              <a:avLst/>
              <a:gdLst>
                <a:gd name="T0" fmla="*/ 0 w 403"/>
                <a:gd name="T1" fmla="*/ 123 h 123"/>
                <a:gd name="T2" fmla="*/ 3 w 403"/>
                <a:gd name="T3" fmla="*/ 123 h 123"/>
                <a:gd name="T4" fmla="*/ 11 w 403"/>
                <a:gd name="T5" fmla="*/ 123 h 123"/>
                <a:gd name="T6" fmla="*/ 19 w 403"/>
                <a:gd name="T7" fmla="*/ 123 h 123"/>
                <a:gd name="T8" fmla="*/ 27 w 403"/>
                <a:gd name="T9" fmla="*/ 123 h 123"/>
                <a:gd name="T10" fmla="*/ 36 w 403"/>
                <a:gd name="T11" fmla="*/ 123 h 123"/>
                <a:gd name="T12" fmla="*/ 44 w 403"/>
                <a:gd name="T13" fmla="*/ 123 h 123"/>
                <a:gd name="T14" fmla="*/ 53 w 403"/>
                <a:gd name="T15" fmla="*/ 123 h 123"/>
                <a:gd name="T16" fmla="*/ 61 w 403"/>
                <a:gd name="T17" fmla="*/ 123 h 123"/>
                <a:gd name="T18" fmla="*/ 69 w 403"/>
                <a:gd name="T19" fmla="*/ 123 h 123"/>
                <a:gd name="T20" fmla="*/ 78 w 403"/>
                <a:gd name="T21" fmla="*/ 123 h 123"/>
                <a:gd name="T22" fmla="*/ 86 w 403"/>
                <a:gd name="T23" fmla="*/ 123 h 123"/>
                <a:gd name="T24" fmla="*/ 94 w 403"/>
                <a:gd name="T25" fmla="*/ 123 h 123"/>
                <a:gd name="T26" fmla="*/ 103 w 403"/>
                <a:gd name="T27" fmla="*/ 123 h 123"/>
                <a:gd name="T28" fmla="*/ 111 w 403"/>
                <a:gd name="T29" fmla="*/ 123 h 123"/>
                <a:gd name="T30" fmla="*/ 119 w 403"/>
                <a:gd name="T31" fmla="*/ 123 h 123"/>
                <a:gd name="T32" fmla="*/ 128 w 403"/>
                <a:gd name="T33" fmla="*/ 123 h 123"/>
                <a:gd name="T34" fmla="*/ 136 w 403"/>
                <a:gd name="T35" fmla="*/ 123 h 123"/>
                <a:gd name="T36" fmla="*/ 144 w 403"/>
                <a:gd name="T37" fmla="*/ 123 h 123"/>
                <a:gd name="T38" fmla="*/ 153 w 403"/>
                <a:gd name="T39" fmla="*/ 123 h 123"/>
                <a:gd name="T40" fmla="*/ 161 w 403"/>
                <a:gd name="T41" fmla="*/ 122 h 123"/>
                <a:gd name="T42" fmla="*/ 169 w 403"/>
                <a:gd name="T43" fmla="*/ 122 h 123"/>
                <a:gd name="T44" fmla="*/ 178 w 403"/>
                <a:gd name="T45" fmla="*/ 122 h 123"/>
                <a:gd name="T46" fmla="*/ 186 w 403"/>
                <a:gd name="T47" fmla="*/ 122 h 123"/>
                <a:gd name="T48" fmla="*/ 195 w 403"/>
                <a:gd name="T49" fmla="*/ 122 h 123"/>
                <a:gd name="T50" fmla="*/ 203 w 403"/>
                <a:gd name="T51" fmla="*/ 121 h 123"/>
                <a:gd name="T52" fmla="*/ 211 w 403"/>
                <a:gd name="T53" fmla="*/ 120 h 123"/>
                <a:gd name="T54" fmla="*/ 219 w 403"/>
                <a:gd name="T55" fmla="*/ 119 h 123"/>
                <a:gd name="T56" fmla="*/ 228 w 403"/>
                <a:gd name="T57" fmla="*/ 117 h 123"/>
                <a:gd name="T58" fmla="*/ 236 w 403"/>
                <a:gd name="T59" fmla="*/ 113 h 123"/>
                <a:gd name="T60" fmla="*/ 244 w 403"/>
                <a:gd name="T61" fmla="*/ 107 h 123"/>
                <a:gd name="T62" fmla="*/ 253 w 403"/>
                <a:gd name="T63" fmla="*/ 98 h 123"/>
                <a:gd name="T64" fmla="*/ 261 w 403"/>
                <a:gd name="T65" fmla="*/ 84 h 123"/>
                <a:gd name="T66" fmla="*/ 269 w 403"/>
                <a:gd name="T67" fmla="*/ 70 h 123"/>
                <a:gd name="T68" fmla="*/ 278 w 403"/>
                <a:gd name="T69" fmla="*/ 55 h 123"/>
                <a:gd name="T70" fmla="*/ 286 w 403"/>
                <a:gd name="T71" fmla="*/ 41 h 123"/>
                <a:gd name="T72" fmla="*/ 295 w 403"/>
                <a:gd name="T73" fmla="*/ 28 h 123"/>
                <a:gd name="T74" fmla="*/ 303 w 403"/>
                <a:gd name="T75" fmla="*/ 16 h 123"/>
                <a:gd name="T76" fmla="*/ 311 w 403"/>
                <a:gd name="T77" fmla="*/ 7 h 123"/>
                <a:gd name="T78" fmla="*/ 320 w 403"/>
                <a:gd name="T79" fmla="*/ 2 h 123"/>
                <a:gd name="T80" fmla="*/ 328 w 403"/>
                <a:gd name="T81" fmla="*/ 0 h 123"/>
                <a:gd name="T82" fmla="*/ 336 w 403"/>
                <a:gd name="T83" fmla="*/ 0 h 123"/>
                <a:gd name="T84" fmla="*/ 344 w 403"/>
                <a:gd name="T85" fmla="*/ 5 h 123"/>
                <a:gd name="T86" fmla="*/ 353 w 403"/>
                <a:gd name="T87" fmla="*/ 13 h 123"/>
                <a:gd name="T88" fmla="*/ 361 w 403"/>
                <a:gd name="T89" fmla="*/ 23 h 123"/>
                <a:gd name="T90" fmla="*/ 369 w 403"/>
                <a:gd name="T91" fmla="*/ 36 h 123"/>
                <a:gd name="T92" fmla="*/ 378 w 403"/>
                <a:gd name="T93" fmla="*/ 50 h 123"/>
                <a:gd name="T94" fmla="*/ 386 w 403"/>
                <a:gd name="T95" fmla="*/ 65 h 123"/>
                <a:gd name="T96" fmla="*/ 394 w 403"/>
                <a:gd name="T97" fmla="*/ 79 h 123"/>
                <a:gd name="T98" fmla="*/ 403 w 403"/>
                <a:gd name="T99" fmla="*/ 9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3" h="123">
                  <a:moveTo>
                    <a:pt x="0" y="123"/>
                  </a:moveTo>
                  <a:lnTo>
                    <a:pt x="3" y="123"/>
                  </a:lnTo>
                  <a:lnTo>
                    <a:pt x="11" y="123"/>
                  </a:lnTo>
                  <a:lnTo>
                    <a:pt x="19" y="123"/>
                  </a:lnTo>
                  <a:lnTo>
                    <a:pt x="27" y="123"/>
                  </a:lnTo>
                  <a:lnTo>
                    <a:pt x="36" y="123"/>
                  </a:lnTo>
                  <a:lnTo>
                    <a:pt x="44" y="123"/>
                  </a:lnTo>
                  <a:lnTo>
                    <a:pt x="53" y="123"/>
                  </a:lnTo>
                  <a:lnTo>
                    <a:pt x="61" y="123"/>
                  </a:lnTo>
                  <a:lnTo>
                    <a:pt x="69" y="123"/>
                  </a:lnTo>
                  <a:lnTo>
                    <a:pt x="78" y="123"/>
                  </a:lnTo>
                  <a:lnTo>
                    <a:pt x="86" y="123"/>
                  </a:lnTo>
                  <a:lnTo>
                    <a:pt x="94" y="123"/>
                  </a:lnTo>
                  <a:lnTo>
                    <a:pt x="103" y="123"/>
                  </a:lnTo>
                  <a:lnTo>
                    <a:pt x="111" y="123"/>
                  </a:lnTo>
                  <a:lnTo>
                    <a:pt x="119" y="123"/>
                  </a:lnTo>
                  <a:lnTo>
                    <a:pt x="128" y="123"/>
                  </a:lnTo>
                  <a:lnTo>
                    <a:pt x="136" y="123"/>
                  </a:lnTo>
                  <a:lnTo>
                    <a:pt x="144" y="123"/>
                  </a:lnTo>
                  <a:lnTo>
                    <a:pt x="153" y="123"/>
                  </a:lnTo>
                  <a:lnTo>
                    <a:pt x="161" y="122"/>
                  </a:lnTo>
                  <a:lnTo>
                    <a:pt x="169" y="122"/>
                  </a:lnTo>
                  <a:lnTo>
                    <a:pt x="178" y="122"/>
                  </a:lnTo>
                  <a:lnTo>
                    <a:pt x="186" y="122"/>
                  </a:lnTo>
                  <a:lnTo>
                    <a:pt x="195" y="122"/>
                  </a:lnTo>
                  <a:lnTo>
                    <a:pt x="203" y="121"/>
                  </a:lnTo>
                  <a:lnTo>
                    <a:pt x="211" y="120"/>
                  </a:lnTo>
                  <a:lnTo>
                    <a:pt x="219" y="119"/>
                  </a:lnTo>
                  <a:lnTo>
                    <a:pt x="228" y="117"/>
                  </a:lnTo>
                  <a:lnTo>
                    <a:pt x="236" y="113"/>
                  </a:lnTo>
                  <a:lnTo>
                    <a:pt x="244" y="107"/>
                  </a:lnTo>
                  <a:lnTo>
                    <a:pt x="253" y="98"/>
                  </a:lnTo>
                  <a:lnTo>
                    <a:pt x="261" y="84"/>
                  </a:lnTo>
                  <a:lnTo>
                    <a:pt x="269" y="70"/>
                  </a:lnTo>
                  <a:lnTo>
                    <a:pt x="278" y="55"/>
                  </a:lnTo>
                  <a:lnTo>
                    <a:pt x="286" y="41"/>
                  </a:lnTo>
                  <a:lnTo>
                    <a:pt x="295" y="28"/>
                  </a:lnTo>
                  <a:lnTo>
                    <a:pt x="303" y="16"/>
                  </a:lnTo>
                  <a:lnTo>
                    <a:pt x="311" y="7"/>
                  </a:lnTo>
                  <a:lnTo>
                    <a:pt x="320" y="2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5"/>
                  </a:lnTo>
                  <a:lnTo>
                    <a:pt x="353" y="13"/>
                  </a:lnTo>
                  <a:lnTo>
                    <a:pt x="361" y="23"/>
                  </a:lnTo>
                  <a:lnTo>
                    <a:pt x="369" y="36"/>
                  </a:lnTo>
                  <a:lnTo>
                    <a:pt x="378" y="50"/>
                  </a:lnTo>
                  <a:lnTo>
                    <a:pt x="386" y="65"/>
                  </a:lnTo>
                  <a:lnTo>
                    <a:pt x="394" y="79"/>
                  </a:lnTo>
                  <a:lnTo>
                    <a:pt x="403" y="93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0" name="Freeform 138"/>
            <p:cNvSpPr>
              <a:spLocks/>
            </p:cNvSpPr>
            <p:nvPr/>
          </p:nvSpPr>
          <p:spPr bwMode="auto">
            <a:xfrm>
              <a:off x="-74612" y="776288"/>
              <a:ext cx="647700" cy="47625"/>
            </a:xfrm>
            <a:custGeom>
              <a:avLst/>
              <a:gdLst>
                <a:gd name="T0" fmla="*/ 0 w 408"/>
                <a:gd name="T1" fmla="*/ 0 h 30"/>
                <a:gd name="T2" fmla="*/ 8 w 408"/>
                <a:gd name="T3" fmla="*/ 12 h 30"/>
                <a:gd name="T4" fmla="*/ 17 w 408"/>
                <a:gd name="T5" fmla="*/ 18 h 30"/>
                <a:gd name="T6" fmla="*/ 25 w 408"/>
                <a:gd name="T7" fmla="*/ 23 h 30"/>
                <a:gd name="T8" fmla="*/ 33 w 408"/>
                <a:gd name="T9" fmla="*/ 25 h 30"/>
                <a:gd name="T10" fmla="*/ 42 w 408"/>
                <a:gd name="T11" fmla="*/ 27 h 30"/>
                <a:gd name="T12" fmla="*/ 50 w 408"/>
                <a:gd name="T13" fmla="*/ 28 h 30"/>
                <a:gd name="T14" fmla="*/ 58 w 408"/>
                <a:gd name="T15" fmla="*/ 28 h 30"/>
                <a:gd name="T16" fmla="*/ 66 w 408"/>
                <a:gd name="T17" fmla="*/ 29 h 30"/>
                <a:gd name="T18" fmla="*/ 75 w 408"/>
                <a:gd name="T19" fmla="*/ 29 h 30"/>
                <a:gd name="T20" fmla="*/ 83 w 408"/>
                <a:gd name="T21" fmla="*/ 29 h 30"/>
                <a:gd name="T22" fmla="*/ 91 w 408"/>
                <a:gd name="T23" fmla="*/ 29 h 30"/>
                <a:gd name="T24" fmla="*/ 100 w 408"/>
                <a:gd name="T25" fmla="*/ 30 h 30"/>
                <a:gd name="T26" fmla="*/ 108 w 408"/>
                <a:gd name="T27" fmla="*/ 30 h 30"/>
                <a:gd name="T28" fmla="*/ 117 w 408"/>
                <a:gd name="T29" fmla="*/ 30 h 30"/>
                <a:gd name="T30" fmla="*/ 125 w 408"/>
                <a:gd name="T31" fmla="*/ 30 h 30"/>
                <a:gd name="T32" fmla="*/ 133 w 408"/>
                <a:gd name="T33" fmla="*/ 30 h 30"/>
                <a:gd name="T34" fmla="*/ 142 w 408"/>
                <a:gd name="T35" fmla="*/ 30 h 30"/>
                <a:gd name="T36" fmla="*/ 150 w 408"/>
                <a:gd name="T37" fmla="*/ 30 h 30"/>
                <a:gd name="T38" fmla="*/ 158 w 408"/>
                <a:gd name="T39" fmla="*/ 30 h 30"/>
                <a:gd name="T40" fmla="*/ 167 w 408"/>
                <a:gd name="T41" fmla="*/ 30 h 30"/>
                <a:gd name="T42" fmla="*/ 175 w 408"/>
                <a:gd name="T43" fmla="*/ 30 h 30"/>
                <a:gd name="T44" fmla="*/ 183 w 408"/>
                <a:gd name="T45" fmla="*/ 30 h 30"/>
                <a:gd name="T46" fmla="*/ 191 w 408"/>
                <a:gd name="T47" fmla="*/ 30 h 30"/>
                <a:gd name="T48" fmla="*/ 200 w 408"/>
                <a:gd name="T49" fmla="*/ 30 h 30"/>
                <a:gd name="T50" fmla="*/ 208 w 408"/>
                <a:gd name="T51" fmla="*/ 30 h 30"/>
                <a:gd name="T52" fmla="*/ 217 w 408"/>
                <a:gd name="T53" fmla="*/ 30 h 30"/>
                <a:gd name="T54" fmla="*/ 225 w 408"/>
                <a:gd name="T55" fmla="*/ 30 h 30"/>
                <a:gd name="T56" fmla="*/ 233 w 408"/>
                <a:gd name="T57" fmla="*/ 30 h 30"/>
                <a:gd name="T58" fmla="*/ 242 w 408"/>
                <a:gd name="T59" fmla="*/ 30 h 30"/>
                <a:gd name="T60" fmla="*/ 250 w 408"/>
                <a:gd name="T61" fmla="*/ 30 h 30"/>
                <a:gd name="T62" fmla="*/ 258 w 408"/>
                <a:gd name="T63" fmla="*/ 30 h 30"/>
                <a:gd name="T64" fmla="*/ 267 w 408"/>
                <a:gd name="T65" fmla="*/ 30 h 30"/>
                <a:gd name="T66" fmla="*/ 275 w 408"/>
                <a:gd name="T67" fmla="*/ 30 h 30"/>
                <a:gd name="T68" fmla="*/ 283 w 408"/>
                <a:gd name="T69" fmla="*/ 30 h 30"/>
                <a:gd name="T70" fmla="*/ 292 w 408"/>
                <a:gd name="T71" fmla="*/ 30 h 30"/>
                <a:gd name="T72" fmla="*/ 300 w 408"/>
                <a:gd name="T73" fmla="*/ 30 h 30"/>
                <a:gd name="T74" fmla="*/ 308 w 408"/>
                <a:gd name="T75" fmla="*/ 30 h 30"/>
                <a:gd name="T76" fmla="*/ 317 w 408"/>
                <a:gd name="T77" fmla="*/ 30 h 30"/>
                <a:gd name="T78" fmla="*/ 325 w 408"/>
                <a:gd name="T79" fmla="*/ 30 h 30"/>
                <a:gd name="T80" fmla="*/ 333 w 408"/>
                <a:gd name="T81" fmla="*/ 30 h 30"/>
                <a:gd name="T82" fmla="*/ 342 w 408"/>
                <a:gd name="T83" fmla="*/ 30 h 30"/>
                <a:gd name="T84" fmla="*/ 350 w 408"/>
                <a:gd name="T85" fmla="*/ 30 h 30"/>
                <a:gd name="T86" fmla="*/ 358 w 408"/>
                <a:gd name="T87" fmla="*/ 30 h 30"/>
                <a:gd name="T88" fmla="*/ 367 w 408"/>
                <a:gd name="T89" fmla="*/ 30 h 30"/>
                <a:gd name="T90" fmla="*/ 375 w 408"/>
                <a:gd name="T91" fmla="*/ 30 h 30"/>
                <a:gd name="T92" fmla="*/ 383 w 408"/>
                <a:gd name="T93" fmla="*/ 30 h 30"/>
                <a:gd name="T94" fmla="*/ 392 w 408"/>
                <a:gd name="T95" fmla="*/ 30 h 30"/>
                <a:gd name="T96" fmla="*/ 400 w 408"/>
                <a:gd name="T97" fmla="*/ 30 h 30"/>
                <a:gd name="T98" fmla="*/ 408 w 408"/>
                <a:gd name="T9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30">
                  <a:moveTo>
                    <a:pt x="0" y="0"/>
                  </a:moveTo>
                  <a:lnTo>
                    <a:pt x="8" y="12"/>
                  </a:lnTo>
                  <a:lnTo>
                    <a:pt x="17" y="18"/>
                  </a:lnTo>
                  <a:lnTo>
                    <a:pt x="25" y="23"/>
                  </a:lnTo>
                  <a:lnTo>
                    <a:pt x="33" y="25"/>
                  </a:lnTo>
                  <a:lnTo>
                    <a:pt x="42" y="27"/>
                  </a:lnTo>
                  <a:lnTo>
                    <a:pt x="50" y="28"/>
                  </a:lnTo>
                  <a:lnTo>
                    <a:pt x="58" y="28"/>
                  </a:lnTo>
                  <a:lnTo>
                    <a:pt x="66" y="29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1" y="29"/>
                  </a:lnTo>
                  <a:lnTo>
                    <a:pt x="100" y="30"/>
                  </a:lnTo>
                  <a:lnTo>
                    <a:pt x="108" y="30"/>
                  </a:lnTo>
                  <a:lnTo>
                    <a:pt x="117" y="30"/>
                  </a:lnTo>
                  <a:lnTo>
                    <a:pt x="125" y="30"/>
                  </a:lnTo>
                  <a:lnTo>
                    <a:pt x="133" y="30"/>
                  </a:lnTo>
                  <a:lnTo>
                    <a:pt x="142" y="30"/>
                  </a:lnTo>
                  <a:lnTo>
                    <a:pt x="150" y="30"/>
                  </a:lnTo>
                  <a:lnTo>
                    <a:pt x="158" y="30"/>
                  </a:lnTo>
                  <a:lnTo>
                    <a:pt x="167" y="30"/>
                  </a:lnTo>
                  <a:lnTo>
                    <a:pt x="175" y="30"/>
                  </a:lnTo>
                  <a:lnTo>
                    <a:pt x="183" y="30"/>
                  </a:lnTo>
                  <a:lnTo>
                    <a:pt x="191" y="30"/>
                  </a:lnTo>
                  <a:lnTo>
                    <a:pt x="200" y="30"/>
                  </a:lnTo>
                  <a:lnTo>
                    <a:pt x="208" y="30"/>
                  </a:lnTo>
                  <a:lnTo>
                    <a:pt x="217" y="30"/>
                  </a:lnTo>
                  <a:lnTo>
                    <a:pt x="225" y="30"/>
                  </a:lnTo>
                  <a:lnTo>
                    <a:pt x="233" y="30"/>
                  </a:lnTo>
                  <a:lnTo>
                    <a:pt x="242" y="30"/>
                  </a:lnTo>
                  <a:lnTo>
                    <a:pt x="250" y="30"/>
                  </a:lnTo>
                  <a:lnTo>
                    <a:pt x="258" y="30"/>
                  </a:lnTo>
                  <a:lnTo>
                    <a:pt x="267" y="30"/>
                  </a:lnTo>
                  <a:lnTo>
                    <a:pt x="275" y="30"/>
                  </a:lnTo>
                  <a:lnTo>
                    <a:pt x="283" y="30"/>
                  </a:lnTo>
                  <a:lnTo>
                    <a:pt x="292" y="30"/>
                  </a:lnTo>
                  <a:lnTo>
                    <a:pt x="300" y="30"/>
                  </a:lnTo>
                  <a:lnTo>
                    <a:pt x="308" y="30"/>
                  </a:lnTo>
                  <a:lnTo>
                    <a:pt x="317" y="30"/>
                  </a:lnTo>
                  <a:lnTo>
                    <a:pt x="325" y="30"/>
                  </a:lnTo>
                  <a:lnTo>
                    <a:pt x="333" y="30"/>
                  </a:lnTo>
                  <a:lnTo>
                    <a:pt x="342" y="30"/>
                  </a:lnTo>
                  <a:lnTo>
                    <a:pt x="350" y="30"/>
                  </a:lnTo>
                  <a:lnTo>
                    <a:pt x="358" y="30"/>
                  </a:lnTo>
                  <a:lnTo>
                    <a:pt x="367" y="30"/>
                  </a:lnTo>
                  <a:lnTo>
                    <a:pt x="375" y="30"/>
                  </a:lnTo>
                  <a:lnTo>
                    <a:pt x="383" y="30"/>
                  </a:lnTo>
                  <a:lnTo>
                    <a:pt x="392" y="30"/>
                  </a:lnTo>
                  <a:lnTo>
                    <a:pt x="400" y="30"/>
                  </a:lnTo>
                  <a:lnTo>
                    <a:pt x="408" y="3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1" name="Freeform 139"/>
            <p:cNvSpPr>
              <a:spLocks/>
            </p:cNvSpPr>
            <p:nvPr/>
          </p:nvSpPr>
          <p:spPr bwMode="auto">
            <a:xfrm>
              <a:off x="573088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2" name="Freeform 140"/>
            <p:cNvSpPr>
              <a:spLocks/>
            </p:cNvSpPr>
            <p:nvPr/>
          </p:nvSpPr>
          <p:spPr bwMode="auto">
            <a:xfrm>
              <a:off x="1222375" y="823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3" name="Freeform 141"/>
            <p:cNvSpPr>
              <a:spLocks/>
            </p:cNvSpPr>
            <p:nvPr/>
          </p:nvSpPr>
          <p:spPr bwMode="auto">
            <a:xfrm>
              <a:off x="1870075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4" name="Freeform 142"/>
            <p:cNvSpPr>
              <a:spLocks/>
            </p:cNvSpPr>
            <p:nvPr/>
          </p:nvSpPr>
          <p:spPr bwMode="auto">
            <a:xfrm>
              <a:off x="2519363" y="8239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5" name="Freeform 143"/>
            <p:cNvSpPr>
              <a:spLocks/>
            </p:cNvSpPr>
            <p:nvPr/>
          </p:nvSpPr>
          <p:spPr bwMode="auto">
            <a:xfrm>
              <a:off x="-714375" y="201613"/>
              <a:ext cx="639763" cy="241300"/>
            </a:xfrm>
            <a:custGeom>
              <a:avLst/>
              <a:gdLst>
                <a:gd name="T0" fmla="*/ 0 w 403"/>
                <a:gd name="T1" fmla="*/ 21 h 152"/>
                <a:gd name="T2" fmla="*/ 3 w 403"/>
                <a:gd name="T3" fmla="*/ 16 h 152"/>
                <a:gd name="T4" fmla="*/ 11 w 403"/>
                <a:gd name="T5" fmla="*/ 4 h 152"/>
                <a:gd name="T6" fmla="*/ 19 w 403"/>
                <a:gd name="T7" fmla="*/ 0 h 152"/>
                <a:gd name="T8" fmla="*/ 27 w 403"/>
                <a:gd name="T9" fmla="*/ 2 h 152"/>
                <a:gd name="T10" fmla="*/ 36 w 403"/>
                <a:gd name="T11" fmla="*/ 11 h 152"/>
                <a:gd name="T12" fmla="*/ 44 w 403"/>
                <a:gd name="T13" fmla="*/ 26 h 152"/>
                <a:gd name="T14" fmla="*/ 53 w 403"/>
                <a:gd name="T15" fmla="*/ 46 h 152"/>
                <a:gd name="T16" fmla="*/ 61 w 403"/>
                <a:gd name="T17" fmla="*/ 68 h 152"/>
                <a:gd name="T18" fmla="*/ 69 w 403"/>
                <a:gd name="T19" fmla="*/ 91 h 152"/>
                <a:gd name="T20" fmla="*/ 78 w 403"/>
                <a:gd name="T21" fmla="*/ 113 h 152"/>
                <a:gd name="T22" fmla="*/ 86 w 403"/>
                <a:gd name="T23" fmla="*/ 127 h 152"/>
                <a:gd name="T24" fmla="*/ 94 w 403"/>
                <a:gd name="T25" fmla="*/ 136 h 152"/>
                <a:gd name="T26" fmla="*/ 103 w 403"/>
                <a:gd name="T27" fmla="*/ 142 h 152"/>
                <a:gd name="T28" fmla="*/ 111 w 403"/>
                <a:gd name="T29" fmla="*/ 145 h 152"/>
                <a:gd name="T30" fmla="*/ 119 w 403"/>
                <a:gd name="T31" fmla="*/ 148 h 152"/>
                <a:gd name="T32" fmla="*/ 128 w 403"/>
                <a:gd name="T33" fmla="*/ 149 h 152"/>
                <a:gd name="T34" fmla="*/ 136 w 403"/>
                <a:gd name="T35" fmla="*/ 150 h 152"/>
                <a:gd name="T36" fmla="*/ 144 w 403"/>
                <a:gd name="T37" fmla="*/ 150 h 152"/>
                <a:gd name="T38" fmla="*/ 153 w 403"/>
                <a:gd name="T39" fmla="*/ 151 h 152"/>
                <a:gd name="T40" fmla="*/ 161 w 403"/>
                <a:gd name="T41" fmla="*/ 151 h 152"/>
                <a:gd name="T42" fmla="*/ 169 w 403"/>
                <a:gd name="T43" fmla="*/ 152 h 152"/>
                <a:gd name="T44" fmla="*/ 178 w 403"/>
                <a:gd name="T45" fmla="*/ 152 h 152"/>
                <a:gd name="T46" fmla="*/ 186 w 403"/>
                <a:gd name="T47" fmla="*/ 152 h 152"/>
                <a:gd name="T48" fmla="*/ 195 w 403"/>
                <a:gd name="T49" fmla="*/ 152 h 152"/>
                <a:gd name="T50" fmla="*/ 203 w 403"/>
                <a:gd name="T51" fmla="*/ 152 h 152"/>
                <a:gd name="T52" fmla="*/ 211 w 403"/>
                <a:gd name="T53" fmla="*/ 152 h 152"/>
                <a:gd name="T54" fmla="*/ 219 w 403"/>
                <a:gd name="T55" fmla="*/ 152 h 152"/>
                <a:gd name="T56" fmla="*/ 228 w 403"/>
                <a:gd name="T57" fmla="*/ 152 h 152"/>
                <a:gd name="T58" fmla="*/ 236 w 403"/>
                <a:gd name="T59" fmla="*/ 152 h 152"/>
                <a:gd name="T60" fmla="*/ 244 w 403"/>
                <a:gd name="T61" fmla="*/ 152 h 152"/>
                <a:gd name="T62" fmla="*/ 253 w 403"/>
                <a:gd name="T63" fmla="*/ 152 h 152"/>
                <a:gd name="T64" fmla="*/ 261 w 403"/>
                <a:gd name="T65" fmla="*/ 152 h 152"/>
                <a:gd name="T66" fmla="*/ 269 w 403"/>
                <a:gd name="T67" fmla="*/ 152 h 152"/>
                <a:gd name="T68" fmla="*/ 278 w 403"/>
                <a:gd name="T69" fmla="*/ 152 h 152"/>
                <a:gd name="T70" fmla="*/ 286 w 403"/>
                <a:gd name="T71" fmla="*/ 152 h 152"/>
                <a:gd name="T72" fmla="*/ 295 w 403"/>
                <a:gd name="T73" fmla="*/ 152 h 152"/>
                <a:gd name="T74" fmla="*/ 303 w 403"/>
                <a:gd name="T75" fmla="*/ 152 h 152"/>
                <a:gd name="T76" fmla="*/ 311 w 403"/>
                <a:gd name="T77" fmla="*/ 152 h 152"/>
                <a:gd name="T78" fmla="*/ 320 w 403"/>
                <a:gd name="T79" fmla="*/ 152 h 152"/>
                <a:gd name="T80" fmla="*/ 328 w 403"/>
                <a:gd name="T81" fmla="*/ 152 h 152"/>
                <a:gd name="T82" fmla="*/ 336 w 403"/>
                <a:gd name="T83" fmla="*/ 152 h 152"/>
                <a:gd name="T84" fmla="*/ 344 w 403"/>
                <a:gd name="T85" fmla="*/ 152 h 152"/>
                <a:gd name="T86" fmla="*/ 353 w 403"/>
                <a:gd name="T87" fmla="*/ 152 h 152"/>
                <a:gd name="T88" fmla="*/ 361 w 403"/>
                <a:gd name="T89" fmla="*/ 152 h 152"/>
                <a:gd name="T90" fmla="*/ 369 w 403"/>
                <a:gd name="T91" fmla="*/ 152 h 152"/>
                <a:gd name="T92" fmla="*/ 378 w 403"/>
                <a:gd name="T93" fmla="*/ 152 h 152"/>
                <a:gd name="T94" fmla="*/ 386 w 403"/>
                <a:gd name="T95" fmla="*/ 152 h 152"/>
                <a:gd name="T96" fmla="*/ 394 w 403"/>
                <a:gd name="T97" fmla="*/ 152 h 152"/>
                <a:gd name="T98" fmla="*/ 403 w 403"/>
                <a:gd name="T9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3" h="152">
                  <a:moveTo>
                    <a:pt x="0" y="21"/>
                  </a:moveTo>
                  <a:lnTo>
                    <a:pt x="3" y="16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6" y="11"/>
                  </a:lnTo>
                  <a:lnTo>
                    <a:pt x="44" y="26"/>
                  </a:lnTo>
                  <a:lnTo>
                    <a:pt x="53" y="46"/>
                  </a:lnTo>
                  <a:lnTo>
                    <a:pt x="61" y="68"/>
                  </a:lnTo>
                  <a:lnTo>
                    <a:pt x="69" y="91"/>
                  </a:lnTo>
                  <a:lnTo>
                    <a:pt x="78" y="113"/>
                  </a:lnTo>
                  <a:lnTo>
                    <a:pt x="86" y="127"/>
                  </a:lnTo>
                  <a:lnTo>
                    <a:pt x="94" y="136"/>
                  </a:lnTo>
                  <a:lnTo>
                    <a:pt x="103" y="142"/>
                  </a:lnTo>
                  <a:lnTo>
                    <a:pt x="111" y="145"/>
                  </a:lnTo>
                  <a:lnTo>
                    <a:pt x="119" y="148"/>
                  </a:lnTo>
                  <a:lnTo>
                    <a:pt x="128" y="149"/>
                  </a:lnTo>
                  <a:lnTo>
                    <a:pt x="136" y="150"/>
                  </a:lnTo>
                  <a:lnTo>
                    <a:pt x="144" y="150"/>
                  </a:lnTo>
                  <a:lnTo>
                    <a:pt x="153" y="151"/>
                  </a:lnTo>
                  <a:lnTo>
                    <a:pt x="161" y="151"/>
                  </a:lnTo>
                  <a:lnTo>
                    <a:pt x="169" y="152"/>
                  </a:lnTo>
                  <a:lnTo>
                    <a:pt x="178" y="152"/>
                  </a:lnTo>
                  <a:lnTo>
                    <a:pt x="186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1" y="152"/>
                  </a:lnTo>
                  <a:lnTo>
                    <a:pt x="219" y="152"/>
                  </a:lnTo>
                  <a:lnTo>
                    <a:pt x="228" y="152"/>
                  </a:lnTo>
                  <a:lnTo>
                    <a:pt x="236" y="152"/>
                  </a:lnTo>
                  <a:lnTo>
                    <a:pt x="244" y="152"/>
                  </a:lnTo>
                  <a:lnTo>
                    <a:pt x="253" y="152"/>
                  </a:lnTo>
                  <a:lnTo>
                    <a:pt x="261" y="152"/>
                  </a:lnTo>
                  <a:lnTo>
                    <a:pt x="269" y="152"/>
                  </a:lnTo>
                  <a:lnTo>
                    <a:pt x="278" y="152"/>
                  </a:lnTo>
                  <a:lnTo>
                    <a:pt x="286" y="152"/>
                  </a:lnTo>
                  <a:lnTo>
                    <a:pt x="295" y="152"/>
                  </a:lnTo>
                  <a:lnTo>
                    <a:pt x="303" y="152"/>
                  </a:lnTo>
                  <a:lnTo>
                    <a:pt x="311" y="152"/>
                  </a:lnTo>
                  <a:lnTo>
                    <a:pt x="320" y="152"/>
                  </a:lnTo>
                  <a:lnTo>
                    <a:pt x="328" y="152"/>
                  </a:lnTo>
                  <a:lnTo>
                    <a:pt x="336" y="152"/>
                  </a:lnTo>
                  <a:lnTo>
                    <a:pt x="344" y="152"/>
                  </a:lnTo>
                  <a:lnTo>
                    <a:pt x="353" y="152"/>
                  </a:lnTo>
                  <a:lnTo>
                    <a:pt x="361" y="152"/>
                  </a:lnTo>
                  <a:lnTo>
                    <a:pt x="369" y="152"/>
                  </a:lnTo>
                  <a:lnTo>
                    <a:pt x="378" y="152"/>
                  </a:lnTo>
                  <a:lnTo>
                    <a:pt x="386" y="152"/>
                  </a:lnTo>
                  <a:lnTo>
                    <a:pt x="394" y="152"/>
                  </a:lnTo>
                  <a:lnTo>
                    <a:pt x="403" y="152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6" name="Freeform 144"/>
            <p:cNvSpPr>
              <a:spLocks/>
            </p:cNvSpPr>
            <p:nvPr/>
          </p:nvSpPr>
          <p:spPr bwMode="auto">
            <a:xfrm>
              <a:off x="-74612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7" name="Freeform 145"/>
            <p:cNvSpPr>
              <a:spLocks/>
            </p:cNvSpPr>
            <p:nvPr/>
          </p:nvSpPr>
          <p:spPr bwMode="auto">
            <a:xfrm>
              <a:off x="573088" y="442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8" name="Freeform 146"/>
            <p:cNvSpPr>
              <a:spLocks/>
            </p:cNvSpPr>
            <p:nvPr/>
          </p:nvSpPr>
          <p:spPr bwMode="auto">
            <a:xfrm>
              <a:off x="1222375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19" name="Freeform 147"/>
            <p:cNvSpPr>
              <a:spLocks/>
            </p:cNvSpPr>
            <p:nvPr/>
          </p:nvSpPr>
          <p:spPr bwMode="auto">
            <a:xfrm>
              <a:off x="1870075" y="442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0" name="Freeform 148"/>
            <p:cNvSpPr>
              <a:spLocks/>
            </p:cNvSpPr>
            <p:nvPr/>
          </p:nvSpPr>
          <p:spPr bwMode="auto">
            <a:xfrm>
              <a:off x="2519363" y="4429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1" name="Freeform 149"/>
            <p:cNvSpPr>
              <a:spLocks/>
            </p:cNvSpPr>
            <p:nvPr/>
          </p:nvSpPr>
          <p:spPr bwMode="auto">
            <a:xfrm>
              <a:off x="-714375" y="2270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2" name="Freeform 150"/>
            <p:cNvSpPr>
              <a:spLocks/>
            </p:cNvSpPr>
            <p:nvPr/>
          </p:nvSpPr>
          <p:spPr bwMode="auto">
            <a:xfrm>
              <a:off x="-74612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3" name="Freeform 151"/>
            <p:cNvSpPr>
              <a:spLocks/>
            </p:cNvSpPr>
            <p:nvPr/>
          </p:nvSpPr>
          <p:spPr bwMode="auto">
            <a:xfrm>
              <a:off x="573088" y="2270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4" name="Freeform 152"/>
            <p:cNvSpPr>
              <a:spLocks/>
            </p:cNvSpPr>
            <p:nvPr/>
          </p:nvSpPr>
          <p:spPr bwMode="auto">
            <a:xfrm>
              <a:off x="1222375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5" name="Freeform 153"/>
            <p:cNvSpPr>
              <a:spLocks/>
            </p:cNvSpPr>
            <p:nvPr/>
          </p:nvSpPr>
          <p:spPr bwMode="auto">
            <a:xfrm>
              <a:off x="1870075" y="2270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6" name="Freeform 154"/>
            <p:cNvSpPr>
              <a:spLocks/>
            </p:cNvSpPr>
            <p:nvPr/>
          </p:nvSpPr>
          <p:spPr bwMode="auto">
            <a:xfrm>
              <a:off x="2519363" y="2270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7" name="Freeform 155"/>
            <p:cNvSpPr>
              <a:spLocks/>
            </p:cNvSpPr>
            <p:nvPr/>
          </p:nvSpPr>
          <p:spPr bwMode="auto">
            <a:xfrm>
              <a:off x="-714375" y="3175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8" name="Freeform 156"/>
            <p:cNvSpPr>
              <a:spLocks/>
            </p:cNvSpPr>
            <p:nvPr/>
          </p:nvSpPr>
          <p:spPr bwMode="auto">
            <a:xfrm>
              <a:off x="-74612" y="3175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29" name="Freeform 157"/>
            <p:cNvSpPr>
              <a:spLocks/>
            </p:cNvSpPr>
            <p:nvPr/>
          </p:nvSpPr>
          <p:spPr bwMode="auto">
            <a:xfrm>
              <a:off x="573088" y="3175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0" name="Freeform 158"/>
            <p:cNvSpPr>
              <a:spLocks/>
            </p:cNvSpPr>
            <p:nvPr/>
          </p:nvSpPr>
          <p:spPr bwMode="auto">
            <a:xfrm>
              <a:off x="1222375" y="3175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1" name="Freeform 159"/>
            <p:cNvSpPr>
              <a:spLocks/>
            </p:cNvSpPr>
            <p:nvPr/>
          </p:nvSpPr>
          <p:spPr bwMode="auto">
            <a:xfrm>
              <a:off x="1870075" y="3175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2" name="Freeform 160"/>
            <p:cNvSpPr>
              <a:spLocks/>
            </p:cNvSpPr>
            <p:nvPr/>
          </p:nvSpPr>
          <p:spPr bwMode="auto">
            <a:xfrm>
              <a:off x="2519363" y="3175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3" name="Freeform 161"/>
            <p:cNvSpPr>
              <a:spLocks/>
            </p:cNvSpPr>
            <p:nvPr/>
          </p:nvSpPr>
          <p:spPr bwMode="auto">
            <a:xfrm>
              <a:off x="-714375" y="-2159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4" name="Freeform 162"/>
            <p:cNvSpPr>
              <a:spLocks/>
            </p:cNvSpPr>
            <p:nvPr/>
          </p:nvSpPr>
          <p:spPr bwMode="auto">
            <a:xfrm>
              <a:off x="-74612" y="-2159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5" name="Freeform 163"/>
            <p:cNvSpPr>
              <a:spLocks/>
            </p:cNvSpPr>
            <p:nvPr/>
          </p:nvSpPr>
          <p:spPr bwMode="auto">
            <a:xfrm>
              <a:off x="573088" y="-2159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6" name="Freeform 164"/>
            <p:cNvSpPr>
              <a:spLocks/>
            </p:cNvSpPr>
            <p:nvPr/>
          </p:nvSpPr>
          <p:spPr bwMode="auto">
            <a:xfrm>
              <a:off x="1222375" y="-2159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7" name="Freeform 165"/>
            <p:cNvSpPr>
              <a:spLocks/>
            </p:cNvSpPr>
            <p:nvPr/>
          </p:nvSpPr>
          <p:spPr bwMode="auto">
            <a:xfrm>
              <a:off x="1870075" y="-2159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8" name="Freeform 166"/>
            <p:cNvSpPr>
              <a:spLocks/>
            </p:cNvSpPr>
            <p:nvPr/>
          </p:nvSpPr>
          <p:spPr bwMode="auto">
            <a:xfrm>
              <a:off x="2519363" y="-2159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39" name="Freeform 167"/>
            <p:cNvSpPr>
              <a:spLocks/>
            </p:cNvSpPr>
            <p:nvPr/>
          </p:nvSpPr>
          <p:spPr bwMode="auto">
            <a:xfrm>
              <a:off x="-714375" y="-404812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0" name="Freeform 168"/>
            <p:cNvSpPr>
              <a:spLocks/>
            </p:cNvSpPr>
            <p:nvPr/>
          </p:nvSpPr>
          <p:spPr bwMode="auto">
            <a:xfrm>
              <a:off x="-74612" y="-40481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1" name="Freeform 169"/>
            <p:cNvSpPr>
              <a:spLocks/>
            </p:cNvSpPr>
            <p:nvPr/>
          </p:nvSpPr>
          <p:spPr bwMode="auto">
            <a:xfrm>
              <a:off x="573088" y="-40481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2" name="Freeform 170"/>
            <p:cNvSpPr>
              <a:spLocks/>
            </p:cNvSpPr>
            <p:nvPr/>
          </p:nvSpPr>
          <p:spPr bwMode="auto">
            <a:xfrm>
              <a:off x="1222375" y="-40481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3" name="Freeform 171"/>
            <p:cNvSpPr>
              <a:spLocks/>
            </p:cNvSpPr>
            <p:nvPr/>
          </p:nvSpPr>
          <p:spPr bwMode="auto">
            <a:xfrm>
              <a:off x="1870075" y="-40481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4" name="Freeform 172"/>
            <p:cNvSpPr>
              <a:spLocks/>
            </p:cNvSpPr>
            <p:nvPr/>
          </p:nvSpPr>
          <p:spPr bwMode="auto">
            <a:xfrm>
              <a:off x="2519363" y="-404812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5" name="Freeform 173"/>
            <p:cNvSpPr>
              <a:spLocks/>
            </p:cNvSpPr>
            <p:nvPr/>
          </p:nvSpPr>
          <p:spPr bwMode="auto">
            <a:xfrm>
              <a:off x="-714375" y="-5842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6" name="Freeform 174"/>
            <p:cNvSpPr>
              <a:spLocks/>
            </p:cNvSpPr>
            <p:nvPr/>
          </p:nvSpPr>
          <p:spPr bwMode="auto">
            <a:xfrm>
              <a:off x="-74612" y="-5842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7" name="Freeform 175"/>
            <p:cNvSpPr>
              <a:spLocks/>
            </p:cNvSpPr>
            <p:nvPr/>
          </p:nvSpPr>
          <p:spPr bwMode="auto">
            <a:xfrm>
              <a:off x="573088" y="-5842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8" name="Freeform 176"/>
            <p:cNvSpPr>
              <a:spLocks/>
            </p:cNvSpPr>
            <p:nvPr/>
          </p:nvSpPr>
          <p:spPr bwMode="auto">
            <a:xfrm>
              <a:off x="1222375" y="-5842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49" name="Freeform 177"/>
            <p:cNvSpPr>
              <a:spLocks/>
            </p:cNvSpPr>
            <p:nvPr/>
          </p:nvSpPr>
          <p:spPr bwMode="auto">
            <a:xfrm>
              <a:off x="1870075" y="-5842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0" name="Freeform 178"/>
            <p:cNvSpPr>
              <a:spLocks/>
            </p:cNvSpPr>
            <p:nvPr/>
          </p:nvSpPr>
          <p:spPr bwMode="auto">
            <a:xfrm>
              <a:off x="2519363" y="-5842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1" name="Freeform 179"/>
            <p:cNvSpPr>
              <a:spLocks/>
            </p:cNvSpPr>
            <p:nvPr/>
          </p:nvSpPr>
          <p:spPr bwMode="auto">
            <a:xfrm>
              <a:off x="-714375" y="-808037"/>
              <a:ext cx="639763" cy="79375"/>
            </a:xfrm>
            <a:custGeom>
              <a:avLst/>
              <a:gdLst>
                <a:gd name="T0" fmla="*/ 0 w 403"/>
                <a:gd name="T1" fmla="*/ 50 h 50"/>
                <a:gd name="T2" fmla="*/ 3 w 403"/>
                <a:gd name="T3" fmla="*/ 50 h 50"/>
                <a:gd name="T4" fmla="*/ 11 w 403"/>
                <a:gd name="T5" fmla="*/ 50 h 50"/>
                <a:gd name="T6" fmla="*/ 19 w 403"/>
                <a:gd name="T7" fmla="*/ 50 h 50"/>
                <a:gd name="T8" fmla="*/ 27 w 403"/>
                <a:gd name="T9" fmla="*/ 50 h 50"/>
                <a:gd name="T10" fmla="*/ 36 w 403"/>
                <a:gd name="T11" fmla="*/ 50 h 50"/>
                <a:gd name="T12" fmla="*/ 44 w 403"/>
                <a:gd name="T13" fmla="*/ 50 h 50"/>
                <a:gd name="T14" fmla="*/ 53 w 403"/>
                <a:gd name="T15" fmla="*/ 50 h 50"/>
                <a:gd name="T16" fmla="*/ 61 w 403"/>
                <a:gd name="T17" fmla="*/ 50 h 50"/>
                <a:gd name="T18" fmla="*/ 69 w 403"/>
                <a:gd name="T19" fmla="*/ 50 h 50"/>
                <a:gd name="T20" fmla="*/ 78 w 403"/>
                <a:gd name="T21" fmla="*/ 50 h 50"/>
                <a:gd name="T22" fmla="*/ 86 w 403"/>
                <a:gd name="T23" fmla="*/ 49 h 50"/>
                <a:gd name="T24" fmla="*/ 94 w 403"/>
                <a:gd name="T25" fmla="*/ 49 h 50"/>
                <a:gd name="T26" fmla="*/ 103 w 403"/>
                <a:gd name="T27" fmla="*/ 49 h 50"/>
                <a:gd name="T28" fmla="*/ 111 w 403"/>
                <a:gd name="T29" fmla="*/ 49 h 50"/>
                <a:gd name="T30" fmla="*/ 119 w 403"/>
                <a:gd name="T31" fmla="*/ 49 h 50"/>
                <a:gd name="T32" fmla="*/ 128 w 403"/>
                <a:gd name="T33" fmla="*/ 49 h 50"/>
                <a:gd name="T34" fmla="*/ 136 w 403"/>
                <a:gd name="T35" fmla="*/ 49 h 50"/>
                <a:gd name="T36" fmla="*/ 144 w 403"/>
                <a:gd name="T37" fmla="*/ 49 h 50"/>
                <a:gd name="T38" fmla="*/ 153 w 403"/>
                <a:gd name="T39" fmla="*/ 49 h 50"/>
                <a:gd name="T40" fmla="*/ 161 w 403"/>
                <a:gd name="T41" fmla="*/ 49 h 50"/>
                <a:gd name="T42" fmla="*/ 169 w 403"/>
                <a:gd name="T43" fmla="*/ 48 h 50"/>
                <a:gd name="T44" fmla="*/ 178 w 403"/>
                <a:gd name="T45" fmla="*/ 47 h 50"/>
                <a:gd name="T46" fmla="*/ 186 w 403"/>
                <a:gd name="T47" fmla="*/ 47 h 50"/>
                <a:gd name="T48" fmla="*/ 195 w 403"/>
                <a:gd name="T49" fmla="*/ 46 h 50"/>
                <a:gd name="T50" fmla="*/ 203 w 403"/>
                <a:gd name="T51" fmla="*/ 44 h 50"/>
                <a:gd name="T52" fmla="*/ 211 w 403"/>
                <a:gd name="T53" fmla="*/ 42 h 50"/>
                <a:gd name="T54" fmla="*/ 219 w 403"/>
                <a:gd name="T55" fmla="*/ 40 h 50"/>
                <a:gd name="T56" fmla="*/ 228 w 403"/>
                <a:gd name="T57" fmla="*/ 37 h 50"/>
                <a:gd name="T58" fmla="*/ 236 w 403"/>
                <a:gd name="T59" fmla="*/ 32 h 50"/>
                <a:gd name="T60" fmla="*/ 244 w 403"/>
                <a:gd name="T61" fmla="*/ 26 h 50"/>
                <a:gd name="T62" fmla="*/ 253 w 403"/>
                <a:gd name="T63" fmla="*/ 19 h 50"/>
                <a:gd name="T64" fmla="*/ 261 w 403"/>
                <a:gd name="T65" fmla="*/ 9 h 50"/>
                <a:gd name="T66" fmla="*/ 269 w 403"/>
                <a:gd name="T67" fmla="*/ 2 h 50"/>
                <a:gd name="T68" fmla="*/ 278 w 403"/>
                <a:gd name="T69" fmla="*/ 0 h 50"/>
                <a:gd name="T70" fmla="*/ 286 w 403"/>
                <a:gd name="T71" fmla="*/ 4 h 50"/>
                <a:gd name="T72" fmla="*/ 295 w 403"/>
                <a:gd name="T73" fmla="*/ 13 h 50"/>
                <a:gd name="T74" fmla="*/ 303 w 403"/>
                <a:gd name="T75" fmla="*/ 25 h 50"/>
                <a:gd name="T76" fmla="*/ 311 w 403"/>
                <a:gd name="T77" fmla="*/ 37 h 50"/>
                <a:gd name="T78" fmla="*/ 320 w 403"/>
                <a:gd name="T79" fmla="*/ 45 h 50"/>
                <a:gd name="T80" fmla="*/ 328 w 403"/>
                <a:gd name="T81" fmla="*/ 49 h 50"/>
                <a:gd name="T82" fmla="*/ 336 w 403"/>
                <a:gd name="T83" fmla="*/ 48 h 50"/>
                <a:gd name="T84" fmla="*/ 344 w 403"/>
                <a:gd name="T85" fmla="*/ 41 h 50"/>
                <a:gd name="T86" fmla="*/ 353 w 403"/>
                <a:gd name="T87" fmla="*/ 30 h 50"/>
                <a:gd name="T88" fmla="*/ 361 w 403"/>
                <a:gd name="T89" fmla="*/ 18 h 50"/>
                <a:gd name="T90" fmla="*/ 369 w 403"/>
                <a:gd name="T91" fmla="*/ 8 h 50"/>
                <a:gd name="T92" fmla="*/ 378 w 403"/>
                <a:gd name="T93" fmla="*/ 2 h 50"/>
                <a:gd name="T94" fmla="*/ 386 w 403"/>
                <a:gd name="T95" fmla="*/ 0 h 50"/>
                <a:gd name="T96" fmla="*/ 394 w 403"/>
                <a:gd name="T97" fmla="*/ 5 h 50"/>
                <a:gd name="T98" fmla="*/ 403 w 403"/>
                <a:gd name="T9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3" h="50">
                  <a:moveTo>
                    <a:pt x="0" y="50"/>
                  </a:moveTo>
                  <a:lnTo>
                    <a:pt x="3" y="50"/>
                  </a:lnTo>
                  <a:lnTo>
                    <a:pt x="11" y="50"/>
                  </a:lnTo>
                  <a:lnTo>
                    <a:pt x="19" y="50"/>
                  </a:lnTo>
                  <a:lnTo>
                    <a:pt x="27" y="50"/>
                  </a:lnTo>
                  <a:lnTo>
                    <a:pt x="36" y="50"/>
                  </a:lnTo>
                  <a:lnTo>
                    <a:pt x="44" y="50"/>
                  </a:lnTo>
                  <a:lnTo>
                    <a:pt x="53" y="50"/>
                  </a:lnTo>
                  <a:lnTo>
                    <a:pt x="61" y="50"/>
                  </a:lnTo>
                  <a:lnTo>
                    <a:pt x="69" y="50"/>
                  </a:lnTo>
                  <a:lnTo>
                    <a:pt x="78" y="50"/>
                  </a:lnTo>
                  <a:lnTo>
                    <a:pt x="86" y="49"/>
                  </a:lnTo>
                  <a:lnTo>
                    <a:pt x="94" y="49"/>
                  </a:lnTo>
                  <a:lnTo>
                    <a:pt x="103" y="49"/>
                  </a:lnTo>
                  <a:lnTo>
                    <a:pt x="111" y="49"/>
                  </a:lnTo>
                  <a:lnTo>
                    <a:pt x="119" y="49"/>
                  </a:lnTo>
                  <a:lnTo>
                    <a:pt x="128" y="49"/>
                  </a:lnTo>
                  <a:lnTo>
                    <a:pt x="136" y="49"/>
                  </a:lnTo>
                  <a:lnTo>
                    <a:pt x="144" y="49"/>
                  </a:lnTo>
                  <a:lnTo>
                    <a:pt x="153" y="49"/>
                  </a:lnTo>
                  <a:lnTo>
                    <a:pt x="161" y="49"/>
                  </a:lnTo>
                  <a:lnTo>
                    <a:pt x="169" y="48"/>
                  </a:lnTo>
                  <a:lnTo>
                    <a:pt x="178" y="47"/>
                  </a:lnTo>
                  <a:lnTo>
                    <a:pt x="186" y="47"/>
                  </a:lnTo>
                  <a:lnTo>
                    <a:pt x="195" y="46"/>
                  </a:lnTo>
                  <a:lnTo>
                    <a:pt x="203" y="44"/>
                  </a:lnTo>
                  <a:lnTo>
                    <a:pt x="211" y="42"/>
                  </a:lnTo>
                  <a:lnTo>
                    <a:pt x="219" y="40"/>
                  </a:lnTo>
                  <a:lnTo>
                    <a:pt x="228" y="37"/>
                  </a:lnTo>
                  <a:lnTo>
                    <a:pt x="236" y="32"/>
                  </a:lnTo>
                  <a:lnTo>
                    <a:pt x="244" y="26"/>
                  </a:lnTo>
                  <a:lnTo>
                    <a:pt x="253" y="19"/>
                  </a:lnTo>
                  <a:lnTo>
                    <a:pt x="261" y="9"/>
                  </a:lnTo>
                  <a:lnTo>
                    <a:pt x="269" y="2"/>
                  </a:lnTo>
                  <a:lnTo>
                    <a:pt x="278" y="0"/>
                  </a:lnTo>
                  <a:lnTo>
                    <a:pt x="286" y="4"/>
                  </a:lnTo>
                  <a:lnTo>
                    <a:pt x="295" y="13"/>
                  </a:lnTo>
                  <a:lnTo>
                    <a:pt x="303" y="25"/>
                  </a:lnTo>
                  <a:lnTo>
                    <a:pt x="311" y="37"/>
                  </a:lnTo>
                  <a:lnTo>
                    <a:pt x="320" y="45"/>
                  </a:lnTo>
                  <a:lnTo>
                    <a:pt x="328" y="49"/>
                  </a:lnTo>
                  <a:lnTo>
                    <a:pt x="336" y="48"/>
                  </a:lnTo>
                  <a:lnTo>
                    <a:pt x="344" y="41"/>
                  </a:lnTo>
                  <a:lnTo>
                    <a:pt x="353" y="30"/>
                  </a:lnTo>
                  <a:lnTo>
                    <a:pt x="361" y="18"/>
                  </a:lnTo>
                  <a:lnTo>
                    <a:pt x="369" y="8"/>
                  </a:lnTo>
                  <a:lnTo>
                    <a:pt x="378" y="2"/>
                  </a:lnTo>
                  <a:lnTo>
                    <a:pt x="386" y="0"/>
                  </a:lnTo>
                  <a:lnTo>
                    <a:pt x="394" y="5"/>
                  </a:lnTo>
                  <a:lnTo>
                    <a:pt x="403" y="14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2" name="Freeform 180"/>
            <p:cNvSpPr>
              <a:spLocks/>
            </p:cNvSpPr>
            <p:nvPr/>
          </p:nvSpPr>
          <p:spPr bwMode="auto">
            <a:xfrm>
              <a:off x="-74612" y="-871537"/>
              <a:ext cx="647700" cy="142875"/>
            </a:xfrm>
            <a:custGeom>
              <a:avLst/>
              <a:gdLst>
                <a:gd name="T0" fmla="*/ 0 w 408"/>
                <a:gd name="T1" fmla="*/ 54 h 90"/>
                <a:gd name="T2" fmla="*/ 8 w 408"/>
                <a:gd name="T3" fmla="*/ 63 h 90"/>
                <a:gd name="T4" fmla="*/ 17 w 408"/>
                <a:gd name="T5" fmla="*/ 69 h 90"/>
                <a:gd name="T6" fmla="*/ 25 w 408"/>
                <a:gd name="T7" fmla="*/ 73 h 90"/>
                <a:gd name="T8" fmla="*/ 33 w 408"/>
                <a:gd name="T9" fmla="*/ 77 h 90"/>
                <a:gd name="T10" fmla="*/ 42 w 408"/>
                <a:gd name="T11" fmla="*/ 79 h 90"/>
                <a:gd name="T12" fmla="*/ 50 w 408"/>
                <a:gd name="T13" fmla="*/ 81 h 90"/>
                <a:gd name="T14" fmla="*/ 58 w 408"/>
                <a:gd name="T15" fmla="*/ 82 h 90"/>
                <a:gd name="T16" fmla="*/ 66 w 408"/>
                <a:gd name="T17" fmla="*/ 84 h 90"/>
                <a:gd name="T18" fmla="*/ 75 w 408"/>
                <a:gd name="T19" fmla="*/ 84 h 90"/>
                <a:gd name="T20" fmla="*/ 83 w 408"/>
                <a:gd name="T21" fmla="*/ 84 h 90"/>
                <a:gd name="T22" fmla="*/ 91 w 408"/>
                <a:gd name="T23" fmla="*/ 85 h 90"/>
                <a:gd name="T24" fmla="*/ 100 w 408"/>
                <a:gd name="T25" fmla="*/ 85 h 90"/>
                <a:gd name="T26" fmla="*/ 108 w 408"/>
                <a:gd name="T27" fmla="*/ 84 h 90"/>
                <a:gd name="T28" fmla="*/ 117 w 408"/>
                <a:gd name="T29" fmla="*/ 84 h 90"/>
                <a:gd name="T30" fmla="*/ 125 w 408"/>
                <a:gd name="T31" fmla="*/ 83 h 90"/>
                <a:gd name="T32" fmla="*/ 133 w 408"/>
                <a:gd name="T33" fmla="*/ 82 h 90"/>
                <a:gd name="T34" fmla="*/ 142 w 408"/>
                <a:gd name="T35" fmla="*/ 80 h 90"/>
                <a:gd name="T36" fmla="*/ 150 w 408"/>
                <a:gd name="T37" fmla="*/ 78 h 90"/>
                <a:gd name="T38" fmla="*/ 158 w 408"/>
                <a:gd name="T39" fmla="*/ 74 h 90"/>
                <a:gd name="T40" fmla="*/ 167 w 408"/>
                <a:gd name="T41" fmla="*/ 70 h 90"/>
                <a:gd name="T42" fmla="*/ 175 w 408"/>
                <a:gd name="T43" fmla="*/ 64 h 90"/>
                <a:gd name="T44" fmla="*/ 183 w 408"/>
                <a:gd name="T45" fmla="*/ 56 h 90"/>
                <a:gd name="T46" fmla="*/ 191 w 408"/>
                <a:gd name="T47" fmla="*/ 46 h 90"/>
                <a:gd name="T48" fmla="*/ 200 w 408"/>
                <a:gd name="T49" fmla="*/ 32 h 90"/>
                <a:gd name="T50" fmla="*/ 208 w 408"/>
                <a:gd name="T51" fmla="*/ 14 h 90"/>
                <a:gd name="T52" fmla="*/ 217 w 408"/>
                <a:gd name="T53" fmla="*/ 2 h 90"/>
                <a:gd name="T54" fmla="*/ 225 w 408"/>
                <a:gd name="T55" fmla="*/ 0 h 90"/>
                <a:gd name="T56" fmla="*/ 233 w 408"/>
                <a:gd name="T57" fmla="*/ 8 h 90"/>
                <a:gd name="T58" fmla="*/ 242 w 408"/>
                <a:gd name="T59" fmla="*/ 25 h 90"/>
                <a:gd name="T60" fmla="*/ 250 w 408"/>
                <a:gd name="T61" fmla="*/ 42 h 90"/>
                <a:gd name="T62" fmla="*/ 258 w 408"/>
                <a:gd name="T63" fmla="*/ 54 h 90"/>
                <a:gd name="T64" fmla="*/ 267 w 408"/>
                <a:gd name="T65" fmla="*/ 64 h 90"/>
                <a:gd name="T66" fmla="*/ 275 w 408"/>
                <a:gd name="T67" fmla="*/ 71 h 90"/>
                <a:gd name="T68" fmla="*/ 283 w 408"/>
                <a:gd name="T69" fmla="*/ 76 h 90"/>
                <a:gd name="T70" fmla="*/ 292 w 408"/>
                <a:gd name="T71" fmla="*/ 80 h 90"/>
                <a:gd name="T72" fmla="*/ 300 w 408"/>
                <a:gd name="T73" fmla="*/ 83 h 90"/>
                <a:gd name="T74" fmla="*/ 308 w 408"/>
                <a:gd name="T75" fmla="*/ 85 h 90"/>
                <a:gd name="T76" fmla="*/ 317 w 408"/>
                <a:gd name="T77" fmla="*/ 86 h 90"/>
                <a:gd name="T78" fmla="*/ 325 w 408"/>
                <a:gd name="T79" fmla="*/ 87 h 90"/>
                <a:gd name="T80" fmla="*/ 333 w 408"/>
                <a:gd name="T81" fmla="*/ 88 h 90"/>
                <a:gd name="T82" fmla="*/ 342 w 408"/>
                <a:gd name="T83" fmla="*/ 89 h 90"/>
                <a:gd name="T84" fmla="*/ 350 w 408"/>
                <a:gd name="T85" fmla="*/ 89 h 90"/>
                <a:gd name="T86" fmla="*/ 358 w 408"/>
                <a:gd name="T87" fmla="*/ 89 h 90"/>
                <a:gd name="T88" fmla="*/ 367 w 408"/>
                <a:gd name="T89" fmla="*/ 90 h 90"/>
                <a:gd name="T90" fmla="*/ 375 w 408"/>
                <a:gd name="T91" fmla="*/ 90 h 90"/>
                <a:gd name="T92" fmla="*/ 383 w 408"/>
                <a:gd name="T93" fmla="*/ 89 h 90"/>
                <a:gd name="T94" fmla="*/ 392 w 408"/>
                <a:gd name="T95" fmla="*/ 89 h 90"/>
                <a:gd name="T96" fmla="*/ 400 w 408"/>
                <a:gd name="T97" fmla="*/ 89 h 90"/>
                <a:gd name="T98" fmla="*/ 408 w 408"/>
                <a:gd name="T99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90">
                  <a:moveTo>
                    <a:pt x="0" y="54"/>
                  </a:moveTo>
                  <a:lnTo>
                    <a:pt x="8" y="63"/>
                  </a:lnTo>
                  <a:lnTo>
                    <a:pt x="17" y="69"/>
                  </a:lnTo>
                  <a:lnTo>
                    <a:pt x="25" y="73"/>
                  </a:lnTo>
                  <a:lnTo>
                    <a:pt x="33" y="77"/>
                  </a:lnTo>
                  <a:lnTo>
                    <a:pt x="42" y="79"/>
                  </a:lnTo>
                  <a:lnTo>
                    <a:pt x="50" y="81"/>
                  </a:lnTo>
                  <a:lnTo>
                    <a:pt x="58" y="82"/>
                  </a:lnTo>
                  <a:lnTo>
                    <a:pt x="66" y="84"/>
                  </a:lnTo>
                  <a:lnTo>
                    <a:pt x="75" y="84"/>
                  </a:lnTo>
                  <a:lnTo>
                    <a:pt x="83" y="84"/>
                  </a:lnTo>
                  <a:lnTo>
                    <a:pt x="91" y="85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5" y="83"/>
                  </a:lnTo>
                  <a:lnTo>
                    <a:pt x="133" y="82"/>
                  </a:lnTo>
                  <a:lnTo>
                    <a:pt x="142" y="80"/>
                  </a:lnTo>
                  <a:lnTo>
                    <a:pt x="150" y="78"/>
                  </a:lnTo>
                  <a:lnTo>
                    <a:pt x="158" y="74"/>
                  </a:lnTo>
                  <a:lnTo>
                    <a:pt x="167" y="70"/>
                  </a:lnTo>
                  <a:lnTo>
                    <a:pt x="175" y="64"/>
                  </a:lnTo>
                  <a:lnTo>
                    <a:pt x="183" y="56"/>
                  </a:lnTo>
                  <a:lnTo>
                    <a:pt x="191" y="46"/>
                  </a:lnTo>
                  <a:lnTo>
                    <a:pt x="200" y="32"/>
                  </a:lnTo>
                  <a:lnTo>
                    <a:pt x="208" y="14"/>
                  </a:lnTo>
                  <a:lnTo>
                    <a:pt x="217" y="2"/>
                  </a:lnTo>
                  <a:lnTo>
                    <a:pt x="225" y="0"/>
                  </a:lnTo>
                  <a:lnTo>
                    <a:pt x="233" y="8"/>
                  </a:lnTo>
                  <a:lnTo>
                    <a:pt x="242" y="25"/>
                  </a:lnTo>
                  <a:lnTo>
                    <a:pt x="250" y="42"/>
                  </a:lnTo>
                  <a:lnTo>
                    <a:pt x="258" y="54"/>
                  </a:lnTo>
                  <a:lnTo>
                    <a:pt x="267" y="64"/>
                  </a:lnTo>
                  <a:lnTo>
                    <a:pt x="275" y="71"/>
                  </a:lnTo>
                  <a:lnTo>
                    <a:pt x="283" y="76"/>
                  </a:lnTo>
                  <a:lnTo>
                    <a:pt x="292" y="80"/>
                  </a:lnTo>
                  <a:lnTo>
                    <a:pt x="300" y="83"/>
                  </a:lnTo>
                  <a:lnTo>
                    <a:pt x="308" y="85"/>
                  </a:lnTo>
                  <a:lnTo>
                    <a:pt x="317" y="86"/>
                  </a:lnTo>
                  <a:lnTo>
                    <a:pt x="325" y="87"/>
                  </a:lnTo>
                  <a:lnTo>
                    <a:pt x="333" y="88"/>
                  </a:lnTo>
                  <a:lnTo>
                    <a:pt x="342" y="89"/>
                  </a:lnTo>
                  <a:lnTo>
                    <a:pt x="350" y="89"/>
                  </a:lnTo>
                  <a:lnTo>
                    <a:pt x="358" y="89"/>
                  </a:lnTo>
                  <a:lnTo>
                    <a:pt x="367" y="90"/>
                  </a:lnTo>
                  <a:lnTo>
                    <a:pt x="375" y="90"/>
                  </a:lnTo>
                  <a:lnTo>
                    <a:pt x="383" y="89"/>
                  </a:lnTo>
                  <a:lnTo>
                    <a:pt x="392" y="89"/>
                  </a:lnTo>
                  <a:lnTo>
                    <a:pt x="400" y="89"/>
                  </a:lnTo>
                  <a:lnTo>
                    <a:pt x="408" y="88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3" name="Freeform 181"/>
            <p:cNvSpPr>
              <a:spLocks/>
            </p:cNvSpPr>
            <p:nvPr/>
          </p:nvSpPr>
          <p:spPr bwMode="auto">
            <a:xfrm>
              <a:off x="573088" y="-736600"/>
              <a:ext cx="649288" cy="7938"/>
            </a:xfrm>
            <a:custGeom>
              <a:avLst/>
              <a:gdLst>
                <a:gd name="T0" fmla="*/ 0 w 409"/>
                <a:gd name="T1" fmla="*/ 3 h 5"/>
                <a:gd name="T2" fmla="*/ 9 w 409"/>
                <a:gd name="T3" fmla="*/ 2 h 5"/>
                <a:gd name="T4" fmla="*/ 17 w 409"/>
                <a:gd name="T5" fmla="*/ 1 h 5"/>
                <a:gd name="T6" fmla="*/ 25 w 409"/>
                <a:gd name="T7" fmla="*/ 0 h 5"/>
                <a:gd name="T8" fmla="*/ 34 w 409"/>
                <a:gd name="T9" fmla="*/ 0 h 5"/>
                <a:gd name="T10" fmla="*/ 42 w 409"/>
                <a:gd name="T11" fmla="*/ 0 h 5"/>
                <a:gd name="T12" fmla="*/ 51 w 409"/>
                <a:gd name="T13" fmla="*/ 0 h 5"/>
                <a:gd name="T14" fmla="*/ 59 w 409"/>
                <a:gd name="T15" fmla="*/ 2 h 5"/>
                <a:gd name="T16" fmla="*/ 67 w 409"/>
                <a:gd name="T17" fmla="*/ 2 h 5"/>
                <a:gd name="T18" fmla="*/ 75 w 409"/>
                <a:gd name="T19" fmla="*/ 3 h 5"/>
                <a:gd name="T20" fmla="*/ 84 w 409"/>
                <a:gd name="T21" fmla="*/ 3 h 5"/>
                <a:gd name="T22" fmla="*/ 92 w 409"/>
                <a:gd name="T23" fmla="*/ 4 h 5"/>
                <a:gd name="T24" fmla="*/ 100 w 409"/>
                <a:gd name="T25" fmla="*/ 4 h 5"/>
                <a:gd name="T26" fmla="*/ 109 w 409"/>
                <a:gd name="T27" fmla="*/ 4 h 5"/>
                <a:gd name="T28" fmla="*/ 117 w 409"/>
                <a:gd name="T29" fmla="*/ 4 h 5"/>
                <a:gd name="T30" fmla="*/ 125 w 409"/>
                <a:gd name="T31" fmla="*/ 4 h 5"/>
                <a:gd name="T32" fmla="*/ 134 w 409"/>
                <a:gd name="T33" fmla="*/ 4 h 5"/>
                <a:gd name="T34" fmla="*/ 142 w 409"/>
                <a:gd name="T35" fmla="*/ 4 h 5"/>
                <a:gd name="T36" fmla="*/ 150 w 409"/>
                <a:gd name="T37" fmla="*/ 4 h 5"/>
                <a:gd name="T38" fmla="*/ 159 w 409"/>
                <a:gd name="T39" fmla="*/ 4 h 5"/>
                <a:gd name="T40" fmla="*/ 167 w 409"/>
                <a:gd name="T41" fmla="*/ 5 h 5"/>
                <a:gd name="T42" fmla="*/ 176 w 409"/>
                <a:gd name="T43" fmla="*/ 5 h 5"/>
                <a:gd name="T44" fmla="*/ 184 w 409"/>
                <a:gd name="T45" fmla="*/ 5 h 5"/>
                <a:gd name="T46" fmla="*/ 192 w 409"/>
                <a:gd name="T47" fmla="*/ 5 h 5"/>
                <a:gd name="T48" fmla="*/ 200 w 409"/>
                <a:gd name="T49" fmla="*/ 5 h 5"/>
                <a:gd name="T50" fmla="*/ 209 w 409"/>
                <a:gd name="T51" fmla="*/ 5 h 5"/>
                <a:gd name="T52" fmla="*/ 217 w 409"/>
                <a:gd name="T53" fmla="*/ 5 h 5"/>
                <a:gd name="T54" fmla="*/ 225 w 409"/>
                <a:gd name="T55" fmla="*/ 5 h 5"/>
                <a:gd name="T56" fmla="*/ 234 w 409"/>
                <a:gd name="T57" fmla="*/ 5 h 5"/>
                <a:gd name="T58" fmla="*/ 242 w 409"/>
                <a:gd name="T59" fmla="*/ 5 h 5"/>
                <a:gd name="T60" fmla="*/ 250 w 409"/>
                <a:gd name="T61" fmla="*/ 4 h 5"/>
                <a:gd name="T62" fmla="*/ 259 w 409"/>
                <a:gd name="T63" fmla="*/ 4 h 5"/>
                <a:gd name="T64" fmla="*/ 267 w 409"/>
                <a:gd name="T65" fmla="*/ 4 h 5"/>
                <a:gd name="T66" fmla="*/ 276 w 409"/>
                <a:gd name="T67" fmla="*/ 4 h 5"/>
                <a:gd name="T68" fmla="*/ 284 w 409"/>
                <a:gd name="T69" fmla="*/ 5 h 5"/>
                <a:gd name="T70" fmla="*/ 292 w 409"/>
                <a:gd name="T71" fmla="*/ 5 h 5"/>
                <a:gd name="T72" fmla="*/ 301 w 409"/>
                <a:gd name="T73" fmla="*/ 5 h 5"/>
                <a:gd name="T74" fmla="*/ 309 w 409"/>
                <a:gd name="T75" fmla="*/ 5 h 5"/>
                <a:gd name="T76" fmla="*/ 317 w 409"/>
                <a:gd name="T77" fmla="*/ 5 h 5"/>
                <a:gd name="T78" fmla="*/ 325 w 409"/>
                <a:gd name="T79" fmla="*/ 5 h 5"/>
                <a:gd name="T80" fmla="*/ 334 w 409"/>
                <a:gd name="T81" fmla="*/ 5 h 5"/>
                <a:gd name="T82" fmla="*/ 342 w 409"/>
                <a:gd name="T83" fmla="*/ 5 h 5"/>
                <a:gd name="T84" fmla="*/ 350 w 409"/>
                <a:gd name="T85" fmla="*/ 5 h 5"/>
                <a:gd name="T86" fmla="*/ 359 w 409"/>
                <a:gd name="T87" fmla="*/ 5 h 5"/>
                <a:gd name="T88" fmla="*/ 367 w 409"/>
                <a:gd name="T89" fmla="*/ 5 h 5"/>
                <a:gd name="T90" fmla="*/ 376 w 409"/>
                <a:gd name="T91" fmla="*/ 5 h 5"/>
                <a:gd name="T92" fmla="*/ 384 w 409"/>
                <a:gd name="T93" fmla="*/ 5 h 5"/>
                <a:gd name="T94" fmla="*/ 392 w 409"/>
                <a:gd name="T95" fmla="*/ 5 h 5"/>
                <a:gd name="T96" fmla="*/ 401 w 409"/>
                <a:gd name="T97" fmla="*/ 5 h 5"/>
                <a:gd name="T98" fmla="*/ 409 w 409"/>
                <a:gd name="T9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5">
                  <a:moveTo>
                    <a:pt x="0" y="3"/>
                  </a:moveTo>
                  <a:lnTo>
                    <a:pt x="9" y="2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7" y="2"/>
                  </a:lnTo>
                  <a:lnTo>
                    <a:pt x="75" y="3"/>
                  </a:lnTo>
                  <a:lnTo>
                    <a:pt x="84" y="3"/>
                  </a:lnTo>
                  <a:lnTo>
                    <a:pt x="92" y="4"/>
                  </a:lnTo>
                  <a:lnTo>
                    <a:pt x="100" y="4"/>
                  </a:lnTo>
                  <a:lnTo>
                    <a:pt x="109" y="4"/>
                  </a:lnTo>
                  <a:lnTo>
                    <a:pt x="117" y="4"/>
                  </a:lnTo>
                  <a:lnTo>
                    <a:pt x="125" y="4"/>
                  </a:lnTo>
                  <a:lnTo>
                    <a:pt x="134" y="4"/>
                  </a:lnTo>
                  <a:lnTo>
                    <a:pt x="142" y="4"/>
                  </a:lnTo>
                  <a:lnTo>
                    <a:pt x="150" y="4"/>
                  </a:lnTo>
                  <a:lnTo>
                    <a:pt x="159" y="4"/>
                  </a:lnTo>
                  <a:lnTo>
                    <a:pt x="167" y="5"/>
                  </a:lnTo>
                  <a:lnTo>
                    <a:pt x="176" y="5"/>
                  </a:lnTo>
                  <a:lnTo>
                    <a:pt x="184" y="5"/>
                  </a:lnTo>
                  <a:lnTo>
                    <a:pt x="192" y="5"/>
                  </a:lnTo>
                  <a:lnTo>
                    <a:pt x="200" y="5"/>
                  </a:lnTo>
                  <a:lnTo>
                    <a:pt x="209" y="5"/>
                  </a:lnTo>
                  <a:lnTo>
                    <a:pt x="217" y="5"/>
                  </a:lnTo>
                  <a:lnTo>
                    <a:pt x="225" y="5"/>
                  </a:lnTo>
                  <a:lnTo>
                    <a:pt x="234" y="5"/>
                  </a:lnTo>
                  <a:lnTo>
                    <a:pt x="242" y="5"/>
                  </a:lnTo>
                  <a:lnTo>
                    <a:pt x="250" y="4"/>
                  </a:lnTo>
                  <a:lnTo>
                    <a:pt x="259" y="4"/>
                  </a:lnTo>
                  <a:lnTo>
                    <a:pt x="267" y="4"/>
                  </a:lnTo>
                  <a:lnTo>
                    <a:pt x="276" y="4"/>
                  </a:lnTo>
                  <a:lnTo>
                    <a:pt x="284" y="5"/>
                  </a:lnTo>
                  <a:lnTo>
                    <a:pt x="292" y="5"/>
                  </a:lnTo>
                  <a:lnTo>
                    <a:pt x="301" y="5"/>
                  </a:lnTo>
                  <a:lnTo>
                    <a:pt x="309" y="5"/>
                  </a:lnTo>
                  <a:lnTo>
                    <a:pt x="317" y="5"/>
                  </a:lnTo>
                  <a:lnTo>
                    <a:pt x="325" y="5"/>
                  </a:lnTo>
                  <a:lnTo>
                    <a:pt x="334" y="5"/>
                  </a:lnTo>
                  <a:lnTo>
                    <a:pt x="342" y="5"/>
                  </a:lnTo>
                  <a:lnTo>
                    <a:pt x="350" y="5"/>
                  </a:lnTo>
                  <a:lnTo>
                    <a:pt x="359" y="5"/>
                  </a:lnTo>
                  <a:lnTo>
                    <a:pt x="367" y="5"/>
                  </a:lnTo>
                  <a:lnTo>
                    <a:pt x="376" y="5"/>
                  </a:lnTo>
                  <a:lnTo>
                    <a:pt x="384" y="5"/>
                  </a:lnTo>
                  <a:lnTo>
                    <a:pt x="392" y="5"/>
                  </a:lnTo>
                  <a:lnTo>
                    <a:pt x="401" y="5"/>
                  </a:lnTo>
                  <a:lnTo>
                    <a:pt x="409" y="5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4" name="Freeform 182"/>
            <p:cNvSpPr>
              <a:spLocks/>
            </p:cNvSpPr>
            <p:nvPr/>
          </p:nvSpPr>
          <p:spPr bwMode="auto">
            <a:xfrm>
              <a:off x="1222375" y="-72866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5" name="Freeform 183"/>
            <p:cNvSpPr>
              <a:spLocks/>
            </p:cNvSpPr>
            <p:nvPr/>
          </p:nvSpPr>
          <p:spPr bwMode="auto">
            <a:xfrm>
              <a:off x="1870075" y="-72866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6" name="Freeform 184"/>
            <p:cNvSpPr>
              <a:spLocks/>
            </p:cNvSpPr>
            <p:nvPr/>
          </p:nvSpPr>
          <p:spPr bwMode="auto">
            <a:xfrm>
              <a:off x="2519363" y="-728662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7" name="Freeform 185"/>
            <p:cNvSpPr>
              <a:spLocks/>
            </p:cNvSpPr>
            <p:nvPr/>
          </p:nvSpPr>
          <p:spPr bwMode="auto">
            <a:xfrm>
              <a:off x="-714375" y="-841375"/>
              <a:ext cx="639763" cy="80963"/>
            </a:xfrm>
            <a:custGeom>
              <a:avLst/>
              <a:gdLst>
                <a:gd name="T0" fmla="*/ 0 w 403"/>
                <a:gd name="T1" fmla="*/ 51 h 51"/>
                <a:gd name="T2" fmla="*/ 3 w 403"/>
                <a:gd name="T3" fmla="*/ 51 h 51"/>
                <a:gd name="T4" fmla="*/ 11 w 403"/>
                <a:gd name="T5" fmla="*/ 51 h 51"/>
                <a:gd name="T6" fmla="*/ 19 w 403"/>
                <a:gd name="T7" fmla="*/ 51 h 51"/>
                <a:gd name="T8" fmla="*/ 27 w 403"/>
                <a:gd name="T9" fmla="*/ 51 h 51"/>
                <a:gd name="T10" fmla="*/ 36 w 403"/>
                <a:gd name="T11" fmla="*/ 51 h 51"/>
                <a:gd name="T12" fmla="*/ 44 w 403"/>
                <a:gd name="T13" fmla="*/ 51 h 51"/>
                <a:gd name="T14" fmla="*/ 53 w 403"/>
                <a:gd name="T15" fmla="*/ 51 h 51"/>
                <a:gd name="T16" fmla="*/ 61 w 403"/>
                <a:gd name="T17" fmla="*/ 51 h 51"/>
                <a:gd name="T18" fmla="*/ 69 w 403"/>
                <a:gd name="T19" fmla="*/ 51 h 51"/>
                <a:gd name="T20" fmla="*/ 78 w 403"/>
                <a:gd name="T21" fmla="*/ 51 h 51"/>
                <a:gd name="T22" fmla="*/ 86 w 403"/>
                <a:gd name="T23" fmla="*/ 51 h 51"/>
                <a:gd name="T24" fmla="*/ 94 w 403"/>
                <a:gd name="T25" fmla="*/ 51 h 51"/>
                <a:gd name="T26" fmla="*/ 103 w 403"/>
                <a:gd name="T27" fmla="*/ 51 h 51"/>
                <a:gd name="T28" fmla="*/ 111 w 403"/>
                <a:gd name="T29" fmla="*/ 51 h 51"/>
                <a:gd name="T30" fmla="*/ 119 w 403"/>
                <a:gd name="T31" fmla="*/ 51 h 51"/>
                <a:gd name="T32" fmla="*/ 128 w 403"/>
                <a:gd name="T33" fmla="*/ 51 h 51"/>
                <a:gd name="T34" fmla="*/ 136 w 403"/>
                <a:gd name="T35" fmla="*/ 51 h 51"/>
                <a:gd name="T36" fmla="*/ 144 w 403"/>
                <a:gd name="T37" fmla="*/ 51 h 51"/>
                <a:gd name="T38" fmla="*/ 153 w 403"/>
                <a:gd name="T39" fmla="*/ 50 h 51"/>
                <a:gd name="T40" fmla="*/ 161 w 403"/>
                <a:gd name="T41" fmla="*/ 50 h 51"/>
                <a:gd name="T42" fmla="*/ 169 w 403"/>
                <a:gd name="T43" fmla="*/ 49 h 51"/>
                <a:gd name="T44" fmla="*/ 178 w 403"/>
                <a:gd name="T45" fmla="*/ 49 h 51"/>
                <a:gd name="T46" fmla="*/ 186 w 403"/>
                <a:gd name="T47" fmla="*/ 48 h 51"/>
                <a:gd name="T48" fmla="*/ 195 w 403"/>
                <a:gd name="T49" fmla="*/ 47 h 51"/>
                <a:gd name="T50" fmla="*/ 203 w 403"/>
                <a:gd name="T51" fmla="*/ 45 h 51"/>
                <a:gd name="T52" fmla="*/ 211 w 403"/>
                <a:gd name="T53" fmla="*/ 44 h 51"/>
                <a:gd name="T54" fmla="*/ 219 w 403"/>
                <a:gd name="T55" fmla="*/ 41 h 51"/>
                <a:gd name="T56" fmla="*/ 228 w 403"/>
                <a:gd name="T57" fmla="*/ 37 h 51"/>
                <a:gd name="T58" fmla="*/ 236 w 403"/>
                <a:gd name="T59" fmla="*/ 33 h 51"/>
                <a:gd name="T60" fmla="*/ 244 w 403"/>
                <a:gd name="T61" fmla="*/ 26 h 51"/>
                <a:gd name="T62" fmla="*/ 253 w 403"/>
                <a:gd name="T63" fmla="*/ 18 h 51"/>
                <a:gd name="T64" fmla="*/ 261 w 403"/>
                <a:gd name="T65" fmla="*/ 8 h 51"/>
                <a:gd name="T66" fmla="*/ 269 w 403"/>
                <a:gd name="T67" fmla="*/ 1 h 51"/>
                <a:gd name="T68" fmla="*/ 278 w 403"/>
                <a:gd name="T69" fmla="*/ 0 h 51"/>
                <a:gd name="T70" fmla="*/ 286 w 403"/>
                <a:gd name="T71" fmla="*/ 4 h 51"/>
                <a:gd name="T72" fmla="*/ 295 w 403"/>
                <a:gd name="T73" fmla="*/ 14 h 51"/>
                <a:gd name="T74" fmla="*/ 303 w 403"/>
                <a:gd name="T75" fmla="*/ 26 h 51"/>
                <a:gd name="T76" fmla="*/ 311 w 403"/>
                <a:gd name="T77" fmla="*/ 38 h 51"/>
                <a:gd name="T78" fmla="*/ 320 w 403"/>
                <a:gd name="T79" fmla="*/ 47 h 51"/>
                <a:gd name="T80" fmla="*/ 328 w 403"/>
                <a:gd name="T81" fmla="*/ 51 h 51"/>
                <a:gd name="T82" fmla="*/ 336 w 403"/>
                <a:gd name="T83" fmla="*/ 49 h 51"/>
                <a:gd name="T84" fmla="*/ 344 w 403"/>
                <a:gd name="T85" fmla="*/ 41 h 51"/>
                <a:gd name="T86" fmla="*/ 353 w 403"/>
                <a:gd name="T87" fmla="*/ 29 h 51"/>
                <a:gd name="T88" fmla="*/ 361 w 403"/>
                <a:gd name="T89" fmla="*/ 17 h 51"/>
                <a:gd name="T90" fmla="*/ 369 w 403"/>
                <a:gd name="T91" fmla="*/ 6 h 51"/>
                <a:gd name="T92" fmla="*/ 378 w 403"/>
                <a:gd name="T93" fmla="*/ 0 h 51"/>
                <a:gd name="T94" fmla="*/ 386 w 403"/>
                <a:gd name="T95" fmla="*/ 0 h 51"/>
                <a:gd name="T96" fmla="*/ 394 w 403"/>
                <a:gd name="T97" fmla="*/ 6 h 51"/>
                <a:gd name="T98" fmla="*/ 403 w 403"/>
                <a:gd name="T9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3" h="51">
                  <a:moveTo>
                    <a:pt x="0" y="51"/>
                  </a:moveTo>
                  <a:lnTo>
                    <a:pt x="3" y="51"/>
                  </a:lnTo>
                  <a:lnTo>
                    <a:pt x="11" y="51"/>
                  </a:lnTo>
                  <a:lnTo>
                    <a:pt x="19" y="51"/>
                  </a:lnTo>
                  <a:lnTo>
                    <a:pt x="27" y="51"/>
                  </a:lnTo>
                  <a:lnTo>
                    <a:pt x="36" y="51"/>
                  </a:lnTo>
                  <a:lnTo>
                    <a:pt x="44" y="51"/>
                  </a:lnTo>
                  <a:lnTo>
                    <a:pt x="53" y="51"/>
                  </a:lnTo>
                  <a:lnTo>
                    <a:pt x="61" y="51"/>
                  </a:lnTo>
                  <a:lnTo>
                    <a:pt x="69" y="51"/>
                  </a:lnTo>
                  <a:lnTo>
                    <a:pt x="78" y="51"/>
                  </a:lnTo>
                  <a:lnTo>
                    <a:pt x="86" y="51"/>
                  </a:lnTo>
                  <a:lnTo>
                    <a:pt x="94" y="51"/>
                  </a:lnTo>
                  <a:lnTo>
                    <a:pt x="103" y="51"/>
                  </a:lnTo>
                  <a:lnTo>
                    <a:pt x="111" y="51"/>
                  </a:lnTo>
                  <a:lnTo>
                    <a:pt x="119" y="51"/>
                  </a:lnTo>
                  <a:lnTo>
                    <a:pt x="128" y="51"/>
                  </a:lnTo>
                  <a:lnTo>
                    <a:pt x="136" y="51"/>
                  </a:lnTo>
                  <a:lnTo>
                    <a:pt x="144" y="51"/>
                  </a:lnTo>
                  <a:lnTo>
                    <a:pt x="153" y="50"/>
                  </a:lnTo>
                  <a:lnTo>
                    <a:pt x="161" y="50"/>
                  </a:lnTo>
                  <a:lnTo>
                    <a:pt x="169" y="49"/>
                  </a:lnTo>
                  <a:lnTo>
                    <a:pt x="178" y="49"/>
                  </a:lnTo>
                  <a:lnTo>
                    <a:pt x="186" y="48"/>
                  </a:lnTo>
                  <a:lnTo>
                    <a:pt x="195" y="47"/>
                  </a:lnTo>
                  <a:lnTo>
                    <a:pt x="203" y="45"/>
                  </a:lnTo>
                  <a:lnTo>
                    <a:pt x="211" y="44"/>
                  </a:lnTo>
                  <a:lnTo>
                    <a:pt x="219" y="41"/>
                  </a:lnTo>
                  <a:lnTo>
                    <a:pt x="228" y="37"/>
                  </a:lnTo>
                  <a:lnTo>
                    <a:pt x="236" y="33"/>
                  </a:lnTo>
                  <a:lnTo>
                    <a:pt x="244" y="26"/>
                  </a:lnTo>
                  <a:lnTo>
                    <a:pt x="253" y="18"/>
                  </a:lnTo>
                  <a:lnTo>
                    <a:pt x="261" y="8"/>
                  </a:lnTo>
                  <a:lnTo>
                    <a:pt x="269" y="1"/>
                  </a:lnTo>
                  <a:lnTo>
                    <a:pt x="278" y="0"/>
                  </a:lnTo>
                  <a:lnTo>
                    <a:pt x="286" y="4"/>
                  </a:lnTo>
                  <a:lnTo>
                    <a:pt x="295" y="14"/>
                  </a:lnTo>
                  <a:lnTo>
                    <a:pt x="303" y="26"/>
                  </a:lnTo>
                  <a:lnTo>
                    <a:pt x="311" y="38"/>
                  </a:lnTo>
                  <a:lnTo>
                    <a:pt x="320" y="47"/>
                  </a:lnTo>
                  <a:lnTo>
                    <a:pt x="328" y="51"/>
                  </a:lnTo>
                  <a:lnTo>
                    <a:pt x="336" y="49"/>
                  </a:lnTo>
                  <a:lnTo>
                    <a:pt x="344" y="41"/>
                  </a:lnTo>
                  <a:lnTo>
                    <a:pt x="353" y="29"/>
                  </a:lnTo>
                  <a:lnTo>
                    <a:pt x="361" y="17"/>
                  </a:lnTo>
                  <a:lnTo>
                    <a:pt x="369" y="6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6"/>
                  </a:lnTo>
                  <a:lnTo>
                    <a:pt x="403" y="16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8" name="Freeform 186"/>
            <p:cNvSpPr>
              <a:spLocks/>
            </p:cNvSpPr>
            <p:nvPr/>
          </p:nvSpPr>
          <p:spPr bwMode="auto">
            <a:xfrm>
              <a:off x="-74612" y="-914400"/>
              <a:ext cx="647700" cy="153988"/>
            </a:xfrm>
            <a:custGeom>
              <a:avLst/>
              <a:gdLst>
                <a:gd name="T0" fmla="*/ 0 w 408"/>
                <a:gd name="T1" fmla="*/ 62 h 97"/>
                <a:gd name="T2" fmla="*/ 8 w 408"/>
                <a:gd name="T3" fmla="*/ 72 h 97"/>
                <a:gd name="T4" fmla="*/ 17 w 408"/>
                <a:gd name="T5" fmla="*/ 79 h 97"/>
                <a:gd name="T6" fmla="*/ 25 w 408"/>
                <a:gd name="T7" fmla="*/ 84 h 97"/>
                <a:gd name="T8" fmla="*/ 33 w 408"/>
                <a:gd name="T9" fmla="*/ 88 h 97"/>
                <a:gd name="T10" fmla="*/ 42 w 408"/>
                <a:gd name="T11" fmla="*/ 91 h 97"/>
                <a:gd name="T12" fmla="*/ 50 w 408"/>
                <a:gd name="T13" fmla="*/ 93 h 97"/>
                <a:gd name="T14" fmla="*/ 58 w 408"/>
                <a:gd name="T15" fmla="*/ 95 h 97"/>
                <a:gd name="T16" fmla="*/ 66 w 408"/>
                <a:gd name="T17" fmla="*/ 96 h 97"/>
                <a:gd name="T18" fmla="*/ 75 w 408"/>
                <a:gd name="T19" fmla="*/ 97 h 97"/>
                <a:gd name="T20" fmla="*/ 83 w 408"/>
                <a:gd name="T21" fmla="*/ 97 h 97"/>
                <a:gd name="T22" fmla="*/ 91 w 408"/>
                <a:gd name="T23" fmla="*/ 97 h 97"/>
                <a:gd name="T24" fmla="*/ 100 w 408"/>
                <a:gd name="T25" fmla="*/ 97 h 97"/>
                <a:gd name="T26" fmla="*/ 108 w 408"/>
                <a:gd name="T27" fmla="*/ 97 h 97"/>
                <a:gd name="T28" fmla="*/ 117 w 408"/>
                <a:gd name="T29" fmla="*/ 96 h 97"/>
                <a:gd name="T30" fmla="*/ 125 w 408"/>
                <a:gd name="T31" fmla="*/ 95 h 97"/>
                <a:gd name="T32" fmla="*/ 133 w 408"/>
                <a:gd name="T33" fmla="*/ 93 h 97"/>
                <a:gd name="T34" fmla="*/ 142 w 408"/>
                <a:gd name="T35" fmla="*/ 91 h 97"/>
                <a:gd name="T36" fmla="*/ 150 w 408"/>
                <a:gd name="T37" fmla="*/ 89 h 97"/>
                <a:gd name="T38" fmla="*/ 158 w 408"/>
                <a:gd name="T39" fmla="*/ 85 h 97"/>
                <a:gd name="T40" fmla="*/ 167 w 408"/>
                <a:gd name="T41" fmla="*/ 80 h 97"/>
                <a:gd name="T42" fmla="*/ 175 w 408"/>
                <a:gd name="T43" fmla="*/ 74 h 97"/>
                <a:gd name="T44" fmla="*/ 183 w 408"/>
                <a:gd name="T45" fmla="*/ 65 h 97"/>
                <a:gd name="T46" fmla="*/ 191 w 408"/>
                <a:gd name="T47" fmla="*/ 53 h 97"/>
                <a:gd name="T48" fmla="*/ 200 w 408"/>
                <a:gd name="T49" fmla="*/ 37 h 97"/>
                <a:gd name="T50" fmla="*/ 208 w 408"/>
                <a:gd name="T51" fmla="*/ 17 h 97"/>
                <a:gd name="T52" fmla="*/ 217 w 408"/>
                <a:gd name="T53" fmla="*/ 3 h 97"/>
                <a:gd name="T54" fmla="*/ 225 w 408"/>
                <a:gd name="T55" fmla="*/ 0 h 97"/>
                <a:gd name="T56" fmla="*/ 233 w 408"/>
                <a:gd name="T57" fmla="*/ 8 h 97"/>
                <a:gd name="T58" fmla="*/ 242 w 408"/>
                <a:gd name="T59" fmla="*/ 26 h 97"/>
                <a:gd name="T60" fmla="*/ 250 w 408"/>
                <a:gd name="T61" fmla="*/ 44 h 97"/>
                <a:gd name="T62" fmla="*/ 258 w 408"/>
                <a:gd name="T63" fmla="*/ 58 h 97"/>
                <a:gd name="T64" fmla="*/ 267 w 408"/>
                <a:gd name="T65" fmla="*/ 68 h 97"/>
                <a:gd name="T66" fmla="*/ 275 w 408"/>
                <a:gd name="T67" fmla="*/ 76 h 97"/>
                <a:gd name="T68" fmla="*/ 283 w 408"/>
                <a:gd name="T69" fmla="*/ 81 h 97"/>
                <a:gd name="T70" fmla="*/ 292 w 408"/>
                <a:gd name="T71" fmla="*/ 86 h 97"/>
                <a:gd name="T72" fmla="*/ 300 w 408"/>
                <a:gd name="T73" fmla="*/ 89 h 97"/>
                <a:gd name="T74" fmla="*/ 308 w 408"/>
                <a:gd name="T75" fmla="*/ 91 h 97"/>
                <a:gd name="T76" fmla="*/ 317 w 408"/>
                <a:gd name="T77" fmla="*/ 93 h 97"/>
                <a:gd name="T78" fmla="*/ 325 w 408"/>
                <a:gd name="T79" fmla="*/ 95 h 97"/>
                <a:gd name="T80" fmla="*/ 333 w 408"/>
                <a:gd name="T81" fmla="*/ 95 h 97"/>
                <a:gd name="T82" fmla="*/ 342 w 408"/>
                <a:gd name="T83" fmla="*/ 96 h 97"/>
                <a:gd name="T84" fmla="*/ 350 w 408"/>
                <a:gd name="T85" fmla="*/ 97 h 97"/>
                <a:gd name="T86" fmla="*/ 358 w 408"/>
                <a:gd name="T87" fmla="*/ 97 h 97"/>
                <a:gd name="T88" fmla="*/ 367 w 408"/>
                <a:gd name="T89" fmla="*/ 97 h 97"/>
                <a:gd name="T90" fmla="*/ 375 w 408"/>
                <a:gd name="T91" fmla="*/ 97 h 97"/>
                <a:gd name="T92" fmla="*/ 383 w 408"/>
                <a:gd name="T93" fmla="*/ 97 h 97"/>
                <a:gd name="T94" fmla="*/ 392 w 408"/>
                <a:gd name="T95" fmla="*/ 97 h 97"/>
                <a:gd name="T96" fmla="*/ 400 w 408"/>
                <a:gd name="T97" fmla="*/ 97 h 97"/>
                <a:gd name="T98" fmla="*/ 408 w 408"/>
                <a:gd name="T9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97">
                  <a:moveTo>
                    <a:pt x="0" y="62"/>
                  </a:moveTo>
                  <a:lnTo>
                    <a:pt x="8" y="72"/>
                  </a:lnTo>
                  <a:lnTo>
                    <a:pt x="17" y="79"/>
                  </a:lnTo>
                  <a:lnTo>
                    <a:pt x="25" y="84"/>
                  </a:lnTo>
                  <a:lnTo>
                    <a:pt x="33" y="88"/>
                  </a:lnTo>
                  <a:lnTo>
                    <a:pt x="42" y="91"/>
                  </a:lnTo>
                  <a:lnTo>
                    <a:pt x="50" y="93"/>
                  </a:lnTo>
                  <a:lnTo>
                    <a:pt x="58" y="95"/>
                  </a:lnTo>
                  <a:lnTo>
                    <a:pt x="66" y="96"/>
                  </a:lnTo>
                  <a:lnTo>
                    <a:pt x="75" y="97"/>
                  </a:lnTo>
                  <a:lnTo>
                    <a:pt x="83" y="97"/>
                  </a:lnTo>
                  <a:lnTo>
                    <a:pt x="91" y="97"/>
                  </a:lnTo>
                  <a:lnTo>
                    <a:pt x="100" y="97"/>
                  </a:lnTo>
                  <a:lnTo>
                    <a:pt x="108" y="97"/>
                  </a:lnTo>
                  <a:lnTo>
                    <a:pt x="117" y="96"/>
                  </a:lnTo>
                  <a:lnTo>
                    <a:pt x="125" y="95"/>
                  </a:lnTo>
                  <a:lnTo>
                    <a:pt x="133" y="93"/>
                  </a:lnTo>
                  <a:lnTo>
                    <a:pt x="142" y="91"/>
                  </a:lnTo>
                  <a:lnTo>
                    <a:pt x="150" y="89"/>
                  </a:lnTo>
                  <a:lnTo>
                    <a:pt x="158" y="85"/>
                  </a:lnTo>
                  <a:lnTo>
                    <a:pt x="167" y="80"/>
                  </a:lnTo>
                  <a:lnTo>
                    <a:pt x="175" y="74"/>
                  </a:lnTo>
                  <a:lnTo>
                    <a:pt x="183" y="65"/>
                  </a:lnTo>
                  <a:lnTo>
                    <a:pt x="191" y="53"/>
                  </a:lnTo>
                  <a:lnTo>
                    <a:pt x="200" y="37"/>
                  </a:lnTo>
                  <a:lnTo>
                    <a:pt x="208" y="17"/>
                  </a:lnTo>
                  <a:lnTo>
                    <a:pt x="217" y="3"/>
                  </a:lnTo>
                  <a:lnTo>
                    <a:pt x="225" y="0"/>
                  </a:lnTo>
                  <a:lnTo>
                    <a:pt x="233" y="8"/>
                  </a:lnTo>
                  <a:lnTo>
                    <a:pt x="242" y="26"/>
                  </a:lnTo>
                  <a:lnTo>
                    <a:pt x="250" y="44"/>
                  </a:lnTo>
                  <a:lnTo>
                    <a:pt x="258" y="58"/>
                  </a:lnTo>
                  <a:lnTo>
                    <a:pt x="267" y="68"/>
                  </a:lnTo>
                  <a:lnTo>
                    <a:pt x="275" y="76"/>
                  </a:lnTo>
                  <a:lnTo>
                    <a:pt x="283" y="81"/>
                  </a:lnTo>
                  <a:lnTo>
                    <a:pt x="292" y="86"/>
                  </a:lnTo>
                  <a:lnTo>
                    <a:pt x="300" y="89"/>
                  </a:lnTo>
                  <a:lnTo>
                    <a:pt x="308" y="91"/>
                  </a:lnTo>
                  <a:lnTo>
                    <a:pt x="317" y="93"/>
                  </a:lnTo>
                  <a:lnTo>
                    <a:pt x="325" y="95"/>
                  </a:lnTo>
                  <a:lnTo>
                    <a:pt x="333" y="95"/>
                  </a:lnTo>
                  <a:lnTo>
                    <a:pt x="342" y="96"/>
                  </a:lnTo>
                  <a:lnTo>
                    <a:pt x="350" y="97"/>
                  </a:lnTo>
                  <a:lnTo>
                    <a:pt x="358" y="97"/>
                  </a:lnTo>
                  <a:lnTo>
                    <a:pt x="367" y="97"/>
                  </a:lnTo>
                  <a:lnTo>
                    <a:pt x="375" y="97"/>
                  </a:lnTo>
                  <a:lnTo>
                    <a:pt x="383" y="97"/>
                  </a:lnTo>
                  <a:lnTo>
                    <a:pt x="392" y="97"/>
                  </a:lnTo>
                  <a:lnTo>
                    <a:pt x="400" y="97"/>
                  </a:lnTo>
                  <a:lnTo>
                    <a:pt x="408" y="96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59" name="Freeform 187"/>
            <p:cNvSpPr>
              <a:spLocks/>
            </p:cNvSpPr>
            <p:nvPr/>
          </p:nvSpPr>
          <p:spPr bwMode="auto">
            <a:xfrm>
              <a:off x="573088" y="-766762"/>
              <a:ext cx="649288" cy="6350"/>
            </a:xfrm>
            <a:custGeom>
              <a:avLst/>
              <a:gdLst>
                <a:gd name="T0" fmla="*/ 0 w 409"/>
                <a:gd name="T1" fmla="*/ 3 h 4"/>
                <a:gd name="T2" fmla="*/ 9 w 409"/>
                <a:gd name="T3" fmla="*/ 2 h 4"/>
                <a:gd name="T4" fmla="*/ 17 w 409"/>
                <a:gd name="T5" fmla="*/ 1 h 4"/>
                <a:gd name="T6" fmla="*/ 25 w 409"/>
                <a:gd name="T7" fmla="*/ 0 h 4"/>
                <a:gd name="T8" fmla="*/ 34 w 409"/>
                <a:gd name="T9" fmla="*/ 0 h 4"/>
                <a:gd name="T10" fmla="*/ 42 w 409"/>
                <a:gd name="T11" fmla="*/ 0 h 4"/>
                <a:gd name="T12" fmla="*/ 51 w 409"/>
                <a:gd name="T13" fmla="*/ 1 h 4"/>
                <a:gd name="T14" fmla="*/ 59 w 409"/>
                <a:gd name="T15" fmla="*/ 2 h 4"/>
                <a:gd name="T16" fmla="*/ 67 w 409"/>
                <a:gd name="T17" fmla="*/ 2 h 4"/>
                <a:gd name="T18" fmla="*/ 75 w 409"/>
                <a:gd name="T19" fmla="*/ 3 h 4"/>
                <a:gd name="T20" fmla="*/ 84 w 409"/>
                <a:gd name="T21" fmla="*/ 3 h 4"/>
                <a:gd name="T22" fmla="*/ 92 w 409"/>
                <a:gd name="T23" fmla="*/ 4 h 4"/>
                <a:gd name="T24" fmla="*/ 100 w 409"/>
                <a:gd name="T25" fmla="*/ 4 h 4"/>
                <a:gd name="T26" fmla="*/ 109 w 409"/>
                <a:gd name="T27" fmla="*/ 4 h 4"/>
                <a:gd name="T28" fmla="*/ 117 w 409"/>
                <a:gd name="T29" fmla="*/ 4 h 4"/>
                <a:gd name="T30" fmla="*/ 125 w 409"/>
                <a:gd name="T31" fmla="*/ 4 h 4"/>
                <a:gd name="T32" fmla="*/ 134 w 409"/>
                <a:gd name="T33" fmla="*/ 4 h 4"/>
                <a:gd name="T34" fmla="*/ 142 w 409"/>
                <a:gd name="T35" fmla="*/ 4 h 4"/>
                <a:gd name="T36" fmla="*/ 150 w 409"/>
                <a:gd name="T37" fmla="*/ 4 h 4"/>
                <a:gd name="T38" fmla="*/ 159 w 409"/>
                <a:gd name="T39" fmla="*/ 4 h 4"/>
                <a:gd name="T40" fmla="*/ 167 w 409"/>
                <a:gd name="T41" fmla="*/ 4 h 4"/>
                <a:gd name="T42" fmla="*/ 176 w 409"/>
                <a:gd name="T43" fmla="*/ 4 h 4"/>
                <a:gd name="T44" fmla="*/ 184 w 409"/>
                <a:gd name="T45" fmla="*/ 4 h 4"/>
                <a:gd name="T46" fmla="*/ 192 w 409"/>
                <a:gd name="T47" fmla="*/ 4 h 4"/>
                <a:gd name="T48" fmla="*/ 200 w 409"/>
                <a:gd name="T49" fmla="*/ 4 h 4"/>
                <a:gd name="T50" fmla="*/ 209 w 409"/>
                <a:gd name="T51" fmla="*/ 4 h 4"/>
                <a:gd name="T52" fmla="*/ 217 w 409"/>
                <a:gd name="T53" fmla="*/ 4 h 4"/>
                <a:gd name="T54" fmla="*/ 225 w 409"/>
                <a:gd name="T55" fmla="*/ 4 h 4"/>
                <a:gd name="T56" fmla="*/ 234 w 409"/>
                <a:gd name="T57" fmla="*/ 4 h 4"/>
                <a:gd name="T58" fmla="*/ 242 w 409"/>
                <a:gd name="T59" fmla="*/ 4 h 4"/>
                <a:gd name="T60" fmla="*/ 250 w 409"/>
                <a:gd name="T61" fmla="*/ 4 h 4"/>
                <a:gd name="T62" fmla="*/ 259 w 409"/>
                <a:gd name="T63" fmla="*/ 4 h 4"/>
                <a:gd name="T64" fmla="*/ 267 w 409"/>
                <a:gd name="T65" fmla="*/ 4 h 4"/>
                <a:gd name="T66" fmla="*/ 276 w 409"/>
                <a:gd name="T67" fmla="*/ 4 h 4"/>
                <a:gd name="T68" fmla="*/ 284 w 409"/>
                <a:gd name="T69" fmla="*/ 4 h 4"/>
                <a:gd name="T70" fmla="*/ 292 w 409"/>
                <a:gd name="T71" fmla="*/ 4 h 4"/>
                <a:gd name="T72" fmla="*/ 301 w 409"/>
                <a:gd name="T73" fmla="*/ 4 h 4"/>
                <a:gd name="T74" fmla="*/ 309 w 409"/>
                <a:gd name="T75" fmla="*/ 4 h 4"/>
                <a:gd name="T76" fmla="*/ 317 w 409"/>
                <a:gd name="T77" fmla="*/ 4 h 4"/>
                <a:gd name="T78" fmla="*/ 325 w 409"/>
                <a:gd name="T79" fmla="*/ 4 h 4"/>
                <a:gd name="T80" fmla="*/ 334 w 409"/>
                <a:gd name="T81" fmla="*/ 4 h 4"/>
                <a:gd name="T82" fmla="*/ 342 w 409"/>
                <a:gd name="T83" fmla="*/ 4 h 4"/>
                <a:gd name="T84" fmla="*/ 350 w 409"/>
                <a:gd name="T85" fmla="*/ 4 h 4"/>
                <a:gd name="T86" fmla="*/ 359 w 409"/>
                <a:gd name="T87" fmla="*/ 4 h 4"/>
                <a:gd name="T88" fmla="*/ 367 w 409"/>
                <a:gd name="T89" fmla="*/ 4 h 4"/>
                <a:gd name="T90" fmla="*/ 376 w 409"/>
                <a:gd name="T91" fmla="*/ 4 h 4"/>
                <a:gd name="T92" fmla="*/ 384 w 409"/>
                <a:gd name="T93" fmla="*/ 4 h 4"/>
                <a:gd name="T94" fmla="*/ 392 w 409"/>
                <a:gd name="T95" fmla="*/ 4 h 4"/>
                <a:gd name="T96" fmla="*/ 401 w 409"/>
                <a:gd name="T97" fmla="*/ 4 h 4"/>
                <a:gd name="T98" fmla="*/ 409 w 409"/>
                <a:gd name="T9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4">
                  <a:moveTo>
                    <a:pt x="0" y="3"/>
                  </a:moveTo>
                  <a:lnTo>
                    <a:pt x="9" y="2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2"/>
                  </a:lnTo>
                  <a:lnTo>
                    <a:pt x="75" y="3"/>
                  </a:lnTo>
                  <a:lnTo>
                    <a:pt x="84" y="3"/>
                  </a:lnTo>
                  <a:lnTo>
                    <a:pt x="92" y="4"/>
                  </a:lnTo>
                  <a:lnTo>
                    <a:pt x="100" y="4"/>
                  </a:lnTo>
                  <a:lnTo>
                    <a:pt x="109" y="4"/>
                  </a:lnTo>
                  <a:lnTo>
                    <a:pt x="117" y="4"/>
                  </a:lnTo>
                  <a:lnTo>
                    <a:pt x="125" y="4"/>
                  </a:lnTo>
                  <a:lnTo>
                    <a:pt x="134" y="4"/>
                  </a:lnTo>
                  <a:lnTo>
                    <a:pt x="142" y="4"/>
                  </a:lnTo>
                  <a:lnTo>
                    <a:pt x="150" y="4"/>
                  </a:lnTo>
                  <a:lnTo>
                    <a:pt x="159" y="4"/>
                  </a:lnTo>
                  <a:lnTo>
                    <a:pt x="167" y="4"/>
                  </a:lnTo>
                  <a:lnTo>
                    <a:pt x="176" y="4"/>
                  </a:lnTo>
                  <a:lnTo>
                    <a:pt x="184" y="4"/>
                  </a:lnTo>
                  <a:lnTo>
                    <a:pt x="192" y="4"/>
                  </a:lnTo>
                  <a:lnTo>
                    <a:pt x="200" y="4"/>
                  </a:lnTo>
                  <a:lnTo>
                    <a:pt x="209" y="4"/>
                  </a:lnTo>
                  <a:lnTo>
                    <a:pt x="217" y="4"/>
                  </a:lnTo>
                  <a:lnTo>
                    <a:pt x="225" y="4"/>
                  </a:lnTo>
                  <a:lnTo>
                    <a:pt x="234" y="4"/>
                  </a:lnTo>
                  <a:lnTo>
                    <a:pt x="242" y="4"/>
                  </a:lnTo>
                  <a:lnTo>
                    <a:pt x="250" y="4"/>
                  </a:lnTo>
                  <a:lnTo>
                    <a:pt x="259" y="4"/>
                  </a:lnTo>
                  <a:lnTo>
                    <a:pt x="267" y="4"/>
                  </a:lnTo>
                  <a:lnTo>
                    <a:pt x="276" y="4"/>
                  </a:lnTo>
                  <a:lnTo>
                    <a:pt x="284" y="4"/>
                  </a:lnTo>
                  <a:lnTo>
                    <a:pt x="292" y="4"/>
                  </a:lnTo>
                  <a:lnTo>
                    <a:pt x="301" y="4"/>
                  </a:lnTo>
                  <a:lnTo>
                    <a:pt x="309" y="4"/>
                  </a:lnTo>
                  <a:lnTo>
                    <a:pt x="317" y="4"/>
                  </a:lnTo>
                  <a:lnTo>
                    <a:pt x="325" y="4"/>
                  </a:lnTo>
                  <a:lnTo>
                    <a:pt x="334" y="4"/>
                  </a:lnTo>
                  <a:lnTo>
                    <a:pt x="342" y="4"/>
                  </a:lnTo>
                  <a:lnTo>
                    <a:pt x="350" y="4"/>
                  </a:lnTo>
                  <a:lnTo>
                    <a:pt x="359" y="4"/>
                  </a:lnTo>
                  <a:lnTo>
                    <a:pt x="367" y="4"/>
                  </a:lnTo>
                  <a:lnTo>
                    <a:pt x="376" y="4"/>
                  </a:lnTo>
                  <a:lnTo>
                    <a:pt x="384" y="4"/>
                  </a:lnTo>
                  <a:lnTo>
                    <a:pt x="392" y="4"/>
                  </a:lnTo>
                  <a:lnTo>
                    <a:pt x="401" y="4"/>
                  </a:lnTo>
                  <a:lnTo>
                    <a:pt x="409" y="4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0" name="Freeform 188"/>
            <p:cNvSpPr>
              <a:spLocks/>
            </p:cNvSpPr>
            <p:nvPr/>
          </p:nvSpPr>
          <p:spPr bwMode="auto">
            <a:xfrm>
              <a:off x="1222375" y="-760412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1" name="Freeform 189"/>
            <p:cNvSpPr>
              <a:spLocks/>
            </p:cNvSpPr>
            <p:nvPr/>
          </p:nvSpPr>
          <p:spPr bwMode="auto">
            <a:xfrm>
              <a:off x="1870075" y="-760412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2" name="Freeform 190"/>
            <p:cNvSpPr>
              <a:spLocks/>
            </p:cNvSpPr>
            <p:nvPr/>
          </p:nvSpPr>
          <p:spPr bwMode="auto">
            <a:xfrm>
              <a:off x="2519363" y="-760412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3" name="Freeform 191"/>
            <p:cNvSpPr>
              <a:spLocks/>
            </p:cNvSpPr>
            <p:nvPr/>
          </p:nvSpPr>
          <p:spPr bwMode="auto">
            <a:xfrm>
              <a:off x="-714375" y="8239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4" name="Freeform 192"/>
            <p:cNvSpPr>
              <a:spLocks/>
            </p:cNvSpPr>
            <p:nvPr/>
          </p:nvSpPr>
          <p:spPr bwMode="auto">
            <a:xfrm>
              <a:off x="-74612" y="823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5" name="Freeform 193"/>
            <p:cNvSpPr>
              <a:spLocks/>
            </p:cNvSpPr>
            <p:nvPr/>
          </p:nvSpPr>
          <p:spPr bwMode="auto">
            <a:xfrm>
              <a:off x="573088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6" name="Freeform 194"/>
            <p:cNvSpPr>
              <a:spLocks/>
            </p:cNvSpPr>
            <p:nvPr/>
          </p:nvSpPr>
          <p:spPr bwMode="auto">
            <a:xfrm>
              <a:off x="1222375" y="823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7" name="Freeform 195"/>
            <p:cNvSpPr>
              <a:spLocks/>
            </p:cNvSpPr>
            <p:nvPr/>
          </p:nvSpPr>
          <p:spPr bwMode="auto">
            <a:xfrm>
              <a:off x="1870075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8" name="Freeform 196"/>
            <p:cNvSpPr>
              <a:spLocks/>
            </p:cNvSpPr>
            <p:nvPr/>
          </p:nvSpPr>
          <p:spPr bwMode="auto">
            <a:xfrm>
              <a:off x="2519363" y="822325"/>
              <a:ext cx="455613" cy="1588"/>
            </a:xfrm>
            <a:custGeom>
              <a:avLst/>
              <a:gdLst>
                <a:gd name="T0" fmla="*/ 0 w 287"/>
                <a:gd name="T1" fmla="*/ 1 h 1"/>
                <a:gd name="T2" fmla="*/ 8 w 287"/>
                <a:gd name="T3" fmla="*/ 1 h 1"/>
                <a:gd name="T4" fmla="*/ 17 w 287"/>
                <a:gd name="T5" fmla="*/ 1 h 1"/>
                <a:gd name="T6" fmla="*/ 25 w 287"/>
                <a:gd name="T7" fmla="*/ 1 h 1"/>
                <a:gd name="T8" fmla="*/ 33 w 287"/>
                <a:gd name="T9" fmla="*/ 1 h 1"/>
                <a:gd name="T10" fmla="*/ 42 w 287"/>
                <a:gd name="T11" fmla="*/ 1 h 1"/>
                <a:gd name="T12" fmla="*/ 50 w 287"/>
                <a:gd name="T13" fmla="*/ 1 h 1"/>
                <a:gd name="T14" fmla="*/ 58 w 287"/>
                <a:gd name="T15" fmla="*/ 1 h 1"/>
                <a:gd name="T16" fmla="*/ 67 w 287"/>
                <a:gd name="T17" fmla="*/ 1 h 1"/>
                <a:gd name="T18" fmla="*/ 75 w 287"/>
                <a:gd name="T19" fmla="*/ 1 h 1"/>
                <a:gd name="T20" fmla="*/ 83 w 287"/>
                <a:gd name="T21" fmla="*/ 1 h 1"/>
                <a:gd name="T22" fmla="*/ 92 w 287"/>
                <a:gd name="T23" fmla="*/ 1 h 1"/>
                <a:gd name="T24" fmla="*/ 100 w 287"/>
                <a:gd name="T25" fmla="*/ 1 h 1"/>
                <a:gd name="T26" fmla="*/ 108 w 287"/>
                <a:gd name="T27" fmla="*/ 1 h 1"/>
                <a:gd name="T28" fmla="*/ 117 w 287"/>
                <a:gd name="T29" fmla="*/ 1 h 1"/>
                <a:gd name="T30" fmla="*/ 125 w 287"/>
                <a:gd name="T31" fmla="*/ 1 h 1"/>
                <a:gd name="T32" fmla="*/ 133 w 287"/>
                <a:gd name="T33" fmla="*/ 1 h 1"/>
                <a:gd name="T34" fmla="*/ 142 w 287"/>
                <a:gd name="T35" fmla="*/ 1 h 1"/>
                <a:gd name="T36" fmla="*/ 150 w 287"/>
                <a:gd name="T37" fmla="*/ 1 h 1"/>
                <a:gd name="T38" fmla="*/ 158 w 287"/>
                <a:gd name="T39" fmla="*/ 1 h 1"/>
                <a:gd name="T40" fmla="*/ 167 w 287"/>
                <a:gd name="T41" fmla="*/ 1 h 1"/>
                <a:gd name="T42" fmla="*/ 175 w 287"/>
                <a:gd name="T43" fmla="*/ 1 h 1"/>
                <a:gd name="T44" fmla="*/ 184 w 287"/>
                <a:gd name="T45" fmla="*/ 1 h 1"/>
                <a:gd name="T46" fmla="*/ 192 w 287"/>
                <a:gd name="T47" fmla="*/ 1 h 1"/>
                <a:gd name="T48" fmla="*/ 200 w 287"/>
                <a:gd name="T49" fmla="*/ 1 h 1"/>
                <a:gd name="T50" fmla="*/ 208 w 287"/>
                <a:gd name="T51" fmla="*/ 1 h 1"/>
                <a:gd name="T52" fmla="*/ 217 w 287"/>
                <a:gd name="T53" fmla="*/ 1 h 1"/>
                <a:gd name="T54" fmla="*/ 225 w 287"/>
                <a:gd name="T55" fmla="*/ 1 h 1"/>
                <a:gd name="T56" fmla="*/ 233 w 287"/>
                <a:gd name="T57" fmla="*/ 1 h 1"/>
                <a:gd name="T58" fmla="*/ 242 w 287"/>
                <a:gd name="T59" fmla="*/ 1 h 1"/>
                <a:gd name="T60" fmla="*/ 250 w 287"/>
                <a:gd name="T61" fmla="*/ 1 h 1"/>
                <a:gd name="T62" fmla="*/ 258 w 287"/>
                <a:gd name="T63" fmla="*/ 1 h 1"/>
                <a:gd name="T64" fmla="*/ 267 w 287"/>
                <a:gd name="T65" fmla="*/ 1 h 1"/>
                <a:gd name="T66" fmla="*/ 275 w 287"/>
                <a:gd name="T67" fmla="*/ 1 h 1"/>
                <a:gd name="T68" fmla="*/ 284 w 287"/>
                <a:gd name="T69" fmla="*/ 0 h 1"/>
                <a:gd name="T70" fmla="*/ 287 w 287"/>
                <a:gd name="T7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1">
                  <a:moveTo>
                    <a:pt x="0" y="1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5" y="1"/>
                  </a:lnTo>
                  <a:lnTo>
                    <a:pt x="33" y="1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8" y="1"/>
                  </a:lnTo>
                  <a:lnTo>
                    <a:pt x="67" y="1"/>
                  </a:lnTo>
                  <a:lnTo>
                    <a:pt x="75" y="1"/>
                  </a:lnTo>
                  <a:lnTo>
                    <a:pt x="83" y="1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08" y="1"/>
                  </a:lnTo>
                  <a:lnTo>
                    <a:pt x="117" y="1"/>
                  </a:lnTo>
                  <a:lnTo>
                    <a:pt x="125" y="1"/>
                  </a:lnTo>
                  <a:lnTo>
                    <a:pt x="133" y="1"/>
                  </a:lnTo>
                  <a:lnTo>
                    <a:pt x="142" y="1"/>
                  </a:lnTo>
                  <a:lnTo>
                    <a:pt x="150" y="1"/>
                  </a:lnTo>
                  <a:lnTo>
                    <a:pt x="158" y="1"/>
                  </a:lnTo>
                  <a:lnTo>
                    <a:pt x="167" y="1"/>
                  </a:lnTo>
                  <a:lnTo>
                    <a:pt x="175" y="1"/>
                  </a:lnTo>
                  <a:lnTo>
                    <a:pt x="184" y="1"/>
                  </a:lnTo>
                  <a:lnTo>
                    <a:pt x="192" y="1"/>
                  </a:lnTo>
                  <a:lnTo>
                    <a:pt x="200" y="1"/>
                  </a:lnTo>
                  <a:lnTo>
                    <a:pt x="208" y="1"/>
                  </a:lnTo>
                  <a:lnTo>
                    <a:pt x="217" y="1"/>
                  </a:lnTo>
                  <a:lnTo>
                    <a:pt x="225" y="1"/>
                  </a:lnTo>
                  <a:lnTo>
                    <a:pt x="233" y="1"/>
                  </a:lnTo>
                  <a:lnTo>
                    <a:pt x="242" y="1"/>
                  </a:lnTo>
                  <a:lnTo>
                    <a:pt x="250" y="1"/>
                  </a:lnTo>
                  <a:lnTo>
                    <a:pt x="258" y="1"/>
                  </a:lnTo>
                  <a:lnTo>
                    <a:pt x="267" y="1"/>
                  </a:lnTo>
                  <a:lnTo>
                    <a:pt x="275" y="1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69" name="Freeform 197"/>
            <p:cNvSpPr>
              <a:spLocks/>
            </p:cNvSpPr>
            <p:nvPr/>
          </p:nvSpPr>
          <p:spPr bwMode="auto">
            <a:xfrm>
              <a:off x="-714375" y="4429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0" name="Freeform 198"/>
            <p:cNvSpPr>
              <a:spLocks/>
            </p:cNvSpPr>
            <p:nvPr/>
          </p:nvSpPr>
          <p:spPr bwMode="auto">
            <a:xfrm>
              <a:off x="-74612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1" name="Freeform 199"/>
            <p:cNvSpPr>
              <a:spLocks/>
            </p:cNvSpPr>
            <p:nvPr/>
          </p:nvSpPr>
          <p:spPr bwMode="auto">
            <a:xfrm>
              <a:off x="573088" y="442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2" name="Freeform 200"/>
            <p:cNvSpPr>
              <a:spLocks/>
            </p:cNvSpPr>
            <p:nvPr/>
          </p:nvSpPr>
          <p:spPr bwMode="auto">
            <a:xfrm>
              <a:off x="1222375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3" name="Freeform 201"/>
            <p:cNvSpPr>
              <a:spLocks/>
            </p:cNvSpPr>
            <p:nvPr/>
          </p:nvSpPr>
          <p:spPr bwMode="auto">
            <a:xfrm>
              <a:off x="1870075" y="441325"/>
              <a:ext cx="649288" cy="1588"/>
            </a:xfrm>
            <a:custGeom>
              <a:avLst/>
              <a:gdLst>
                <a:gd name="T0" fmla="*/ 0 w 409"/>
                <a:gd name="T1" fmla="*/ 1 h 1"/>
                <a:gd name="T2" fmla="*/ 9 w 409"/>
                <a:gd name="T3" fmla="*/ 1 h 1"/>
                <a:gd name="T4" fmla="*/ 17 w 409"/>
                <a:gd name="T5" fmla="*/ 1 h 1"/>
                <a:gd name="T6" fmla="*/ 26 w 409"/>
                <a:gd name="T7" fmla="*/ 1 h 1"/>
                <a:gd name="T8" fmla="*/ 34 w 409"/>
                <a:gd name="T9" fmla="*/ 1 h 1"/>
                <a:gd name="T10" fmla="*/ 42 w 409"/>
                <a:gd name="T11" fmla="*/ 1 h 1"/>
                <a:gd name="T12" fmla="*/ 51 w 409"/>
                <a:gd name="T13" fmla="*/ 1 h 1"/>
                <a:gd name="T14" fmla="*/ 59 w 409"/>
                <a:gd name="T15" fmla="*/ 1 h 1"/>
                <a:gd name="T16" fmla="*/ 67 w 409"/>
                <a:gd name="T17" fmla="*/ 1 h 1"/>
                <a:gd name="T18" fmla="*/ 75 w 409"/>
                <a:gd name="T19" fmla="*/ 1 h 1"/>
                <a:gd name="T20" fmla="*/ 84 w 409"/>
                <a:gd name="T21" fmla="*/ 1 h 1"/>
                <a:gd name="T22" fmla="*/ 92 w 409"/>
                <a:gd name="T23" fmla="*/ 1 h 1"/>
                <a:gd name="T24" fmla="*/ 100 w 409"/>
                <a:gd name="T25" fmla="*/ 1 h 1"/>
                <a:gd name="T26" fmla="*/ 109 w 409"/>
                <a:gd name="T27" fmla="*/ 1 h 1"/>
                <a:gd name="T28" fmla="*/ 117 w 409"/>
                <a:gd name="T29" fmla="*/ 1 h 1"/>
                <a:gd name="T30" fmla="*/ 126 w 409"/>
                <a:gd name="T31" fmla="*/ 1 h 1"/>
                <a:gd name="T32" fmla="*/ 134 w 409"/>
                <a:gd name="T33" fmla="*/ 1 h 1"/>
                <a:gd name="T34" fmla="*/ 142 w 409"/>
                <a:gd name="T35" fmla="*/ 1 h 1"/>
                <a:gd name="T36" fmla="*/ 151 w 409"/>
                <a:gd name="T37" fmla="*/ 1 h 1"/>
                <a:gd name="T38" fmla="*/ 159 w 409"/>
                <a:gd name="T39" fmla="*/ 1 h 1"/>
                <a:gd name="T40" fmla="*/ 167 w 409"/>
                <a:gd name="T41" fmla="*/ 1 h 1"/>
                <a:gd name="T42" fmla="*/ 176 w 409"/>
                <a:gd name="T43" fmla="*/ 1 h 1"/>
                <a:gd name="T44" fmla="*/ 184 w 409"/>
                <a:gd name="T45" fmla="*/ 1 h 1"/>
                <a:gd name="T46" fmla="*/ 192 w 409"/>
                <a:gd name="T47" fmla="*/ 1 h 1"/>
                <a:gd name="T48" fmla="*/ 200 w 409"/>
                <a:gd name="T49" fmla="*/ 1 h 1"/>
                <a:gd name="T50" fmla="*/ 209 w 409"/>
                <a:gd name="T51" fmla="*/ 1 h 1"/>
                <a:gd name="T52" fmla="*/ 217 w 409"/>
                <a:gd name="T53" fmla="*/ 1 h 1"/>
                <a:gd name="T54" fmla="*/ 225 w 409"/>
                <a:gd name="T55" fmla="*/ 1 h 1"/>
                <a:gd name="T56" fmla="*/ 234 w 409"/>
                <a:gd name="T57" fmla="*/ 1 h 1"/>
                <a:gd name="T58" fmla="*/ 242 w 409"/>
                <a:gd name="T59" fmla="*/ 1 h 1"/>
                <a:gd name="T60" fmla="*/ 251 w 409"/>
                <a:gd name="T61" fmla="*/ 1 h 1"/>
                <a:gd name="T62" fmla="*/ 259 w 409"/>
                <a:gd name="T63" fmla="*/ 1 h 1"/>
                <a:gd name="T64" fmla="*/ 267 w 409"/>
                <a:gd name="T65" fmla="*/ 1 h 1"/>
                <a:gd name="T66" fmla="*/ 276 w 409"/>
                <a:gd name="T67" fmla="*/ 1 h 1"/>
                <a:gd name="T68" fmla="*/ 284 w 409"/>
                <a:gd name="T69" fmla="*/ 1 h 1"/>
                <a:gd name="T70" fmla="*/ 292 w 409"/>
                <a:gd name="T71" fmla="*/ 1 h 1"/>
                <a:gd name="T72" fmla="*/ 301 w 409"/>
                <a:gd name="T73" fmla="*/ 1 h 1"/>
                <a:gd name="T74" fmla="*/ 309 w 409"/>
                <a:gd name="T75" fmla="*/ 1 h 1"/>
                <a:gd name="T76" fmla="*/ 317 w 409"/>
                <a:gd name="T77" fmla="*/ 1 h 1"/>
                <a:gd name="T78" fmla="*/ 325 w 409"/>
                <a:gd name="T79" fmla="*/ 1 h 1"/>
                <a:gd name="T80" fmla="*/ 334 w 409"/>
                <a:gd name="T81" fmla="*/ 1 h 1"/>
                <a:gd name="T82" fmla="*/ 342 w 409"/>
                <a:gd name="T83" fmla="*/ 1 h 1"/>
                <a:gd name="T84" fmla="*/ 351 w 409"/>
                <a:gd name="T85" fmla="*/ 1 h 1"/>
                <a:gd name="T86" fmla="*/ 359 w 409"/>
                <a:gd name="T87" fmla="*/ 1 h 1"/>
                <a:gd name="T88" fmla="*/ 367 w 409"/>
                <a:gd name="T89" fmla="*/ 1 h 1"/>
                <a:gd name="T90" fmla="*/ 376 w 409"/>
                <a:gd name="T91" fmla="*/ 1 h 1"/>
                <a:gd name="T92" fmla="*/ 384 w 409"/>
                <a:gd name="T93" fmla="*/ 1 h 1"/>
                <a:gd name="T94" fmla="*/ 392 w 409"/>
                <a:gd name="T95" fmla="*/ 1 h 1"/>
                <a:gd name="T96" fmla="*/ 401 w 409"/>
                <a:gd name="T97" fmla="*/ 1 h 1"/>
                <a:gd name="T98" fmla="*/ 409 w 409"/>
                <a:gd name="T9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1">
                  <a:moveTo>
                    <a:pt x="0" y="1"/>
                  </a:moveTo>
                  <a:lnTo>
                    <a:pt x="9" y="1"/>
                  </a:lnTo>
                  <a:lnTo>
                    <a:pt x="17" y="1"/>
                  </a:lnTo>
                  <a:lnTo>
                    <a:pt x="26" y="1"/>
                  </a:lnTo>
                  <a:lnTo>
                    <a:pt x="34" y="1"/>
                  </a:lnTo>
                  <a:lnTo>
                    <a:pt x="42" y="1"/>
                  </a:lnTo>
                  <a:lnTo>
                    <a:pt x="51" y="1"/>
                  </a:lnTo>
                  <a:lnTo>
                    <a:pt x="59" y="1"/>
                  </a:lnTo>
                  <a:lnTo>
                    <a:pt x="67" y="1"/>
                  </a:lnTo>
                  <a:lnTo>
                    <a:pt x="75" y="1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09" y="1"/>
                  </a:lnTo>
                  <a:lnTo>
                    <a:pt x="117" y="1"/>
                  </a:lnTo>
                  <a:lnTo>
                    <a:pt x="126" y="1"/>
                  </a:lnTo>
                  <a:lnTo>
                    <a:pt x="134" y="1"/>
                  </a:lnTo>
                  <a:lnTo>
                    <a:pt x="142" y="1"/>
                  </a:lnTo>
                  <a:lnTo>
                    <a:pt x="151" y="1"/>
                  </a:lnTo>
                  <a:lnTo>
                    <a:pt x="159" y="1"/>
                  </a:lnTo>
                  <a:lnTo>
                    <a:pt x="167" y="1"/>
                  </a:lnTo>
                  <a:lnTo>
                    <a:pt x="176" y="1"/>
                  </a:lnTo>
                  <a:lnTo>
                    <a:pt x="184" y="1"/>
                  </a:lnTo>
                  <a:lnTo>
                    <a:pt x="192" y="1"/>
                  </a:lnTo>
                  <a:lnTo>
                    <a:pt x="200" y="1"/>
                  </a:lnTo>
                  <a:lnTo>
                    <a:pt x="209" y="1"/>
                  </a:lnTo>
                  <a:lnTo>
                    <a:pt x="217" y="1"/>
                  </a:lnTo>
                  <a:lnTo>
                    <a:pt x="225" y="1"/>
                  </a:lnTo>
                  <a:lnTo>
                    <a:pt x="234" y="1"/>
                  </a:lnTo>
                  <a:lnTo>
                    <a:pt x="242" y="1"/>
                  </a:lnTo>
                  <a:lnTo>
                    <a:pt x="251" y="1"/>
                  </a:lnTo>
                  <a:lnTo>
                    <a:pt x="259" y="1"/>
                  </a:lnTo>
                  <a:lnTo>
                    <a:pt x="267" y="1"/>
                  </a:lnTo>
                  <a:lnTo>
                    <a:pt x="276" y="1"/>
                  </a:lnTo>
                  <a:lnTo>
                    <a:pt x="284" y="1"/>
                  </a:lnTo>
                  <a:lnTo>
                    <a:pt x="292" y="1"/>
                  </a:lnTo>
                  <a:lnTo>
                    <a:pt x="301" y="1"/>
                  </a:lnTo>
                  <a:lnTo>
                    <a:pt x="309" y="1"/>
                  </a:lnTo>
                  <a:lnTo>
                    <a:pt x="317" y="1"/>
                  </a:lnTo>
                  <a:lnTo>
                    <a:pt x="325" y="1"/>
                  </a:lnTo>
                  <a:lnTo>
                    <a:pt x="334" y="1"/>
                  </a:lnTo>
                  <a:lnTo>
                    <a:pt x="342" y="1"/>
                  </a:lnTo>
                  <a:lnTo>
                    <a:pt x="351" y="1"/>
                  </a:lnTo>
                  <a:lnTo>
                    <a:pt x="359" y="1"/>
                  </a:lnTo>
                  <a:lnTo>
                    <a:pt x="367" y="1"/>
                  </a:lnTo>
                  <a:lnTo>
                    <a:pt x="376" y="1"/>
                  </a:lnTo>
                  <a:lnTo>
                    <a:pt x="384" y="1"/>
                  </a:lnTo>
                  <a:lnTo>
                    <a:pt x="392" y="1"/>
                  </a:lnTo>
                  <a:lnTo>
                    <a:pt x="401" y="1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4" name="Freeform 202"/>
            <p:cNvSpPr>
              <a:spLocks/>
            </p:cNvSpPr>
            <p:nvPr/>
          </p:nvSpPr>
          <p:spPr bwMode="auto">
            <a:xfrm>
              <a:off x="2519363" y="201613"/>
              <a:ext cx="455613" cy="239713"/>
            </a:xfrm>
            <a:custGeom>
              <a:avLst/>
              <a:gdLst>
                <a:gd name="T0" fmla="*/ 0 w 287"/>
                <a:gd name="T1" fmla="*/ 151 h 151"/>
                <a:gd name="T2" fmla="*/ 8 w 287"/>
                <a:gd name="T3" fmla="*/ 151 h 151"/>
                <a:gd name="T4" fmla="*/ 17 w 287"/>
                <a:gd name="T5" fmla="*/ 151 h 151"/>
                <a:gd name="T6" fmla="*/ 25 w 287"/>
                <a:gd name="T7" fmla="*/ 150 h 151"/>
                <a:gd name="T8" fmla="*/ 33 w 287"/>
                <a:gd name="T9" fmla="*/ 149 h 151"/>
                <a:gd name="T10" fmla="*/ 42 w 287"/>
                <a:gd name="T11" fmla="*/ 148 h 151"/>
                <a:gd name="T12" fmla="*/ 50 w 287"/>
                <a:gd name="T13" fmla="*/ 146 h 151"/>
                <a:gd name="T14" fmla="*/ 58 w 287"/>
                <a:gd name="T15" fmla="*/ 143 h 151"/>
                <a:gd name="T16" fmla="*/ 67 w 287"/>
                <a:gd name="T17" fmla="*/ 138 h 151"/>
                <a:gd name="T18" fmla="*/ 75 w 287"/>
                <a:gd name="T19" fmla="*/ 131 h 151"/>
                <a:gd name="T20" fmla="*/ 83 w 287"/>
                <a:gd name="T21" fmla="*/ 119 h 151"/>
                <a:gd name="T22" fmla="*/ 92 w 287"/>
                <a:gd name="T23" fmla="*/ 100 h 151"/>
                <a:gd name="T24" fmla="*/ 100 w 287"/>
                <a:gd name="T25" fmla="*/ 76 h 151"/>
                <a:gd name="T26" fmla="*/ 108 w 287"/>
                <a:gd name="T27" fmla="*/ 53 h 151"/>
                <a:gd name="T28" fmla="*/ 117 w 287"/>
                <a:gd name="T29" fmla="*/ 33 h 151"/>
                <a:gd name="T30" fmla="*/ 125 w 287"/>
                <a:gd name="T31" fmla="*/ 16 h 151"/>
                <a:gd name="T32" fmla="*/ 133 w 287"/>
                <a:gd name="T33" fmla="*/ 4 h 151"/>
                <a:gd name="T34" fmla="*/ 142 w 287"/>
                <a:gd name="T35" fmla="*/ 0 h 151"/>
                <a:gd name="T36" fmla="*/ 150 w 287"/>
                <a:gd name="T37" fmla="*/ 2 h 151"/>
                <a:gd name="T38" fmla="*/ 158 w 287"/>
                <a:gd name="T39" fmla="*/ 11 h 151"/>
                <a:gd name="T40" fmla="*/ 167 w 287"/>
                <a:gd name="T41" fmla="*/ 26 h 151"/>
                <a:gd name="T42" fmla="*/ 175 w 287"/>
                <a:gd name="T43" fmla="*/ 46 h 151"/>
                <a:gd name="T44" fmla="*/ 184 w 287"/>
                <a:gd name="T45" fmla="*/ 68 h 151"/>
                <a:gd name="T46" fmla="*/ 192 w 287"/>
                <a:gd name="T47" fmla="*/ 91 h 151"/>
                <a:gd name="T48" fmla="*/ 200 w 287"/>
                <a:gd name="T49" fmla="*/ 113 h 151"/>
                <a:gd name="T50" fmla="*/ 208 w 287"/>
                <a:gd name="T51" fmla="*/ 127 h 151"/>
                <a:gd name="T52" fmla="*/ 217 w 287"/>
                <a:gd name="T53" fmla="*/ 136 h 151"/>
                <a:gd name="T54" fmla="*/ 225 w 287"/>
                <a:gd name="T55" fmla="*/ 142 h 151"/>
                <a:gd name="T56" fmla="*/ 233 w 287"/>
                <a:gd name="T57" fmla="*/ 145 h 151"/>
                <a:gd name="T58" fmla="*/ 242 w 287"/>
                <a:gd name="T59" fmla="*/ 148 h 151"/>
                <a:gd name="T60" fmla="*/ 250 w 287"/>
                <a:gd name="T61" fmla="*/ 149 h 151"/>
                <a:gd name="T62" fmla="*/ 258 w 287"/>
                <a:gd name="T63" fmla="*/ 150 h 151"/>
                <a:gd name="T64" fmla="*/ 267 w 287"/>
                <a:gd name="T65" fmla="*/ 150 h 151"/>
                <a:gd name="T66" fmla="*/ 275 w 287"/>
                <a:gd name="T67" fmla="*/ 151 h 151"/>
                <a:gd name="T68" fmla="*/ 284 w 287"/>
                <a:gd name="T69" fmla="*/ 151 h 151"/>
                <a:gd name="T70" fmla="*/ 287 w 287"/>
                <a:gd name="T7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151">
                  <a:moveTo>
                    <a:pt x="0" y="151"/>
                  </a:moveTo>
                  <a:lnTo>
                    <a:pt x="8" y="151"/>
                  </a:lnTo>
                  <a:lnTo>
                    <a:pt x="17" y="151"/>
                  </a:lnTo>
                  <a:lnTo>
                    <a:pt x="25" y="150"/>
                  </a:lnTo>
                  <a:lnTo>
                    <a:pt x="33" y="149"/>
                  </a:lnTo>
                  <a:lnTo>
                    <a:pt x="42" y="148"/>
                  </a:lnTo>
                  <a:lnTo>
                    <a:pt x="50" y="146"/>
                  </a:lnTo>
                  <a:lnTo>
                    <a:pt x="58" y="143"/>
                  </a:lnTo>
                  <a:lnTo>
                    <a:pt x="67" y="138"/>
                  </a:lnTo>
                  <a:lnTo>
                    <a:pt x="75" y="131"/>
                  </a:lnTo>
                  <a:lnTo>
                    <a:pt x="83" y="119"/>
                  </a:lnTo>
                  <a:lnTo>
                    <a:pt x="92" y="100"/>
                  </a:lnTo>
                  <a:lnTo>
                    <a:pt x="100" y="76"/>
                  </a:lnTo>
                  <a:lnTo>
                    <a:pt x="108" y="53"/>
                  </a:lnTo>
                  <a:lnTo>
                    <a:pt x="117" y="33"/>
                  </a:lnTo>
                  <a:lnTo>
                    <a:pt x="125" y="16"/>
                  </a:lnTo>
                  <a:lnTo>
                    <a:pt x="133" y="4"/>
                  </a:lnTo>
                  <a:lnTo>
                    <a:pt x="142" y="0"/>
                  </a:lnTo>
                  <a:lnTo>
                    <a:pt x="150" y="2"/>
                  </a:lnTo>
                  <a:lnTo>
                    <a:pt x="158" y="11"/>
                  </a:lnTo>
                  <a:lnTo>
                    <a:pt x="167" y="26"/>
                  </a:lnTo>
                  <a:lnTo>
                    <a:pt x="175" y="46"/>
                  </a:lnTo>
                  <a:lnTo>
                    <a:pt x="184" y="68"/>
                  </a:lnTo>
                  <a:lnTo>
                    <a:pt x="192" y="91"/>
                  </a:lnTo>
                  <a:lnTo>
                    <a:pt x="200" y="113"/>
                  </a:lnTo>
                  <a:lnTo>
                    <a:pt x="208" y="127"/>
                  </a:lnTo>
                  <a:lnTo>
                    <a:pt x="217" y="136"/>
                  </a:lnTo>
                  <a:lnTo>
                    <a:pt x="225" y="142"/>
                  </a:lnTo>
                  <a:lnTo>
                    <a:pt x="233" y="145"/>
                  </a:lnTo>
                  <a:lnTo>
                    <a:pt x="242" y="148"/>
                  </a:lnTo>
                  <a:lnTo>
                    <a:pt x="250" y="149"/>
                  </a:lnTo>
                  <a:lnTo>
                    <a:pt x="258" y="150"/>
                  </a:lnTo>
                  <a:lnTo>
                    <a:pt x="267" y="150"/>
                  </a:lnTo>
                  <a:lnTo>
                    <a:pt x="275" y="151"/>
                  </a:lnTo>
                  <a:lnTo>
                    <a:pt x="284" y="151"/>
                  </a:lnTo>
                  <a:lnTo>
                    <a:pt x="287" y="151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5" name="Freeform 203"/>
            <p:cNvSpPr>
              <a:spLocks/>
            </p:cNvSpPr>
            <p:nvPr/>
          </p:nvSpPr>
          <p:spPr bwMode="auto">
            <a:xfrm>
              <a:off x="-714375" y="2270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6" name="Freeform 204"/>
            <p:cNvSpPr>
              <a:spLocks/>
            </p:cNvSpPr>
            <p:nvPr/>
          </p:nvSpPr>
          <p:spPr bwMode="auto">
            <a:xfrm>
              <a:off x="-74612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7" name="Freeform 206"/>
            <p:cNvSpPr>
              <a:spLocks/>
            </p:cNvSpPr>
            <p:nvPr/>
          </p:nvSpPr>
          <p:spPr bwMode="auto">
            <a:xfrm>
              <a:off x="573088" y="2270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8" name="Freeform 207"/>
            <p:cNvSpPr>
              <a:spLocks/>
            </p:cNvSpPr>
            <p:nvPr/>
          </p:nvSpPr>
          <p:spPr bwMode="auto">
            <a:xfrm>
              <a:off x="1222375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79" name="Freeform 208"/>
            <p:cNvSpPr>
              <a:spLocks/>
            </p:cNvSpPr>
            <p:nvPr/>
          </p:nvSpPr>
          <p:spPr bwMode="auto">
            <a:xfrm>
              <a:off x="1870075" y="-34925"/>
              <a:ext cx="649288" cy="261938"/>
            </a:xfrm>
            <a:custGeom>
              <a:avLst/>
              <a:gdLst>
                <a:gd name="T0" fmla="*/ 0 w 409"/>
                <a:gd name="T1" fmla="*/ 165 h 165"/>
                <a:gd name="T2" fmla="*/ 9 w 409"/>
                <a:gd name="T3" fmla="*/ 165 h 165"/>
                <a:gd name="T4" fmla="*/ 17 w 409"/>
                <a:gd name="T5" fmla="*/ 165 h 165"/>
                <a:gd name="T6" fmla="*/ 26 w 409"/>
                <a:gd name="T7" fmla="*/ 165 h 165"/>
                <a:gd name="T8" fmla="*/ 34 w 409"/>
                <a:gd name="T9" fmla="*/ 165 h 165"/>
                <a:gd name="T10" fmla="*/ 42 w 409"/>
                <a:gd name="T11" fmla="*/ 165 h 165"/>
                <a:gd name="T12" fmla="*/ 51 w 409"/>
                <a:gd name="T13" fmla="*/ 165 h 165"/>
                <a:gd name="T14" fmla="*/ 59 w 409"/>
                <a:gd name="T15" fmla="*/ 165 h 165"/>
                <a:gd name="T16" fmla="*/ 67 w 409"/>
                <a:gd name="T17" fmla="*/ 165 h 165"/>
                <a:gd name="T18" fmla="*/ 75 w 409"/>
                <a:gd name="T19" fmla="*/ 165 h 165"/>
                <a:gd name="T20" fmla="*/ 84 w 409"/>
                <a:gd name="T21" fmla="*/ 165 h 165"/>
                <a:gd name="T22" fmla="*/ 92 w 409"/>
                <a:gd name="T23" fmla="*/ 165 h 165"/>
                <a:gd name="T24" fmla="*/ 100 w 409"/>
                <a:gd name="T25" fmla="*/ 165 h 165"/>
                <a:gd name="T26" fmla="*/ 109 w 409"/>
                <a:gd name="T27" fmla="*/ 165 h 165"/>
                <a:gd name="T28" fmla="*/ 117 w 409"/>
                <a:gd name="T29" fmla="*/ 165 h 165"/>
                <a:gd name="T30" fmla="*/ 126 w 409"/>
                <a:gd name="T31" fmla="*/ 165 h 165"/>
                <a:gd name="T32" fmla="*/ 134 w 409"/>
                <a:gd name="T33" fmla="*/ 165 h 165"/>
                <a:gd name="T34" fmla="*/ 142 w 409"/>
                <a:gd name="T35" fmla="*/ 164 h 165"/>
                <a:gd name="T36" fmla="*/ 151 w 409"/>
                <a:gd name="T37" fmla="*/ 164 h 165"/>
                <a:gd name="T38" fmla="*/ 159 w 409"/>
                <a:gd name="T39" fmla="*/ 163 h 165"/>
                <a:gd name="T40" fmla="*/ 167 w 409"/>
                <a:gd name="T41" fmla="*/ 161 h 165"/>
                <a:gd name="T42" fmla="*/ 176 w 409"/>
                <a:gd name="T43" fmla="*/ 160 h 165"/>
                <a:gd name="T44" fmla="*/ 184 w 409"/>
                <a:gd name="T45" fmla="*/ 156 h 165"/>
                <a:gd name="T46" fmla="*/ 192 w 409"/>
                <a:gd name="T47" fmla="*/ 151 h 165"/>
                <a:gd name="T48" fmla="*/ 200 w 409"/>
                <a:gd name="T49" fmla="*/ 144 h 165"/>
                <a:gd name="T50" fmla="*/ 209 w 409"/>
                <a:gd name="T51" fmla="*/ 133 h 165"/>
                <a:gd name="T52" fmla="*/ 217 w 409"/>
                <a:gd name="T53" fmla="*/ 115 h 165"/>
                <a:gd name="T54" fmla="*/ 225 w 409"/>
                <a:gd name="T55" fmla="*/ 89 h 165"/>
                <a:gd name="T56" fmla="*/ 234 w 409"/>
                <a:gd name="T57" fmla="*/ 61 h 165"/>
                <a:gd name="T58" fmla="*/ 242 w 409"/>
                <a:gd name="T59" fmla="*/ 35 h 165"/>
                <a:gd name="T60" fmla="*/ 251 w 409"/>
                <a:gd name="T61" fmla="*/ 16 h 165"/>
                <a:gd name="T62" fmla="*/ 259 w 409"/>
                <a:gd name="T63" fmla="*/ 3 h 165"/>
                <a:gd name="T64" fmla="*/ 267 w 409"/>
                <a:gd name="T65" fmla="*/ 0 h 165"/>
                <a:gd name="T66" fmla="*/ 276 w 409"/>
                <a:gd name="T67" fmla="*/ 6 h 165"/>
                <a:gd name="T68" fmla="*/ 284 w 409"/>
                <a:gd name="T69" fmla="*/ 22 h 165"/>
                <a:gd name="T70" fmla="*/ 292 w 409"/>
                <a:gd name="T71" fmla="*/ 44 h 165"/>
                <a:gd name="T72" fmla="*/ 301 w 409"/>
                <a:gd name="T73" fmla="*/ 70 h 165"/>
                <a:gd name="T74" fmla="*/ 309 w 409"/>
                <a:gd name="T75" fmla="*/ 99 h 165"/>
                <a:gd name="T76" fmla="*/ 317 w 409"/>
                <a:gd name="T77" fmla="*/ 122 h 165"/>
                <a:gd name="T78" fmla="*/ 325 w 409"/>
                <a:gd name="T79" fmla="*/ 137 h 165"/>
                <a:gd name="T80" fmla="*/ 334 w 409"/>
                <a:gd name="T81" fmla="*/ 147 h 165"/>
                <a:gd name="T82" fmla="*/ 342 w 409"/>
                <a:gd name="T83" fmla="*/ 153 h 165"/>
                <a:gd name="T84" fmla="*/ 351 w 409"/>
                <a:gd name="T85" fmla="*/ 158 h 165"/>
                <a:gd name="T86" fmla="*/ 359 w 409"/>
                <a:gd name="T87" fmla="*/ 160 h 165"/>
                <a:gd name="T88" fmla="*/ 367 w 409"/>
                <a:gd name="T89" fmla="*/ 162 h 165"/>
                <a:gd name="T90" fmla="*/ 376 w 409"/>
                <a:gd name="T91" fmla="*/ 163 h 165"/>
                <a:gd name="T92" fmla="*/ 384 w 409"/>
                <a:gd name="T93" fmla="*/ 164 h 165"/>
                <a:gd name="T94" fmla="*/ 392 w 409"/>
                <a:gd name="T95" fmla="*/ 165 h 165"/>
                <a:gd name="T96" fmla="*/ 401 w 409"/>
                <a:gd name="T97" fmla="*/ 165 h 165"/>
                <a:gd name="T98" fmla="*/ 409 w 409"/>
                <a:gd name="T9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165">
                  <a:moveTo>
                    <a:pt x="0" y="165"/>
                  </a:moveTo>
                  <a:lnTo>
                    <a:pt x="9" y="165"/>
                  </a:lnTo>
                  <a:lnTo>
                    <a:pt x="17" y="165"/>
                  </a:lnTo>
                  <a:lnTo>
                    <a:pt x="26" y="165"/>
                  </a:lnTo>
                  <a:lnTo>
                    <a:pt x="34" y="165"/>
                  </a:lnTo>
                  <a:lnTo>
                    <a:pt x="42" y="165"/>
                  </a:lnTo>
                  <a:lnTo>
                    <a:pt x="51" y="165"/>
                  </a:lnTo>
                  <a:lnTo>
                    <a:pt x="59" y="165"/>
                  </a:lnTo>
                  <a:lnTo>
                    <a:pt x="67" y="165"/>
                  </a:lnTo>
                  <a:lnTo>
                    <a:pt x="75" y="165"/>
                  </a:lnTo>
                  <a:lnTo>
                    <a:pt x="84" y="165"/>
                  </a:lnTo>
                  <a:lnTo>
                    <a:pt x="92" y="165"/>
                  </a:lnTo>
                  <a:lnTo>
                    <a:pt x="100" y="165"/>
                  </a:lnTo>
                  <a:lnTo>
                    <a:pt x="109" y="165"/>
                  </a:lnTo>
                  <a:lnTo>
                    <a:pt x="117" y="165"/>
                  </a:lnTo>
                  <a:lnTo>
                    <a:pt x="126" y="165"/>
                  </a:lnTo>
                  <a:lnTo>
                    <a:pt x="134" y="165"/>
                  </a:lnTo>
                  <a:lnTo>
                    <a:pt x="142" y="164"/>
                  </a:lnTo>
                  <a:lnTo>
                    <a:pt x="151" y="164"/>
                  </a:lnTo>
                  <a:lnTo>
                    <a:pt x="159" y="163"/>
                  </a:lnTo>
                  <a:lnTo>
                    <a:pt x="167" y="161"/>
                  </a:lnTo>
                  <a:lnTo>
                    <a:pt x="176" y="160"/>
                  </a:lnTo>
                  <a:lnTo>
                    <a:pt x="184" y="156"/>
                  </a:lnTo>
                  <a:lnTo>
                    <a:pt x="192" y="151"/>
                  </a:lnTo>
                  <a:lnTo>
                    <a:pt x="200" y="144"/>
                  </a:lnTo>
                  <a:lnTo>
                    <a:pt x="209" y="133"/>
                  </a:lnTo>
                  <a:lnTo>
                    <a:pt x="217" y="115"/>
                  </a:lnTo>
                  <a:lnTo>
                    <a:pt x="225" y="89"/>
                  </a:lnTo>
                  <a:lnTo>
                    <a:pt x="234" y="61"/>
                  </a:lnTo>
                  <a:lnTo>
                    <a:pt x="242" y="35"/>
                  </a:lnTo>
                  <a:lnTo>
                    <a:pt x="251" y="16"/>
                  </a:lnTo>
                  <a:lnTo>
                    <a:pt x="259" y="3"/>
                  </a:lnTo>
                  <a:lnTo>
                    <a:pt x="267" y="0"/>
                  </a:lnTo>
                  <a:lnTo>
                    <a:pt x="276" y="6"/>
                  </a:lnTo>
                  <a:lnTo>
                    <a:pt x="284" y="22"/>
                  </a:lnTo>
                  <a:lnTo>
                    <a:pt x="292" y="44"/>
                  </a:lnTo>
                  <a:lnTo>
                    <a:pt x="301" y="70"/>
                  </a:lnTo>
                  <a:lnTo>
                    <a:pt x="309" y="99"/>
                  </a:lnTo>
                  <a:lnTo>
                    <a:pt x="317" y="122"/>
                  </a:lnTo>
                  <a:lnTo>
                    <a:pt x="325" y="137"/>
                  </a:lnTo>
                  <a:lnTo>
                    <a:pt x="334" y="147"/>
                  </a:lnTo>
                  <a:lnTo>
                    <a:pt x="342" y="153"/>
                  </a:lnTo>
                  <a:lnTo>
                    <a:pt x="351" y="158"/>
                  </a:lnTo>
                  <a:lnTo>
                    <a:pt x="359" y="160"/>
                  </a:lnTo>
                  <a:lnTo>
                    <a:pt x="367" y="162"/>
                  </a:lnTo>
                  <a:lnTo>
                    <a:pt x="376" y="163"/>
                  </a:lnTo>
                  <a:lnTo>
                    <a:pt x="384" y="164"/>
                  </a:lnTo>
                  <a:lnTo>
                    <a:pt x="392" y="165"/>
                  </a:lnTo>
                  <a:lnTo>
                    <a:pt x="401" y="165"/>
                  </a:lnTo>
                  <a:lnTo>
                    <a:pt x="409" y="165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0" name="Freeform 209"/>
            <p:cNvSpPr>
              <a:spLocks/>
            </p:cNvSpPr>
            <p:nvPr/>
          </p:nvSpPr>
          <p:spPr bwMode="auto">
            <a:xfrm>
              <a:off x="2519363" y="2270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1" name="Freeform 210"/>
            <p:cNvSpPr>
              <a:spLocks/>
            </p:cNvSpPr>
            <p:nvPr/>
          </p:nvSpPr>
          <p:spPr bwMode="auto">
            <a:xfrm>
              <a:off x="-714375" y="3175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2" name="Freeform 211"/>
            <p:cNvSpPr>
              <a:spLocks/>
            </p:cNvSpPr>
            <p:nvPr/>
          </p:nvSpPr>
          <p:spPr bwMode="auto">
            <a:xfrm>
              <a:off x="-74613" y="3175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3" name="Freeform 212"/>
            <p:cNvSpPr>
              <a:spLocks/>
            </p:cNvSpPr>
            <p:nvPr/>
          </p:nvSpPr>
          <p:spPr bwMode="auto">
            <a:xfrm>
              <a:off x="573088" y="3175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4" name="Freeform 213"/>
            <p:cNvSpPr>
              <a:spLocks/>
            </p:cNvSpPr>
            <p:nvPr/>
          </p:nvSpPr>
          <p:spPr bwMode="auto">
            <a:xfrm>
              <a:off x="1222375" y="-276225"/>
              <a:ext cx="647700" cy="279400"/>
            </a:xfrm>
            <a:custGeom>
              <a:avLst/>
              <a:gdLst>
                <a:gd name="T0" fmla="*/ 0 w 408"/>
                <a:gd name="T1" fmla="*/ 176 h 176"/>
                <a:gd name="T2" fmla="*/ 8 w 408"/>
                <a:gd name="T3" fmla="*/ 176 h 176"/>
                <a:gd name="T4" fmla="*/ 17 w 408"/>
                <a:gd name="T5" fmla="*/ 176 h 176"/>
                <a:gd name="T6" fmla="*/ 25 w 408"/>
                <a:gd name="T7" fmla="*/ 176 h 176"/>
                <a:gd name="T8" fmla="*/ 33 w 408"/>
                <a:gd name="T9" fmla="*/ 176 h 176"/>
                <a:gd name="T10" fmla="*/ 41 w 408"/>
                <a:gd name="T11" fmla="*/ 176 h 176"/>
                <a:gd name="T12" fmla="*/ 50 w 408"/>
                <a:gd name="T13" fmla="*/ 176 h 176"/>
                <a:gd name="T14" fmla="*/ 58 w 408"/>
                <a:gd name="T15" fmla="*/ 176 h 176"/>
                <a:gd name="T16" fmla="*/ 67 w 408"/>
                <a:gd name="T17" fmla="*/ 176 h 176"/>
                <a:gd name="T18" fmla="*/ 75 w 408"/>
                <a:gd name="T19" fmla="*/ 176 h 176"/>
                <a:gd name="T20" fmla="*/ 83 w 408"/>
                <a:gd name="T21" fmla="*/ 176 h 176"/>
                <a:gd name="T22" fmla="*/ 92 w 408"/>
                <a:gd name="T23" fmla="*/ 176 h 176"/>
                <a:gd name="T24" fmla="*/ 100 w 408"/>
                <a:gd name="T25" fmla="*/ 176 h 176"/>
                <a:gd name="T26" fmla="*/ 108 w 408"/>
                <a:gd name="T27" fmla="*/ 176 h 176"/>
                <a:gd name="T28" fmla="*/ 117 w 408"/>
                <a:gd name="T29" fmla="*/ 176 h 176"/>
                <a:gd name="T30" fmla="*/ 125 w 408"/>
                <a:gd name="T31" fmla="*/ 176 h 176"/>
                <a:gd name="T32" fmla="*/ 133 w 408"/>
                <a:gd name="T33" fmla="*/ 176 h 176"/>
                <a:gd name="T34" fmla="*/ 142 w 408"/>
                <a:gd name="T35" fmla="*/ 176 h 176"/>
                <a:gd name="T36" fmla="*/ 150 w 408"/>
                <a:gd name="T37" fmla="*/ 176 h 176"/>
                <a:gd name="T38" fmla="*/ 158 w 408"/>
                <a:gd name="T39" fmla="*/ 176 h 176"/>
                <a:gd name="T40" fmla="*/ 166 w 408"/>
                <a:gd name="T41" fmla="*/ 176 h 176"/>
                <a:gd name="T42" fmla="*/ 175 w 408"/>
                <a:gd name="T43" fmla="*/ 176 h 176"/>
                <a:gd name="T44" fmla="*/ 183 w 408"/>
                <a:gd name="T45" fmla="*/ 176 h 176"/>
                <a:gd name="T46" fmla="*/ 192 w 408"/>
                <a:gd name="T47" fmla="*/ 176 h 176"/>
                <a:gd name="T48" fmla="*/ 200 w 408"/>
                <a:gd name="T49" fmla="*/ 176 h 176"/>
                <a:gd name="T50" fmla="*/ 208 w 408"/>
                <a:gd name="T51" fmla="*/ 176 h 176"/>
                <a:gd name="T52" fmla="*/ 217 w 408"/>
                <a:gd name="T53" fmla="*/ 176 h 176"/>
                <a:gd name="T54" fmla="*/ 225 w 408"/>
                <a:gd name="T55" fmla="*/ 176 h 176"/>
                <a:gd name="T56" fmla="*/ 233 w 408"/>
                <a:gd name="T57" fmla="*/ 176 h 176"/>
                <a:gd name="T58" fmla="*/ 242 w 408"/>
                <a:gd name="T59" fmla="*/ 176 h 176"/>
                <a:gd name="T60" fmla="*/ 250 w 408"/>
                <a:gd name="T61" fmla="*/ 175 h 176"/>
                <a:gd name="T62" fmla="*/ 258 w 408"/>
                <a:gd name="T63" fmla="*/ 175 h 176"/>
                <a:gd name="T64" fmla="*/ 267 w 408"/>
                <a:gd name="T65" fmla="*/ 175 h 176"/>
                <a:gd name="T66" fmla="*/ 275 w 408"/>
                <a:gd name="T67" fmla="*/ 174 h 176"/>
                <a:gd name="T68" fmla="*/ 283 w 408"/>
                <a:gd name="T69" fmla="*/ 174 h 176"/>
                <a:gd name="T70" fmla="*/ 292 w 408"/>
                <a:gd name="T71" fmla="*/ 172 h 176"/>
                <a:gd name="T72" fmla="*/ 300 w 408"/>
                <a:gd name="T73" fmla="*/ 170 h 176"/>
                <a:gd name="T74" fmla="*/ 308 w 408"/>
                <a:gd name="T75" fmla="*/ 168 h 176"/>
                <a:gd name="T76" fmla="*/ 317 w 408"/>
                <a:gd name="T77" fmla="*/ 163 h 176"/>
                <a:gd name="T78" fmla="*/ 325 w 408"/>
                <a:gd name="T79" fmla="*/ 157 h 176"/>
                <a:gd name="T80" fmla="*/ 334 w 408"/>
                <a:gd name="T81" fmla="*/ 148 h 176"/>
                <a:gd name="T82" fmla="*/ 342 w 408"/>
                <a:gd name="T83" fmla="*/ 134 h 176"/>
                <a:gd name="T84" fmla="*/ 350 w 408"/>
                <a:gd name="T85" fmla="*/ 113 h 176"/>
                <a:gd name="T86" fmla="*/ 358 w 408"/>
                <a:gd name="T87" fmla="*/ 82 h 176"/>
                <a:gd name="T88" fmla="*/ 367 w 408"/>
                <a:gd name="T89" fmla="*/ 50 h 176"/>
                <a:gd name="T90" fmla="*/ 375 w 408"/>
                <a:gd name="T91" fmla="*/ 23 h 176"/>
                <a:gd name="T92" fmla="*/ 383 w 408"/>
                <a:gd name="T93" fmla="*/ 6 h 176"/>
                <a:gd name="T94" fmla="*/ 392 w 408"/>
                <a:gd name="T95" fmla="*/ 0 h 176"/>
                <a:gd name="T96" fmla="*/ 400 w 408"/>
                <a:gd name="T97" fmla="*/ 6 h 176"/>
                <a:gd name="T98" fmla="*/ 408 w 408"/>
                <a:gd name="T99" fmla="*/ 2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176">
                  <a:moveTo>
                    <a:pt x="0" y="176"/>
                  </a:moveTo>
                  <a:lnTo>
                    <a:pt x="8" y="176"/>
                  </a:lnTo>
                  <a:lnTo>
                    <a:pt x="17" y="176"/>
                  </a:lnTo>
                  <a:lnTo>
                    <a:pt x="25" y="176"/>
                  </a:lnTo>
                  <a:lnTo>
                    <a:pt x="33" y="176"/>
                  </a:lnTo>
                  <a:lnTo>
                    <a:pt x="41" y="176"/>
                  </a:lnTo>
                  <a:lnTo>
                    <a:pt x="50" y="176"/>
                  </a:lnTo>
                  <a:lnTo>
                    <a:pt x="58" y="176"/>
                  </a:lnTo>
                  <a:lnTo>
                    <a:pt x="67" y="176"/>
                  </a:lnTo>
                  <a:lnTo>
                    <a:pt x="75" y="176"/>
                  </a:lnTo>
                  <a:lnTo>
                    <a:pt x="83" y="176"/>
                  </a:lnTo>
                  <a:lnTo>
                    <a:pt x="92" y="176"/>
                  </a:lnTo>
                  <a:lnTo>
                    <a:pt x="100" y="176"/>
                  </a:lnTo>
                  <a:lnTo>
                    <a:pt x="108" y="176"/>
                  </a:lnTo>
                  <a:lnTo>
                    <a:pt x="117" y="176"/>
                  </a:lnTo>
                  <a:lnTo>
                    <a:pt x="125" y="176"/>
                  </a:lnTo>
                  <a:lnTo>
                    <a:pt x="133" y="176"/>
                  </a:lnTo>
                  <a:lnTo>
                    <a:pt x="142" y="176"/>
                  </a:lnTo>
                  <a:lnTo>
                    <a:pt x="150" y="176"/>
                  </a:lnTo>
                  <a:lnTo>
                    <a:pt x="158" y="176"/>
                  </a:lnTo>
                  <a:lnTo>
                    <a:pt x="166" y="176"/>
                  </a:lnTo>
                  <a:lnTo>
                    <a:pt x="175" y="176"/>
                  </a:lnTo>
                  <a:lnTo>
                    <a:pt x="183" y="176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76"/>
                  </a:lnTo>
                  <a:lnTo>
                    <a:pt x="217" y="176"/>
                  </a:lnTo>
                  <a:lnTo>
                    <a:pt x="225" y="176"/>
                  </a:lnTo>
                  <a:lnTo>
                    <a:pt x="233" y="176"/>
                  </a:lnTo>
                  <a:lnTo>
                    <a:pt x="242" y="176"/>
                  </a:lnTo>
                  <a:lnTo>
                    <a:pt x="250" y="175"/>
                  </a:lnTo>
                  <a:lnTo>
                    <a:pt x="258" y="175"/>
                  </a:lnTo>
                  <a:lnTo>
                    <a:pt x="267" y="175"/>
                  </a:lnTo>
                  <a:lnTo>
                    <a:pt x="275" y="174"/>
                  </a:lnTo>
                  <a:lnTo>
                    <a:pt x="283" y="174"/>
                  </a:lnTo>
                  <a:lnTo>
                    <a:pt x="292" y="172"/>
                  </a:lnTo>
                  <a:lnTo>
                    <a:pt x="300" y="170"/>
                  </a:lnTo>
                  <a:lnTo>
                    <a:pt x="308" y="168"/>
                  </a:lnTo>
                  <a:lnTo>
                    <a:pt x="317" y="163"/>
                  </a:lnTo>
                  <a:lnTo>
                    <a:pt x="325" y="157"/>
                  </a:lnTo>
                  <a:lnTo>
                    <a:pt x="334" y="148"/>
                  </a:lnTo>
                  <a:lnTo>
                    <a:pt x="342" y="134"/>
                  </a:lnTo>
                  <a:lnTo>
                    <a:pt x="350" y="113"/>
                  </a:lnTo>
                  <a:lnTo>
                    <a:pt x="358" y="82"/>
                  </a:lnTo>
                  <a:lnTo>
                    <a:pt x="367" y="50"/>
                  </a:lnTo>
                  <a:lnTo>
                    <a:pt x="375" y="23"/>
                  </a:lnTo>
                  <a:lnTo>
                    <a:pt x="383" y="6"/>
                  </a:lnTo>
                  <a:lnTo>
                    <a:pt x="392" y="0"/>
                  </a:lnTo>
                  <a:lnTo>
                    <a:pt x="400" y="6"/>
                  </a:lnTo>
                  <a:lnTo>
                    <a:pt x="408" y="23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5" name="Freeform 214"/>
            <p:cNvSpPr>
              <a:spLocks/>
            </p:cNvSpPr>
            <p:nvPr/>
          </p:nvSpPr>
          <p:spPr bwMode="auto">
            <a:xfrm>
              <a:off x="1870075" y="-239713"/>
              <a:ext cx="649288" cy="242888"/>
            </a:xfrm>
            <a:custGeom>
              <a:avLst/>
              <a:gdLst>
                <a:gd name="T0" fmla="*/ 0 w 409"/>
                <a:gd name="T1" fmla="*/ 0 h 153"/>
                <a:gd name="T2" fmla="*/ 9 w 409"/>
                <a:gd name="T3" fmla="*/ 27 h 153"/>
                <a:gd name="T4" fmla="*/ 17 w 409"/>
                <a:gd name="T5" fmla="*/ 59 h 153"/>
                <a:gd name="T6" fmla="*/ 26 w 409"/>
                <a:gd name="T7" fmla="*/ 90 h 153"/>
                <a:gd name="T8" fmla="*/ 34 w 409"/>
                <a:gd name="T9" fmla="*/ 111 h 153"/>
                <a:gd name="T10" fmla="*/ 42 w 409"/>
                <a:gd name="T11" fmla="*/ 125 h 153"/>
                <a:gd name="T12" fmla="*/ 51 w 409"/>
                <a:gd name="T13" fmla="*/ 134 h 153"/>
                <a:gd name="T14" fmla="*/ 59 w 409"/>
                <a:gd name="T15" fmla="*/ 140 h 153"/>
                <a:gd name="T16" fmla="*/ 67 w 409"/>
                <a:gd name="T17" fmla="*/ 145 h 153"/>
                <a:gd name="T18" fmla="*/ 75 w 409"/>
                <a:gd name="T19" fmla="*/ 147 h 153"/>
                <a:gd name="T20" fmla="*/ 84 w 409"/>
                <a:gd name="T21" fmla="*/ 149 h 153"/>
                <a:gd name="T22" fmla="*/ 92 w 409"/>
                <a:gd name="T23" fmla="*/ 151 h 153"/>
                <a:gd name="T24" fmla="*/ 100 w 409"/>
                <a:gd name="T25" fmla="*/ 151 h 153"/>
                <a:gd name="T26" fmla="*/ 109 w 409"/>
                <a:gd name="T27" fmla="*/ 152 h 153"/>
                <a:gd name="T28" fmla="*/ 117 w 409"/>
                <a:gd name="T29" fmla="*/ 152 h 153"/>
                <a:gd name="T30" fmla="*/ 126 w 409"/>
                <a:gd name="T31" fmla="*/ 152 h 153"/>
                <a:gd name="T32" fmla="*/ 134 w 409"/>
                <a:gd name="T33" fmla="*/ 153 h 153"/>
                <a:gd name="T34" fmla="*/ 142 w 409"/>
                <a:gd name="T35" fmla="*/ 153 h 153"/>
                <a:gd name="T36" fmla="*/ 151 w 409"/>
                <a:gd name="T37" fmla="*/ 153 h 153"/>
                <a:gd name="T38" fmla="*/ 159 w 409"/>
                <a:gd name="T39" fmla="*/ 153 h 153"/>
                <a:gd name="T40" fmla="*/ 167 w 409"/>
                <a:gd name="T41" fmla="*/ 153 h 153"/>
                <a:gd name="T42" fmla="*/ 176 w 409"/>
                <a:gd name="T43" fmla="*/ 153 h 153"/>
                <a:gd name="T44" fmla="*/ 184 w 409"/>
                <a:gd name="T45" fmla="*/ 153 h 153"/>
                <a:gd name="T46" fmla="*/ 192 w 409"/>
                <a:gd name="T47" fmla="*/ 153 h 153"/>
                <a:gd name="T48" fmla="*/ 200 w 409"/>
                <a:gd name="T49" fmla="*/ 153 h 153"/>
                <a:gd name="T50" fmla="*/ 209 w 409"/>
                <a:gd name="T51" fmla="*/ 153 h 153"/>
                <a:gd name="T52" fmla="*/ 217 w 409"/>
                <a:gd name="T53" fmla="*/ 153 h 153"/>
                <a:gd name="T54" fmla="*/ 225 w 409"/>
                <a:gd name="T55" fmla="*/ 153 h 153"/>
                <a:gd name="T56" fmla="*/ 234 w 409"/>
                <a:gd name="T57" fmla="*/ 153 h 153"/>
                <a:gd name="T58" fmla="*/ 242 w 409"/>
                <a:gd name="T59" fmla="*/ 153 h 153"/>
                <a:gd name="T60" fmla="*/ 251 w 409"/>
                <a:gd name="T61" fmla="*/ 153 h 153"/>
                <a:gd name="T62" fmla="*/ 259 w 409"/>
                <a:gd name="T63" fmla="*/ 153 h 153"/>
                <a:gd name="T64" fmla="*/ 267 w 409"/>
                <a:gd name="T65" fmla="*/ 153 h 153"/>
                <a:gd name="T66" fmla="*/ 276 w 409"/>
                <a:gd name="T67" fmla="*/ 153 h 153"/>
                <a:gd name="T68" fmla="*/ 284 w 409"/>
                <a:gd name="T69" fmla="*/ 153 h 153"/>
                <a:gd name="T70" fmla="*/ 292 w 409"/>
                <a:gd name="T71" fmla="*/ 153 h 153"/>
                <a:gd name="T72" fmla="*/ 301 w 409"/>
                <a:gd name="T73" fmla="*/ 153 h 153"/>
                <a:gd name="T74" fmla="*/ 309 w 409"/>
                <a:gd name="T75" fmla="*/ 153 h 153"/>
                <a:gd name="T76" fmla="*/ 317 w 409"/>
                <a:gd name="T77" fmla="*/ 153 h 153"/>
                <a:gd name="T78" fmla="*/ 325 w 409"/>
                <a:gd name="T79" fmla="*/ 153 h 153"/>
                <a:gd name="T80" fmla="*/ 334 w 409"/>
                <a:gd name="T81" fmla="*/ 153 h 153"/>
                <a:gd name="T82" fmla="*/ 342 w 409"/>
                <a:gd name="T83" fmla="*/ 153 h 153"/>
                <a:gd name="T84" fmla="*/ 351 w 409"/>
                <a:gd name="T85" fmla="*/ 153 h 153"/>
                <a:gd name="T86" fmla="*/ 359 w 409"/>
                <a:gd name="T87" fmla="*/ 153 h 153"/>
                <a:gd name="T88" fmla="*/ 367 w 409"/>
                <a:gd name="T89" fmla="*/ 153 h 153"/>
                <a:gd name="T90" fmla="*/ 376 w 409"/>
                <a:gd name="T91" fmla="*/ 153 h 153"/>
                <a:gd name="T92" fmla="*/ 384 w 409"/>
                <a:gd name="T93" fmla="*/ 153 h 153"/>
                <a:gd name="T94" fmla="*/ 392 w 409"/>
                <a:gd name="T95" fmla="*/ 153 h 153"/>
                <a:gd name="T96" fmla="*/ 401 w 409"/>
                <a:gd name="T97" fmla="*/ 153 h 153"/>
                <a:gd name="T98" fmla="*/ 409 w 409"/>
                <a:gd name="T9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153">
                  <a:moveTo>
                    <a:pt x="0" y="0"/>
                  </a:moveTo>
                  <a:lnTo>
                    <a:pt x="9" y="27"/>
                  </a:lnTo>
                  <a:lnTo>
                    <a:pt x="17" y="59"/>
                  </a:lnTo>
                  <a:lnTo>
                    <a:pt x="26" y="90"/>
                  </a:lnTo>
                  <a:lnTo>
                    <a:pt x="34" y="111"/>
                  </a:lnTo>
                  <a:lnTo>
                    <a:pt x="42" y="125"/>
                  </a:lnTo>
                  <a:lnTo>
                    <a:pt x="51" y="134"/>
                  </a:lnTo>
                  <a:lnTo>
                    <a:pt x="59" y="140"/>
                  </a:lnTo>
                  <a:lnTo>
                    <a:pt x="67" y="145"/>
                  </a:lnTo>
                  <a:lnTo>
                    <a:pt x="75" y="147"/>
                  </a:lnTo>
                  <a:lnTo>
                    <a:pt x="84" y="149"/>
                  </a:lnTo>
                  <a:lnTo>
                    <a:pt x="92" y="151"/>
                  </a:lnTo>
                  <a:lnTo>
                    <a:pt x="100" y="151"/>
                  </a:lnTo>
                  <a:lnTo>
                    <a:pt x="109" y="152"/>
                  </a:lnTo>
                  <a:lnTo>
                    <a:pt x="117" y="152"/>
                  </a:lnTo>
                  <a:lnTo>
                    <a:pt x="126" y="152"/>
                  </a:lnTo>
                  <a:lnTo>
                    <a:pt x="134" y="153"/>
                  </a:lnTo>
                  <a:lnTo>
                    <a:pt x="142" y="153"/>
                  </a:lnTo>
                  <a:lnTo>
                    <a:pt x="151" y="153"/>
                  </a:lnTo>
                  <a:lnTo>
                    <a:pt x="159" y="153"/>
                  </a:lnTo>
                  <a:lnTo>
                    <a:pt x="167" y="153"/>
                  </a:lnTo>
                  <a:lnTo>
                    <a:pt x="176" y="153"/>
                  </a:lnTo>
                  <a:lnTo>
                    <a:pt x="184" y="153"/>
                  </a:lnTo>
                  <a:lnTo>
                    <a:pt x="192" y="153"/>
                  </a:lnTo>
                  <a:lnTo>
                    <a:pt x="200" y="153"/>
                  </a:lnTo>
                  <a:lnTo>
                    <a:pt x="209" y="153"/>
                  </a:lnTo>
                  <a:lnTo>
                    <a:pt x="217" y="153"/>
                  </a:lnTo>
                  <a:lnTo>
                    <a:pt x="225" y="153"/>
                  </a:lnTo>
                  <a:lnTo>
                    <a:pt x="234" y="153"/>
                  </a:lnTo>
                  <a:lnTo>
                    <a:pt x="242" y="153"/>
                  </a:lnTo>
                  <a:lnTo>
                    <a:pt x="251" y="153"/>
                  </a:lnTo>
                  <a:lnTo>
                    <a:pt x="259" y="153"/>
                  </a:lnTo>
                  <a:lnTo>
                    <a:pt x="267" y="153"/>
                  </a:lnTo>
                  <a:lnTo>
                    <a:pt x="276" y="153"/>
                  </a:lnTo>
                  <a:lnTo>
                    <a:pt x="284" y="153"/>
                  </a:lnTo>
                  <a:lnTo>
                    <a:pt x="292" y="153"/>
                  </a:lnTo>
                  <a:lnTo>
                    <a:pt x="301" y="153"/>
                  </a:lnTo>
                  <a:lnTo>
                    <a:pt x="309" y="153"/>
                  </a:lnTo>
                  <a:lnTo>
                    <a:pt x="317" y="153"/>
                  </a:lnTo>
                  <a:lnTo>
                    <a:pt x="325" y="153"/>
                  </a:lnTo>
                  <a:lnTo>
                    <a:pt x="334" y="153"/>
                  </a:lnTo>
                  <a:lnTo>
                    <a:pt x="342" y="153"/>
                  </a:lnTo>
                  <a:lnTo>
                    <a:pt x="351" y="153"/>
                  </a:lnTo>
                  <a:lnTo>
                    <a:pt x="359" y="153"/>
                  </a:lnTo>
                  <a:lnTo>
                    <a:pt x="367" y="153"/>
                  </a:lnTo>
                  <a:lnTo>
                    <a:pt x="376" y="153"/>
                  </a:lnTo>
                  <a:lnTo>
                    <a:pt x="384" y="153"/>
                  </a:lnTo>
                  <a:lnTo>
                    <a:pt x="392" y="153"/>
                  </a:lnTo>
                  <a:lnTo>
                    <a:pt x="401" y="153"/>
                  </a:lnTo>
                  <a:lnTo>
                    <a:pt x="409" y="153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6" name="Freeform 215"/>
            <p:cNvSpPr>
              <a:spLocks/>
            </p:cNvSpPr>
            <p:nvPr/>
          </p:nvSpPr>
          <p:spPr bwMode="auto">
            <a:xfrm>
              <a:off x="2519363" y="3175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7" name="Freeform 216"/>
            <p:cNvSpPr>
              <a:spLocks/>
            </p:cNvSpPr>
            <p:nvPr/>
          </p:nvSpPr>
          <p:spPr bwMode="auto">
            <a:xfrm>
              <a:off x="-714375" y="-2159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8" name="Freeform 217"/>
            <p:cNvSpPr>
              <a:spLocks/>
            </p:cNvSpPr>
            <p:nvPr/>
          </p:nvSpPr>
          <p:spPr bwMode="auto">
            <a:xfrm>
              <a:off x="-74613" y="-2159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89" name="Freeform 218"/>
            <p:cNvSpPr>
              <a:spLocks/>
            </p:cNvSpPr>
            <p:nvPr/>
          </p:nvSpPr>
          <p:spPr bwMode="auto">
            <a:xfrm>
              <a:off x="573088" y="-219075"/>
              <a:ext cx="649288" cy="3175"/>
            </a:xfrm>
            <a:custGeom>
              <a:avLst/>
              <a:gdLst>
                <a:gd name="T0" fmla="*/ 0 w 409"/>
                <a:gd name="T1" fmla="*/ 2 h 2"/>
                <a:gd name="T2" fmla="*/ 9 w 409"/>
                <a:gd name="T3" fmla="*/ 2 h 2"/>
                <a:gd name="T4" fmla="*/ 17 w 409"/>
                <a:gd name="T5" fmla="*/ 2 h 2"/>
                <a:gd name="T6" fmla="*/ 25 w 409"/>
                <a:gd name="T7" fmla="*/ 2 h 2"/>
                <a:gd name="T8" fmla="*/ 34 w 409"/>
                <a:gd name="T9" fmla="*/ 2 h 2"/>
                <a:gd name="T10" fmla="*/ 42 w 409"/>
                <a:gd name="T11" fmla="*/ 2 h 2"/>
                <a:gd name="T12" fmla="*/ 51 w 409"/>
                <a:gd name="T13" fmla="*/ 2 h 2"/>
                <a:gd name="T14" fmla="*/ 59 w 409"/>
                <a:gd name="T15" fmla="*/ 2 h 2"/>
                <a:gd name="T16" fmla="*/ 67 w 409"/>
                <a:gd name="T17" fmla="*/ 2 h 2"/>
                <a:gd name="T18" fmla="*/ 75 w 409"/>
                <a:gd name="T19" fmla="*/ 2 h 2"/>
                <a:gd name="T20" fmla="*/ 84 w 409"/>
                <a:gd name="T21" fmla="*/ 2 h 2"/>
                <a:gd name="T22" fmla="*/ 92 w 409"/>
                <a:gd name="T23" fmla="*/ 2 h 2"/>
                <a:gd name="T24" fmla="*/ 100 w 409"/>
                <a:gd name="T25" fmla="*/ 2 h 2"/>
                <a:gd name="T26" fmla="*/ 109 w 409"/>
                <a:gd name="T27" fmla="*/ 2 h 2"/>
                <a:gd name="T28" fmla="*/ 117 w 409"/>
                <a:gd name="T29" fmla="*/ 2 h 2"/>
                <a:gd name="T30" fmla="*/ 125 w 409"/>
                <a:gd name="T31" fmla="*/ 2 h 2"/>
                <a:gd name="T32" fmla="*/ 134 w 409"/>
                <a:gd name="T33" fmla="*/ 2 h 2"/>
                <a:gd name="T34" fmla="*/ 142 w 409"/>
                <a:gd name="T35" fmla="*/ 2 h 2"/>
                <a:gd name="T36" fmla="*/ 150 w 409"/>
                <a:gd name="T37" fmla="*/ 2 h 2"/>
                <a:gd name="T38" fmla="*/ 159 w 409"/>
                <a:gd name="T39" fmla="*/ 2 h 2"/>
                <a:gd name="T40" fmla="*/ 167 w 409"/>
                <a:gd name="T41" fmla="*/ 2 h 2"/>
                <a:gd name="T42" fmla="*/ 176 w 409"/>
                <a:gd name="T43" fmla="*/ 2 h 2"/>
                <a:gd name="T44" fmla="*/ 184 w 409"/>
                <a:gd name="T45" fmla="*/ 2 h 2"/>
                <a:gd name="T46" fmla="*/ 192 w 409"/>
                <a:gd name="T47" fmla="*/ 2 h 2"/>
                <a:gd name="T48" fmla="*/ 200 w 409"/>
                <a:gd name="T49" fmla="*/ 2 h 2"/>
                <a:gd name="T50" fmla="*/ 209 w 409"/>
                <a:gd name="T51" fmla="*/ 2 h 2"/>
                <a:gd name="T52" fmla="*/ 217 w 409"/>
                <a:gd name="T53" fmla="*/ 2 h 2"/>
                <a:gd name="T54" fmla="*/ 225 w 409"/>
                <a:gd name="T55" fmla="*/ 2 h 2"/>
                <a:gd name="T56" fmla="*/ 234 w 409"/>
                <a:gd name="T57" fmla="*/ 2 h 2"/>
                <a:gd name="T58" fmla="*/ 242 w 409"/>
                <a:gd name="T59" fmla="*/ 2 h 2"/>
                <a:gd name="T60" fmla="*/ 250 w 409"/>
                <a:gd name="T61" fmla="*/ 2 h 2"/>
                <a:gd name="T62" fmla="*/ 259 w 409"/>
                <a:gd name="T63" fmla="*/ 2 h 2"/>
                <a:gd name="T64" fmla="*/ 267 w 409"/>
                <a:gd name="T65" fmla="*/ 2 h 2"/>
                <a:gd name="T66" fmla="*/ 276 w 409"/>
                <a:gd name="T67" fmla="*/ 2 h 2"/>
                <a:gd name="T68" fmla="*/ 284 w 409"/>
                <a:gd name="T69" fmla="*/ 2 h 2"/>
                <a:gd name="T70" fmla="*/ 292 w 409"/>
                <a:gd name="T71" fmla="*/ 2 h 2"/>
                <a:gd name="T72" fmla="*/ 301 w 409"/>
                <a:gd name="T73" fmla="*/ 2 h 2"/>
                <a:gd name="T74" fmla="*/ 309 w 409"/>
                <a:gd name="T75" fmla="*/ 2 h 2"/>
                <a:gd name="T76" fmla="*/ 317 w 409"/>
                <a:gd name="T77" fmla="*/ 2 h 2"/>
                <a:gd name="T78" fmla="*/ 325 w 409"/>
                <a:gd name="T79" fmla="*/ 2 h 2"/>
                <a:gd name="T80" fmla="*/ 334 w 409"/>
                <a:gd name="T81" fmla="*/ 2 h 2"/>
                <a:gd name="T82" fmla="*/ 342 w 409"/>
                <a:gd name="T83" fmla="*/ 2 h 2"/>
                <a:gd name="T84" fmla="*/ 350 w 409"/>
                <a:gd name="T85" fmla="*/ 2 h 2"/>
                <a:gd name="T86" fmla="*/ 359 w 409"/>
                <a:gd name="T87" fmla="*/ 2 h 2"/>
                <a:gd name="T88" fmla="*/ 367 w 409"/>
                <a:gd name="T89" fmla="*/ 2 h 2"/>
                <a:gd name="T90" fmla="*/ 376 w 409"/>
                <a:gd name="T91" fmla="*/ 1 h 2"/>
                <a:gd name="T92" fmla="*/ 384 w 409"/>
                <a:gd name="T93" fmla="*/ 1 h 2"/>
                <a:gd name="T94" fmla="*/ 392 w 409"/>
                <a:gd name="T95" fmla="*/ 1 h 2"/>
                <a:gd name="T96" fmla="*/ 401 w 409"/>
                <a:gd name="T97" fmla="*/ 1 h 2"/>
                <a:gd name="T98" fmla="*/ 409 w 409"/>
                <a:gd name="T9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2">
                  <a:moveTo>
                    <a:pt x="0" y="2"/>
                  </a:moveTo>
                  <a:lnTo>
                    <a:pt x="9" y="2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51" y="2"/>
                  </a:lnTo>
                  <a:lnTo>
                    <a:pt x="59" y="2"/>
                  </a:lnTo>
                  <a:lnTo>
                    <a:pt x="67" y="2"/>
                  </a:lnTo>
                  <a:lnTo>
                    <a:pt x="75" y="2"/>
                  </a:lnTo>
                  <a:lnTo>
                    <a:pt x="84" y="2"/>
                  </a:lnTo>
                  <a:lnTo>
                    <a:pt x="92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7" y="2"/>
                  </a:lnTo>
                  <a:lnTo>
                    <a:pt x="125" y="2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50" y="2"/>
                  </a:lnTo>
                  <a:lnTo>
                    <a:pt x="159" y="2"/>
                  </a:lnTo>
                  <a:lnTo>
                    <a:pt x="167" y="2"/>
                  </a:lnTo>
                  <a:lnTo>
                    <a:pt x="176" y="2"/>
                  </a:lnTo>
                  <a:lnTo>
                    <a:pt x="184" y="2"/>
                  </a:lnTo>
                  <a:lnTo>
                    <a:pt x="192" y="2"/>
                  </a:lnTo>
                  <a:lnTo>
                    <a:pt x="200" y="2"/>
                  </a:lnTo>
                  <a:lnTo>
                    <a:pt x="209" y="2"/>
                  </a:lnTo>
                  <a:lnTo>
                    <a:pt x="217" y="2"/>
                  </a:lnTo>
                  <a:lnTo>
                    <a:pt x="225" y="2"/>
                  </a:lnTo>
                  <a:lnTo>
                    <a:pt x="234" y="2"/>
                  </a:lnTo>
                  <a:lnTo>
                    <a:pt x="242" y="2"/>
                  </a:lnTo>
                  <a:lnTo>
                    <a:pt x="250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6" y="2"/>
                  </a:lnTo>
                  <a:lnTo>
                    <a:pt x="284" y="2"/>
                  </a:lnTo>
                  <a:lnTo>
                    <a:pt x="292" y="2"/>
                  </a:lnTo>
                  <a:lnTo>
                    <a:pt x="301" y="2"/>
                  </a:lnTo>
                  <a:lnTo>
                    <a:pt x="309" y="2"/>
                  </a:lnTo>
                  <a:lnTo>
                    <a:pt x="317" y="2"/>
                  </a:lnTo>
                  <a:lnTo>
                    <a:pt x="325" y="2"/>
                  </a:lnTo>
                  <a:lnTo>
                    <a:pt x="334" y="2"/>
                  </a:lnTo>
                  <a:lnTo>
                    <a:pt x="342" y="2"/>
                  </a:lnTo>
                  <a:lnTo>
                    <a:pt x="350" y="2"/>
                  </a:lnTo>
                  <a:lnTo>
                    <a:pt x="359" y="2"/>
                  </a:lnTo>
                  <a:lnTo>
                    <a:pt x="367" y="2"/>
                  </a:lnTo>
                  <a:lnTo>
                    <a:pt x="376" y="1"/>
                  </a:lnTo>
                  <a:lnTo>
                    <a:pt x="384" y="1"/>
                  </a:lnTo>
                  <a:lnTo>
                    <a:pt x="392" y="1"/>
                  </a:lnTo>
                  <a:lnTo>
                    <a:pt x="401" y="1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0" name="Freeform 219"/>
            <p:cNvSpPr>
              <a:spLocks/>
            </p:cNvSpPr>
            <p:nvPr/>
          </p:nvSpPr>
          <p:spPr bwMode="auto">
            <a:xfrm>
              <a:off x="1222375" y="-506413"/>
              <a:ext cx="647700" cy="290513"/>
            </a:xfrm>
            <a:custGeom>
              <a:avLst/>
              <a:gdLst>
                <a:gd name="T0" fmla="*/ 0 w 408"/>
                <a:gd name="T1" fmla="*/ 181 h 183"/>
                <a:gd name="T2" fmla="*/ 8 w 408"/>
                <a:gd name="T3" fmla="*/ 180 h 183"/>
                <a:gd name="T4" fmla="*/ 17 w 408"/>
                <a:gd name="T5" fmla="*/ 179 h 183"/>
                <a:gd name="T6" fmla="*/ 25 w 408"/>
                <a:gd name="T7" fmla="*/ 177 h 183"/>
                <a:gd name="T8" fmla="*/ 33 w 408"/>
                <a:gd name="T9" fmla="*/ 174 h 183"/>
                <a:gd name="T10" fmla="*/ 41 w 408"/>
                <a:gd name="T11" fmla="*/ 170 h 183"/>
                <a:gd name="T12" fmla="*/ 50 w 408"/>
                <a:gd name="T13" fmla="*/ 164 h 183"/>
                <a:gd name="T14" fmla="*/ 58 w 408"/>
                <a:gd name="T15" fmla="*/ 155 h 183"/>
                <a:gd name="T16" fmla="*/ 67 w 408"/>
                <a:gd name="T17" fmla="*/ 142 h 183"/>
                <a:gd name="T18" fmla="*/ 75 w 408"/>
                <a:gd name="T19" fmla="*/ 124 h 183"/>
                <a:gd name="T20" fmla="*/ 83 w 408"/>
                <a:gd name="T21" fmla="*/ 97 h 183"/>
                <a:gd name="T22" fmla="*/ 92 w 408"/>
                <a:gd name="T23" fmla="*/ 60 h 183"/>
                <a:gd name="T24" fmla="*/ 100 w 408"/>
                <a:gd name="T25" fmla="*/ 29 h 183"/>
                <a:gd name="T26" fmla="*/ 108 w 408"/>
                <a:gd name="T27" fmla="*/ 7 h 183"/>
                <a:gd name="T28" fmla="*/ 117 w 408"/>
                <a:gd name="T29" fmla="*/ 0 h 183"/>
                <a:gd name="T30" fmla="*/ 125 w 408"/>
                <a:gd name="T31" fmla="*/ 7 h 183"/>
                <a:gd name="T32" fmla="*/ 133 w 408"/>
                <a:gd name="T33" fmla="*/ 29 h 183"/>
                <a:gd name="T34" fmla="*/ 142 w 408"/>
                <a:gd name="T35" fmla="*/ 61 h 183"/>
                <a:gd name="T36" fmla="*/ 150 w 408"/>
                <a:gd name="T37" fmla="*/ 97 h 183"/>
                <a:gd name="T38" fmla="*/ 158 w 408"/>
                <a:gd name="T39" fmla="*/ 124 h 183"/>
                <a:gd name="T40" fmla="*/ 166 w 408"/>
                <a:gd name="T41" fmla="*/ 142 h 183"/>
                <a:gd name="T42" fmla="*/ 175 w 408"/>
                <a:gd name="T43" fmla="*/ 155 h 183"/>
                <a:gd name="T44" fmla="*/ 183 w 408"/>
                <a:gd name="T45" fmla="*/ 164 h 183"/>
                <a:gd name="T46" fmla="*/ 192 w 408"/>
                <a:gd name="T47" fmla="*/ 170 h 183"/>
                <a:gd name="T48" fmla="*/ 200 w 408"/>
                <a:gd name="T49" fmla="*/ 174 h 183"/>
                <a:gd name="T50" fmla="*/ 208 w 408"/>
                <a:gd name="T51" fmla="*/ 177 h 183"/>
                <a:gd name="T52" fmla="*/ 217 w 408"/>
                <a:gd name="T53" fmla="*/ 179 h 183"/>
                <a:gd name="T54" fmla="*/ 225 w 408"/>
                <a:gd name="T55" fmla="*/ 180 h 183"/>
                <a:gd name="T56" fmla="*/ 233 w 408"/>
                <a:gd name="T57" fmla="*/ 181 h 183"/>
                <a:gd name="T58" fmla="*/ 242 w 408"/>
                <a:gd name="T59" fmla="*/ 182 h 183"/>
                <a:gd name="T60" fmla="*/ 250 w 408"/>
                <a:gd name="T61" fmla="*/ 182 h 183"/>
                <a:gd name="T62" fmla="*/ 258 w 408"/>
                <a:gd name="T63" fmla="*/ 182 h 183"/>
                <a:gd name="T64" fmla="*/ 267 w 408"/>
                <a:gd name="T65" fmla="*/ 183 h 183"/>
                <a:gd name="T66" fmla="*/ 275 w 408"/>
                <a:gd name="T67" fmla="*/ 183 h 183"/>
                <a:gd name="T68" fmla="*/ 283 w 408"/>
                <a:gd name="T69" fmla="*/ 183 h 183"/>
                <a:gd name="T70" fmla="*/ 292 w 408"/>
                <a:gd name="T71" fmla="*/ 183 h 183"/>
                <a:gd name="T72" fmla="*/ 300 w 408"/>
                <a:gd name="T73" fmla="*/ 183 h 183"/>
                <a:gd name="T74" fmla="*/ 308 w 408"/>
                <a:gd name="T75" fmla="*/ 183 h 183"/>
                <a:gd name="T76" fmla="*/ 317 w 408"/>
                <a:gd name="T77" fmla="*/ 183 h 183"/>
                <a:gd name="T78" fmla="*/ 325 w 408"/>
                <a:gd name="T79" fmla="*/ 183 h 183"/>
                <a:gd name="T80" fmla="*/ 334 w 408"/>
                <a:gd name="T81" fmla="*/ 183 h 183"/>
                <a:gd name="T82" fmla="*/ 342 w 408"/>
                <a:gd name="T83" fmla="*/ 183 h 183"/>
                <a:gd name="T84" fmla="*/ 350 w 408"/>
                <a:gd name="T85" fmla="*/ 183 h 183"/>
                <a:gd name="T86" fmla="*/ 358 w 408"/>
                <a:gd name="T87" fmla="*/ 183 h 183"/>
                <a:gd name="T88" fmla="*/ 367 w 408"/>
                <a:gd name="T89" fmla="*/ 183 h 183"/>
                <a:gd name="T90" fmla="*/ 375 w 408"/>
                <a:gd name="T91" fmla="*/ 183 h 183"/>
                <a:gd name="T92" fmla="*/ 383 w 408"/>
                <a:gd name="T93" fmla="*/ 183 h 183"/>
                <a:gd name="T94" fmla="*/ 392 w 408"/>
                <a:gd name="T95" fmla="*/ 183 h 183"/>
                <a:gd name="T96" fmla="*/ 400 w 408"/>
                <a:gd name="T97" fmla="*/ 183 h 183"/>
                <a:gd name="T98" fmla="*/ 408 w 408"/>
                <a:gd name="T9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183">
                  <a:moveTo>
                    <a:pt x="0" y="181"/>
                  </a:moveTo>
                  <a:lnTo>
                    <a:pt x="8" y="180"/>
                  </a:lnTo>
                  <a:lnTo>
                    <a:pt x="17" y="179"/>
                  </a:lnTo>
                  <a:lnTo>
                    <a:pt x="25" y="177"/>
                  </a:lnTo>
                  <a:lnTo>
                    <a:pt x="33" y="174"/>
                  </a:lnTo>
                  <a:lnTo>
                    <a:pt x="41" y="170"/>
                  </a:lnTo>
                  <a:lnTo>
                    <a:pt x="50" y="164"/>
                  </a:lnTo>
                  <a:lnTo>
                    <a:pt x="58" y="155"/>
                  </a:lnTo>
                  <a:lnTo>
                    <a:pt x="67" y="142"/>
                  </a:lnTo>
                  <a:lnTo>
                    <a:pt x="75" y="124"/>
                  </a:lnTo>
                  <a:lnTo>
                    <a:pt x="83" y="97"/>
                  </a:lnTo>
                  <a:lnTo>
                    <a:pt x="92" y="60"/>
                  </a:lnTo>
                  <a:lnTo>
                    <a:pt x="100" y="29"/>
                  </a:lnTo>
                  <a:lnTo>
                    <a:pt x="108" y="7"/>
                  </a:lnTo>
                  <a:lnTo>
                    <a:pt x="117" y="0"/>
                  </a:lnTo>
                  <a:lnTo>
                    <a:pt x="125" y="7"/>
                  </a:lnTo>
                  <a:lnTo>
                    <a:pt x="133" y="29"/>
                  </a:lnTo>
                  <a:lnTo>
                    <a:pt x="142" y="61"/>
                  </a:lnTo>
                  <a:lnTo>
                    <a:pt x="150" y="97"/>
                  </a:lnTo>
                  <a:lnTo>
                    <a:pt x="158" y="124"/>
                  </a:lnTo>
                  <a:lnTo>
                    <a:pt x="166" y="142"/>
                  </a:lnTo>
                  <a:lnTo>
                    <a:pt x="175" y="155"/>
                  </a:lnTo>
                  <a:lnTo>
                    <a:pt x="183" y="164"/>
                  </a:lnTo>
                  <a:lnTo>
                    <a:pt x="192" y="170"/>
                  </a:lnTo>
                  <a:lnTo>
                    <a:pt x="200" y="174"/>
                  </a:lnTo>
                  <a:lnTo>
                    <a:pt x="208" y="177"/>
                  </a:lnTo>
                  <a:lnTo>
                    <a:pt x="217" y="179"/>
                  </a:lnTo>
                  <a:lnTo>
                    <a:pt x="225" y="180"/>
                  </a:lnTo>
                  <a:lnTo>
                    <a:pt x="233" y="181"/>
                  </a:lnTo>
                  <a:lnTo>
                    <a:pt x="242" y="182"/>
                  </a:lnTo>
                  <a:lnTo>
                    <a:pt x="250" y="182"/>
                  </a:lnTo>
                  <a:lnTo>
                    <a:pt x="258" y="182"/>
                  </a:lnTo>
                  <a:lnTo>
                    <a:pt x="267" y="183"/>
                  </a:lnTo>
                  <a:lnTo>
                    <a:pt x="275" y="183"/>
                  </a:lnTo>
                  <a:lnTo>
                    <a:pt x="283" y="183"/>
                  </a:lnTo>
                  <a:lnTo>
                    <a:pt x="292" y="183"/>
                  </a:lnTo>
                  <a:lnTo>
                    <a:pt x="300" y="183"/>
                  </a:lnTo>
                  <a:lnTo>
                    <a:pt x="308" y="183"/>
                  </a:lnTo>
                  <a:lnTo>
                    <a:pt x="317" y="183"/>
                  </a:lnTo>
                  <a:lnTo>
                    <a:pt x="325" y="183"/>
                  </a:lnTo>
                  <a:lnTo>
                    <a:pt x="334" y="183"/>
                  </a:lnTo>
                  <a:lnTo>
                    <a:pt x="342" y="183"/>
                  </a:lnTo>
                  <a:lnTo>
                    <a:pt x="350" y="183"/>
                  </a:lnTo>
                  <a:lnTo>
                    <a:pt x="358" y="183"/>
                  </a:lnTo>
                  <a:lnTo>
                    <a:pt x="367" y="183"/>
                  </a:lnTo>
                  <a:lnTo>
                    <a:pt x="375" y="183"/>
                  </a:lnTo>
                  <a:lnTo>
                    <a:pt x="383" y="183"/>
                  </a:lnTo>
                  <a:lnTo>
                    <a:pt x="392" y="183"/>
                  </a:lnTo>
                  <a:lnTo>
                    <a:pt x="400" y="183"/>
                  </a:lnTo>
                  <a:lnTo>
                    <a:pt x="408" y="183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1" name="Freeform 220"/>
            <p:cNvSpPr>
              <a:spLocks/>
            </p:cNvSpPr>
            <p:nvPr/>
          </p:nvSpPr>
          <p:spPr bwMode="auto">
            <a:xfrm>
              <a:off x="1870075" y="-2159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2" name="Freeform 221"/>
            <p:cNvSpPr>
              <a:spLocks/>
            </p:cNvSpPr>
            <p:nvPr/>
          </p:nvSpPr>
          <p:spPr bwMode="auto">
            <a:xfrm>
              <a:off x="2519363" y="-2159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3" name="Freeform 222"/>
            <p:cNvSpPr>
              <a:spLocks/>
            </p:cNvSpPr>
            <p:nvPr/>
          </p:nvSpPr>
          <p:spPr bwMode="auto">
            <a:xfrm>
              <a:off x="-714375" y="-4048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4" name="Freeform 223"/>
            <p:cNvSpPr>
              <a:spLocks/>
            </p:cNvSpPr>
            <p:nvPr/>
          </p:nvSpPr>
          <p:spPr bwMode="auto">
            <a:xfrm>
              <a:off x="-74613" y="-406400"/>
              <a:ext cx="647700" cy="1588"/>
            </a:xfrm>
            <a:custGeom>
              <a:avLst/>
              <a:gdLst>
                <a:gd name="T0" fmla="*/ 0 w 408"/>
                <a:gd name="T1" fmla="*/ 1 h 1"/>
                <a:gd name="T2" fmla="*/ 8 w 408"/>
                <a:gd name="T3" fmla="*/ 1 h 1"/>
                <a:gd name="T4" fmla="*/ 17 w 408"/>
                <a:gd name="T5" fmla="*/ 1 h 1"/>
                <a:gd name="T6" fmla="*/ 25 w 408"/>
                <a:gd name="T7" fmla="*/ 1 h 1"/>
                <a:gd name="T8" fmla="*/ 33 w 408"/>
                <a:gd name="T9" fmla="*/ 1 h 1"/>
                <a:gd name="T10" fmla="*/ 42 w 408"/>
                <a:gd name="T11" fmla="*/ 1 h 1"/>
                <a:gd name="T12" fmla="*/ 50 w 408"/>
                <a:gd name="T13" fmla="*/ 1 h 1"/>
                <a:gd name="T14" fmla="*/ 58 w 408"/>
                <a:gd name="T15" fmla="*/ 1 h 1"/>
                <a:gd name="T16" fmla="*/ 66 w 408"/>
                <a:gd name="T17" fmla="*/ 1 h 1"/>
                <a:gd name="T18" fmla="*/ 75 w 408"/>
                <a:gd name="T19" fmla="*/ 1 h 1"/>
                <a:gd name="T20" fmla="*/ 83 w 408"/>
                <a:gd name="T21" fmla="*/ 1 h 1"/>
                <a:gd name="T22" fmla="*/ 91 w 408"/>
                <a:gd name="T23" fmla="*/ 1 h 1"/>
                <a:gd name="T24" fmla="*/ 100 w 408"/>
                <a:gd name="T25" fmla="*/ 1 h 1"/>
                <a:gd name="T26" fmla="*/ 108 w 408"/>
                <a:gd name="T27" fmla="*/ 1 h 1"/>
                <a:gd name="T28" fmla="*/ 117 w 408"/>
                <a:gd name="T29" fmla="*/ 1 h 1"/>
                <a:gd name="T30" fmla="*/ 125 w 408"/>
                <a:gd name="T31" fmla="*/ 1 h 1"/>
                <a:gd name="T32" fmla="*/ 133 w 408"/>
                <a:gd name="T33" fmla="*/ 1 h 1"/>
                <a:gd name="T34" fmla="*/ 142 w 408"/>
                <a:gd name="T35" fmla="*/ 1 h 1"/>
                <a:gd name="T36" fmla="*/ 150 w 408"/>
                <a:gd name="T37" fmla="*/ 1 h 1"/>
                <a:gd name="T38" fmla="*/ 158 w 408"/>
                <a:gd name="T39" fmla="*/ 1 h 1"/>
                <a:gd name="T40" fmla="*/ 167 w 408"/>
                <a:gd name="T41" fmla="*/ 1 h 1"/>
                <a:gd name="T42" fmla="*/ 175 w 408"/>
                <a:gd name="T43" fmla="*/ 1 h 1"/>
                <a:gd name="T44" fmla="*/ 183 w 408"/>
                <a:gd name="T45" fmla="*/ 1 h 1"/>
                <a:gd name="T46" fmla="*/ 191 w 408"/>
                <a:gd name="T47" fmla="*/ 1 h 1"/>
                <a:gd name="T48" fmla="*/ 200 w 408"/>
                <a:gd name="T49" fmla="*/ 1 h 1"/>
                <a:gd name="T50" fmla="*/ 208 w 408"/>
                <a:gd name="T51" fmla="*/ 1 h 1"/>
                <a:gd name="T52" fmla="*/ 217 w 408"/>
                <a:gd name="T53" fmla="*/ 1 h 1"/>
                <a:gd name="T54" fmla="*/ 225 w 408"/>
                <a:gd name="T55" fmla="*/ 1 h 1"/>
                <a:gd name="T56" fmla="*/ 233 w 408"/>
                <a:gd name="T57" fmla="*/ 1 h 1"/>
                <a:gd name="T58" fmla="*/ 242 w 408"/>
                <a:gd name="T59" fmla="*/ 1 h 1"/>
                <a:gd name="T60" fmla="*/ 250 w 408"/>
                <a:gd name="T61" fmla="*/ 1 h 1"/>
                <a:gd name="T62" fmla="*/ 258 w 408"/>
                <a:gd name="T63" fmla="*/ 1 h 1"/>
                <a:gd name="T64" fmla="*/ 267 w 408"/>
                <a:gd name="T65" fmla="*/ 1 h 1"/>
                <a:gd name="T66" fmla="*/ 275 w 408"/>
                <a:gd name="T67" fmla="*/ 1 h 1"/>
                <a:gd name="T68" fmla="*/ 283 w 408"/>
                <a:gd name="T69" fmla="*/ 1 h 1"/>
                <a:gd name="T70" fmla="*/ 292 w 408"/>
                <a:gd name="T71" fmla="*/ 1 h 1"/>
                <a:gd name="T72" fmla="*/ 300 w 408"/>
                <a:gd name="T73" fmla="*/ 1 h 1"/>
                <a:gd name="T74" fmla="*/ 308 w 408"/>
                <a:gd name="T75" fmla="*/ 1 h 1"/>
                <a:gd name="T76" fmla="*/ 317 w 408"/>
                <a:gd name="T77" fmla="*/ 1 h 1"/>
                <a:gd name="T78" fmla="*/ 325 w 408"/>
                <a:gd name="T79" fmla="*/ 1 h 1"/>
                <a:gd name="T80" fmla="*/ 333 w 408"/>
                <a:gd name="T81" fmla="*/ 1 h 1"/>
                <a:gd name="T82" fmla="*/ 342 w 408"/>
                <a:gd name="T83" fmla="*/ 1 h 1"/>
                <a:gd name="T84" fmla="*/ 350 w 408"/>
                <a:gd name="T85" fmla="*/ 1 h 1"/>
                <a:gd name="T86" fmla="*/ 358 w 408"/>
                <a:gd name="T87" fmla="*/ 1 h 1"/>
                <a:gd name="T88" fmla="*/ 367 w 408"/>
                <a:gd name="T89" fmla="*/ 1 h 1"/>
                <a:gd name="T90" fmla="*/ 375 w 408"/>
                <a:gd name="T91" fmla="*/ 1 h 1"/>
                <a:gd name="T92" fmla="*/ 383 w 408"/>
                <a:gd name="T93" fmla="*/ 1 h 1"/>
                <a:gd name="T94" fmla="*/ 392 w 408"/>
                <a:gd name="T95" fmla="*/ 1 h 1"/>
                <a:gd name="T96" fmla="*/ 400 w 408"/>
                <a:gd name="T97" fmla="*/ 0 h 1"/>
                <a:gd name="T98" fmla="*/ 408 w 408"/>
                <a:gd name="T9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1">
                  <a:moveTo>
                    <a:pt x="0" y="1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5" y="1"/>
                  </a:lnTo>
                  <a:lnTo>
                    <a:pt x="33" y="1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8" y="1"/>
                  </a:lnTo>
                  <a:lnTo>
                    <a:pt x="66" y="1"/>
                  </a:lnTo>
                  <a:lnTo>
                    <a:pt x="75" y="1"/>
                  </a:lnTo>
                  <a:lnTo>
                    <a:pt x="83" y="1"/>
                  </a:lnTo>
                  <a:lnTo>
                    <a:pt x="91" y="1"/>
                  </a:lnTo>
                  <a:lnTo>
                    <a:pt x="100" y="1"/>
                  </a:lnTo>
                  <a:lnTo>
                    <a:pt x="108" y="1"/>
                  </a:lnTo>
                  <a:lnTo>
                    <a:pt x="117" y="1"/>
                  </a:lnTo>
                  <a:lnTo>
                    <a:pt x="125" y="1"/>
                  </a:lnTo>
                  <a:lnTo>
                    <a:pt x="133" y="1"/>
                  </a:lnTo>
                  <a:lnTo>
                    <a:pt x="142" y="1"/>
                  </a:lnTo>
                  <a:lnTo>
                    <a:pt x="150" y="1"/>
                  </a:lnTo>
                  <a:lnTo>
                    <a:pt x="158" y="1"/>
                  </a:lnTo>
                  <a:lnTo>
                    <a:pt x="167" y="1"/>
                  </a:lnTo>
                  <a:lnTo>
                    <a:pt x="175" y="1"/>
                  </a:lnTo>
                  <a:lnTo>
                    <a:pt x="183" y="1"/>
                  </a:lnTo>
                  <a:lnTo>
                    <a:pt x="191" y="1"/>
                  </a:lnTo>
                  <a:lnTo>
                    <a:pt x="200" y="1"/>
                  </a:lnTo>
                  <a:lnTo>
                    <a:pt x="208" y="1"/>
                  </a:lnTo>
                  <a:lnTo>
                    <a:pt x="217" y="1"/>
                  </a:lnTo>
                  <a:lnTo>
                    <a:pt x="225" y="1"/>
                  </a:lnTo>
                  <a:lnTo>
                    <a:pt x="233" y="1"/>
                  </a:lnTo>
                  <a:lnTo>
                    <a:pt x="242" y="1"/>
                  </a:lnTo>
                  <a:lnTo>
                    <a:pt x="250" y="1"/>
                  </a:lnTo>
                  <a:lnTo>
                    <a:pt x="258" y="1"/>
                  </a:lnTo>
                  <a:lnTo>
                    <a:pt x="267" y="1"/>
                  </a:lnTo>
                  <a:lnTo>
                    <a:pt x="275" y="1"/>
                  </a:lnTo>
                  <a:lnTo>
                    <a:pt x="283" y="1"/>
                  </a:lnTo>
                  <a:lnTo>
                    <a:pt x="292" y="1"/>
                  </a:lnTo>
                  <a:lnTo>
                    <a:pt x="300" y="1"/>
                  </a:lnTo>
                  <a:lnTo>
                    <a:pt x="308" y="1"/>
                  </a:lnTo>
                  <a:lnTo>
                    <a:pt x="317" y="1"/>
                  </a:lnTo>
                  <a:lnTo>
                    <a:pt x="325" y="1"/>
                  </a:lnTo>
                  <a:lnTo>
                    <a:pt x="333" y="1"/>
                  </a:lnTo>
                  <a:lnTo>
                    <a:pt x="342" y="1"/>
                  </a:lnTo>
                  <a:lnTo>
                    <a:pt x="350" y="1"/>
                  </a:lnTo>
                  <a:lnTo>
                    <a:pt x="358" y="1"/>
                  </a:lnTo>
                  <a:lnTo>
                    <a:pt x="367" y="1"/>
                  </a:lnTo>
                  <a:lnTo>
                    <a:pt x="375" y="1"/>
                  </a:lnTo>
                  <a:lnTo>
                    <a:pt x="383" y="1"/>
                  </a:lnTo>
                  <a:lnTo>
                    <a:pt x="392" y="1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5" name="Freeform 224"/>
            <p:cNvSpPr>
              <a:spLocks/>
            </p:cNvSpPr>
            <p:nvPr/>
          </p:nvSpPr>
          <p:spPr bwMode="auto">
            <a:xfrm>
              <a:off x="573088" y="-690563"/>
              <a:ext cx="649288" cy="285750"/>
            </a:xfrm>
            <a:custGeom>
              <a:avLst/>
              <a:gdLst>
                <a:gd name="T0" fmla="*/ 0 w 409"/>
                <a:gd name="T1" fmla="*/ 179 h 180"/>
                <a:gd name="T2" fmla="*/ 9 w 409"/>
                <a:gd name="T3" fmla="*/ 179 h 180"/>
                <a:gd name="T4" fmla="*/ 17 w 409"/>
                <a:gd name="T5" fmla="*/ 178 h 180"/>
                <a:gd name="T6" fmla="*/ 25 w 409"/>
                <a:gd name="T7" fmla="*/ 178 h 180"/>
                <a:gd name="T8" fmla="*/ 34 w 409"/>
                <a:gd name="T9" fmla="*/ 177 h 180"/>
                <a:gd name="T10" fmla="*/ 42 w 409"/>
                <a:gd name="T11" fmla="*/ 177 h 180"/>
                <a:gd name="T12" fmla="*/ 51 w 409"/>
                <a:gd name="T13" fmla="*/ 178 h 180"/>
                <a:gd name="T14" fmla="*/ 59 w 409"/>
                <a:gd name="T15" fmla="*/ 178 h 180"/>
                <a:gd name="T16" fmla="*/ 67 w 409"/>
                <a:gd name="T17" fmla="*/ 179 h 180"/>
                <a:gd name="T18" fmla="*/ 75 w 409"/>
                <a:gd name="T19" fmla="*/ 179 h 180"/>
                <a:gd name="T20" fmla="*/ 84 w 409"/>
                <a:gd name="T21" fmla="*/ 179 h 180"/>
                <a:gd name="T22" fmla="*/ 92 w 409"/>
                <a:gd name="T23" fmla="*/ 179 h 180"/>
                <a:gd name="T24" fmla="*/ 100 w 409"/>
                <a:gd name="T25" fmla="*/ 179 h 180"/>
                <a:gd name="T26" fmla="*/ 109 w 409"/>
                <a:gd name="T27" fmla="*/ 179 h 180"/>
                <a:gd name="T28" fmla="*/ 117 w 409"/>
                <a:gd name="T29" fmla="*/ 178 h 180"/>
                <a:gd name="T30" fmla="*/ 125 w 409"/>
                <a:gd name="T31" fmla="*/ 178 h 180"/>
                <a:gd name="T32" fmla="*/ 134 w 409"/>
                <a:gd name="T33" fmla="*/ 178 h 180"/>
                <a:gd name="T34" fmla="*/ 142 w 409"/>
                <a:gd name="T35" fmla="*/ 177 h 180"/>
                <a:gd name="T36" fmla="*/ 150 w 409"/>
                <a:gd name="T37" fmla="*/ 175 h 180"/>
                <a:gd name="T38" fmla="*/ 159 w 409"/>
                <a:gd name="T39" fmla="*/ 174 h 180"/>
                <a:gd name="T40" fmla="*/ 167 w 409"/>
                <a:gd name="T41" fmla="*/ 171 h 180"/>
                <a:gd name="T42" fmla="*/ 176 w 409"/>
                <a:gd name="T43" fmla="*/ 168 h 180"/>
                <a:gd name="T44" fmla="*/ 184 w 409"/>
                <a:gd name="T45" fmla="*/ 163 h 180"/>
                <a:gd name="T46" fmla="*/ 192 w 409"/>
                <a:gd name="T47" fmla="*/ 156 h 180"/>
                <a:gd name="T48" fmla="*/ 200 w 409"/>
                <a:gd name="T49" fmla="*/ 146 h 180"/>
                <a:gd name="T50" fmla="*/ 209 w 409"/>
                <a:gd name="T51" fmla="*/ 132 h 180"/>
                <a:gd name="T52" fmla="*/ 217 w 409"/>
                <a:gd name="T53" fmla="*/ 112 h 180"/>
                <a:gd name="T54" fmla="*/ 225 w 409"/>
                <a:gd name="T55" fmla="*/ 84 h 180"/>
                <a:gd name="T56" fmla="*/ 234 w 409"/>
                <a:gd name="T57" fmla="*/ 47 h 180"/>
                <a:gd name="T58" fmla="*/ 242 w 409"/>
                <a:gd name="T59" fmla="*/ 17 h 180"/>
                <a:gd name="T60" fmla="*/ 250 w 409"/>
                <a:gd name="T61" fmla="*/ 0 h 180"/>
                <a:gd name="T62" fmla="*/ 259 w 409"/>
                <a:gd name="T63" fmla="*/ 0 h 180"/>
                <a:gd name="T64" fmla="*/ 267 w 409"/>
                <a:gd name="T65" fmla="*/ 17 h 180"/>
                <a:gd name="T66" fmla="*/ 276 w 409"/>
                <a:gd name="T67" fmla="*/ 48 h 180"/>
                <a:gd name="T68" fmla="*/ 284 w 409"/>
                <a:gd name="T69" fmla="*/ 85 h 180"/>
                <a:gd name="T70" fmla="*/ 292 w 409"/>
                <a:gd name="T71" fmla="*/ 113 h 180"/>
                <a:gd name="T72" fmla="*/ 301 w 409"/>
                <a:gd name="T73" fmla="*/ 133 h 180"/>
                <a:gd name="T74" fmla="*/ 309 w 409"/>
                <a:gd name="T75" fmla="*/ 147 h 180"/>
                <a:gd name="T76" fmla="*/ 317 w 409"/>
                <a:gd name="T77" fmla="*/ 157 h 180"/>
                <a:gd name="T78" fmla="*/ 325 w 409"/>
                <a:gd name="T79" fmla="*/ 164 h 180"/>
                <a:gd name="T80" fmla="*/ 334 w 409"/>
                <a:gd name="T81" fmla="*/ 169 h 180"/>
                <a:gd name="T82" fmla="*/ 342 w 409"/>
                <a:gd name="T83" fmla="*/ 172 h 180"/>
                <a:gd name="T84" fmla="*/ 350 w 409"/>
                <a:gd name="T85" fmla="*/ 174 h 180"/>
                <a:gd name="T86" fmla="*/ 359 w 409"/>
                <a:gd name="T87" fmla="*/ 176 h 180"/>
                <a:gd name="T88" fmla="*/ 367 w 409"/>
                <a:gd name="T89" fmla="*/ 178 h 180"/>
                <a:gd name="T90" fmla="*/ 376 w 409"/>
                <a:gd name="T91" fmla="*/ 178 h 180"/>
                <a:gd name="T92" fmla="*/ 384 w 409"/>
                <a:gd name="T93" fmla="*/ 179 h 180"/>
                <a:gd name="T94" fmla="*/ 392 w 409"/>
                <a:gd name="T95" fmla="*/ 179 h 180"/>
                <a:gd name="T96" fmla="*/ 401 w 409"/>
                <a:gd name="T97" fmla="*/ 180 h 180"/>
                <a:gd name="T98" fmla="*/ 409 w 409"/>
                <a:gd name="T9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180">
                  <a:moveTo>
                    <a:pt x="0" y="179"/>
                  </a:moveTo>
                  <a:lnTo>
                    <a:pt x="9" y="179"/>
                  </a:lnTo>
                  <a:lnTo>
                    <a:pt x="17" y="178"/>
                  </a:lnTo>
                  <a:lnTo>
                    <a:pt x="25" y="178"/>
                  </a:lnTo>
                  <a:lnTo>
                    <a:pt x="34" y="177"/>
                  </a:lnTo>
                  <a:lnTo>
                    <a:pt x="42" y="177"/>
                  </a:lnTo>
                  <a:lnTo>
                    <a:pt x="51" y="178"/>
                  </a:lnTo>
                  <a:lnTo>
                    <a:pt x="59" y="178"/>
                  </a:lnTo>
                  <a:lnTo>
                    <a:pt x="67" y="179"/>
                  </a:lnTo>
                  <a:lnTo>
                    <a:pt x="75" y="179"/>
                  </a:lnTo>
                  <a:lnTo>
                    <a:pt x="84" y="179"/>
                  </a:lnTo>
                  <a:lnTo>
                    <a:pt x="92" y="179"/>
                  </a:lnTo>
                  <a:lnTo>
                    <a:pt x="100" y="179"/>
                  </a:lnTo>
                  <a:lnTo>
                    <a:pt x="109" y="179"/>
                  </a:lnTo>
                  <a:lnTo>
                    <a:pt x="117" y="178"/>
                  </a:lnTo>
                  <a:lnTo>
                    <a:pt x="125" y="178"/>
                  </a:lnTo>
                  <a:lnTo>
                    <a:pt x="134" y="178"/>
                  </a:lnTo>
                  <a:lnTo>
                    <a:pt x="142" y="177"/>
                  </a:lnTo>
                  <a:lnTo>
                    <a:pt x="150" y="175"/>
                  </a:lnTo>
                  <a:lnTo>
                    <a:pt x="159" y="174"/>
                  </a:lnTo>
                  <a:lnTo>
                    <a:pt x="167" y="171"/>
                  </a:lnTo>
                  <a:lnTo>
                    <a:pt x="176" y="168"/>
                  </a:lnTo>
                  <a:lnTo>
                    <a:pt x="184" y="163"/>
                  </a:lnTo>
                  <a:lnTo>
                    <a:pt x="192" y="156"/>
                  </a:lnTo>
                  <a:lnTo>
                    <a:pt x="200" y="146"/>
                  </a:lnTo>
                  <a:lnTo>
                    <a:pt x="209" y="132"/>
                  </a:lnTo>
                  <a:lnTo>
                    <a:pt x="217" y="112"/>
                  </a:lnTo>
                  <a:lnTo>
                    <a:pt x="225" y="84"/>
                  </a:lnTo>
                  <a:lnTo>
                    <a:pt x="234" y="47"/>
                  </a:lnTo>
                  <a:lnTo>
                    <a:pt x="242" y="17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17"/>
                  </a:lnTo>
                  <a:lnTo>
                    <a:pt x="276" y="48"/>
                  </a:lnTo>
                  <a:lnTo>
                    <a:pt x="284" y="85"/>
                  </a:lnTo>
                  <a:lnTo>
                    <a:pt x="292" y="113"/>
                  </a:lnTo>
                  <a:lnTo>
                    <a:pt x="301" y="133"/>
                  </a:lnTo>
                  <a:lnTo>
                    <a:pt x="309" y="147"/>
                  </a:lnTo>
                  <a:lnTo>
                    <a:pt x="317" y="157"/>
                  </a:lnTo>
                  <a:lnTo>
                    <a:pt x="325" y="164"/>
                  </a:lnTo>
                  <a:lnTo>
                    <a:pt x="334" y="169"/>
                  </a:lnTo>
                  <a:lnTo>
                    <a:pt x="342" y="172"/>
                  </a:lnTo>
                  <a:lnTo>
                    <a:pt x="350" y="174"/>
                  </a:lnTo>
                  <a:lnTo>
                    <a:pt x="359" y="176"/>
                  </a:lnTo>
                  <a:lnTo>
                    <a:pt x="367" y="178"/>
                  </a:lnTo>
                  <a:lnTo>
                    <a:pt x="376" y="178"/>
                  </a:lnTo>
                  <a:lnTo>
                    <a:pt x="384" y="179"/>
                  </a:lnTo>
                  <a:lnTo>
                    <a:pt x="392" y="179"/>
                  </a:lnTo>
                  <a:lnTo>
                    <a:pt x="401" y="180"/>
                  </a:lnTo>
                  <a:lnTo>
                    <a:pt x="409" y="18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6" name="Freeform 225"/>
            <p:cNvSpPr>
              <a:spLocks/>
            </p:cNvSpPr>
            <p:nvPr/>
          </p:nvSpPr>
          <p:spPr bwMode="auto">
            <a:xfrm>
              <a:off x="1222375" y="-4048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7" name="Freeform 226"/>
            <p:cNvSpPr>
              <a:spLocks/>
            </p:cNvSpPr>
            <p:nvPr/>
          </p:nvSpPr>
          <p:spPr bwMode="auto">
            <a:xfrm>
              <a:off x="1870075" y="-4048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8" name="Freeform 227"/>
            <p:cNvSpPr>
              <a:spLocks/>
            </p:cNvSpPr>
            <p:nvPr/>
          </p:nvSpPr>
          <p:spPr bwMode="auto">
            <a:xfrm>
              <a:off x="2519363" y="-4048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199" name="Freeform 228"/>
            <p:cNvSpPr>
              <a:spLocks/>
            </p:cNvSpPr>
            <p:nvPr/>
          </p:nvSpPr>
          <p:spPr bwMode="auto">
            <a:xfrm>
              <a:off x="-714375" y="-5842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0" name="Freeform 229"/>
            <p:cNvSpPr>
              <a:spLocks/>
            </p:cNvSpPr>
            <p:nvPr/>
          </p:nvSpPr>
          <p:spPr bwMode="auto">
            <a:xfrm>
              <a:off x="-74613" y="-709613"/>
              <a:ext cx="647700" cy="125413"/>
            </a:xfrm>
            <a:custGeom>
              <a:avLst/>
              <a:gdLst>
                <a:gd name="T0" fmla="*/ 0 w 408"/>
                <a:gd name="T1" fmla="*/ 79 h 79"/>
                <a:gd name="T2" fmla="*/ 8 w 408"/>
                <a:gd name="T3" fmla="*/ 79 h 79"/>
                <a:gd name="T4" fmla="*/ 17 w 408"/>
                <a:gd name="T5" fmla="*/ 79 h 79"/>
                <a:gd name="T6" fmla="*/ 25 w 408"/>
                <a:gd name="T7" fmla="*/ 79 h 79"/>
                <a:gd name="T8" fmla="*/ 33 w 408"/>
                <a:gd name="T9" fmla="*/ 79 h 79"/>
                <a:gd name="T10" fmla="*/ 42 w 408"/>
                <a:gd name="T11" fmla="*/ 79 h 79"/>
                <a:gd name="T12" fmla="*/ 50 w 408"/>
                <a:gd name="T13" fmla="*/ 79 h 79"/>
                <a:gd name="T14" fmla="*/ 58 w 408"/>
                <a:gd name="T15" fmla="*/ 79 h 79"/>
                <a:gd name="T16" fmla="*/ 66 w 408"/>
                <a:gd name="T17" fmla="*/ 79 h 79"/>
                <a:gd name="T18" fmla="*/ 75 w 408"/>
                <a:gd name="T19" fmla="*/ 79 h 79"/>
                <a:gd name="T20" fmla="*/ 83 w 408"/>
                <a:gd name="T21" fmla="*/ 79 h 79"/>
                <a:gd name="T22" fmla="*/ 91 w 408"/>
                <a:gd name="T23" fmla="*/ 79 h 79"/>
                <a:gd name="T24" fmla="*/ 100 w 408"/>
                <a:gd name="T25" fmla="*/ 79 h 79"/>
                <a:gd name="T26" fmla="*/ 108 w 408"/>
                <a:gd name="T27" fmla="*/ 79 h 79"/>
                <a:gd name="T28" fmla="*/ 117 w 408"/>
                <a:gd name="T29" fmla="*/ 79 h 79"/>
                <a:gd name="T30" fmla="*/ 125 w 408"/>
                <a:gd name="T31" fmla="*/ 79 h 79"/>
                <a:gd name="T32" fmla="*/ 133 w 408"/>
                <a:gd name="T33" fmla="*/ 79 h 79"/>
                <a:gd name="T34" fmla="*/ 142 w 408"/>
                <a:gd name="T35" fmla="*/ 79 h 79"/>
                <a:gd name="T36" fmla="*/ 150 w 408"/>
                <a:gd name="T37" fmla="*/ 79 h 79"/>
                <a:gd name="T38" fmla="*/ 158 w 408"/>
                <a:gd name="T39" fmla="*/ 78 h 79"/>
                <a:gd name="T40" fmla="*/ 167 w 408"/>
                <a:gd name="T41" fmla="*/ 78 h 79"/>
                <a:gd name="T42" fmla="*/ 175 w 408"/>
                <a:gd name="T43" fmla="*/ 78 h 79"/>
                <a:gd name="T44" fmla="*/ 183 w 408"/>
                <a:gd name="T45" fmla="*/ 77 h 79"/>
                <a:gd name="T46" fmla="*/ 191 w 408"/>
                <a:gd name="T47" fmla="*/ 76 h 79"/>
                <a:gd name="T48" fmla="*/ 200 w 408"/>
                <a:gd name="T49" fmla="*/ 76 h 79"/>
                <a:gd name="T50" fmla="*/ 208 w 408"/>
                <a:gd name="T51" fmla="*/ 74 h 79"/>
                <a:gd name="T52" fmla="*/ 217 w 408"/>
                <a:gd name="T53" fmla="*/ 73 h 79"/>
                <a:gd name="T54" fmla="*/ 225 w 408"/>
                <a:gd name="T55" fmla="*/ 73 h 79"/>
                <a:gd name="T56" fmla="*/ 233 w 408"/>
                <a:gd name="T57" fmla="*/ 73 h 79"/>
                <a:gd name="T58" fmla="*/ 242 w 408"/>
                <a:gd name="T59" fmla="*/ 74 h 79"/>
                <a:gd name="T60" fmla="*/ 250 w 408"/>
                <a:gd name="T61" fmla="*/ 75 h 79"/>
                <a:gd name="T62" fmla="*/ 258 w 408"/>
                <a:gd name="T63" fmla="*/ 76 h 79"/>
                <a:gd name="T64" fmla="*/ 267 w 408"/>
                <a:gd name="T65" fmla="*/ 76 h 79"/>
                <a:gd name="T66" fmla="*/ 275 w 408"/>
                <a:gd name="T67" fmla="*/ 76 h 79"/>
                <a:gd name="T68" fmla="*/ 283 w 408"/>
                <a:gd name="T69" fmla="*/ 76 h 79"/>
                <a:gd name="T70" fmla="*/ 292 w 408"/>
                <a:gd name="T71" fmla="*/ 76 h 79"/>
                <a:gd name="T72" fmla="*/ 300 w 408"/>
                <a:gd name="T73" fmla="*/ 76 h 79"/>
                <a:gd name="T74" fmla="*/ 308 w 408"/>
                <a:gd name="T75" fmla="*/ 76 h 79"/>
                <a:gd name="T76" fmla="*/ 317 w 408"/>
                <a:gd name="T77" fmla="*/ 75 h 79"/>
                <a:gd name="T78" fmla="*/ 325 w 408"/>
                <a:gd name="T79" fmla="*/ 74 h 79"/>
                <a:gd name="T80" fmla="*/ 333 w 408"/>
                <a:gd name="T81" fmla="*/ 73 h 79"/>
                <a:gd name="T82" fmla="*/ 342 w 408"/>
                <a:gd name="T83" fmla="*/ 72 h 79"/>
                <a:gd name="T84" fmla="*/ 350 w 408"/>
                <a:gd name="T85" fmla="*/ 69 h 79"/>
                <a:gd name="T86" fmla="*/ 358 w 408"/>
                <a:gd name="T87" fmla="*/ 66 h 79"/>
                <a:gd name="T88" fmla="*/ 367 w 408"/>
                <a:gd name="T89" fmla="*/ 62 h 79"/>
                <a:gd name="T90" fmla="*/ 375 w 408"/>
                <a:gd name="T91" fmla="*/ 56 h 79"/>
                <a:gd name="T92" fmla="*/ 383 w 408"/>
                <a:gd name="T93" fmla="*/ 48 h 79"/>
                <a:gd name="T94" fmla="*/ 392 w 408"/>
                <a:gd name="T95" fmla="*/ 37 h 79"/>
                <a:gd name="T96" fmla="*/ 400 w 408"/>
                <a:gd name="T97" fmla="*/ 21 h 79"/>
                <a:gd name="T98" fmla="*/ 408 w 408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79">
                  <a:moveTo>
                    <a:pt x="0" y="79"/>
                  </a:moveTo>
                  <a:lnTo>
                    <a:pt x="8" y="79"/>
                  </a:lnTo>
                  <a:lnTo>
                    <a:pt x="17" y="79"/>
                  </a:lnTo>
                  <a:lnTo>
                    <a:pt x="25" y="79"/>
                  </a:lnTo>
                  <a:lnTo>
                    <a:pt x="33" y="79"/>
                  </a:lnTo>
                  <a:lnTo>
                    <a:pt x="42" y="79"/>
                  </a:lnTo>
                  <a:lnTo>
                    <a:pt x="50" y="79"/>
                  </a:lnTo>
                  <a:lnTo>
                    <a:pt x="58" y="79"/>
                  </a:lnTo>
                  <a:lnTo>
                    <a:pt x="66" y="79"/>
                  </a:lnTo>
                  <a:lnTo>
                    <a:pt x="75" y="79"/>
                  </a:lnTo>
                  <a:lnTo>
                    <a:pt x="83" y="79"/>
                  </a:lnTo>
                  <a:lnTo>
                    <a:pt x="91" y="79"/>
                  </a:lnTo>
                  <a:lnTo>
                    <a:pt x="100" y="79"/>
                  </a:lnTo>
                  <a:lnTo>
                    <a:pt x="108" y="79"/>
                  </a:lnTo>
                  <a:lnTo>
                    <a:pt x="117" y="79"/>
                  </a:lnTo>
                  <a:lnTo>
                    <a:pt x="125" y="79"/>
                  </a:lnTo>
                  <a:lnTo>
                    <a:pt x="133" y="79"/>
                  </a:lnTo>
                  <a:lnTo>
                    <a:pt x="142" y="79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67" y="78"/>
                  </a:lnTo>
                  <a:lnTo>
                    <a:pt x="175" y="78"/>
                  </a:lnTo>
                  <a:lnTo>
                    <a:pt x="183" y="77"/>
                  </a:lnTo>
                  <a:lnTo>
                    <a:pt x="191" y="76"/>
                  </a:lnTo>
                  <a:lnTo>
                    <a:pt x="200" y="76"/>
                  </a:lnTo>
                  <a:lnTo>
                    <a:pt x="208" y="74"/>
                  </a:lnTo>
                  <a:lnTo>
                    <a:pt x="217" y="73"/>
                  </a:lnTo>
                  <a:lnTo>
                    <a:pt x="225" y="73"/>
                  </a:lnTo>
                  <a:lnTo>
                    <a:pt x="233" y="73"/>
                  </a:lnTo>
                  <a:lnTo>
                    <a:pt x="242" y="74"/>
                  </a:lnTo>
                  <a:lnTo>
                    <a:pt x="250" y="75"/>
                  </a:lnTo>
                  <a:lnTo>
                    <a:pt x="258" y="76"/>
                  </a:lnTo>
                  <a:lnTo>
                    <a:pt x="267" y="76"/>
                  </a:lnTo>
                  <a:lnTo>
                    <a:pt x="275" y="76"/>
                  </a:lnTo>
                  <a:lnTo>
                    <a:pt x="283" y="76"/>
                  </a:lnTo>
                  <a:lnTo>
                    <a:pt x="292" y="76"/>
                  </a:lnTo>
                  <a:lnTo>
                    <a:pt x="300" y="76"/>
                  </a:lnTo>
                  <a:lnTo>
                    <a:pt x="308" y="76"/>
                  </a:lnTo>
                  <a:lnTo>
                    <a:pt x="317" y="75"/>
                  </a:lnTo>
                  <a:lnTo>
                    <a:pt x="325" y="74"/>
                  </a:lnTo>
                  <a:lnTo>
                    <a:pt x="333" y="73"/>
                  </a:lnTo>
                  <a:lnTo>
                    <a:pt x="342" y="72"/>
                  </a:lnTo>
                  <a:lnTo>
                    <a:pt x="350" y="69"/>
                  </a:lnTo>
                  <a:lnTo>
                    <a:pt x="358" y="66"/>
                  </a:lnTo>
                  <a:lnTo>
                    <a:pt x="367" y="62"/>
                  </a:lnTo>
                  <a:lnTo>
                    <a:pt x="375" y="56"/>
                  </a:lnTo>
                  <a:lnTo>
                    <a:pt x="383" y="48"/>
                  </a:lnTo>
                  <a:lnTo>
                    <a:pt x="392" y="37"/>
                  </a:lnTo>
                  <a:lnTo>
                    <a:pt x="400" y="21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1" name="Freeform 230"/>
            <p:cNvSpPr>
              <a:spLocks/>
            </p:cNvSpPr>
            <p:nvPr/>
          </p:nvSpPr>
          <p:spPr bwMode="auto">
            <a:xfrm>
              <a:off x="573088" y="-863600"/>
              <a:ext cx="649288" cy="279400"/>
            </a:xfrm>
            <a:custGeom>
              <a:avLst/>
              <a:gdLst>
                <a:gd name="T0" fmla="*/ 0 w 409"/>
                <a:gd name="T1" fmla="*/ 97 h 176"/>
                <a:gd name="T2" fmla="*/ 9 w 409"/>
                <a:gd name="T3" fmla="*/ 68 h 176"/>
                <a:gd name="T4" fmla="*/ 17 w 409"/>
                <a:gd name="T5" fmla="*/ 32 h 176"/>
                <a:gd name="T6" fmla="*/ 25 w 409"/>
                <a:gd name="T7" fmla="*/ 8 h 176"/>
                <a:gd name="T8" fmla="*/ 34 w 409"/>
                <a:gd name="T9" fmla="*/ 0 h 176"/>
                <a:gd name="T10" fmla="*/ 42 w 409"/>
                <a:gd name="T11" fmla="*/ 12 h 176"/>
                <a:gd name="T12" fmla="*/ 51 w 409"/>
                <a:gd name="T13" fmla="*/ 39 h 176"/>
                <a:gd name="T14" fmla="*/ 59 w 409"/>
                <a:gd name="T15" fmla="*/ 75 h 176"/>
                <a:gd name="T16" fmla="*/ 67 w 409"/>
                <a:gd name="T17" fmla="*/ 103 h 176"/>
                <a:gd name="T18" fmla="*/ 75 w 409"/>
                <a:gd name="T19" fmla="*/ 124 h 176"/>
                <a:gd name="T20" fmla="*/ 84 w 409"/>
                <a:gd name="T21" fmla="*/ 138 h 176"/>
                <a:gd name="T22" fmla="*/ 92 w 409"/>
                <a:gd name="T23" fmla="*/ 149 h 176"/>
                <a:gd name="T24" fmla="*/ 100 w 409"/>
                <a:gd name="T25" fmla="*/ 157 h 176"/>
                <a:gd name="T26" fmla="*/ 109 w 409"/>
                <a:gd name="T27" fmla="*/ 162 h 176"/>
                <a:gd name="T28" fmla="*/ 117 w 409"/>
                <a:gd name="T29" fmla="*/ 167 h 176"/>
                <a:gd name="T30" fmla="*/ 125 w 409"/>
                <a:gd name="T31" fmla="*/ 169 h 176"/>
                <a:gd name="T32" fmla="*/ 134 w 409"/>
                <a:gd name="T33" fmla="*/ 172 h 176"/>
                <a:gd name="T34" fmla="*/ 142 w 409"/>
                <a:gd name="T35" fmla="*/ 173 h 176"/>
                <a:gd name="T36" fmla="*/ 150 w 409"/>
                <a:gd name="T37" fmla="*/ 175 h 176"/>
                <a:gd name="T38" fmla="*/ 159 w 409"/>
                <a:gd name="T39" fmla="*/ 175 h 176"/>
                <a:gd name="T40" fmla="*/ 167 w 409"/>
                <a:gd name="T41" fmla="*/ 176 h 176"/>
                <a:gd name="T42" fmla="*/ 176 w 409"/>
                <a:gd name="T43" fmla="*/ 176 h 176"/>
                <a:gd name="T44" fmla="*/ 184 w 409"/>
                <a:gd name="T45" fmla="*/ 176 h 176"/>
                <a:gd name="T46" fmla="*/ 192 w 409"/>
                <a:gd name="T47" fmla="*/ 176 h 176"/>
                <a:gd name="T48" fmla="*/ 200 w 409"/>
                <a:gd name="T49" fmla="*/ 176 h 176"/>
                <a:gd name="T50" fmla="*/ 209 w 409"/>
                <a:gd name="T51" fmla="*/ 176 h 176"/>
                <a:gd name="T52" fmla="*/ 217 w 409"/>
                <a:gd name="T53" fmla="*/ 175 h 176"/>
                <a:gd name="T54" fmla="*/ 225 w 409"/>
                <a:gd name="T55" fmla="*/ 175 h 176"/>
                <a:gd name="T56" fmla="*/ 234 w 409"/>
                <a:gd name="T57" fmla="*/ 173 h 176"/>
                <a:gd name="T58" fmla="*/ 242 w 409"/>
                <a:gd name="T59" fmla="*/ 173 h 176"/>
                <a:gd name="T60" fmla="*/ 250 w 409"/>
                <a:gd name="T61" fmla="*/ 172 h 176"/>
                <a:gd name="T62" fmla="*/ 259 w 409"/>
                <a:gd name="T63" fmla="*/ 172 h 176"/>
                <a:gd name="T64" fmla="*/ 267 w 409"/>
                <a:gd name="T65" fmla="*/ 172 h 176"/>
                <a:gd name="T66" fmla="*/ 276 w 409"/>
                <a:gd name="T67" fmla="*/ 173 h 176"/>
                <a:gd name="T68" fmla="*/ 284 w 409"/>
                <a:gd name="T69" fmla="*/ 174 h 176"/>
                <a:gd name="T70" fmla="*/ 292 w 409"/>
                <a:gd name="T71" fmla="*/ 174 h 176"/>
                <a:gd name="T72" fmla="*/ 301 w 409"/>
                <a:gd name="T73" fmla="*/ 175 h 176"/>
                <a:gd name="T74" fmla="*/ 309 w 409"/>
                <a:gd name="T75" fmla="*/ 175 h 176"/>
                <a:gd name="T76" fmla="*/ 317 w 409"/>
                <a:gd name="T77" fmla="*/ 175 h 176"/>
                <a:gd name="T78" fmla="*/ 325 w 409"/>
                <a:gd name="T79" fmla="*/ 176 h 176"/>
                <a:gd name="T80" fmla="*/ 334 w 409"/>
                <a:gd name="T81" fmla="*/ 176 h 176"/>
                <a:gd name="T82" fmla="*/ 342 w 409"/>
                <a:gd name="T83" fmla="*/ 176 h 176"/>
                <a:gd name="T84" fmla="*/ 350 w 409"/>
                <a:gd name="T85" fmla="*/ 176 h 176"/>
                <a:gd name="T86" fmla="*/ 359 w 409"/>
                <a:gd name="T87" fmla="*/ 176 h 176"/>
                <a:gd name="T88" fmla="*/ 367 w 409"/>
                <a:gd name="T89" fmla="*/ 176 h 176"/>
                <a:gd name="T90" fmla="*/ 376 w 409"/>
                <a:gd name="T91" fmla="*/ 176 h 176"/>
                <a:gd name="T92" fmla="*/ 384 w 409"/>
                <a:gd name="T93" fmla="*/ 176 h 176"/>
                <a:gd name="T94" fmla="*/ 392 w 409"/>
                <a:gd name="T95" fmla="*/ 176 h 176"/>
                <a:gd name="T96" fmla="*/ 401 w 409"/>
                <a:gd name="T97" fmla="*/ 176 h 176"/>
                <a:gd name="T98" fmla="*/ 409 w 409"/>
                <a:gd name="T9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" h="176">
                  <a:moveTo>
                    <a:pt x="0" y="97"/>
                  </a:moveTo>
                  <a:lnTo>
                    <a:pt x="9" y="68"/>
                  </a:lnTo>
                  <a:lnTo>
                    <a:pt x="17" y="32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42" y="12"/>
                  </a:lnTo>
                  <a:lnTo>
                    <a:pt x="51" y="39"/>
                  </a:lnTo>
                  <a:lnTo>
                    <a:pt x="59" y="75"/>
                  </a:lnTo>
                  <a:lnTo>
                    <a:pt x="67" y="103"/>
                  </a:lnTo>
                  <a:lnTo>
                    <a:pt x="75" y="124"/>
                  </a:lnTo>
                  <a:lnTo>
                    <a:pt x="84" y="138"/>
                  </a:lnTo>
                  <a:lnTo>
                    <a:pt x="92" y="149"/>
                  </a:lnTo>
                  <a:lnTo>
                    <a:pt x="100" y="157"/>
                  </a:lnTo>
                  <a:lnTo>
                    <a:pt x="109" y="162"/>
                  </a:lnTo>
                  <a:lnTo>
                    <a:pt x="117" y="167"/>
                  </a:lnTo>
                  <a:lnTo>
                    <a:pt x="125" y="169"/>
                  </a:lnTo>
                  <a:lnTo>
                    <a:pt x="134" y="172"/>
                  </a:lnTo>
                  <a:lnTo>
                    <a:pt x="142" y="173"/>
                  </a:lnTo>
                  <a:lnTo>
                    <a:pt x="150" y="175"/>
                  </a:lnTo>
                  <a:lnTo>
                    <a:pt x="159" y="175"/>
                  </a:lnTo>
                  <a:lnTo>
                    <a:pt x="167" y="176"/>
                  </a:lnTo>
                  <a:lnTo>
                    <a:pt x="176" y="176"/>
                  </a:lnTo>
                  <a:lnTo>
                    <a:pt x="184" y="176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9" y="176"/>
                  </a:lnTo>
                  <a:lnTo>
                    <a:pt x="217" y="175"/>
                  </a:lnTo>
                  <a:lnTo>
                    <a:pt x="225" y="175"/>
                  </a:lnTo>
                  <a:lnTo>
                    <a:pt x="234" y="173"/>
                  </a:lnTo>
                  <a:lnTo>
                    <a:pt x="242" y="173"/>
                  </a:lnTo>
                  <a:lnTo>
                    <a:pt x="250" y="172"/>
                  </a:lnTo>
                  <a:lnTo>
                    <a:pt x="259" y="172"/>
                  </a:lnTo>
                  <a:lnTo>
                    <a:pt x="267" y="172"/>
                  </a:lnTo>
                  <a:lnTo>
                    <a:pt x="276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301" y="175"/>
                  </a:lnTo>
                  <a:lnTo>
                    <a:pt x="309" y="175"/>
                  </a:lnTo>
                  <a:lnTo>
                    <a:pt x="317" y="175"/>
                  </a:lnTo>
                  <a:lnTo>
                    <a:pt x="325" y="176"/>
                  </a:lnTo>
                  <a:lnTo>
                    <a:pt x="334" y="176"/>
                  </a:lnTo>
                  <a:lnTo>
                    <a:pt x="342" y="176"/>
                  </a:lnTo>
                  <a:lnTo>
                    <a:pt x="350" y="176"/>
                  </a:lnTo>
                  <a:lnTo>
                    <a:pt x="359" y="176"/>
                  </a:lnTo>
                  <a:lnTo>
                    <a:pt x="367" y="176"/>
                  </a:lnTo>
                  <a:lnTo>
                    <a:pt x="376" y="176"/>
                  </a:lnTo>
                  <a:lnTo>
                    <a:pt x="384" y="176"/>
                  </a:lnTo>
                  <a:lnTo>
                    <a:pt x="392" y="176"/>
                  </a:lnTo>
                  <a:lnTo>
                    <a:pt x="401" y="176"/>
                  </a:lnTo>
                  <a:lnTo>
                    <a:pt x="409" y="176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2" name="Freeform 231"/>
            <p:cNvSpPr>
              <a:spLocks/>
            </p:cNvSpPr>
            <p:nvPr/>
          </p:nvSpPr>
          <p:spPr bwMode="auto">
            <a:xfrm>
              <a:off x="1222375" y="-5842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3" name="Freeform 232"/>
            <p:cNvSpPr>
              <a:spLocks/>
            </p:cNvSpPr>
            <p:nvPr/>
          </p:nvSpPr>
          <p:spPr bwMode="auto">
            <a:xfrm>
              <a:off x="1870075" y="-5842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4" name="Freeform 233"/>
            <p:cNvSpPr>
              <a:spLocks/>
            </p:cNvSpPr>
            <p:nvPr/>
          </p:nvSpPr>
          <p:spPr bwMode="auto">
            <a:xfrm>
              <a:off x="2519363" y="-5842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5" name="Freeform 234"/>
            <p:cNvSpPr>
              <a:spLocks/>
            </p:cNvSpPr>
            <p:nvPr/>
          </p:nvSpPr>
          <p:spPr bwMode="auto">
            <a:xfrm>
              <a:off x="-714375" y="-72866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6" name="Freeform 235"/>
            <p:cNvSpPr>
              <a:spLocks/>
            </p:cNvSpPr>
            <p:nvPr/>
          </p:nvSpPr>
          <p:spPr bwMode="auto">
            <a:xfrm>
              <a:off x="-74613" y="-72866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7" name="Freeform 236"/>
            <p:cNvSpPr>
              <a:spLocks/>
            </p:cNvSpPr>
            <p:nvPr/>
          </p:nvSpPr>
          <p:spPr bwMode="auto">
            <a:xfrm>
              <a:off x="573088" y="-72866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8" name="Freeform 237"/>
            <p:cNvSpPr>
              <a:spLocks/>
            </p:cNvSpPr>
            <p:nvPr/>
          </p:nvSpPr>
          <p:spPr bwMode="auto">
            <a:xfrm>
              <a:off x="1222375" y="-72866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09" name="Freeform 238"/>
            <p:cNvSpPr>
              <a:spLocks/>
            </p:cNvSpPr>
            <p:nvPr/>
          </p:nvSpPr>
          <p:spPr bwMode="auto">
            <a:xfrm>
              <a:off x="1870075" y="-72866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0" name="Freeform 239"/>
            <p:cNvSpPr>
              <a:spLocks/>
            </p:cNvSpPr>
            <p:nvPr/>
          </p:nvSpPr>
          <p:spPr bwMode="auto">
            <a:xfrm>
              <a:off x="2519363" y="-731838"/>
              <a:ext cx="455613" cy="3175"/>
            </a:xfrm>
            <a:custGeom>
              <a:avLst/>
              <a:gdLst>
                <a:gd name="T0" fmla="*/ 0 w 287"/>
                <a:gd name="T1" fmla="*/ 2 h 2"/>
                <a:gd name="T2" fmla="*/ 8 w 287"/>
                <a:gd name="T3" fmla="*/ 2 h 2"/>
                <a:gd name="T4" fmla="*/ 17 w 287"/>
                <a:gd name="T5" fmla="*/ 2 h 2"/>
                <a:gd name="T6" fmla="*/ 25 w 287"/>
                <a:gd name="T7" fmla="*/ 2 h 2"/>
                <a:gd name="T8" fmla="*/ 33 w 287"/>
                <a:gd name="T9" fmla="*/ 2 h 2"/>
                <a:gd name="T10" fmla="*/ 42 w 287"/>
                <a:gd name="T11" fmla="*/ 2 h 2"/>
                <a:gd name="T12" fmla="*/ 50 w 287"/>
                <a:gd name="T13" fmla="*/ 2 h 2"/>
                <a:gd name="T14" fmla="*/ 58 w 287"/>
                <a:gd name="T15" fmla="*/ 2 h 2"/>
                <a:gd name="T16" fmla="*/ 67 w 287"/>
                <a:gd name="T17" fmla="*/ 2 h 2"/>
                <a:gd name="T18" fmla="*/ 75 w 287"/>
                <a:gd name="T19" fmla="*/ 2 h 2"/>
                <a:gd name="T20" fmla="*/ 83 w 287"/>
                <a:gd name="T21" fmla="*/ 2 h 2"/>
                <a:gd name="T22" fmla="*/ 92 w 287"/>
                <a:gd name="T23" fmla="*/ 2 h 2"/>
                <a:gd name="T24" fmla="*/ 100 w 287"/>
                <a:gd name="T25" fmla="*/ 2 h 2"/>
                <a:gd name="T26" fmla="*/ 108 w 287"/>
                <a:gd name="T27" fmla="*/ 1 h 2"/>
                <a:gd name="T28" fmla="*/ 117 w 287"/>
                <a:gd name="T29" fmla="*/ 1 h 2"/>
                <a:gd name="T30" fmla="*/ 125 w 287"/>
                <a:gd name="T31" fmla="*/ 2 h 2"/>
                <a:gd name="T32" fmla="*/ 133 w 287"/>
                <a:gd name="T33" fmla="*/ 2 h 2"/>
                <a:gd name="T34" fmla="*/ 142 w 287"/>
                <a:gd name="T35" fmla="*/ 2 h 2"/>
                <a:gd name="T36" fmla="*/ 150 w 287"/>
                <a:gd name="T37" fmla="*/ 2 h 2"/>
                <a:gd name="T38" fmla="*/ 158 w 287"/>
                <a:gd name="T39" fmla="*/ 2 h 2"/>
                <a:gd name="T40" fmla="*/ 167 w 287"/>
                <a:gd name="T41" fmla="*/ 2 h 2"/>
                <a:gd name="T42" fmla="*/ 175 w 287"/>
                <a:gd name="T43" fmla="*/ 2 h 2"/>
                <a:gd name="T44" fmla="*/ 184 w 287"/>
                <a:gd name="T45" fmla="*/ 2 h 2"/>
                <a:gd name="T46" fmla="*/ 192 w 287"/>
                <a:gd name="T47" fmla="*/ 2 h 2"/>
                <a:gd name="T48" fmla="*/ 200 w 287"/>
                <a:gd name="T49" fmla="*/ 2 h 2"/>
                <a:gd name="T50" fmla="*/ 208 w 287"/>
                <a:gd name="T51" fmla="*/ 1 h 2"/>
                <a:gd name="T52" fmla="*/ 217 w 287"/>
                <a:gd name="T53" fmla="*/ 1 h 2"/>
                <a:gd name="T54" fmla="*/ 225 w 287"/>
                <a:gd name="T55" fmla="*/ 1 h 2"/>
                <a:gd name="T56" fmla="*/ 233 w 287"/>
                <a:gd name="T57" fmla="*/ 1 h 2"/>
                <a:gd name="T58" fmla="*/ 242 w 287"/>
                <a:gd name="T59" fmla="*/ 1 h 2"/>
                <a:gd name="T60" fmla="*/ 250 w 287"/>
                <a:gd name="T61" fmla="*/ 1 h 2"/>
                <a:gd name="T62" fmla="*/ 258 w 287"/>
                <a:gd name="T63" fmla="*/ 1 h 2"/>
                <a:gd name="T64" fmla="*/ 267 w 287"/>
                <a:gd name="T65" fmla="*/ 1 h 2"/>
                <a:gd name="T66" fmla="*/ 275 w 287"/>
                <a:gd name="T67" fmla="*/ 1 h 2"/>
                <a:gd name="T68" fmla="*/ 284 w 287"/>
                <a:gd name="T69" fmla="*/ 1 h 2"/>
                <a:gd name="T70" fmla="*/ 287 w 287"/>
                <a:gd name="T7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2">
                  <a:moveTo>
                    <a:pt x="0" y="2"/>
                  </a:moveTo>
                  <a:lnTo>
                    <a:pt x="8" y="2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7" y="2"/>
                  </a:lnTo>
                  <a:lnTo>
                    <a:pt x="75" y="2"/>
                  </a:lnTo>
                  <a:lnTo>
                    <a:pt x="83" y="2"/>
                  </a:lnTo>
                  <a:lnTo>
                    <a:pt x="92" y="2"/>
                  </a:lnTo>
                  <a:lnTo>
                    <a:pt x="100" y="2"/>
                  </a:lnTo>
                  <a:lnTo>
                    <a:pt x="108" y="1"/>
                  </a:lnTo>
                  <a:lnTo>
                    <a:pt x="117" y="1"/>
                  </a:lnTo>
                  <a:lnTo>
                    <a:pt x="125" y="2"/>
                  </a:lnTo>
                  <a:lnTo>
                    <a:pt x="133" y="2"/>
                  </a:lnTo>
                  <a:lnTo>
                    <a:pt x="142" y="2"/>
                  </a:lnTo>
                  <a:lnTo>
                    <a:pt x="150" y="2"/>
                  </a:lnTo>
                  <a:lnTo>
                    <a:pt x="158" y="2"/>
                  </a:lnTo>
                  <a:lnTo>
                    <a:pt x="167" y="2"/>
                  </a:lnTo>
                  <a:lnTo>
                    <a:pt x="175" y="2"/>
                  </a:lnTo>
                  <a:lnTo>
                    <a:pt x="184" y="2"/>
                  </a:lnTo>
                  <a:lnTo>
                    <a:pt x="192" y="2"/>
                  </a:lnTo>
                  <a:lnTo>
                    <a:pt x="200" y="2"/>
                  </a:lnTo>
                  <a:lnTo>
                    <a:pt x="208" y="1"/>
                  </a:lnTo>
                  <a:lnTo>
                    <a:pt x="217" y="1"/>
                  </a:lnTo>
                  <a:lnTo>
                    <a:pt x="225" y="1"/>
                  </a:lnTo>
                  <a:lnTo>
                    <a:pt x="233" y="1"/>
                  </a:lnTo>
                  <a:lnTo>
                    <a:pt x="242" y="1"/>
                  </a:lnTo>
                  <a:lnTo>
                    <a:pt x="250" y="1"/>
                  </a:lnTo>
                  <a:lnTo>
                    <a:pt x="258" y="1"/>
                  </a:lnTo>
                  <a:lnTo>
                    <a:pt x="267" y="1"/>
                  </a:lnTo>
                  <a:lnTo>
                    <a:pt x="275" y="1"/>
                  </a:lnTo>
                  <a:lnTo>
                    <a:pt x="284" y="1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1" name="Freeform 240"/>
            <p:cNvSpPr>
              <a:spLocks/>
            </p:cNvSpPr>
            <p:nvPr/>
          </p:nvSpPr>
          <p:spPr bwMode="auto">
            <a:xfrm>
              <a:off x="-714375" y="-7604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2" name="Freeform 241"/>
            <p:cNvSpPr>
              <a:spLocks/>
            </p:cNvSpPr>
            <p:nvPr/>
          </p:nvSpPr>
          <p:spPr bwMode="auto">
            <a:xfrm>
              <a:off x="-74613" y="-7604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3" name="Freeform 242"/>
            <p:cNvSpPr>
              <a:spLocks/>
            </p:cNvSpPr>
            <p:nvPr/>
          </p:nvSpPr>
          <p:spPr bwMode="auto">
            <a:xfrm>
              <a:off x="573088" y="-7604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4" name="Freeform 243"/>
            <p:cNvSpPr>
              <a:spLocks/>
            </p:cNvSpPr>
            <p:nvPr/>
          </p:nvSpPr>
          <p:spPr bwMode="auto">
            <a:xfrm>
              <a:off x="1222375" y="-7604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5" name="Freeform 244"/>
            <p:cNvSpPr>
              <a:spLocks/>
            </p:cNvSpPr>
            <p:nvPr/>
          </p:nvSpPr>
          <p:spPr bwMode="auto">
            <a:xfrm>
              <a:off x="1870075" y="-7604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6" name="Freeform 245"/>
            <p:cNvSpPr>
              <a:spLocks/>
            </p:cNvSpPr>
            <p:nvPr/>
          </p:nvSpPr>
          <p:spPr bwMode="auto">
            <a:xfrm>
              <a:off x="2519363" y="-762000"/>
              <a:ext cx="455613" cy="1588"/>
            </a:xfrm>
            <a:custGeom>
              <a:avLst/>
              <a:gdLst>
                <a:gd name="T0" fmla="*/ 0 w 287"/>
                <a:gd name="T1" fmla="*/ 1 h 1"/>
                <a:gd name="T2" fmla="*/ 8 w 287"/>
                <a:gd name="T3" fmla="*/ 1 h 1"/>
                <a:gd name="T4" fmla="*/ 17 w 287"/>
                <a:gd name="T5" fmla="*/ 1 h 1"/>
                <a:gd name="T6" fmla="*/ 25 w 287"/>
                <a:gd name="T7" fmla="*/ 1 h 1"/>
                <a:gd name="T8" fmla="*/ 33 w 287"/>
                <a:gd name="T9" fmla="*/ 1 h 1"/>
                <a:gd name="T10" fmla="*/ 42 w 287"/>
                <a:gd name="T11" fmla="*/ 1 h 1"/>
                <a:gd name="T12" fmla="*/ 50 w 287"/>
                <a:gd name="T13" fmla="*/ 1 h 1"/>
                <a:gd name="T14" fmla="*/ 58 w 287"/>
                <a:gd name="T15" fmla="*/ 1 h 1"/>
                <a:gd name="T16" fmla="*/ 67 w 287"/>
                <a:gd name="T17" fmla="*/ 1 h 1"/>
                <a:gd name="T18" fmla="*/ 75 w 287"/>
                <a:gd name="T19" fmla="*/ 1 h 1"/>
                <a:gd name="T20" fmla="*/ 83 w 287"/>
                <a:gd name="T21" fmla="*/ 1 h 1"/>
                <a:gd name="T22" fmla="*/ 92 w 287"/>
                <a:gd name="T23" fmla="*/ 1 h 1"/>
                <a:gd name="T24" fmla="*/ 100 w 287"/>
                <a:gd name="T25" fmla="*/ 1 h 1"/>
                <a:gd name="T26" fmla="*/ 108 w 287"/>
                <a:gd name="T27" fmla="*/ 1 h 1"/>
                <a:gd name="T28" fmla="*/ 117 w 287"/>
                <a:gd name="T29" fmla="*/ 1 h 1"/>
                <a:gd name="T30" fmla="*/ 125 w 287"/>
                <a:gd name="T31" fmla="*/ 1 h 1"/>
                <a:gd name="T32" fmla="*/ 133 w 287"/>
                <a:gd name="T33" fmla="*/ 1 h 1"/>
                <a:gd name="T34" fmla="*/ 142 w 287"/>
                <a:gd name="T35" fmla="*/ 1 h 1"/>
                <a:gd name="T36" fmla="*/ 150 w 287"/>
                <a:gd name="T37" fmla="*/ 1 h 1"/>
                <a:gd name="T38" fmla="*/ 158 w 287"/>
                <a:gd name="T39" fmla="*/ 1 h 1"/>
                <a:gd name="T40" fmla="*/ 167 w 287"/>
                <a:gd name="T41" fmla="*/ 1 h 1"/>
                <a:gd name="T42" fmla="*/ 175 w 287"/>
                <a:gd name="T43" fmla="*/ 1 h 1"/>
                <a:gd name="T44" fmla="*/ 184 w 287"/>
                <a:gd name="T45" fmla="*/ 1 h 1"/>
                <a:gd name="T46" fmla="*/ 192 w 287"/>
                <a:gd name="T47" fmla="*/ 1 h 1"/>
                <a:gd name="T48" fmla="*/ 200 w 287"/>
                <a:gd name="T49" fmla="*/ 1 h 1"/>
                <a:gd name="T50" fmla="*/ 208 w 287"/>
                <a:gd name="T51" fmla="*/ 1 h 1"/>
                <a:gd name="T52" fmla="*/ 217 w 287"/>
                <a:gd name="T53" fmla="*/ 1 h 1"/>
                <a:gd name="T54" fmla="*/ 225 w 287"/>
                <a:gd name="T55" fmla="*/ 1 h 1"/>
                <a:gd name="T56" fmla="*/ 233 w 287"/>
                <a:gd name="T57" fmla="*/ 1 h 1"/>
                <a:gd name="T58" fmla="*/ 242 w 287"/>
                <a:gd name="T59" fmla="*/ 1 h 1"/>
                <a:gd name="T60" fmla="*/ 250 w 287"/>
                <a:gd name="T61" fmla="*/ 1 h 1"/>
                <a:gd name="T62" fmla="*/ 258 w 287"/>
                <a:gd name="T63" fmla="*/ 1 h 1"/>
                <a:gd name="T64" fmla="*/ 267 w 287"/>
                <a:gd name="T65" fmla="*/ 1 h 1"/>
                <a:gd name="T66" fmla="*/ 275 w 287"/>
                <a:gd name="T67" fmla="*/ 0 h 1"/>
                <a:gd name="T68" fmla="*/ 284 w 287"/>
                <a:gd name="T69" fmla="*/ 0 h 1"/>
                <a:gd name="T70" fmla="*/ 287 w 287"/>
                <a:gd name="T7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1">
                  <a:moveTo>
                    <a:pt x="0" y="1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5" y="1"/>
                  </a:lnTo>
                  <a:lnTo>
                    <a:pt x="33" y="1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8" y="1"/>
                  </a:lnTo>
                  <a:lnTo>
                    <a:pt x="67" y="1"/>
                  </a:lnTo>
                  <a:lnTo>
                    <a:pt x="75" y="1"/>
                  </a:lnTo>
                  <a:lnTo>
                    <a:pt x="83" y="1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08" y="1"/>
                  </a:lnTo>
                  <a:lnTo>
                    <a:pt x="117" y="1"/>
                  </a:lnTo>
                  <a:lnTo>
                    <a:pt x="125" y="1"/>
                  </a:lnTo>
                  <a:lnTo>
                    <a:pt x="133" y="1"/>
                  </a:lnTo>
                  <a:lnTo>
                    <a:pt x="142" y="1"/>
                  </a:lnTo>
                  <a:lnTo>
                    <a:pt x="150" y="1"/>
                  </a:lnTo>
                  <a:lnTo>
                    <a:pt x="158" y="1"/>
                  </a:lnTo>
                  <a:lnTo>
                    <a:pt x="167" y="1"/>
                  </a:lnTo>
                  <a:lnTo>
                    <a:pt x="175" y="1"/>
                  </a:lnTo>
                  <a:lnTo>
                    <a:pt x="184" y="1"/>
                  </a:lnTo>
                  <a:lnTo>
                    <a:pt x="192" y="1"/>
                  </a:lnTo>
                  <a:lnTo>
                    <a:pt x="200" y="1"/>
                  </a:lnTo>
                  <a:lnTo>
                    <a:pt x="208" y="1"/>
                  </a:lnTo>
                  <a:lnTo>
                    <a:pt x="217" y="1"/>
                  </a:lnTo>
                  <a:lnTo>
                    <a:pt x="225" y="1"/>
                  </a:lnTo>
                  <a:lnTo>
                    <a:pt x="233" y="1"/>
                  </a:lnTo>
                  <a:lnTo>
                    <a:pt x="242" y="1"/>
                  </a:lnTo>
                  <a:lnTo>
                    <a:pt x="250" y="1"/>
                  </a:lnTo>
                  <a:lnTo>
                    <a:pt x="258" y="1"/>
                  </a:lnTo>
                  <a:lnTo>
                    <a:pt x="267" y="1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7" name="Freeform 246"/>
            <p:cNvSpPr>
              <a:spLocks/>
            </p:cNvSpPr>
            <p:nvPr/>
          </p:nvSpPr>
          <p:spPr bwMode="auto">
            <a:xfrm>
              <a:off x="-714375" y="8239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8" name="Freeform 247"/>
            <p:cNvSpPr>
              <a:spLocks/>
            </p:cNvSpPr>
            <p:nvPr/>
          </p:nvSpPr>
          <p:spPr bwMode="auto">
            <a:xfrm>
              <a:off x="-74613" y="823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19" name="Freeform 248"/>
            <p:cNvSpPr>
              <a:spLocks/>
            </p:cNvSpPr>
            <p:nvPr/>
          </p:nvSpPr>
          <p:spPr bwMode="auto">
            <a:xfrm>
              <a:off x="573088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0" name="Freeform 249"/>
            <p:cNvSpPr>
              <a:spLocks/>
            </p:cNvSpPr>
            <p:nvPr/>
          </p:nvSpPr>
          <p:spPr bwMode="auto">
            <a:xfrm>
              <a:off x="1222375" y="823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1" name="Freeform 250"/>
            <p:cNvSpPr>
              <a:spLocks/>
            </p:cNvSpPr>
            <p:nvPr/>
          </p:nvSpPr>
          <p:spPr bwMode="auto">
            <a:xfrm>
              <a:off x="1870075" y="823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2" name="Freeform 251"/>
            <p:cNvSpPr>
              <a:spLocks/>
            </p:cNvSpPr>
            <p:nvPr/>
          </p:nvSpPr>
          <p:spPr bwMode="auto">
            <a:xfrm>
              <a:off x="2519363" y="8239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3" name="Freeform 252"/>
            <p:cNvSpPr>
              <a:spLocks/>
            </p:cNvSpPr>
            <p:nvPr/>
          </p:nvSpPr>
          <p:spPr bwMode="auto">
            <a:xfrm>
              <a:off x="-714375" y="4429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4" name="Freeform 253"/>
            <p:cNvSpPr>
              <a:spLocks/>
            </p:cNvSpPr>
            <p:nvPr/>
          </p:nvSpPr>
          <p:spPr bwMode="auto">
            <a:xfrm>
              <a:off x="-74613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5" name="Freeform 254"/>
            <p:cNvSpPr>
              <a:spLocks/>
            </p:cNvSpPr>
            <p:nvPr/>
          </p:nvSpPr>
          <p:spPr bwMode="auto">
            <a:xfrm>
              <a:off x="573088" y="442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6" name="Freeform 255"/>
            <p:cNvSpPr>
              <a:spLocks/>
            </p:cNvSpPr>
            <p:nvPr/>
          </p:nvSpPr>
          <p:spPr bwMode="auto">
            <a:xfrm>
              <a:off x="1222375" y="4429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7" name="Freeform 256"/>
            <p:cNvSpPr>
              <a:spLocks/>
            </p:cNvSpPr>
            <p:nvPr/>
          </p:nvSpPr>
          <p:spPr bwMode="auto">
            <a:xfrm>
              <a:off x="1870075" y="4429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8" name="Freeform 257"/>
            <p:cNvSpPr>
              <a:spLocks/>
            </p:cNvSpPr>
            <p:nvPr/>
          </p:nvSpPr>
          <p:spPr bwMode="auto">
            <a:xfrm>
              <a:off x="2519363" y="4429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29" name="Freeform 258"/>
            <p:cNvSpPr>
              <a:spLocks/>
            </p:cNvSpPr>
            <p:nvPr/>
          </p:nvSpPr>
          <p:spPr bwMode="auto">
            <a:xfrm>
              <a:off x="-714375" y="2270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0" name="Freeform 259"/>
            <p:cNvSpPr>
              <a:spLocks/>
            </p:cNvSpPr>
            <p:nvPr/>
          </p:nvSpPr>
          <p:spPr bwMode="auto">
            <a:xfrm>
              <a:off x="-74613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1" name="Freeform 260"/>
            <p:cNvSpPr>
              <a:spLocks/>
            </p:cNvSpPr>
            <p:nvPr/>
          </p:nvSpPr>
          <p:spPr bwMode="auto">
            <a:xfrm>
              <a:off x="573088" y="2270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2" name="Freeform 261"/>
            <p:cNvSpPr>
              <a:spLocks/>
            </p:cNvSpPr>
            <p:nvPr/>
          </p:nvSpPr>
          <p:spPr bwMode="auto">
            <a:xfrm>
              <a:off x="1222375" y="2270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3" name="Freeform 262"/>
            <p:cNvSpPr>
              <a:spLocks/>
            </p:cNvSpPr>
            <p:nvPr/>
          </p:nvSpPr>
          <p:spPr bwMode="auto">
            <a:xfrm>
              <a:off x="1870075" y="2270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4" name="Freeform 263"/>
            <p:cNvSpPr>
              <a:spLocks/>
            </p:cNvSpPr>
            <p:nvPr/>
          </p:nvSpPr>
          <p:spPr bwMode="auto">
            <a:xfrm>
              <a:off x="2519363" y="2270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5" name="Freeform 264"/>
            <p:cNvSpPr>
              <a:spLocks/>
            </p:cNvSpPr>
            <p:nvPr/>
          </p:nvSpPr>
          <p:spPr bwMode="auto">
            <a:xfrm>
              <a:off x="-714375" y="3175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6" name="Freeform 265"/>
            <p:cNvSpPr>
              <a:spLocks/>
            </p:cNvSpPr>
            <p:nvPr/>
          </p:nvSpPr>
          <p:spPr bwMode="auto">
            <a:xfrm>
              <a:off x="-74613" y="3175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7" name="Freeform 266"/>
            <p:cNvSpPr>
              <a:spLocks/>
            </p:cNvSpPr>
            <p:nvPr/>
          </p:nvSpPr>
          <p:spPr bwMode="auto">
            <a:xfrm>
              <a:off x="573088" y="3175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8" name="Freeform 267"/>
            <p:cNvSpPr>
              <a:spLocks/>
            </p:cNvSpPr>
            <p:nvPr/>
          </p:nvSpPr>
          <p:spPr bwMode="auto">
            <a:xfrm>
              <a:off x="1222375" y="3175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39" name="Freeform 268"/>
            <p:cNvSpPr>
              <a:spLocks/>
            </p:cNvSpPr>
            <p:nvPr/>
          </p:nvSpPr>
          <p:spPr bwMode="auto">
            <a:xfrm>
              <a:off x="1870075" y="3175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0" name="Freeform 269"/>
            <p:cNvSpPr>
              <a:spLocks/>
            </p:cNvSpPr>
            <p:nvPr/>
          </p:nvSpPr>
          <p:spPr bwMode="auto">
            <a:xfrm>
              <a:off x="2519363" y="3175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1" name="Freeform 270"/>
            <p:cNvSpPr>
              <a:spLocks/>
            </p:cNvSpPr>
            <p:nvPr/>
          </p:nvSpPr>
          <p:spPr bwMode="auto">
            <a:xfrm>
              <a:off x="-714375" y="-2159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2" name="Freeform 271"/>
            <p:cNvSpPr>
              <a:spLocks/>
            </p:cNvSpPr>
            <p:nvPr/>
          </p:nvSpPr>
          <p:spPr bwMode="auto">
            <a:xfrm>
              <a:off x="-74613" y="-2159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3" name="Freeform 272"/>
            <p:cNvSpPr>
              <a:spLocks/>
            </p:cNvSpPr>
            <p:nvPr/>
          </p:nvSpPr>
          <p:spPr bwMode="auto">
            <a:xfrm>
              <a:off x="573088" y="-2159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4" name="Freeform 273"/>
            <p:cNvSpPr>
              <a:spLocks/>
            </p:cNvSpPr>
            <p:nvPr/>
          </p:nvSpPr>
          <p:spPr bwMode="auto">
            <a:xfrm>
              <a:off x="1222375" y="-2159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5" name="Freeform 274"/>
            <p:cNvSpPr>
              <a:spLocks/>
            </p:cNvSpPr>
            <p:nvPr/>
          </p:nvSpPr>
          <p:spPr bwMode="auto">
            <a:xfrm>
              <a:off x="1870075" y="-2159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6" name="Freeform 275"/>
            <p:cNvSpPr>
              <a:spLocks/>
            </p:cNvSpPr>
            <p:nvPr/>
          </p:nvSpPr>
          <p:spPr bwMode="auto">
            <a:xfrm>
              <a:off x="2519363" y="-2159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7" name="Freeform 276"/>
            <p:cNvSpPr>
              <a:spLocks/>
            </p:cNvSpPr>
            <p:nvPr/>
          </p:nvSpPr>
          <p:spPr bwMode="auto">
            <a:xfrm>
              <a:off x="-714375" y="-4048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8" name="Freeform 277"/>
            <p:cNvSpPr>
              <a:spLocks/>
            </p:cNvSpPr>
            <p:nvPr/>
          </p:nvSpPr>
          <p:spPr bwMode="auto">
            <a:xfrm>
              <a:off x="-74613" y="-4048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49" name="Freeform 278"/>
            <p:cNvSpPr>
              <a:spLocks/>
            </p:cNvSpPr>
            <p:nvPr/>
          </p:nvSpPr>
          <p:spPr bwMode="auto">
            <a:xfrm>
              <a:off x="573088" y="-4048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0" name="Freeform 279"/>
            <p:cNvSpPr>
              <a:spLocks/>
            </p:cNvSpPr>
            <p:nvPr/>
          </p:nvSpPr>
          <p:spPr bwMode="auto">
            <a:xfrm>
              <a:off x="1222375" y="-4048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1" name="Freeform 280"/>
            <p:cNvSpPr>
              <a:spLocks/>
            </p:cNvSpPr>
            <p:nvPr/>
          </p:nvSpPr>
          <p:spPr bwMode="auto">
            <a:xfrm>
              <a:off x="1870075" y="-4048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2" name="Freeform 281"/>
            <p:cNvSpPr>
              <a:spLocks/>
            </p:cNvSpPr>
            <p:nvPr/>
          </p:nvSpPr>
          <p:spPr bwMode="auto">
            <a:xfrm>
              <a:off x="2519363" y="-4048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3" name="Freeform 282"/>
            <p:cNvSpPr>
              <a:spLocks/>
            </p:cNvSpPr>
            <p:nvPr/>
          </p:nvSpPr>
          <p:spPr bwMode="auto">
            <a:xfrm>
              <a:off x="-714375" y="-584200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4" name="Freeform 283"/>
            <p:cNvSpPr>
              <a:spLocks/>
            </p:cNvSpPr>
            <p:nvPr/>
          </p:nvSpPr>
          <p:spPr bwMode="auto">
            <a:xfrm>
              <a:off x="-74613" y="-5842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5" name="Freeform 284"/>
            <p:cNvSpPr>
              <a:spLocks/>
            </p:cNvSpPr>
            <p:nvPr/>
          </p:nvSpPr>
          <p:spPr bwMode="auto">
            <a:xfrm>
              <a:off x="573088" y="-5842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6" name="Freeform 285"/>
            <p:cNvSpPr>
              <a:spLocks/>
            </p:cNvSpPr>
            <p:nvPr/>
          </p:nvSpPr>
          <p:spPr bwMode="auto">
            <a:xfrm>
              <a:off x="1222375" y="-584200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7" name="Freeform 286"/>
            <p:cNvSpPr>
              <a:spLocks/>
            </p:cNvSpPr>
            <p:nvPr/>
          </p:nvSpPr>
          <p:spPr bwMode="auto">
            <a:xfrm>
              <a:off x="1870075" y="-584200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8" name="Freeform 287"/>
            <p:cNvSpPr>
              <a:spLocks/>
            </p:cNvSpPr>
            <p:nvPr/>
          </p:nvSpPr>
          <p:spPr bwMode="auto">
            <a:xfrm>
              <a:off x="2519363" y="-584200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F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59" name="Freeform 288"/>
            <p:cNvSpPr>
              <a:spLocks/>
            </p:cNvSpPr>
            <p:nvPr/>
          </p:nvSpPr>
          <p:spPr bwMode="auto">
            <a:xfrm>
              <a:off x="-714375" y="-72866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0" name="Freeform 289"/>
            <p:cNvSpPr>
              <a:spLocks/>
            </p:cNvSpPr>
            <p:nvPr/>
          </p:nvSpPr>
          <p:spPr bwMode="auto">
            <a:xfrm>
              <a:off x="-74613" y="-72866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1" name="Freeform 290"/>
            <p:cNvSpPr>
              <a:spLocks/>
            </p:cNvSpPr>
            <p:nvPr/>
          </p:nvSpPr>
          <p:spPr bwMode="auto">
            <a:xfrm>
              <a:off x="573088" y="-72866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2" name="Freeform 291"/>
            <p:cNvSpPr>
              <a:spLocks/>
            </p:cNvSpPr>
            <p:nvPr/>
          </p:nvSpPr>
          <p:spPr bwMode="auto">
            <a:xfrm>
              <a:off x="1222375" y="-72866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3" name="Freeform 292"/>
            <p:cNvSpPr>
              <a:spLocks/>
            </p:cNvSpPr>
            <p:nvPr/>
          </p:nvSpPr>
          <p:spPr bwMode="auto">
            <a:xfrm>
              <a:off x="1870075" y="-72866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4" name="Freeform 293"/>
            <p:cNvSpPr>
              <a:spLocks/>
            </p:cNvSpPr>
            <p:nvPr/>
          </p:nvSpPr>
          <p:spPr bwMode="auto">
            <a:xfrm>
              <a:off x="2519363" y="-72866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80808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5" name="Freeform 294"/>
            <p:cNvSpPr>
              <a:spLocks/>
            </p:cNvSpPr>
            <p:nvPr/>
          </p:nvSpPr>
          <p:spPr bwMode="auto">
            <a:xfrm>
              <a:off x="-714375" y="-760413"/>
              <a:ext cx="639763" cy="0"/>
            </a:xfrm>
            <a:custGeom>
              <a:avLst/>
              <a:gdLst>
                <a:gd name="T0" fmla="*/ 0 w 403"/>
                <a:gd name="T1" fmla="*/ 3 w 403"/>
                <a:gd name="T2" fmla="*/ 11 w 403"/>
                <a:gd name="T3" fmla="*/ 19 w 403"/>
                <a:gd name="T4" fmla="*/ 27 w 403"/>
                <a:gd name="T5" fmla="*/ 36 w 403"/>
                <a:gd name="T6" fmla="*/ 44 w 403"/>
                <a:gd name="T7" fmla="*/ 53 w 403"/>
                <a:gd name="T8" fmla="*/ 61 w 403"/>
                <a:gd name="T9" fmla="*/ 69 w 403"/>
                <a:gd name="T10" fmla="*/ 78 w 403"/>
                <a:gd name="T11" fmla="*/ 86 w 403"/>
                <a:gd name="T12" fmla="*/ 94 w 403"/>
                <a:gd name="T13" fmla="*/ 103 w 403"/>
                <a:gd name="T14" fmla="*/ 111 w 403"/>
                <a:gd name="T15" fmla="*/ 119 w 403"/>
                <a:gd name="T16" fmla="*/ 128 w 403"/>
                <a:gd name="T17" fmla="*/ 136 w 403"/>
                <a:gd name="T18" fmla="*/ 144 w 403"/>
                <a:gd name="T19" fmla="*/ 153 w 403"/>
                <a:gd name="T20" fmla="*/ 161 w 403"/>
                <a:gd name="T21" fmla="*/ 169 w 403"/>
                <a:gd name="T22" fmla="*/ 178 w 403"/>
                <a:gd name="T23" fmla="*/ 186 w 403"/>
                <a:gd name="T24" fmla="*/ 195 w 403"/>
                <a:gd name="T25" fmla="*/ 203 w 403"/>
                <a:gd name="T26" fmla="*/ 211 w 403"/>
                <a:gd name="T27" fmla="*/ 219 w 403"/>
                <a:gd name="T28" fmla="*/ 228 w 403"/>
                <a:gd name="T29" fmla="*/ 236 w 403"/>
                <a:gd name="T30" fmla="*/ 244 w 403"/>
                <a:gd name="T31" fmla="*/ 253 w 403"/>
                <a:gd name="T32" fmla="*/ 261 w 403"/>
                <a:gd name="T33" fmla="*/ 269 w 403"/>
                <a:gd name="T34" fmla="*/ 278 w 403"/>
                <a:gd name="T35" fmla="*/ 286 w 403"/>
                <a:gd name="T36" fmla="*/ 295 w 403"/>
                <a:gd name="T37" fmla="*/ 303 w 403"/>
                <a:gd name="T38" fmla="*/ 311 w 403"/>
                <a:gd name="T39" fmla="*/ 320 w 403"/>
                <a:gd name="T40" fmla="*/ 328 w 403"/>
                <a:gd name="T41" fmla="*/ 336 w 403"/>
                <a:gd name="T42" fmla="*/ 344 w 403"/>
                <a:gd name="T43" fmla="*/ 353 w 403"/>
                <a:gd name="T44" fmla="*/ 361 w 403"/>
                <a:gd name="T45" fmla="*/ 369 w 403"/>
                <a:gd name="T46" fmla="*/ 378 w 403"/>
                <a:gd name="T47" fmla="*/ 386 w 403"/>
                <a:gd name="T48" fmla="*/ 394 w 403"/>
                <a:gd name="T49" fmla="*/ 403 w 4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3">
                  <a:moveTo>
                    <a:pt x="0" y="0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6" name="Freeform 295"/>
            <p:cNvSpPr>
              <a:spLocks/>
            </p:cNvSpPr>
            <p:nvPr/>
          </p:nvSpPr>
          <p:spPr bwMode="auto">
            <a:xfrm>
              <a:off x="-74613" y="-7604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2 w 408"/>
                <a:gd name="T6" fmla="*/ 50 w 408"/>
                <a:gd name="T7" fmla="*/ 58 w 408"/>
                <a:gd name="T8" fmla="*/ 66 w 408"/>
                <a:gd name="T9" fmla="*/ 75 w 408"/>
                <a:gd name="T10" fmla="*/ 83 w 408"/>
                <a:gd name="T11" fmla="*/ 91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7 w 408"/>
                <a:gd name="T21" fmla="*/ 175 w 408"/>
                <a:gd name="T22" fmla="*/ 183 w 408"/>
                <a:gd name="T23" fmla="*/ 191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3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7" name="Freeform 296"/>
            <p:cNvSpPr>
              <a:spLocks/>
            </p:cNvSpPr>
            <p:nvPr/>
          </p:nvSpPr>
          <p:spPr bwMode="auto">
            <a:xfrm>
              <a:off x="573088" y="-7604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5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5 w 409"/>
                <a:gd name="T16" fmla="*/ 134 w 409"/>
                <a:gd name="T17" fmla="*/ 142 w 409"/>
                <a:gd name="T18" fmla="*/ 150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0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0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8" name="Freeform 297"/>
            <p:cNvSpPr>
              <a:spLocks/>
            </p:cNvSpPr>
            <p:nvPr/>
          </p:nvSpPr>
          <p:spPr bwMode="auto">
            <a:xfrm>
              <a:off x="1222375" y="-760413"/>
              <a:ext cx="647700" cy="0"/>
            </a:xfrm>
            <a:custGeom>
              <a:avLst/>
              <a:gdLst>
                <a:gd name="T0" fmla="*/ 0 w 408"/>
                <a:gd name="T1" fmla="*/ 8 w 408"/>
                <a:gd name="T2" fmla="*/ 17 w 408"/>
                <a:gd name="T3" fmla="*/ 25 w 408"/>
                <a:gd name="T4" fmla="*/ 33 w 408"/>
                <a:gd name="T5" fmla="*/ 41 w 408"/>
                <a:gd name="T6" fmla="*/ 50 w 408"/>
                <a:gd name="T7" fmla="*/ 58 w 408"/>
                <a:gd name="T8" fmla="*/ 67 w 408"/>
                <a:gd name="T9" fmla="*/ 75 w 408"/>
                <a:gd name="T10" fmla="*/ 83 w 408"/>
                <a:gd name="T11" fmla="*/ 92 w 408"/>
                <a:gd name="T12" fmla="*/ 100 w 408"/>
                <a:gd name="T13" fmla="*/ 108 w 408"/>
                <a:gd name="T14" fmla="*/ 117 w 408"/>
                <a:gd name="T15" fmla="*/ 125 w 408"/>
                <a:gd name="T16" fmla="*/ 133 w 408"/>
                <a:gd name="T17" fmla="*/ 142 w 408"/>
                <a:gd name="T18" fmla="*/ 150 w 408"/>
                <a:gd name="T19" fmla="*/ 158 w 408"/>
                <a:gd name="T20" fmla="*/ 166 w 408"/>
                <a:gd name="T21" fmla="*/ 175 w 408"/>
                <a:gd name="T22" fmla="*/ 183 w 408"/>
                <a:gd name="T23" fmla="*/ 192 w 408"/>
                <a:gd name="T24" fmla="*/ 200 w 408"/>
                <a:gd name="T25" fmla="*/ 208 w 408"/>
                <a:gd name="T26" fmla="*/ 217 w 408"/>
                <a:gd name="T27" fmla="*/ 225 w 408"/>
                <a:gd name="T28" fmla="*/ 233 w 408"/>
                <a:gd name="T29" fmla="*/ 242 w 408"/>
                <a:gd name="T30" fmla="*/ 250 w 408"/>
                <a:gd name="T31" fmla="*/ 258 w 408"/>
                <a:gd name="T32" fmla="*/ 267 w 408"/>
                <a:gd name="T33" fmla="*/ 275 w 408"/>
                <a:gd name="T34" fmla="*/ 283 w 408"/>
                <a:gd name="T35" fmla="*/ 292 w 408"/>
                <a:gd name="T36" fmla="*/ 300 w 408"/>
                <a:gd name="T37" fmla="*/ 308 w 408"/>
                <a:gd name="T38" fmla="*/ 317 w 408"/>
                <a:gd name="T39" fmla="*/ 325 w 408"/>
                <a:gd name="T40" fmla="*/ 334 w 408"/>
                <a:gd name="T41" fmla="*/ 342 w 408"/>
                <a:gd name="T42" fmla="*/ 350 w 408"/>
                <a:gd name="T43" fmla="*/ 358 w 408"/>
                <a:gd name="T44" fmla="*/ 367 w 408"/>
                <a:gd name="T45" fmla="*/ 375 w 408"/>
                <a:gd name="T46" fmla="*/ 383 w 408"/>
                <a:gd name="T47" fmla="*/ 392 w 408"/>
                <a:gd name="T48" fmla="*/ 400 w 408"/>
                <a:gd name="T49" fmla="*/ 408 w 4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8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9" name="Freeform 298"/>
            <p:cNvSpPr>
              <a:spLocks/>
            </p:cNvSpPr>
            <p:nvPr/>
          </p:nvSpPr>
          <p:spPr bwMode="auto">
            <a:xfrm>
              <a:off x="1870075" y="-760413"/>
              <a:ext cx="649288" cy="0"/>
            </a:xfrm>
            <a:custGeom>
              <a:avLst/>
              <a:gdLst>
                <a:gd name="T0" fmla="*/ 0 w 409"/>
                <a:gd name="T1" fmla="*/ 9 w 409"/>
                <a:gd name="T2" fmla="*/ 17 w 409"/>
                <a:gd name="T3" fmla="*/ 26 w 409"/>
                <a:gd name="T4" fmla="*/ 34 w 409"/>
                <a:gd name="T5" fmla="*/ 42 w 409"/>
                <a:gd name="T6" fmla="*/ 51 w 409"/>
                <a:gd name="T7" fmla="*/ 59 w 409"/>
                <a:gd name="T8" fmla="*/ 67 w 409"/>
                <a:gd name="T9" fmla="*/ 75 w 409"/>
                <a:gd name="T10" fmla="*/ 84 w 409"/>
                <a:gd name="T11" fmla="*/ 92 w 409"/>
                <a:gd name="T12" fmla="*/ 100 w 409"/>
                <a:gd name="T13" fmla="*/ 109 w 409"/>
                <a:gd name="T14" fmla="*/ 117 w 409"/>
                <a:gd name="T15" fmla="*/ 126 w 409"/>
                <a:gd name="T16" fmla="*/ 134 w 409"/>
                <a:gd name="T17" fmla="*/ 142 w 409"/>
                <a:gd name="T18" fmla="*/ 151 w 409"/>
                <a:gd name="T19" fmla="*/ 159 w 409"/>
                <a:gd name="T20" fmla="*/ 167 w 409"/>
                <a:gd name="T21" fmla="*/ 176 w 409"/>
                <a:gd name="T22" fmla="*/ 184 w 409"/>
                <a:gd name="T23" fmla="*/ 192 w 409"/>
                <a:gd name="T24" fmla="*/ 200 w 409"/>
                <a:gd name="T25" fmla="*/ 209 w 409"/>
                <a:gd name="T26" fmla="*/ 217 w 409"/>
                <a:gd name="T27" fmla="*/ 225 w 409"/>
                <a:gd name="T28" fmla="*/ 234 w 409"/>
                <a:gd name="T29" fmla="*/ 242 w 409"/>
                <a:gd name="T30" fmla="*/ 251 w 409"/>
                <a:gd name="T31" fmla="*/ 259 w 409"/>
                <a:gd name="T32" fmla="*/ 267 w 409"/>
                <a:gd name="T33" fmla="*/ 276 w 409"/>
                <a:gd name="T34" fmla="*/ 284 w 409"/>
                <a:gd name="T35" fmla="*/ 292 w 409"/>
                <a:gd name="T36" fmla="*/ 301 w 409"/>
                <a:gd name="T37" fmla="*/ 309 w 409"/>
                <a:gd name="T38" fmla="*/ 317 w 409"/>
                <a:gd name="T39" fmla="*/ 325 w 409"/>
                <a:gd name="T40" fmla="*/ 334 w 409"/>
                <a:gd name="T41" fmla="*/ 342 w 409"/>
                <a:gd name="T42" fmla="*/ 351 w 409"/>
                <a:gd name="T43" fmla="*/ 359 w 409"/>
                <a:gd name="T44" fmla="*/ 367 w 409"/>
                <a:gd name="T45" fmla="*/ 376 w 409"/>
                <a:gd name="T46" fmla="*/ 384 w 409"/>
                <a:gd name="T47" fmla="*/ 392 w 409"/>
                <a:gd name="T48" fmla="*/ 401 w 409"/>
                <a:gd name="T49" fmla="*/ 409 w 4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0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1" y="0"/>
                  </a:lnTo>
                  <a:lnTo>
                    <a:pt x="409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70" name="Freeform 299"/>
            <p:cNvSpPr>
              <a:spLocks/>
            </p:cNvSpPr>
            <p:nvPr/>
          </p:nvSpPr>
          <p:spPr bwMode="auto">
            <a:xfrm>
              <a:off x="2519363" y="-760413"/>
              <a:ext cx="455613" cy="0"/>
            </a:xfrm>
            <a:custGeom>
              <a:avLst/>
              <a:gdLst>
                <a:gd name="T0" fmla="*/ 0 w 287"/>
                <a:gd name="T1" fmla="*/ 8 w 287"/>
                <a:gd name="T2" fmla="*/ 17 w 287"/>
                <a:gd name="T3" fmla="*/ 25 w 287"/>
                <a:gd name="T4" fmla="*/ 33 w 287"/>
                <a:gd name="T5" fmla="*/ 42 w 287"/>
                <a:gd name="T6" fmla="*/ 50 w 287"/>
                <a:gd name="T7" fmla="*/ 58 w 287"/>
                <a:gd name="T8" fmla="*/ 67 w 287"/>
                <a:gd name="T9" fmla="*/ 75 w 287"/>
                <a:gd name="T10" fmla="*/ 83 w 287"/>
                <a:gd name="T11" fmla="*/ 92 w 287"/>
                <a:gd name="T12" fmla="*/ 100 w 287"/>
                <a:gd name="T13" fmla="*/ 108 w 287"/>
                <a:gd name="T14" fmla="*/ 117 w 287"/>
                <a:gd name="T15" fmla="*/ 125 w 287"/>
                <a:gd name="T16" fmla="*/ 133 w 287"/>
                <a:gd name="T17" fmla="*/ 142 w 287"/>
                <a:gd name="T18" fmla="*/ 150 w 287"/>
                <a:gd name="T19" fmla="*/ 158 w 287"/>
                <a:gd name="T20" fmla="*/ 167 w 287"/>
                <a:gd name="T21" fmla="*/ 175 w 287"/>
                <a:gd name="T22" fmla="*/ 184 w 287"/>
                <a:gd name="T23" fmla="*/ 192 w 287"/>
                <a:gd name="T24" fmla="*/ 200 w 287"/>
                <a:gd name="T25" fmla="*/ 208 w 287"/>
                <a:gd name="T26" fmla="*/ 217 w 287"/>
                <a:gd name="T27" fmla="*/ 225 w 287"/>
                <a:gd name="T28" fmla="*/ 233 w 287"/>
                <a:gd name="T29" fmla="*/ 242 w 287"/>
                <a:gd name="T30" fmla="*/ 250 w 287"/>
                <a:gd name="T31" fmla="*/ 258 w 287"/>
                <a:gd name="T32" fmla="*/ 267 w 287"/>
                <a:gd name="T33" fmla="*/ 275 w 287"/>
                <a:gd name="T34" fmla="*/ 284 w 287"/>
                <a:gd name="T35" fmla="*/ 287 w 2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7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</p:grpSp>
      <p:sp>
        <p:nvSpPr>
          <p:cNvPr id="283" name="Rectangle 6"/>
          <p:cNvSpPr>
            <a:spLocks noChangeArrowheads="1"/>
          </p:cNvSpPr>
          <p:nvPr/>
        </p:nvSpPr>
        <p:spPr bwMode="auto">
          <a:xfrm rot="16200000">
            <a:off x="-293406" y="2081991"/>
            <a:ext cx="1243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 err="1" smtClean="0">
                <a:solidFill>
                  <a:srgbClr val="262626"/>
                </a:solidFill>
              </a:rPr>
              <a:t>Energy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[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meV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]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Rectangle 6"/>
          <p:cNvSpPr>
            <a:spLocks noChangeArrowheads="1"/>
          </p:cNvSpPr>
          <p:nvPr/>
        </p:nvSpPr>
        <p:spPr bwMode="auto">
          <a:xfrm>
            <a:off x="6654765" y="3277481"/>
            <a:ext cx="2062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1/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Temperature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[1/1000K]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Line 7"/>
          <p:cNvSpPr>
            <a:spLocks noChangeShapeType="1"/>
          </p:cNvSpPr>
          <p:nvPr/>
        </p:nvSpPr>
        <p:spPr bwMode="auto">
          <a:xfrm>
            <a:off x="6501989" y="3049733"/>
            <a:ext cx="2412725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87" name="Line 8"/>
          <p:cNvSpPr>
            <a:spLocks noChangeShapeType="1"/>
          </p:cNvSpPr>
          <p:nvPr/>
        </p:nvSpPr>
        <p:spPr bwMode="auto">
          <a:xfrm>
            <a:off x="6501989" y="1331124"/>
            <a:ext cx="2412725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88" name="Line 9"/>
          <p:cNvSpPr>
            <a:spLocks noChangeShapeType="1"/>
          </p:cNvSpPr>
          <p:nvPr/>
        </p:nvSpPr>
        <p:spPr bwMode="auto">
          <a:xfrm flipV="1">
            <a:off x="6501989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89" name="Line 10"/>
          <p:cNvSpPr>
            <a:spLocks noChangeShapeType="1"/>
          </p:cNvSpPr>
          <p:nvPr/>
        </p:nvSpPr>
        <p:spPr bwMode="auto">
          <a:xfrm flipV="1">
            <a:off x="6786119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0" name="Line 11"/>
          <p:cNvSpPr>
            <a:spLocks noChangeShapeType="1"/>
          </p:cNvSpPr>
          <p:nvPr/>
        </p:nvSpPr>
        <p:spPr bwMode="auto">
          <a:xfrm flipV="1">
            <a:off x="7069455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1" name="Line 12"/>
          <p:cNvSpPr>
            <a:spLocks noChangeShapeType="1"/>
          </p:cNvSpPr>
          <p:nvPr/>
        </p:nvSpPr>
        <p:spPr bwMode="auto">
          <a:xfrm flipV="1">
            <a:off x="7353585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2" name="Line 13"/>
          <p:cNvSpPr>
            <a:spLocks noChangeShapeType="1"/>
          </p:cNvSpPr>
          <p:nvPr/>
        </p:nvSpPr>
        <p:spPr bwMode="auto">
          <a:xfrm flipV="1">
            <a:off x="7637715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3" name="Line 14"/>
          <p:cNvSpPr>
            <a:spLocks noChangeShapeType="1"/>
          </p:cNvSpPr>
          <p:nvPr/>
        </p:nvSpPr>
        <p:spPr bwMode="auto">
          <a:xfrm flipV="1">
            <a:off x="7921051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4" name="Line 15"/>
          <p:cNvSpPr>
            <a:spLocks noChangeShapeType="1"/>
          </p:cNvSpPr>
          <p:nvPr/>
        </p:nvSpPr>
        <p:spPr bwMode="auto">
          <a:xfrm flipV="1">
            <a:off x="8205182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5" name="Line 16"/>
          <p:cNvSpPr>
            <a:spLocks noChangeShapeType="1"/>
          </p:cNvSpPr>
          <p:nvPr/>
        </p:nvSpPr>
        <p:spPr bwMode="auto">
          <a:xfrm flipV="1">
            <a:off x="8489312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6" name="Line 17"/>
          <p:cNvSpPr>
            <a:spLocks noChangeShapeType="1"/>
          </p:cNvSpPr>
          <p:nvPr/>
        </p:nvSpPr>
        <p:spPr bwMode="auto">
          <a:xfrm flipV="1">
            <a:off x="8772648" y="3031352"/>
            <a:ext cx="0" cy="18381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7" name="Line 18"/>
          <p:cNvSpPr>
            <a:spLocks noChangeShapeType="1"/>
          </p:cNvSpPr>
          <p:nvPr/>
        </p:nvSpPr>
        <p:spPr bwMode="auto">
          <a:xfrm>
            <a:off x="6501989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8" name="Line 19"/>
          <p:cNvSpPr>
            <a:spLocks noChangeShapeType="1"/>
          </p:cNvSpPr>
          <p:nvPr/>
        </p:nvSpPr>
        <p:spPr bwMode="auto">
          <a:xfrm>
            <a:off x="6786119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299" name="Line 20"/>
          <p:cNvSpPr>
            <a:spLocks noChangeShapeType="1"/>
          </p:cNvSpPr>
          <p:nvPr/>
        </p:nvSpPr>
        <p:spPr bwMode="auto">
          <a:xfrm>
            <a:off x="7069455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00" name="Line 21"/>
          <p:cNvSpPr>
            <a:spLocks noChangeShapeType="1"/>
          </p:cNvSpPr>
          <p:nvPr/>
        </p:nvSpPr>
        <p:spPr bwMode="auto">
          <a:xfrm>
            <a:off x="7353585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7637715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7921051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>
            <a:off x="8205182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>
            <a:off x="8489312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772648" y="1331124"/>
            <a:ext cx="0" cy="1899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06" name="Rectangle 27"/>
          <p:cNvSpPr>
            <a:spLocks noChangeArrowheads="1"/>
          </p:cNvSpPr>
          <p:nvPr/>
        </p:nvSpPr>
        <p:spPr bwMode="auto">
          <a:xfrm>
            <a:off x="6476868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Rectangle 28"/>
          <p:cNvSpPr>
            <a:spLocks noChangeArrowheads="1"/>
          </p:cNvSpPr>
          <p:nvPr/>
        </p:nvSpPr>
        <p:spPr bwMode="auto">
          <a:xfrm>
            <a:off x="6758617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29"/>
          <p:cNvSpPr>
            <a:spLocks noChangeArrowheads="1"/>
          </p:cNvSpPr>
          <p:nvPr/>
        </p:nvSpPr>
        <p:spPr bwMode="auto">
          <a:xfrm>
            <a:off x="7045128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" name="Rectangle 30"/>
          <p:cNvSpPr>
            <a:spLocks noChangeArrowheads="1"/>
          </p:cNvSpPr>
          <p:nvPr/>
        </p:nvSpPr>
        <p:spPr bwMode="auto">
          <a:xfrm>
            <a:off x="7326877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31"/>
          <p:cNvSpPr>
            <a:spLocks noChangeArrowheads="1"/>
          </p:cNvSpPr>
          <p:nvPr/>
        </p:nvSpPr>
        <p:spPr bwMode="auto">
          <a:xfrm>
            <a:off x="7614182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32"/>
          <p:cNvSpPr>
            <a:spLocks noChangeArrowheads="1"/>
          </p:cNvSpPr>
          <p:nvPr/>
        </p:nvSpPr>
        <p:spPr bwMode="auto">
          <a:xfrm>
            <a:off x="7895931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7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33"/>
          <p:cNvSpPr>
            <a:spLocks noChangeArrowheads="1"/>
          </p:cNvSpPr>
          <p:nvPr/>
        </p:nvSpPr>
        <p:spPr bwMode="auto">
          <a:xfrm>
            <a:off x="8177680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34"/>
          <p:cNvSpPr>
            <a:spLocks noChangeArrowheads="1"/>
          </p:cNvSpPr>
          <p:nvPr/>
        </p:nvSpPr>
        <p:spPr bwMode="auto">
          <a:xfrm>
            <a:off x="8464191" y="3056025"/>
            <a:ext cx="101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35"/>
          <p:cNvSpPr>
            <a:spLocks noChangeArrowheads="1"/>
          </p:cNvSpPr>
          <p:nvPr/>
        </p:nvSpPr>
        <p:spPr bwMode="auto">
          <a:xfrm>
            <a:off x="8731654" y="3056025"/>
            <a:ext cx="203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Line 45"/>
          <p:cNvSpPr>
            <a:spLocks noChangeShapeType="1"/>
          </p:cNvSpPr>
          <p:nvPr/>
        </p:nvSpPr>
        <p:spPr bwMode="auto">
          <a:xfrm flipV="1">
            <a:off x="6501989" y="1331124"/>
            <a:ext cx="0" cy="1718609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16" name="Line 46"/>
          <p:cNvSpPr>
            <a:spLocks noChangeShapeType="1"/>
          </p:cNvSpPr>
          <p:nvPr/>
        </p:nvSpPr>
        <p:spPr bwMode="auto">
          <a:xfrm flipV="1">
            <a:off x="8914712" y="1331124"/>
            <a:ext cx="0" cy="1718609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17" name="Line 47"/>
          <p:cNvSpPr>
            <a:spLocks noChangeShapeType="1"/>
          </p:cNvSpPr>
          <p:nvPr/>
        </p:nvSpPr>
        <p:spPr bwMode="auto">
          <a:xfrm>
            <a:off x="6501989" y="3049733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18" name="Line 48"/>
          <p:cNvSpPr>
            <a:spLocks noChangeShapeType="1"/>
          </p:cNvSpPr>
          <p:nvPr/>
        </p:nvSpPr>
        <p:spPr bwMode="auto">
          <a:xfrm>
            <a:off x="6501989" y="285918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19" name="Line 49"/>
          <p:cNvSpPr>
            <a:spLocks noChangeShapeType="1"/>
          </p:cNvSpPr>
          <p:nvPr/>
        </p:nvSpPr>
        <p:spPr bwMode="auto">
          <a:xfrm>
            <a:off x="6501989" y="2668024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0" name="Line 50"/>
          <p:cNvSpPr>
            <a:spLocks noChangeShapeType="1"/>
          </p:cNvSpPr>
          <p:nvPr/>
        </p:nvSpPr>
        <p:spPr bwMode="auto">
          <a:xfrm>
            <a:off x="6501989" y="2476863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1" name="Line 51"/>
          <p:cNvSpPr>
            <a:spLocks noChangeShapeType="1"/>
          </p:cNvSpPr>
          <p:nvPr/>
        </p:nvSpPr>
        <p:spPr bwMode="auto">
          <a:xfrm>
            <a:off x="6501989" y="228631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2" name="Line 52"/>
          <p:cNvSpPr>
            <a:spLocks noChangeShapeType="1"/>
          </p:cNvSpPr>
          <p:nvPr/>
        </p:nvSpPr>
        <p:spPr bwMode="auto">
          <a:xfrm>
            <a:off x="6501989" y="209515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3" name="Line 53"/>
          <p:cNvSpPr>
            <a:spLocks noChangeShapeType="1"/>
          </p:cNvSpPr>
          <p:nvPr/>
        </p:nvSpPr>
        <p:spPr bwMode="auto">
          <a:xfrm>
            <a:off x="6501989" y="1903994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4" name="Line 54"/>
          <p:cNvSpPr>
            <a:spLocks noChangeShapeType="1"/>
          </p:cNvSpPr>
          <p:nvPr/>
        </p:nvSpPr>
        <p:spPr bwMode="auto">
          <a:xfrm>
            <a:off x="6501989" y="1713446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5" name="Line 55"/>
          <p:cNvSpPr>
            <a:spLocks noChangeShapeType="1"/>
          </p:cNvSpPr>
          <p:nvPr/>
        </p:nvSpPr>
        <p:spPr bwMode="auto">
          <a:xfrm>
            <a:off x="6501989" y="152228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6" name="Line 56"/>
          <p:cNvSpPr>
            <a:spLocks noChangeShapeType="1"/>
          </p:cNvSpPr>
          <p:nvPr/>
        </p:nvSpPr>
        <p:spPr bwMode="auto">
          <a:xfrm>
            <a:off x="6501989" y="1331124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7" name="Line 57"/>
          <p:cNvSpPr>
            <a:spLocks noChangeShapeType="1"/>
          </p:cNvSpPr>
          <p:nvPr/>
        </p:nvSpPr>
        <p:spPr bwMode="auto">
          <a:xfrm flipH="1">
            <a:off x="8890110" y="3049733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8" name="Line 58"/>
          <p:cNvSpPr>
            <a:spLocks noChangeShapeType="1"/>
          </p:cNvSpPr>
          <p:nvPr/>
        </p:nvSpPr>
        <p:spPr bwMode="auto">
          <a:xfrm flipH="1">
            <a:off x="8890110" y="285918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29" name="Line 59"/>
          <p:cNvSpPr>
            <a:spLocks noChangeShapeType="1"/>
          </p:cNvSpPr>
          <p:nvPr/>
        </p:nvSpPr>
        <p:spPr bwMode="auto">
          <a:xfrm flipH="1">
            <a:off x="8890110" y="2668024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0" name="Line 60"/>
          <p:cNvSpPr>
            <a:spLocks noChangeShapeType="1"/>
          </p:cNvSpPr>
          <p:nvPr/>
        </p:nvSpPr>
        <p:spPr bwMode="auto">
          <a:xfrm flipH="1">
            <a:off x="8890110" y="2476863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1" name="Line 61"/>
          <p:cNvSpPr>
            <a:spLocks noChangeShapeType="1"/>
          </p:cNvSpPr>
          <p:nvPr/>
        </p:nvSpPr>
        <p:spPr bwMode="auto">
          <a:xfrm flipH="1">
            <a:off x="8890110" y="228631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2" name="Line 62"/>
          <p:cNvSpPr>
            <a:spLocks noChangeShapeType="1"/>
          </p:cNvSpPr>
          <p:nvPr/>
        </p:nvSpPr>
        <p:spPr bwMode="auto">
          <a:xfrm flipH="1">
            <a:off x="8890110" y="209515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3" name="Line 63"/>
          <p:cNvSpPr>
            <a:spLocks noChangeShapeType="1"/>
          </p:cNvSpPr>
          <p:nvPr/>
        </p:nvSpPr>
        <p:spPr bwMode="auto">
          <a:xfrm flipH="1">
            <a:off x="8890110" y="1903994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4" name="Line 64"/>
          <p:cNvSpPr>
            <a:spLocks noChangeShapeType="1"/>
          </p:cNvSpPr>
          <p:nvPr/>
        </p:nvSpPr>
        <p:spPr bwMode="auto">
          <a:xfrm flipH="1">
            <a:off x="8890110" y="1713446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5" name="Line 65"/>
          <p:cNvSpPr>
            <a:spLocks noChangeShapeType="1"/>
          </p:cNvSpPr>
          <p:nvPr/>
        </p:nvSpPr>
        <p:spPr bwMode="auto">
          <a:xfrm flipH="1">
            <a:off x="8890110" y="1522285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6" name="Line 66"/>
          <p:cNvSpPr>
            <a:spLocks noChangeShapeType="1"/>
          </p:cNvSpPr>
          <p:nvPr/>
        </p:nvSpPr>
        <p:spPr bwMode="auto">
          <a:xfrm flipH="1">
            <a:off x="8890110" y="1331124"/>
            <a:ext cx="2460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7" name="Freeform 87"/>
          <p:cNvSpPr>
            <a:spLocks/>
          </p:cNvSpPr>
          <p:nvPr/>
        </p:nvSpPr>
        <p:spPr bwMode="auto">
          <a:xfrm>
            <a:off x="6880565" y="1454888"/>
            <a:ext cx="1892084" cy="1505391"/>
          </a:xfrm>
          <a:custGeom>
            <a:avLst/>
            <a:gdLst>
              <a:gd name="T0" fmla="*/ 2384 w 2384"/>
              <a:gd name="T1" fmla="*/ 0 h 2457"/>
              <a:gd name="T2" fmla="*/ 1192 w 2384"/>
              <a:gd name="T3" fmla="*/ 1314 h 2457"/>
              <a:gd name="T4" fmla="*/ 0 w 2384"/>
              <a:gd name="T5" fmla="*/ 2457 h 2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4" h="2457">
                <a:moveTo>
                  <a:pt x="2384" y="0"/>
                </a:moveTo>
                <a:lnTo>
                  <a:pt x="1192" y="1314"/>
                </a:lnTo>
                <a:lnTo>
                  <a:pt x="0" y="2457"/>
                </a:lnTo>
              </a:path>
            </a:pathLst>
          </a:cu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8" name="Line 88"/>
          <p:cNvSpPr>
            <a:spLocks noChangeShapeType="1"/>
          </p:cNvSpPr>
          <p:nvPr/>
        </p:nvSpPr>
        <p:spPr bwMode="auto">
          <a:xfrm flipV="1">
            <a:off x="8736933" y="1426704"/>
            <a:ext cx="73810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39" name="Line 89"/>
          <p:cNvSpPr>
            <a:spLocks noChangeShapeType="1"/>
          </p:cNvSpPr>
          <p:nvPr/>
        </p:nvSpPr>
        <p:spPr bwMode="auto">
          <a:xfrm>
            <a:off x="8736933" y="1426704"/>
            <a:ext cx="73810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0" name="Line 90"/>
          <p:cNvSpPr>
            <a:spLocks noChangeShapeType="1"/>
          </p:cNvSpPr>
          <p:nvPr/>
        </p:nvSpPr>
        <p:spPr bwMode="auto">
          <a:xfrm flipV="1">
            <a:off x="7787716" y="2230560"/>
            <a:ext cx="73810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1" name="Line 91"/>
          <p:cNvSpPr>
            <a:spLocks noChangeShapeType="1"/>
          </p:cNvSpPr>
          <p:nvPr/>
        </p:nvSpPr>
        <p:spPr bwMode="auto">
          <a:xfrm>
            <a:off x="7787716" y="2230560"/>
            <a:ext cx="73810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2" name="Line 92"/>
          <p:cNvSpPr>
            <a:spLocks noChangeShapeType="1"/>
          </p:cNvSpPr>
          <p:nvPr/>
        </p:nvSpPr>
        <p:spPr bwMode="auto">
          <a:xfrm flipV="1">
            <a:off x="6843262" y="2932096"/>
            <a:ext cx="73810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3" name="Line 93"/>
          <p:cNvSpPr>
            <a:spLocks noChangeShapeType="1"/>
          </p:cNvSpPr>
          <p:nvPr/>
        </p:nvSpPr>
        <p:spPr bwMode="auto">
          <a:xfrm>
            <a:off x="6843262" y="2932096"/>
            <a:ext cx="73810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4" name="Freeform 94"/>
          <p:cNvSpPr>
            <a:spLocks/>
          </p:cNvSpPr>
          <p:nvPr/>
        </p:nvSpPr>
        <p:spPr bwMode="auto">
          <a:xfrm>
            <a:off x="6882945" y="2172354"/>
            <a:ext cx="2031767" cy="774446"/>
          </a:xfrm>
          <a:custGeom>
            <a:avLst/>
            <a:gdLst>
              <a:gd name="T0" fmla="*/ 0 w 2560"/>
              <a:gd name="T1" fmla="*/ 1264 h 1264"/>
              <a:gd name="T2" fmla="*/ 105 w 2560"/>
              <a:gd name="T3" fmla="*/ 1173 h 1264"/>
              <a:gd name="T4" fmla="*/ 235 w 2560"/>
              <a:gd name="T5" fmla="*/ 1059 h 1264"/>
              <a:gd name="T6" fmla="*/ 397 w 2560"/>
              <a:gd name="T7" fmla="*/ 906 h 1264"/>
              <a:gd name="T8" fmla="*/ 593 w 2560"/>
              <a:gd name="T9" fmla="*/ 719 h 1264"/>
              <a:gd name="T10" fmla="*/ 1191 w 2560"/>
              <a:gd name="T11" fmla="*/ 286 h 1264"/>
              <a:gd name="T12" fmla="*/ 2385 w 2560"/>
              <a:gd name="T13" fmla="*/ 16 h 1264"/>
              <a:gd name="T14" fmla="*/ 2560 w 2560"/>
              <a:gd name="T15" fmla="*/ 0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0" h="1264">
                <a:moveTo>
                  <a:pt x="0" y="1264"/>
                </a:moveTo>
                <a:lnTo>
                  <a:pt x="105" y="1173"/>
                </a:lnTo>
                <a:lnTo>
                  <a:pt x="235" y="1059"/>
                </a:lnTo>
                <a:lnTo>
                  <a:pt x="397" y="906"/>
                </a:lnTo>
                <a:lnTo>
                  <a:pt x="593" y="719"/>
                </a:lnTo>
                <a:lnTo>
                  <a:pt x="1191" y="286"/>
                </a:lnTo>
                <a:lnTo>
                  <a:pt x="2385" y="16"/>
                </a:lnTo>
                <a:lnTo>
                  <a:pt x="2560" y="0"/>
                </a:lnTo>
              </a:path>
            </a:pathLst>
          </a:cu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5" name="Line 95"/>
          <p:cNvSpPr>
            <a:spLocks noChangeShapeType="1"/>
          </p:cNvSpPr>
          <p:nvPr/>
        </p:nvSpPr>
        <p:spPr bwMode="auto">
          <a:xfrm flipV="1">
            <a:off x="6848024" y="2916778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6" name="Line 96"/>
          <p:cNvSpPr>
            <a:spLocks noChangeShapeType="1"/>
          </p:cNvSpPr>
          <p:nvPr/>
        </p:nvSpPr>
        <p:spPr bwMode="auto">
          <a:xfrm>
            <a:off x="6848024" y="2916778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7" name="Line 97"/>
          <p:cNvSpPr>
            <a:spLocks noChangeShapeType="1"/>
          </p:cNvSpPr>
          <p:nvPr/>
        </p:nvSpPr>
        <p:spPr bwMode="auto">
          <a:xfrm flipV="1">
            <a:off x="6927390" y="2863474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8" name="Line 98"/>
          <p:cNvSpPr>
            <a:spLocks noChangeShapeType="1"/>
          </p:cNvSpPr>
          <p:nvPr/>
        </p:nvSpPr>
        <p:spPr bwMode="auto">
          <a:xfrm>
            <a:off x="6927390" y="2863474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49" name="Line 99"/>
          <p:cNvSpPr>
            <a:spLocks noChangeShapeType="1"/>
          </p:cNvSpPr>
          <p:nvPr/>
        </p:nvSpPr>
        <p:spPr bwMode="auto">
          <a:xfrm flipV="1">
            <a:off x="7030566" y="2790563"/>
            <a:ext cx="74604" cy="57593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0" name="Line 100"/>
          <p:cNvSpPr>
            <a:spLocks noChangeShapeType="1"/>
          </p:cNvSpPr>
          <p:nvPr/>
        </p:nvSpPr>
        <p:spPr bwMode="auto">
          <a:xfrm>
            <a:off x="7030566" y="2790563"/>
            <a:ext cx="74604" cy="57593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1" name="Line 101"/>
          <p:cNvSpPr>
            <a:spLocks noChangeShapeType="1"/>
          </p:cNvSpPr>
          <p:nvPr/>
        </p:nvSpPr>
        <p:spPr bwMode="auto">
          <a:xfrm flipV="1">
            <a:off x="7159139" y="2699272"/>
            <a:ext cx="74604" cy="57593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2" name="Line 102"/>
          <p:cNvSpPr>
            <a:spLocks noChangeShapeType="1"/>
          </p:cNvSpPr>
          <p:nvPr/>
        </p:nvSpPr>
        <p:spPr bwMode="auto">
          <a:xfrm>
            <a:off x="7159139" y="2699272"/>
            <a:ext cx="74604" cy="57593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3" name="Line 103"/>
          <p:cNvSpPr>
            <a:spLocks noChangeShapeType="1"/>
          </p:cNvSpPr>
          <p:nvPr/>
        </p:nvSpPr>
        <p:spPr bwMode="auto">
          <a:xfrm flipV="1">
            <a:off x="7317870" y="2585310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4" name="Line 104"/>
          <p:cNvSpPr>
            <a:spLocks noChangeShapeType="1"/>
          </p:cNvSpPr>
          <p:nvPr/>
        </p:nvSpPr>
        <p:spPr bwMode="auto">
          <a:xfrm>
            <a:off x="7317870" y="2585310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5" name="Line 105"/>
          <p:cNvSpPr>
            <a:spLocks noChangeShapeType="1"/>
          </p:cNvSpPr>
          <p:nvPr/>
        </p:nvSpPr>
        <p:spPr bwMode="auto">
          <a:xfrm flipV="1">
            <a:off x="7792479" y="2318175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6" name="Line 106"/>
          <p:cNvSpPr>
            <a:spLocks noChangeShapeType="1"/>
          </p:cNvSpPr>
          <p:nvPr/>
        </p:nvSpPr>
        <p:spPr bwMode="auto">
          <a:xfrm>
            <a:off x="7792479" y="2318175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7" name="Line 107"/>
          <p:cNvSpPr>
            <a:spLocks noChangeShapeType="1"/>
          </p:cNvSpPr>
          <p:nvPr/>
        </p:nvSpPr>
        <p:spPr bwMode="auto">
          <a:xfrm flipV="1">
            <a:off x="8736933" y="2154586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8" name="Line 108"/>
          <p:cNvSpPr>
            <a:spLocks noChangeShapeType="1"/>
          </p:cNvSpPr>
          <p:nvPr/>
        </p:nvSpPr>
        <p:spPr bwMode="auto">
          <a:xfrm>
            <a:off x="8736933" y="2154586"/>
            <a:ext cx="73810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59" name="Rectangle 110"/>
          <p:cNvSpPr>
            <a:spLocks noChangeArrowheads="1"/>
          </p:cNvSpPr>
          <p:nvPr/>
        </p:nvSpPr>
        <p:spPr bwMode="auto">
          <a:xfrm>
            <a:off x="7857209" y="2497252"/>
            <a:ext cx="8549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Simulation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Line 111"/>
          <p:cNvSpPr>
            <a:spLocks noChangeShapeType="1"/>
          </p:cNvSpPr>
          <p:nvPr/>
        </p:nvSpPr>
        <p:spPr bwMode="auto">
          <a:xfrm>
            <a:off x="7630222" y="2648803"/>
            <a:ext cx="197621" cy="0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61" name="Line 112"/>
          <p:cNvSpPr>
            <a:spLocks noChangeShapeType="1"/>
          </p:cNvSpPr>
          <p:nvPr/>
        </p:nvSpPr>
        <p:spPr bwMode="auto">
          <a:xfrm flipV="1">
            <a:off x="7694508" y="2619394"/>
            <a:ext cx="74604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62" name="Line 113"/>
          <p:cNvSpPr>
            <a:spLocks noChangeShapeType="1"/>
          </p:cNvSpPr>
          <p:nvPr/>
        </p:nvSpPr>
        <p:spPr bwMode="auto">
          <a:xfrm>
            <a:off x="7694508" y="2619394"/>
            <a:ext cx="74604" cy="56981"/>
          </a:xfrm>
          <a:prstGeom prst="line">
            <a:avLst/>
          </a:prstGeom>
          <a:noFill/>
          <a:ln w="26988" cap="flat">
            <a:solidFill>
              <a:srgbClr val="0072B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63" name="Rectangle 114"/>
          <p:cNvSpPr>
            <a:spLocks noChangeArrowheads="1"/>
          </p:cNvSpPr>
          <p:nvPr/>
        </p:nvSpPr>
        <p:spPr bwMode="auto">
          <a:xfrm>
            <a:off x="7857209" y="2680494"/>
            <a:ext cx="9281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Experiment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115"/>
          <p:cNvSpPr>
            <a:spLocks noChangeShapeType="1"/>
          </p:cNvSpPr>
          <p:nvPr/>
        </p:nvSpPr>
        <p:spPr bwMode="auto">
          <a:xfrm>
            <a:off x="7630222" y="2791029"/>
            <a:ext cx="197621" cy="0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65" name="Line 116"/>
          <p:cNvSpPr>
            <a:spLocks noChangeShapeType="1"/>
          </p:cNvSpPr>
          <p:nvPr/>
        </p:nvSpPr>
        <p:spPr bwMode="auto">
          <a:xfrm flipV="1">
            <a:off x="7694508" y="2762846"/>
            <a:ext cx="74604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66" name="Line 117"/>
          <p:cNvSpPr>
            <a:spLocks noChangeShapeType="1"/>
          </p:cNvSpPr>
          <p:nvPr/>
        </p:nvSpPr>
        <p:spPr bwMode="auto">
          <a:xfrm>
            <a:off x="7694508" y="2762846"/>
            <a:ext cx="74604" cy="56981"/>
          </a:xfrm>
          <a:prstGeom prst="line">
            <a:avLst/>
          </a:prstGeom>
          <a:noFill/>
          <a:ln w="26988" cap="flat">
            <a:solidFill>
              <a:srgbClr val="EDB1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67" name="TextBox 366"/>
          <p:cNvSpPr txBox="1"/>
          <p:nvPr/>
        </p:nvSpPr>
        <p:spPr>
          <a:xfrm>
            <a:off x="6609196" y="1415208"/>
            <a:ext cx="153690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>
                <a:latin typeface="+mn-lt"/>
              </a:rPr>
              <a:t>No deviation from Arrhenius line at low T in simulation</a:t>
            </a:r>
            <a:endParaRPr lang="de-DE" sz="1600" dirty="0" err="1" smtClean="0">
              <a:latin typeface="+mn-lt"/>
            </a:endParaRPr>
          </a:p>
        </p:txBody>
      </p:sp>
      <p:sp>
        <p:nvSpPr>
          <p:cNvPr id="368" name="Rectangle 6"/>
          <p:cNvSpPr>
            <a:spLocks noChangeArrowheads="1"/>
          </p:cNvSpPr>
          <p:nvPr/>
        </p:nvSpPr>
        <p:spPr bwMode="auto">
          <a:xfrm rot="16200000">
            <a:off x="5476122" y="2044740"/>
            <a:ext cx="1717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 smtClean="0">
                <a:solidFill>
                  <a:srgbClr val="262626"/>
                </a:solidFill>
              </a:rPr>
              <a:t>Resistance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</a:rPr>
              <a:t> [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sym typeface="Symbol" panose="05050102010706020507" pitchFamily="18" charset="2"/>
              </a:rPr>
              <a:t>cm</a:t>
            </a:r>
            <a:r>
              <a:rPr kumimoji="0" lang="de-DE" altLang="de-DE" sz="1600" b="0" i="0" u="none" strike="noStrike" cap="none" normalizeH="0" baseline="30000" dirty="0" smtClean="0">
                <a:ln>
                  <a:noFill/>
                </a:ln>
                <a:solidFill>
                  <a:srgbClr val="262626"/>
                </a:solidFill>
                <a:effectLst/>
                <a:sym typeface="Symbol" panose="05050102010706020507" pitchFamily="18" charset="2"/>
              </a:rPr>
              <a:t>2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</a:rPr>
              <a:t>]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840663" y="2555550"/>
            <a:ext cx="2420549" cy="936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370" name="Line 6"/>
          <p:cNvSpPr>
            <a:spLocks noChangeShapeType="1"/>
          </p:cNvSpPr>
          <p:nvPr/>
        </p:nvSpPr>
        <p:spPr bwMode="auto">
          <a:xfrm>
            <a:off x="3868154" y="3049768"/>
            <a:ext cx="2190954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1" name="Line 7"/>
          <p:cNvSpPr>
            <a:spLocks noChangeShapeType="1"/>
          </p:cNvSpPr>
          <p:nvPr/>
        </p:nvSpPr>
        <p:spPr bwMode="auto">
          <a:xfrm>
            <a:off x="3868154" y="1332043"/>
            <a:ext cx="2190954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2" name="Line 8"/>
          <p:cNvSpPr>
            <a:spLocks noChangeShapeType="1"/>
          </p:cNvSpPr>
          <p:nvPr/>
        </p:nvSpPr>
        <p:spPr bwMode="auto">
          <a:xfrm flipV="1">
            <a:off x="3868154" y="3032888"/>
            <a:ext cx="0" cy="1688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3" name="Line 9"/>
          <p:cNvSpPr>
            <a:spLocks noChangeShapeType="1"/>
          </p:cNvSpPr>
          <p:nvPr/>
        </p:nvSpPr>
        <p:spPr bwMode="auto">
          <a:xfrm flipV="1">
            <a:off x="4415347" y="3032888"/>
            <a:ext cx="0" cy="1688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4" name="Line 10"/>
          <p:cNvSpPr>
            <a:spLocks noChangeShapeType="1"/>
          </p:cNvSpPr>
          <p:nvPr/>
        </p:nvSpPr>
        <p:spPr bwMode="auto">
          <a:xfrm flipV="1">
            <a:off x="4963631" y="3032888"/>
            <a:ext cx="0" cy="1688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5" name="Line 11"/>
          <p:cNvSpPr>
            <a:spLocks noChangeShapeType="1"/>
          </p:cNvSpPr>
          <p:nvPr/>
        </p:nvSpPr>
        <p:spPr bwMode="auto">
          <a:xfrm flipV="1">
            <a:off x="5510824" y="3032888"/>
            <a:ext cx="0" cy="1688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6" name="Line 12"/>
          <p:cNvSpPr>
            <a:spLocks noChangeShapeType="1"/>
          </p:cNvSpPr>
          <p:nvPr/>
        </p:nvSpPr>
        <p:spPr bwMode="auto">
          <a:xfrm flipV="1">
            <a:off x="6059108" y="3032888"/>
            <a:ext cx="0" cy="1688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7" name="Line 13"/>
          <p:cNvSpPr>
            <a:spLocks noChangeShapeType="1"/>
          </p:cNvSpPr>
          <p:nvPr/>
        </p:nvSpPr>
        <p:spPr bwMode="auto">
          <a:xfrm>
            <a:off x="3868154" y="1332043"/>
            <a:ext cx="0" cy="1768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8" name="Line 14"/>
          <p:cNvSpPr>
            <a:spLocks noChangeShapeType="1"/>
          </p:cNvSpPr>
          <p:nvPr/>
        </p:nvSpPr>
        <p:spPr bwMode="auto">
          <a:xfrm>
            <a:off x="4415347" y="1332043"/>
            <a:ext cx="0" cy="1768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79" name="Line 15"/>
          <p:cNvSpPr>
            <a:spLocks noChangeShapeType="1"/>
          </p:cNvSpPr>
          <p:nvPr/>
        </p:nvSpPr>
        <p:spPr bwMode="auto">
          <a:xfrm>
            <a:off x="4963631" y="1332043"/>
            <a:ext cx="0" cy="1768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80" name="Line 16"/>
          <p:cNvSpPr>
            <a:spLocks noChangeShapeType="1"/>
          </p:cNvSpPr>
          <p:nvPr/>
        </p:nvSpPr>
        <p:spPr bwMode="auto">
          <a:xfrm>
            <a:off x="5510824" y="1332043"/>
            <a:ext cx="0" cy="1768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81" name="Line 17"/>
          <p:cNvSpPr>
            <a:spLocks noChangeShapeType="1"/>
          </p:cNvSpPr>
          <p:nvPr/>
        </p:nvSpPr>
        <p:spPr bwMode="auto">
          <a:xfrm>
            <a:off x="6059108" y="1332043"/>
            <a:ext cx="0" cy="17684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82" name="Rectangle 18"/>
          <p:cNvSpPr>
            <a:spLocks noChangeArrowheads="1"/>
          </p:cNvSpPr>
          <p:nvPr/>
        </p:nvSpPr>
        <p:spPr bwMode="auto">
          <a:xfrm>
            <a:off x="3792942" y="3060447"/>
            <a:ext cx="234443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3" name="Rectangle 19"/>
          <p:cNvSpPr>
            <a:spLocks noChangeArrowheads="1"/>
          </p:cNvSpPr>
          <p:nvPr/>
        </p:nvSpPr>
        <p:spPr bwMode="auto">
          <a:xfrm>
            <a:off x="4344495" y="3060447"/>
            <a:ext cx="234443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150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Rectangle 20"/>
          <p:cNvSpPr>
            <a:spLocks noChangeArrowheads="1"/>
          </p:cNvSpPr>
          <p:nvPr/>
        </p:nvSpPr>
        <p:spPr bwMode="auto">
          <a:xfrm>
            <a:off x="4888419" y="3060447"/>
            <a:ext cx="234443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200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5" name="Rectangle 21"/>
          <p:cNvSpPr>
            <a:spLocks noChangeArrowheads="1"/>
          </p:cNvSpPr>
          <p:nvPr/>
        </p:nvSpPr>
        <p:spPr bwMode="auto">
          <a:xfrm>
            <a:off x="5439973" y="3060447"/>
            <a:ext cx="234443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250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6" name="Rectangle 22"/>
          <p:cNvSpPr>
            <a:spLocks noChangeArrowheads="1"/>
          </p:cNvSpPr>
          <p:nvPr/>
        </p:nvSpPr>
        <p:spPr bwMode="auto">
          <a:xfrm>
            <a:off x="5983896" y="3060447"/>
            <a:ext cx="234443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300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Line 23"/>
          <p:cNvSpPr>
            <a:spLocks noChangeShapeType="1"/>
          </p:cNvSpPr>
          <p:nvPr/>
        </p:nvSpPr>
        <p:spPr bwMode="auto">
          <a:xfrm flipV="1">
            <a:off x="3868154" y="1332043"/>
            <a:ext cx="0" cy="171772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88" name="Line 24"/>
          <p:cNvSpPr>
            <a:spLocks noChangeShapeType="1"/>
          </p:cNvSpPr>
          <p:nvPr/>
        </p:nvSpPr>
        <p:spPr bwMode="auto">
          <a:xfrm flipV="1">
            <a:off x="6059108" y="1332043"/>
            <a:ext cx="0" cy="171772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89" name="Line 25"/>
          <p:cNvSpPr>
            <a:spLocks noChangeShapeType="1"/>
          </p:cNvSpPr>
          <p:nvPr/>
        </p:nvSpPr>
        <p:spPr bwMode="auto">
          <a:xfrm>
            <a:off x="3868154" y="3049768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0" name="Line 26"/>
          <p:cNvSpPr>
            <a:spLocks noChangeShapeType="1"/>
          </p:cNvSpPr>
          <p:nvPr/>
        </p:nvSpPr>
        <p:spPr bwMode="auto">
          <a:xfrm>
            <a:off x="3868154" y="2877754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1" name="Line 27"/>
          <p:cNvSpPr>
            <a:spLocks noChangeShapeType="1"/>
          </p:cNvSpPr>
          <p:nvPr/>
        </p:nvSpPr>
        <p:spPr bwMode="auto">
          <a:xfrm>
            <a:off x="3868154" y="2706545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2" name="Line 28"/>
          <p:cNvSpPr>
            <a:spLocks noChangeShapeType="1"/>
          </p:cNvSpPr>
          <p:nvPr/>
        </p:nvSpPr>
        <p:spPr bwMode="auto">
          <a:xfrm>
            <a:off x="3868154" y="2534531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3" name="Line 29"/>
          <p:cNvSpPr>
            <a:spLocks noChangeShapeType="1"/>
          </p:cNvSpPr>
          <p:nvPr/>
        </p:nvSpPr>
        <p:spPr bwMode="auto">
          <a:xfrm>
            <a:off x="3868154" y="2362517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4" name="Line 30"/>
          <p:cNvSpPr>
            <a:spLocks noChangeShapeType="1"/>
          </p:cNvSpPr>
          <p:nvPr/>
        </p:nvSpPr>
        <p:spPr bwMode="auto">
          <a:xfrm>
            <a:off x="3868154" y="2190504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5" name="Line 31"/>
          <p:cNvSpPr>
            <a:spLocks noChangeShapeType="1"/>
          </p:cNvSpPr>
          <p:nvPr/>
        </p:nvSpPr>
        <p:spPr bwMode="auto">
          <a:xfrm>
            <a:off x="3868154" y="2019294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6" name="Line 32"/>
          <p:cNvSpPr>
            <a:spLocks noChangeShapeType="1"/>
          </p:cNvSpPr>
          <p:nvPr/>
        </p:nvSpPr>
        <p:spPr bwMode="auto">
          <a:xfrm>
            <a:off x="3868154" y="1847280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7" name="Line 33"/>
          <p:cNvSpPr>
            <a:spLocks noChangeShapeType="1"/>
          </p:cNvSpPr>
          <p:nvPr/>
        </p:nvSpPr>
        <p:spPr bwMode="auto">
          <a:xfrm>
            <a:off x="3868154" y="1676071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8" name="Line 34"/>
          <p:cNvSpPr>
            <a:spLocks noChangeShapeType="1"/>
          </p:cNvSpPr>
          <p:nvPr/>
        </p:nvSpPr>
        <p:spPr bwMode="auto">
          <a:xfrm>
            <a:off x="3868154" y="1504057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399" name="Line 35"/>
          <p:cNvSpPr>
            <a:spLocks noChangeShapeType="1"/>
          </p:cNvSpPr>
          <p:nvPr/>
        </p:nvSpPr>
        <p:spPr bwMode="auto">
          <a:xfrm>
            <a:off x="3868154" y="1332043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0" name="Line 36"/>
          <p:cNvSpPr>
            <a:spLocks noChangeShapeType="1"/>
          </p:cNvSpPr>
          <p:nvPr/>
        </p:nvSpPr>
        <p:spPr bwMode="auto">
          <a:xfrm flipH="1">
            <a:off x="6036217" y="3049768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1" name="Line 37"/>
          <p:cNvSpPr>
            <a:spLocks noChangeShapeType="1"/>
          </p:cNvSpPr>
          <p:nvPr/>
        </p:nvSpPr>
        <p:spPr bwMode="auto">
          <a:xfrm flipH="1">
            <a:off x="6036217" y="2877754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2" name="Line 38"/>
          <p:cNvSpPr>
            <a:spLocks noChangeShapeType="1"/>
          </p:cNvSpPr>
          <p:nvPr/>
        </p:nvSpPr>
        <p:spPr bwMode="auto">
          <a:xfrm flipH="1">
            <a:off x="6036217" y="2706545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3" name="Line 39"/>
          <p:cNvSpPr>
            <a:spLocks noChangeShapeType="1"/>
          </p:cNvSpPr>
          <p:nvPr/>
        </p:nvSpPr>
        <p:spPr bwMode="auto">
          <a:xfrm flipH="1">
            <a:off x="6036217" y="2534531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4" name="Line 40"/>
          <p:cNvSpPr>
            <a:spLocks noChangeShapeType="1"/>
          </p:cNvSpPr>
          <p:nvPr/>
        </p:nvSpPr>
        <p:spPr bwMode="auto">
          <a:xfrm flipH="1">
            <a:off x="6036217" y="2362517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5" name="Line 41"/>
          <p:cNvSpPr>
            <a:spLocks noChangeShapeType="1"/>
          </p:cNvSpPr>
          <p:nvPr/>
        </p:nvSpPr>
        <p:spPr bwMode="auto">
          <a:xfrm flipH="1">
            <a:off x="6036217" y="2190504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6" name="Line 42"/>
          <p:cNvSpPr>
            <a:spLocks noChangeShapeType="1"/>
          </p:cNvSpPr>
          <p:nvPr/>
        </p:nvSpPr>
        <p:spPr bwMode="auto">
          <a:xfrm flipH="1">
            <a:off x="6036217" y="2019294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7" name="Line 43"/>
          <p:cNvSpPr>
            <a:spLocks noChangeShapeType="1"/>
          </p:cNvSpPr>
          <p:nvPr/>
        </p:nvSpPr>
        <p:spPr bwMode="auto">
          <a:xfrm flipH="1">
            <a:off x="6036217" y="1847280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8" name="Line 44"/>
          <p:cNvSpPr>
            <a:spLocks noChangeShapeType="1"/>
          </p:cNvSpPr>
          <p:nvPr/>
        </p:nvSpPr>
        <p:spPr bwMode="auto">
          <a:xfrm flipH="1">
            <a:off x="6036217" y="1676071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09" name="Line 45"/>
          <p:cNvSpPr>
            <a:spLocks noChangeShapeType="1"/>
          </p:cNvSpPr>
          <p:nvPr/>
        </p:nvSpPr>
        <p:spPr bwMode="auto">
          <a:xfrm flipH="1">
            <a:off x="6036217" y="1504057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10" name="Line 46"/>
          <p:cNvSpPr>
            <a:spLocks noChangeShapeType="1"/>
          </p:cNvSpPr>
          <p:nvPr/>
        </p:nvSpPr>
        <p:spPr bwMode="auto">
          <a:xfrm flipH="1">
            <a:off x="6036217" y="1332043"/>
            <a:ext cx="22891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11" name="Rectangle 47"/>
          <p:cNvSpPr>
            <a:spLocks noChangeArrowheads="1"/>
          </p:cNvSpPr>
          <p:nvPr/>
        </p:nvSpPr>
        <p:spPr bwMode="auto">
          <a:xfrm>
            <a:off x="3720857" y="3014401"/>
            <a:ext cx="78148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" name="Rectangle 49"/>
          <p:cNvSpPr>
            <a:spLocks noChangeArrowheads="1"/>
          </p:cNvSpPr>
          <p:nvPr/>
        </p:nvSpPr>
        <p:spPr bwMode="auto">
          <a:xfrm>
            <a:off x="3720857" y="2668766"/>
            <a:ext cx="78148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3" name="Rectangle 51"/>
          <p:cNvSpPr>
            <a:spLocks noChangeArrowheads="1"/>
          </p:cNvSpPr>
          <p:nvPr/>
        </p:nvSpPr>
        <p:spPr bwMode="auto">
          <a:xfrm>
            <a:off x="3720857" y="2327954"/>
            <a:ext cx="78148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" name="Rectangle 53"/>
          <p:cNvSpPr>
            <a:spLocks noChangeArrowheads="1"/>
          </p:cNvSpPr>
          <p:nvPr/>
        </p:nvSpPr>
        <p:spPr bwMode="auto">
          <a:xfrm>
            <a:off x="3720857" y="1983123"/>
            <a:ext cx="78148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" name="Rectangle 55"/>
          <p:cNvSpPr>
            <a:spLocks noChangeArrowheads="1"/>
          </p:cNvSpPr>
          <p:nvPr/>
        </p:nvSpPr>
        <p:spPr bwMode="auto">
          <a:xfrm>
            <a:off x="3720857" y="1642311"/>
            <a:ext cx="78148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6" name="Rectangle 57"/>
          <p:cNvSpPr>
            <a:spLocks noChangeArrowheads="1"/>
          </p:cNvSpPr>
          <p:nvPr/>
        </p:nvSpPr>
        <p:spPr bwMode="auto">
          <a:xfrm>
            <a:off x="3613893" y="1296676"/>
            <a:ext cx="156295" cy="1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7" name="Group 416"/>
          <p:cNvGrpSpPr/>
          <p:nvPr/>
        </p:nvGrpSpPr>
        <p:grpSpPr>
          <a:xfrm>
            <a:off x="3847443" y="1342492"/>
            <a:ext cx="2238915" cy="1566611"/>
            <a:chOff x="3878265" y="3896258"/>
            <a:chExt cx="2238915" cy="1566611"/>
          </a:xfrm>
        </p:grpSpPr>
        <p:grpSp>
          <p:nvGrpSpPr>
            <p:cNvPr id="418" name="Group 417"/>
            <p:cNvGrpSpPr/>
            <p:nvPr/>
          </p:nvGrpSpPr>
          <p:grpSpPr>
            <a:xfrm>
              <a:off x="3878265" y="3896258"/>
              <a:ext cx="2211665" cy="1551339"/>
              <a:chOff x="3878265" y="3896258"/>
              <a:chExt cx="2211665" cy="1551339"/>
            </a:xfrm>
          </p:grpSpPr>
          <p:sp>
            <p:nvSpPr>
              <p:cNvPr id="421" name="Line 59"/>
              <p:cNvSpPr>
                <a:spLocks noChangeShapeType="1"/>
              </p:cNvSpPr>
              <p:nvPr/>
            </p:nvSpPr>
            <p:spPr bwMode="auto">
              <a:xfrm flipV="1">
                <a:off x="3878265" y="3896258"/>
                <a:ext cx="47961" cy="34564"/>
              </a:xfrm>
              <a:prstGeom prst="line">
                <a:avLst/>
              </a:prstGeom>
              <a:noFill/>
              <a:ln w="28575" cap="flat">
                <a:solidFill>
                  <a:srgbClr val="0065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422" name="Line 60"/>
              <p:cNvSpPr>
                <a:spLocks noChangeShapeType="1"/>
              </p:cNvSpPr>
              <p:nvPr/>
            </p:nvSpPr>
            <p:spPr bwMode="auto">
              <a:xfrm>
                <a:off x="3878265" y="3896258"/>
                <a:ext cx="47961" cy="34564"/>
              </a:xfrm>
              <a:prstGeom prst="line">
                <a:avLst/>
              </a:prstGeom>
              <a:noFill/>
              <a:ln w="28575" cap="flat">
                <a:solidFill>
                  <a:srgbClr val="0065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grpSp>
            <p:nvGrpSpPr>
              <p:cNvPr id="423" name="Group 422"/>
              <p:cNvGrpSpPr/>
              <p:nvPr/>
            </p:nvGrpSpPr>
            <p:grpSpPr>
              <a:xfrm>
                <a:off x="3898976" y="3913139"/>
                <a:ext cx="2190954" cy="1534458"/>
                <a:chOff x="3898976" y="3913139"/>
                <a:chExt cx="2190954" cy="1534458"/>
              </a:xfrm>
            </p:grpSpPr>
            <p:sp>
              <p:nvSpPr>
                <p:cNvPr id="424" name="Freeform 58"/>
                <p:cNvSpPr>
                  <a:spLocks/>
                </p:cNvSpPr>
                <p:nvPr/>
              </p:nvSpPr>
              <p:spPr bwMode="auto">
                <a:xfrm>
                  <a:off x="3898976" y="3913139"/>
                  <a:ext cx="2190954" cy="1534458"/>
                </a:xfrm>
                <a:custGeom>
                  <a:avLst/>
                  <a:gdLst>
                    <a:gd name="T0" fmla="*/ 0 w 2010"/>
                    <a:gd name="T1" fmla="*/ 0 h 1909"/>
                    <a:gd name="T2" fmla="*/ 502 w 2010"/>
                    <a:gd name="T3" fmla="*/ 812 h 1909"/>
                    <a:gd name="T4" fmla="*/ 2010 w 2010"/>
                    <a:gd name="T5" fmla="*/ 1909 h 1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0" h="1909">
                      <a:moveTo>
                        <a:pt x="0" y="0"/>
                      </a:moveTo>
                      <a:lnTo>
                        <a:pt x="502" y="812"/>
                      </a:lnTo>
                      <a:lnTo>
                        <a:pt x="2010" y="1909"/>
                      </a:lnTo>
                    </a:path>
                  </a:pathLst>
                </a:custGeom>
                <a:noFill/>
                <a:ln w="28575" cap="flat">
                  <a:solidFill>
                    <a:srgbClr val="0065B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600"/>
                </a:p>
              </p:txBody>
            </p:sp>
            <p:grpSp>
              <p:nvGrpSpPr>
                <p:cNvPr id="425" name="Group 424"/>
                <p:cNvGrpSpPr/>
                <p:nvPr/>
              </p:nvGrpSpPr>
              <p:grpSpPr>
                <a:xfrm>
                  <a:off x="4423278" y="4546535"/>
                  <a:ext cx="46871" cy="35367"/>
                  <a:chOff x="4423278" y="4546535"/>
                  <a:chExt cx="46871" cy="35367"/>
                </a:xfrm>
              </p:grpSpPr>
              <p:sp>
                <p:nvSpPr>
                  <p:cNvPr id="426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3278" y="4546535"/>
                    <a:ext cx="46871" cy="3536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65BD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600"/>
                  </a:p>
                </p:txBody>
              </p:sp>
              <p:sp>
                <p:nvSpPr>
                  <p:cNvPr id="427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423278" y="4546535"/>
                    <a:ext cx="46871" cy="3536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65BD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600"/>
                  </a:p>
                </p:txBody>
              </p:sp>
            </p:grpSp>
          </p:grpSp>
        </p:grpSp>
        <p:sp>
          <p:nvSpPr>
            <p:cNvPr id="419" name="Line 63"/>
            <p:cNvSpPr>
              <a:spLocks noChangeShapeType="1"/>
            </p:cNvSpPr>
            <p:nvPr/>
          </p:nvSpPr>
          <p:spPr bwMode="auto">
            <a:xfrm flipV="1">
              <a:off x="6069219" y="5428305"/>
              <a:ext cx="47961" cy="34564"/>
            </a:xfrm>
            <a:prstGeom prst="line">
              <a:avLst/>
            </a:prstGeom>
            <a:noFill/>
            <a:ln w="28575" cap="flat">
              <a:solidFill>
                <a:srgbClr val="0065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20" name="Line 64"/>
            <p:cNvSpPr>
              <a:spLocks noChangeShapeType="1"/>
            </p:cNvSpPr>
            <p:nvPr/>
          </p:nvSpPr>
          <p:spPr bwMode="auto">
            <a:xfrm>
              <a:off x="6069219" y="5428305"/>
              <a:ext cx="47961" cy="34564"/>
            </a:xfrm>
            <a:prstGeom prst="line">
              <a:avLst/>
            </a:prstGeom>
            <a:noFill/>
            <a:ln w="28575" cap="flat">
              <a:solidFill>
                <a:srgbClr val="0065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847443" y="1907566"/>
            <a:ext cx="2238915" cy="896239"/>
            <a:chOff x="3878265" y="4461332"/>
            <a:chExt cx="2238915" cy="896239"/>
          </a:xfrm>
        </p:grpSpPr>
        <p:grpSp>
          <p:nvGrpSpPr>
            <p:cNvPr id="429" name="Group 428"/>
            <p:cNvGrpSpPr/>
            <p:nvPr/>
          </p:nvGrpSpPr>
          <p:grpSpPr>
            <a:xfrm>
              <a:off x="3878265" y="4461332"/>
              <a:ext cx="2211665" cy="879359"/>
              <a:chOff x="3878265" y="4461332"/>
              <a:chExt cx="2211665" cy="879359"/>
            </a:xfrm>
          </p:grpSpPr>
          <p:sp>
            <p:nvSpPr>
              <p:cNvPr id="432" name="Freeform 65"/>
              <p:cNvSpPr>
                <a:spLocks/>
              </p:cNvSpPr>
              <p:nvPr/>
            </p:nvSpPr>
            <p:spPr bwMode="auto">
              <a:xfrm>
                <a:off x="3898976" y="4479819"/>
                <a:ext cx="2190954" cy="860872"/>
              </a:xfrm>
              <a:custGeom>
                <a:avLst/>
                <a:gdLst>
                  <a:gd name="T0" fmla="*/ 0 w 2010"/>
                  <a:gd name="T1" fmla="*/ 0 h 1071"/>
                  <a:gd name="T2" fmla="*/ 502 w 2010"/>
                  <a:gd name="T3" fmla="*/ 504 h 1071"/>
                  <a:gd name="T4" fmla="*/ 2010 w 2010"/>
                  <a:gd name="T5" fmla="*/ 1071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0" h="1071">
                    <a:moveTo>
                      <a:pt x="0" y="0"/>
                    </a:moveTo>
                    <a:lnTo>
                      <a:pt x="502" y="504"/>
                    </a:lnTo>
                    <a:lnTo>
                      <a:pt x="2010" y="1071"/>
                    </a:lnTo>
                  </a:path>
                </a:pathLst>
              </a:custGeom>
              <a:noFill/>
              <a:ln w="28575" cap="flat">
                <a:solidFill>
                  <a:srgbClr val="FFC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433" name="Line 66"/>
              <p:cNvSpPr>
                <a:spLocks noChangeShapeType="1"/>
              </p:cNvSpPr>
              <p:nvPr/>
            </p:nvSpPr>
            <p:spPr bwMode="auto">
              <a:xfrm flipV="1">
                <a:off x="3878265" y="4461332"/>
                <a:ext cx="47961" cy="35367"/>
              </a:xfrm>
              <a:prstGeom prst="line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434" name="Line 67"/>
              <p:cNvSpPr>
                <a:spLocks noChangeShapeType="1"/>
              </p:cNvSpPr>
              <p:nvPr/>
            </p:nvSpPr>
            <p:spPr bwMode="auto">
              <a:xfrm>
                <a:off x="3878265" y="4461332"/>
                <a:ext cx="47961" cy="35367"/>
              </a:xfrm>
              <a:prstGeom prst="line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435" name="Line 68"/>
              <p:cNvSpPr>
                <a:spLocks noChangeShapeType="1"/>
              </p:cNvSpPr>
              <p:nvPr/>
            </p:nvSpPr>
            <p:spPr bwMode="auto">
              <a:xfrm flipV="1">
                <a:off x="4423278" y="4867251"/>
                <a:ext cx="46871" cy="35367"/>
              </a:xfrm>
              <a:prstGeom prst="line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436" name="Line 69"/>
              <p:cNvSpPr>
                <a:spLocks noChangeShapeType="1"/>
              </p:cNvSpPr>
              <p:nvPr/>
            </p:nvSpPr>
            <p:spPr bwMode="auto">
              <a:xfrm>
                <a:off x="4423278" y="4867251"/>
                <a:ext cx="46871" cy="35367"/>
              </a:xfrm>
              <a:prstGeom prst="line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</p:grpSp>
        <p:sp>
          <p:nvSpPr>
            <p:cNvPr id="430" name="Line 70"/>
            <p:cNvSpPr>
              <a:spLocks noChangeShapeType="1"/>
            </p:cNvSpPr>
            <p:nvPr/>
          </p:nvSpPr>
          <p:spPr bwMode="auto">
            <a:xfrm flipV="1">
              <a:off x="6069219" y="5323007"/>
              <a:ext cx="47961" cy="34564"/>
            </a:xfrm>
            <a:prstGeom prst="line">
              <a:avLst/>
            </a:prstGeom>
            <a:noFill/>
            <a:ln w="28575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31" name="Line 71"/>
            <p:cNvSpPr>
              <a:spLocks noChangeShapeType="1"/>
            </p:cNvSpPr>
            <p:nvPr/>
          </p:nvSpPr>
          <p:spPr bwMode="auto">
            <a:xfrm>
              <a:off x="6069219" y="5323007"/>
              <a:ext cx="47961" cy="34564"/>
            </a:xfrm>
            <a:prstGeom prst="line">
              <a:avLst/>
            </a:prstGeom>
            <a:noFill/>
            <a:ln w="28575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</p:grpSp>
      <p:sp>
        <p:nvSpPr>
          <p:cNvPr id="437" name="Rectangle 6"/>
          <p:cNvSpPr>
            <a:spLocks noChangeArrowheads="1"/>
          </p:cNvSpPr>
          <p:nvPr/>
        </p:nvSpPr>
        <p:spPr bwMode="auto">
          <a:xfrm rot="16200000">
            <a:off x="2469085" y="1985258"/>
            <a:ext cx="2132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 err="1" smtClean="0">
                <a:solidFill>
                  <a:srgbClr val="262626"/>
                </a:solidFill>
              </a:rPr>
              <a:t>Responsivity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</a:rPr>
              <a:t> [mA/W]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74" name="Group 473"/>
          <p:cNvGrpSpPr/>
          <p:nvPr/>
        </p:nvGrpSpPr>
        <p:grpSpPr>
          <a:xfrm>
            <a:off x="205448" y="3490949"/>
            <a:ext cx="8938552" cy="3113467"/>
            <a:chOff x="205448" y="3490949"/>
            <a:chExt cx="8938552" cy="3113467"/>
          </a:xfrm>
        </p:grpSpPr>
        <p:pic>
          <p:nvPicPr>
            <p:cNvPr id="444" name="Picture 4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11" y="3490949"/>
              <a:ext cx="3713238" cy="21550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9018" y="6081196"/>
              <a:ext cx="88949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J. Popp, M. Haider, </a:t>
              </a:r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M</a:t>
              </a:r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. </a:t>
              </a:r>
              <a:r>
                <a:rPr lang="en-US" sz="1400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Franckié</a:t>
              </a:r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, J. </a:t>
              </a:r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Faist, and </a:t>
              </a:r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C. Jirauschek</a:t>
              </a:r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, “</a:t>
              </a:r>
              <a:r>
                <a:rPr lang="pt-BR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Monte Carlo </a:t>
              </a:r>
              <a:r>
                <a:rPr lang="pt-BR" sz="14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modeling </a:t>
              </a:r>
              <a:r>
                <a:rPr lang="pt-BR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of </a:t>
              </a:r>
              <a:r>
                <a:rPr lang="pt-BR" sz="14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terahertz quantum cascade detectors</a:t>
              </a:r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,” URSI GASS, </a:t>
              </a:r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accepted (http://arxiv.org/abs/2004.05891)</a:t>
              </a:r>
              <a:r>
                <a:rPr lang="en-US" sz="1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43" name="Picture 4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783" y="3923331"/>
              <a:ext cx="3618628" cy="1731635"/>
            </a:xfrm>
            <a:prstGeom prst="rect">
              <a:avLst/>
            </a:prstGeom>
          </p:spPr>
        </p:pic>
        <p:sp>
          <p:nvSpPr>
            <p:cNvPr id="445" name="TextBox 444"/>
            <p:cNvSpPr txBox="1"/>
            <p:nvPr/>
          </p:nvSpPr>
          <p:spPr>
            <a:xfrm>
              <a:off x="321661" y="3587331"/>
              <a:ext cx="875768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b="1" dirty="0" smtClean="0">
                  <a:latin typeface="+mj-lt"/>
                </a:rPr>
                <a:t>THz test structure (</a:t>
              </a:r>
              <a:r>
                <a:rPr lang="en-US" b="1" dirty="0" smtClean="0"/>
                <a:t>84 µm, </a:t>
              </a:r>
              <a:r>
                <a:rPr lang="en-US" b="1" dirty="0" smtClean="0">
                  <a:latin typeface="+mj-lt"/>
                </a:rPr>
                <a:t>10 K)</a:t>
              </a:r>
              <a:endParaRPr lang="en-GB" b="1" dirty="0" smtClean="0">
                <a:latin typeface="+mj-lt"/>
              </a:endParaRPr>
            </a:p>
          </p:txBody>
        </p:sp>
        <p:sp>
          <p:nvSpPr>
            <p:cNvPr id="446" name="Rectangle 6"/>
            <p:cNvSpPr>
              <a:spLocks noChangeArrowheads="1"/>
            </p:cNvSpPr>
            <p:nvPr/>
          </p:nvSpPr>
          <p:spPr bwMode="auto">
            <a:xfrm>
              <a:off x="1900863" y="5853263"/>
              <a:ext cx="10438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Position [</a:t>
              </a: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nm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7" name="Rectangle 27"/>
            <p:cNvSpPr>
              <a:spLocks noChangeArrowheads="1"/>
            </p:cNvSpPr>
            <p:nvPr/>
          </p:nvSpPr>
          <p:spPr bwMode="auto">
            <a:xfrm>
              <a:off x="762797" y="564316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dirty="0">
                  <a:solidFill>
                    <a:srgbClr val="262626"/>
                  </a:solidFill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8" name="Rectangle 29"/>
            <p:cNvSpPr>
              <a:spLocks noChangeArrowheads="1"/>
            </p:cNvSpPr>
            <p:nvPr/>
          </p:nvSpPr>
          <p:spPr bwMode="auto">
            <a:xfrm>
              <a:off x="1474827" y="5643163"/>
              <a:ext cx="2276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9" name="Rectangle 31"/>
            <p:cNvSpPr>
              <a:spLocks noChangeArrowheads="1"/>
            </p:cNvSpPr>
            <p:nvPr/>
          </p:nvSpPr>
          <p:spPr bwMode="auto">
            <a:xfrm>
              <a:off x="2285958" y="5643163"/>
              <a:ext cx="2276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" name="Rectangle 33"/>
            <p:cNvSpPr>
              <a:spLocks noChangeArrowheads="1"/>
            </p:cNvSpPr>
            <p:nvPr/>
          </p:nvSpPr>
          <p:spPr bwMode="auto">
            <a:xfrm>
              <a:off x="3007385" y="5643163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1" name="Rectangle 35"/>
            <p:cNvSpPr>
              <a:spLocks noChangeArrowheads="1"/>
            </p:cNvSpPr>
            <p:nvPr/>
          </p:nvSpPr>
          <p:spPr bwMode="auto">
            <a:xfrm>
              <a:off x="3818505" y="5643163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160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2" name="Rectangle 6"/>
            <p:cNvSpPr>
              <a:spLocks noChangeArrowheads="1"/>
            </p:cNvSpPr>
            <p:nvPr/>
          </p:nvSpPr>
          <p:spPr bwMode="auto">
            <a:xfrm rot="16200000">
              <a:off x="-293406" y="4661313"/>
              <a:ext cx="12439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600" dirty="0" err="1" smtClean="0">
                  <a:solidFill>
                    <a:srgbClr val="262626"/>
                  </a:solidFill>
                </a:rPr>
                <a:t>Energy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[</a:t>
              </a:r>
              <a:r>
                <a:rPr kumimoji="0" lang="de-DE" altLang="de-DE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meV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3" name="Rectangle 71"/>
            <p:cNvSpPr>
              <a:spLocks noChangeArrowheads="1"/>
            </p:cNvSpPr>
            <p:nvPr/>
          </p:nvSpPr>
          <p:spPr bwMode="auto">
            <a:xfrm>
              <a:off x="673445" y="5517363"/>
              <a:ext cx="1001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4" name="Rectangle 71"/>
            <p:cNvSpPr>
              <a:spLocks noChangeArrowheads="1"/>
            </p:cNvSpPr>
            <p:nvPr/>
          </p:nvSpPr>
          <p:spPr bwMode="auto">
            <a:xfrm>
              <a:off x="458285" y="381390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6" name="Rectangle 6"/>
            <p:cNvSpPr>
              <a:spLocks noChangeArrowheads="1"/>
            </p:cNvSpPr>
            <p:nvPr/>
          </p:nvSpPr>
          <p:spPr bwMode="auto">
            <a:xfrm>
              <a:off x="6129621" y="5853263"/>
              <a:ext cx="18310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Wavenumber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[</a:t>
              </a:r>
              <a:r>
                <a:rPr lang="de-DE" altLang="de-DE" dirty="0" smtClean="0">
                  <a:solidFill>
                    <a:srgbClr val="262626"/>
                  </a:solidFill>
                </a:rPr>
                <a:t>1/cm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7" name="Rectangle 71"/>
            <p:cNvSpPr>
              <a:spLocks noChangeArrowheads="1"/>
            </p:cNvSpPr>
            <p:nvPr/>
          </p:nvSpPr>
          <p:spPr bwMode="auto">
            <a:xfrm>
              <a:off x="458285" y="4648369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8" name="Rectangle 18"/>
            <p:cNvSpPr>
              <a:spLocks noChangeArrowheads="1"/>
            </p:cNvSpPr>
            <p:nvPr/>
          </p:nvSpPr>
          <p:spPr bwMode="auto">
            <a:xfrm>
              <a:off x="5192349" y="5632915"/>
              <a:ext cx="2276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dirty="0">
                  <a:solidFill>
                    <a:srgbClr val="262626"/>
                  </a:solidFill>
                </a:rPr>
                <a:t>9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9" name="Rectangle 19"/>
            <p:cNvSpPr>
              <a:spLocks noChangeArrowheads="1"/>
            </p:cNvSpPr>
            <p:nvPr/>
          </p:nvSpPr>
          <p:spPr bwMode="auto">
            <a:xfrm>
              <a:off x="5626519" y="563291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0" name="Rectangle 20"/>
            <p:cNvSpPr>
              <a:spLocks noChangeArrowheads="1"/>
            </p:cNvSpPr>
            <p:nvPr/>
          </p:nvSpPr>
          <p:spPr bwMode="auto">
            <a:xfrm>
              <a:off x="6157508" y="5632915"/>
              <a:ext cx="32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dirty="0" smtClean="0">
                  <a:solidFill>
                    <a:srgbClr val="262626"/>
                  </a:solidFill>
                </a:rPr>
                <a:t>11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1" name="Rectangle 21"/>
            <p:cNvSpPr>
              <a:spLocks noChangeArrowheads="1"/>
            </p:cNvSpPr>
            <p:nvPr/>
          </p:nvSpPr>
          <p:spPr bwMode="auto">
            <a:xfrm>
              <a:off x="6653767" y="563291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dirty="0" smtClean="0">
                  <a:solidFill>
                    <a:srgbClr val="262626"/>
                  </a:solidFill>
                </a:rPr>
                <a:t>12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2" name="Rectangle 22"/>
            <p:cNvSpPr>
              <a:spLocks noChangeArrowheads="1"/>
            </p:cNvSpPr>
            <p:nvPr/>
          </p:nvSpPr>
          <p:spPr bwMode="auto">
            <a:xfrm>
              <a:off x="7163335" y="563291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dirty="0" smtClean="0">
                  <a:solidFill>
                    <a:srgbClr val="262626"/>
                  </a:solidFill>
                </a:rPr>
                <a:t>13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7675612" y="563291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dirty="0" smtClean="0">
                  <a:solidFill>
                    <a:srgbClr val="262626"/>
                  </a:solidFill>
                </a:rPr>
                <a:t>14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4" name="Rectangle 22"/>
            <p:cNvSpPr>
              <a:spLocks noChangeArrowheads="1"/>
            </p:cNvSpPr>
            <p:nvPr/>
          </p:nvSpPr>
          <p:spPr bwMode="auto">
            <a:xfrm>
              <a:off x="8196273" y="563291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dirty="0" smtClean="0">
                  <a:solidFill>
                    <a:srgbClr val="262626"/>
                  </a:solidFill>
                </a:rPr>
                <a:t>15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5" name="Rectangle 22"/>
            <p:cNvSpPr>
              <a:spLocks noChangeArrowheads="1"/>
            </p:cNvSpPr>
            <p:nvPr/>
          </p:nvSpPr>
          <p:spPr bwMode="auto">
            <a:xfrm>
              <a:off x="8714021" y="563291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dirty="0" smtClean="0">
                  <a:solidFill>
                    <a:srgbClr val="262626"/>
                  </a:solidFill>
                </a:rPr>
                <a:t>16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" name="Rectangle 6"/>
            <p:cNvSpPr>
              <a:spLocks noChangeArrowheads="1"/>
            </p:cNvSpPr>
            <p:nvPr/>
          </p:nvSpPr>
          <p:spPr bwMode="auto">
            <a:xfrm rot="16200000">
              <a:off x="3915794" y="4707418"/>
              <a:ext cx="18931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600" dirty="0" err="1" smtClean="0">
                  <a:solidFill>
                    <a:srgbClr val="262626"/>
                  </a:solidFill>
                </a:rPr>
                <a:t>Responsivity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[mA/W]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7" name="Rectangle 47"/>
            <p:cNvSpPr>
              <a:spLocks noChangeArrowheads="1"/>
            </p:cNvSpPr>
            <p:nvPr/>
          </p:nvSpPr>
          <p:spPr bwMode="auto">
            <a:xfrm>
              <a:off x="5132838" y="5484219"/>
              <a:ext cx="78148" cy="1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8" name="Rectangle 49"/>
            <p:cNvSpPr>
              <a:spLocks noChangeArrowheads="1"/>
            </p:cNvSpPr>
            <p:nvPr/>
          </p:nvSpPr>
          <p:spPr bwMode="auto">
            <a:xfrm>
              <a:off x="5132838" y="5174230"/>
              <a:ext cx="78148" cy="1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9" name="Rectangle 51"/>
            <p:cNvSpPr>
              <a:spLocks noChangeArrowheads="1"/>
            </p:cNvSpPr>
            <p:nvPr/>
          </p:nvSpPr>
          <p:spPr bwMode="auto">
            <a:xfrm>
              <a:off x="5132838" y="4859920"/>
              <a:ext cx="78148" cy="1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0" name="Rectangle 53"/>
            <p:cNvSpPr>
              <a:spLocks noChangeArrowheads="1"/>
            </p:cNvSpPr>
            <p:nvPr/>
          </p:nvSpPr>
          <p:spPr bwMode="auto">
            <a:xfrm>
              <a:off x="5132838" y="4569023"/>
              <a:ext cx="78148" cy="1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" name="Rectangle 55"/>
            <p:cNvSpPr>
              <a:spLocks noChangeArrowheads="1"/>
            </p:cNvSpPr>
            <p:nvPr/>
          </p:nvSpPr>
          <p:spPr bwMode="auto">
            <a:xfrm>
              <a:off x="5132838" y="4254713"/>
              <a:ext cx="78148" cy="1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2" name="Rectangle 57"/>
            <p:cNvSpPr>
              <a:spLocks noChangeArrowheads="1"/>
            </p:cNvSpPr>
            <p:nvPr/>
          </p:nvSpPr>
          <p:spPr bwMode="auto">
            <a:xfrm>
              <a:off x="5025874" y="3944724"/>
              <a:ext cx="156295" cy="1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5" name="Rectangle 6"/>
            <p:cNvSpPr>
              <a:spLocks noChangeArrowheads="1"/>
            </p:cNvSpPr>
            <p:nvPr/>
          </p:nvSpPr>
          <p:spPr bwMode="auto">
            <a:xfrm>
              <a:off x="8431132" y="4005209"/>
              <a:ext cx="307777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</a:rPr>
                <a:t>Exp</a:t>
              </a:r>
              <a:r>
                <a:rPr kumimoji="0" lang="de-DE" altLang="de-DE" sz="12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200" dirty="0" smtClean="0">
                  <a:solidFill>
                    <a:srgbClr val="262626"/>
                  </a:solidFill>
                </a:rPr>
                <a:t>Sim.</a:t>
              </a:r>
              <a:endPara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73" name="Rectangle 6"/>
          <p:cNvSpPr>
            <a:spLocks noChangeArrowheads="1"/>
          </p:cNvSpPr>
          <p:nvPr/>
        </p:nvSpPr>
        <p:spPr bwMode="auto">
          <a:xfrm>
            <a:off x="4240586" y="3277481"/>
            <a:ext cx="14616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Temperature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[K]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D1.2: </a:t>
            </a:r>
            <a:r>
              <a:rPr lang="it-IT" sz="2400" dirty="0" smtClean="0"/>
              <a:t>QCD </a:t>
            </a:r>
            <a:r>
              <a:rPr lang="it-IT" sz="2400" dirty="0" err="1" smtClean="0"/>
              <a:t>optimization</a:t>
            </a:r>
            <a:r>
              <a:rPr lang="it-IT" sz="2400" dirty="0" smtClean="0"/>
              <a:t> </a:t>
            </a:r>
            <a:r>
              <a:rPr lang="en-US" sz="2400" dirty="0" smtClean="0"/>
              <a:t>(CNRS designs)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89" name="Group 688"/>
          <p:cNvGrpSpPr/>
          <p:nvPr/>
        </p:nvGrpSpPr>
        <p:grpSpPr>
          <a:xfrm>
            <a:off x="419725" y="1107496"/>
            <a:ext cx="6955650" cy="2942970"/>
            <a:chOff x="143338" y="1516732"/>
            <a:chExt cx="7631390" cy="2942970"/>
          </a:xfrm>
        </p:grpSpPr>
        <p:sp>
          <p:nvSpPr>
            <p:cNvPr id="690" name="Rectangle 5"/>
            <p:cNvSpPr>
              <a:spLocks noChangeArrowheads="1"/>
            </p:cNvSpPr>
            <p:nvPr/>
          </p:nvSpPr>
          <p:spPr bwMode="auto">
            <a:xfrm>
              <a:off x="581025" y="1516732"/>
              <a:ext cx="4289425" cy="2408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1" name="Rectangle 6"/>
            <p:cNvSpPr>
              <a:spLocks noChangeArrowheads="1"/>
            </p:cNvSpPr>
            <p:nvPr/>
          </p:nvSpPr>
          <p:spPr bwMode="auto">
            <a:xfrm>
              <a:off x="2058987" y="4183477"/>
              <a:ext cx="13335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Position [</a:t>
              </a:r>
              <a:r>
                <a:rPr kumimoji="0" lang="de-DE" altLang="de-DE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nm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2" name="Line 7"/>
            <p:cNvSpPr>
              <a:spLocks noChangeShapeType="1"/>
            </p:cNvSpPr>
            <p:nvPr/>
          </p:nvSpPr>
          <p:spPr bwMode="auto">
            <a:xfrm>
              <a:off x="581025" y="3924969"/>
              <a:ext cx="428942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3" name="Line 8"/>
            <p:cNvSpPr>
              <a:spLocks noChangeShapeType="1"/>
            </p:cNvSpPr>
            <p:nvPr/>
          </p:nvSpPr>
          <p:spPr bwMode="auto">
            <a:xfrm>
              <a:off x="581025" y="1516732"/>
              <a:ext cx="428942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4" name="Line 9"/>
            <p:cNvSpPr>
              <a:spLocks noChangeShapeType="1"/>
            </p:cNvSpPr>
            <p:nvPr/>
          </p:nvSpPr>
          <p:spPr bwMode="auto">
            <a:xfrm flipV="1">
              <a:off x="581025" y="3882107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5" name="Line 10"/>
            <p:cNvSpPr>
              <a:spLocks noChangeShapeType="1"/>
            </p:cNvSpPr>
            <p:nvPr/>
          </p:nvSpPr>
          <p:spPr bwMode="auto">
            <a:xfrm flipV="1">
              <a:off x="1438275" y="3882107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6" name="Line 11"/>
            <p:cNvSpPr>
              <a:spLocks noChangeShapeType="1"/>
            </p:cNvSpPr>
            <p:nvPr/>
          </p:nvSpPr>
          <p:spPr bwMode="auto">
            <a:xfrm flipV="1">
              <a:off x="2297113" y="3882107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7" name="Line 12"/>
            <p:cNvSpPr>
              <a:spLocks noChangeShapeType="1"/>
            </p:cNvSpPr>
            <p:nvPr/>
          </p:nvSpPr>
          <p:spPr bwMode="auto">
            <a:xfrm flipV="1">
              <a:off x="3155950" y="3882107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8" name="Line 13"/>
            <p:cNvSpPr>
              <a:spLocks noChangeShapeType="1"/>
            </p:cNvSpPr>
            <p:nvPr/>
          </p:nvSpPr>
          <p:spPr bwMode="auto">
            <a:xfrm flipV="1">
              <a:off x="4013200" y="3882107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9" name="Line 14"/>
            <p:cNvSpPr>
              <a:spLocks noChangeShapeType="1"/>
            </p:cNvSpPr>
            <p:nvPr/>
          </p:nvSpPr>
          <p:spPr bwMode="auto">
            <a:xfrm flipV="1">
              <a:off x="4870450" y="3882107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0" name="Line 15"/>
            <p:cNvSpPr>
              <a:spLocks noChangeShapeType="1"/>
            </p:cNvSpPr>
            <p:nvPr/>
          </p:nvSpPr>
          <p:spPr bwMode="auto">
            <a:xfrm>
              <a:off x="581025" y="1516732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1" name="Line 16"/>
            <p:cNvSpPr>
              <a:spLocks noChangeShapeType="1"/>
            </p:cNvSpPr>
            <p:nvPr/>
          </p:nvSpPr>
          <p:spPr bwMode="auto">
            <a:xfrm>
              <a:off x="1438275" y="1516732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2" name="Line 17"/>
            <p:cNvSpPr>
              <a:spLocks noChangeShapeType="1"/>
            </p:cNvSpPr>
            <p:nvPr/>
          </p:nvSpPr>
          <p:spPr bwMode="auto">
            <a:xfrm>
              <a:off x="2297113" y="1516732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3" name="Line 18"/>
            <p:cNvSpPr>
              <a:spLocks noChangeShapeType="1"/>
            </p:cNvSpPr>
            <p:nvPr/>
          </p:nvSpPr>
          <p:spPr bwMode="auto">
            <a:xfrm>
              <a:off x="3155950" y="1516732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4" name="Line 19"/>
            <p:cNvSpPr>
              <a:spLocks noChangeShapeType="1"/>
            </p:cNvSpPr>
            <p:nvPr/>
          </p:nvSpPr>
          <p:spPr bwMode="auto">
            <a:xfrm>
              <a:off x="4013200" y="1516732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5" name="Line 20"/>
            <p:cNvSpPr>
              <a:spLocks noChangeShapeType="1"/>
            </p:cNvSpPr>
            <p:nvPr/>
          </p:nvSpPr>
          <p:spPr bwMode="auto">
            <a:xfrm>
              <a:off x="4870450" y="1516732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6" name="Rectangle 21"/>
            <p:cNvSpPr>
              <a:spLocks noChangeArrowheads="1"/>
            </p:cNvSpPr>
            <p:nvPr/>
          </p:nvSpPr>
          <p:spPr bwMode="auto">
            <a:xfrm>
              <a:off x="302088" y="3978172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-180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7" name="Rectangle 22"/>
            <p:cNvSpPr>
              <a:spLocks noChangeArrowheads="1"/>
            </p:cNvSpPr>
            <p:nvPr/>
          </p:nvSpPr>
          <p:spPr bwMode="auto">
            <a:xfrm>
              <a:off x="1162513" y="3978172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-170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8" name="Rectangle 23"/>
            <p:cNvSpPr>
              <a:spLocks noChangeArrowheads="1"/>
            </p:cNvSpPr>
            <p:nvPr/>
          </p:nvSpPr>
          <p:spPr bwMode="auto">
            <a:xfrm>
              <a:off x="2021350" y="3978172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-160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9" name="Rectangle 24"/>
            <p:cNvSpPr>
              <a:spLocks noChangeArrowheads="1"/>
            </p:cNvSpPr>
            <p:nvPr/>
          </p:nvSpPr>
          <p:spPr bwMode="auto">
            <a:xfrm>
              <a:off x="2872250" y="3978172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-150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0" name="Rectangle 25"/>
            <p:cNvSpPr>
              <a:spLocks noChangeArrowheads="1"/>
            </p:cNvSpPr>
            <p:nvPr/>
          </p:nvSpPr>
          <p:spPr bwMode="auto">
            <a:xfrm>
              <a:off x="3732675" y="3978172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-140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1" name="Rectangle 26"/>
            <p:cNvSpPr>
              <a:spLocks noChangeArrowheads="1"/>
            </p:cNvSpPr>
            <p:nvPr/>
          </p:nvSpPr>
          <p:spPr bwMode="auto">
            <a:xfrm>
              <a:off x="4593100" y="3978172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-130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2" name="Line 38"/>
            <p:cNvSpPr>
              <a:spLocks noChangeShapeType="1"/>
            </p:cNvSpPr>
            <p:nvPr/>
          </p:nvSpPr>
          <p:spPr bwMode="auto">
            <a:xfrm flipV="1">
              <a:off x="581025" y="1516732"/>
              <a:ext cx="0" cy="240823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3" name="Line 39"/>
            <p:cNvSpPr>
              <a:spLocks noChangeShapeType="1"/>
            </p:cNvSpPr>
            <p:nvPr/>
          </p:nvSpPr>
          <p:spPr bwMode="auto">
            <a:xfrm flipV="1">
              <a:off x="4870450" y="1516732"/>
              <a:ext cx="0" cy="240823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4" name="Line 40"/>
            <p:cNvSpPr>
              <a:spLocks noChangeShapeType="1"/>
            </p:cNvSpPr>
            <p:nvPr/>
          </p:nvSpPr>
          <p:spPr bwMode="auto">
            <a:xfrm>
              <a:off x="581025" y="3840832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5" name="Line 41"/>
            <p:cNvSpPr>
              <a:spLocks noChangeShapeType="1"/>
            </p:cNvSpPr>
            <p:nvPr/>
          </p:nvSpPr>
          <p:spPr bwMode="auto">
            <a:xfrm>
              <a:off x="581025" y="3418557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6" name="Line 42"/>
            <p:cNvSpPr>
              <a:spLocks noChangeShapeType="1"/>
            </p:cNvSpPr>
            <p:nvPr/>
          </p:nvSpPr>
          <p:spPr bwMode="auto">
            <a:xfrm>
              <a:off x="581025" y="2996282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7" name="Line 43"/>
            <p:cNvSpPr>
              <a:spLocks noChangeShapeType="1"/>
            </p:cNvSpPr>
            <p:nvPr/>
          </p:nvSpPr>
          <p:spPr bwMode="auto">
            <a:xfrm>
              <a:off x="581025" y="2572419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8" name="Line 44"/>
            <p:cNvSpPr>
              <a:spLocks noChangeShapeType="1"/>
            </p:cNvSpPr>
            <p:nvPr/>
          </p:nvSpPr>
          <p:spPr bwMode="auto">
            <a:xfrm>
              <a:off x="581025" y="2150144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9" name="Line 45"/>
            <p:cNvSpPr>
              <a:spLocks noChangeShapeType="1"/>
            </p:cNvSpPr>
            <p:nvPr/>
          </p:nvSpPr>
          <p:spPr bwMode="auto">
            <a:xfrm>
              <a:off x="581025" y="1727869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0" name="Line 46"/>
            <p:cNvSpPr>
              <a:spLocks noChangeShapeType="1"/>
            </p:cNvSpPr>
            <p:nvPr/>
          </p:nvSpPr>
          <p:spPr bwMode="auto">
            <a:xfrm flipH="1">
              <a:off x="4829175" y="3840832"/>
              <a:ext cx="4127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1" name="Line 47"/>
            <p:cNvSpPr>
              <a:spLocks noChangeShapeType="1"/>
            </p:cNvSpPr>
            <p:nvPr/>
          </p:nvSpPr>
          <p:spPr bwMode="auto">
            <a:xfrm flipH="1">
              <a:off x="4829175" y="3418557"/>
              <a:ext cx="4127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2" name="Line 48"/>
            <p:cNvSpPr>
              <a:spLocks noChangeShapeType="1"/>
            </p:cNvSpPr>
            <p:nvPr/>
          </p:nvSpPr>
          <p:spPr bwMode="auto">
            <a:xfrm flipH="1">
              <a:off x="4829175" y="2996282"/>
              <a:ext cx="4127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3" name="Line 49"/>
            <p:cNvSpPr>
              <a:spLocks noChangeShapeType="1"/>
            </p:cNvSpPr>
            <p:nvPr/>
          </p:nvSpPr>
          <p:spPr bwMode="auto">
            <a:xfrm flipH="1">
              <a:off x="4829175" y="2572419"/>
              <a:ext cx="4127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4" name="Line 50"/>
            <p:cNvSpPr>
              <a:spLocks noChangeShapeType="1"/>
            </p:cNvSpPr>
            <p:nvPr/>
          </p:nvSpPr>
          <p:spPr bwMode="auto">
            <a:xfrm flipH="1">
              <a:off x="4829175" y="2150144"/>
              <a:ext cx="4127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5" name="Line 51"/>
            <p:cNvSpPr>
              <a:spLocks noChangeShapeType="1"/>
            </p:cNvSpPr>
            <p:nvPr/>
          </p:nvSpPr>
          <p:spPr bwMode="auto">
            <a:xfrm flipH="1">
              <a:off x="4829175" y="1727869"/>
              <a:ext cx="41275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6" name="Rectangle 52"/>
            <p:cNvSpPr>
              <a:spLocks noChangeArrowheads="1"/>
            </p:cNvSpPr>
            <p:nvPr/>
          </p:nvSpPr>
          <p:spPr bwMode="auto">
            <a:xfrm>
              <a:off x="321138" y="3681309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7" name="Rectangle 54"/>
            <p:cNvSpPr>
              <a:spLocks noChangeArrowheads="1"/>
            </p:cNvSpPr>
            <p:nvPr/>
          </p:nvSpPr>
          <p:spPr bwMode="auto">
            <a:xfrm>
              <a:off x="143338" y="2841522"/>
              <a:ext cx="320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8" name="Rectangle 56"/>
            <p:cNvSpPr>
              <a:spLocks noChangeArrowheads="1"/>
            </p:cNvSpPr>
            <p:nvPr/>
          </p:nvSpPr>
          <p:spPr bwMode="auto">
            <a:xfrm>
              <a:off x="143338" y="1992209"/>
              <a:ext cx="320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9" name="Freeform 58"/>
            <p:cNvSpPr>
              <a:spLocks noEditPoints="1"/>
            </p:cNvSpPr>
            <p:nvPr/>
          </p:nvSpPr>
          <p:spPr bwMode="auto">
            <a:xfrm>
              <a:off x="579438" y="1615157"/>
              <a:ext cx="4227513" cy="2259013"/>
            </a:xfrm>
            <a:custGeom>
              <a:avLst/>
              <a:gdLst>
                <a:gd name="T0" fmla="*/ 101 w 2663"/>
                <a:gd name="T1" fmla="*/ 892 h 1423"/>
                <a:gd name="T2" fmla="*/ 101 w 2663"/>
                <a:gd name="T3" fmla="*/ 345 h 1423"/>
                <a:gd name="T4" fmla="*/ 146 w 2663"/>
                <a:gd name="T5" fmla="*/ 23 h 1423"/>
                <a:gd name="T6" fmla="*/ 258 w 2663"/>
                <a:gd name="T7" fmla="*/ 30 h 1423"/>
                <a:gd name="T8" fmla="*/ 290 w 2663"/>
                <a:gd name="T9" fmla="*/ 248 h 1423"/>
                <a:gd name="T10" fmla="*/ 273 w 2663"/>
                <a:gd name="T11" fmla="*/ 745 h 1423"/>
                <a:gd name="T12" fmla="*/ 273 w 2663"/>
                <a:gd name="T13" fmla="*/ 1343 h 1423"/>
                <a:gd name="T14" fmla="*/ 317 w 2663"/>
                <a:gd name="T15" fmla="*/ 1402 h 1423"/>
                <a:gd name="T16" fmla="*/ 520 w 2663"/>
                <a:gd name="T17" fmla="*/ 1422 h 1423"/>
                <a:gd name="T18" fmla="*/ 560 w 2663"/>
                <a:gd name="T19" fmla="*/ 1250 h 1423"/>
                <a:gd name="T20" fmla="*/ 560 w 2663"/>
                <a:gd name="T21" fmla="*/ 703 h 1423"/>
                <a:gd name="T22" fmla="*/ 544 w 2663"/>
                <a:gd name="T23" fmla="*/ 205 h 1423"/>
                <a:gd name="T24" fmla="*/ 634 w 2663"/>
                <a:gd name="T25" fmla="*/ 34 h 1423"/>
                <a:gd name="T26" fmla="*/ 747 w 2663"/>
                <a:gd name="T27" fmla="*/ 33 h 1423"/>
                <a:gd name="T28" fmla="*/ 866 w 2663"/>
                <a:gd name="T29" fmla="*/ 32 h 1423"/>
                <a:gd name="T30" fmla="*/ 885 w 2663"/>
                <a:gd name="T31" fmla="*/ 302 h 1423"/>
                <a:gd name="T32" fmla="*/ 901 w 2663"/>
                <a:gd name="T33" fmla="*/ 799 h 1423"/>
                <a:gd name="T34" fmla="*/ 901 w 2663"/>
                <a:gd name="T35" fmla="*/ 1247 h 1423"/>
                <a:gd name="T36" fmla="*/ 966 w 2663"/>
                <a:gd name="T37" fmla="*/ 1283 h 1423"/>
                <a:gd name="T38" fmla="*/ 949 w 2663"/>
                <a:gd name="T39" fmla="*/ 786 h 1423"/>
                <a:gd name="T40" fmla="*/ 949 w 2663"/>
                <a:gd name="T41" fmla="*/ 338 h 1423"/>
                <a:gd name="T42" fmla="*/ 968 w 2663"/>
                <a:gd name="T43" fmla="*/ 14 h 1423"/>
                <a:gd name="T44" fmla="*/ 1044 w 2663"/>
                <a:gd name="T45" fmla="*/ 13 h 1423"/>
                <a:gd name="T46" fmla="*/ 1220 w 2663"/>
                <a:gd name="T47" fmla="*/ 30 h 1423"/>
                <a:gd name="T48" fmla="*/ 1220 w 2663"/>
                <a:gd name="T49" fmla="*/ 577 h 1423"/>
                <a:gd name="T50" fmla="*/ 1236 w 2663"/>
                <a:gd name="T51" fmla="*/ 1075 h 1423"/>
                <a:gd name="T52" fmla="*/ 1287 w 2663"/>
                <a:gd name="T53" fmla="*/ 1411 h 1423"/>
                <a:gd name="T54" fmla="*/ 1323 w 2663"/>
                <a:gd name="T55" fmla="*/ 1120 h 1423"/>
                <a:gd name="T56" fmla="*/ 1306 w 2663"/>
                <a:gd name="T57" fmla="*/ 623 h 1423"/>
                <a:gd name="T58" fmla="*/ 1306 w 2663"/>
                <a:gd name="T59" fmla="*/ 175 h 1423"/>
                <a:gd name="T60" fmla="*/ 1363 w 2663"/>
                <a:gd name="T61" fmla="*/ 9 h 1423"/>
                <a:gd name="T62" fmla="*/ 1456 w 2663"/>
                <a:gd name="T63" fmla="*/ 24 h 1423"/>
                <a:gd name="T64" fmla="*/ 1549 w 2663"/>
                <a:gd name="T65" fmla="*/ 411 h 1423"/>
                <a:gd name="T66" fmla="*/ 1549 w 2663"/>
                <a:gd name="T67" fmla="*/ 958 h 1423"/>
                <a:gd name="T68" fmla="*/ 1574 w 2663"/>
                <a:gd name="T69" fmla="*/ 1407 h 1423"/>
                <a:gd name="T70" fmla="*/ 1663 w 2663"/>
                <a:gd name="T71" fmla="*/ 1355 h 1423"/>
                <a:gd name="T72" fmla="*/ 1679 w 2663"/>
                <a:gd name="T73" fmla="*/ 1007 h 1423"/>
                <a:gd name="T74" fmla="*/ 1679 w 2663"/>
                <a:gd name="T75" fmla="*/ 409 h 1423"/>
                <a:gd name="T76" fmla="*/ 1704 w 2663"/>
                <a:gd name="T77" fmla="*/ 21 h 1423"/>
                <a:gd name="T78" fmla="*/ 1817 w 2663"/>
                <a:gd name="T79" fmla="*/ 20 h 1423"/>
                <a:gd name="T80" fmla="*/ 1923 w 2663"/>
                <a:gd name="T81" fmla="*/ 18 h 1423"/>
                <a:gd name="T82" fmla="*/ 1906 w 2663"/>
                <a:gd name="T83" fmla="*/ 267 h 1423"/>
                <a:gd name="T84" fmla="*/ 1906 w 2663"/>
                <a:gd name="T85" fmla="*/ 864 h 1423"/>
                <a:gd name="T86" fmla="*/ 1906 w 2663"/>
                <a:gd name="T87" fmla="*/ 1395 h 1423"/>
                <a:gd name="T88" fmla="*/ 2022 w 2663"/>
                <a:gd name="T89" fmla="*/ 1386 h 1423"/>
                <a:gd name="T90" fmla="*/ 2063 w 2663"/>
                <a:gd name="T91" fmla="*/ 1021 h 1423"/>
                <a:gd name="T92" fmla="*/ 2047 w 2663"/>
                <a:gd name="T93" fmla="*/ 523 h 1423"/>
                <a:gd name="T94" fmla="*/ 2047 w 2663"/>
                <a:gd name="T95" fmla="*/ 75 h 1423"/>
                <a:gd name="T96" fmla="*/ 2190 w 2663"/>
                <a:gd name="T97" fmla="*/ 17 h 1423"/>
                <a:gd name="T98" fmla="*/ 2263 w 2663"/>
                <a:gd name="T99" fmla="*/ 25 h 1423"/>
                <a:gd name="T100" fmla="*/ 2263 w 2663"/>
                <a:gd name="T101" fmla="*/ 623 h 1423"/>
                <a:gd name="T102" fmla="*/ 2263 w 2663"/>
                <a:gd name="T103" fmla="*/ 1170 h 1423"/>
                <a:gd name="T104" fmla="*/ 2341 w 2663"/>
                <a:gd name="T105" fmla="*/ 1385 h 1423"/>
                <a:gd name="T106" fmla="*/ 2428 w 2663"/>
                <a:gd name="T107" fmla="*/ 1388 h 1423"/>
                <a:gd name="T108" fmla="*/ 2447 w 2663"/>
                <a:gd name="T109" fmla="*/ 1058 h 1423"/>
                <a:gd name="T110" fmla="*/ 2463 w 2663"/>
                <a:gd name="T111" fmla="*/ 560 h 1423"/>
                <a:gd name="T112" fmla="*/ 2505 w 2663"/>
                <a:gd name="T113" fmla="*/ 23 h 1423"/>
                <a:gd name="T114" fmla="*/ 2617 w 2663"/>
                <a:gd name="T115" fmla="*/ 29 h 1423"/>
                <a:gd name="T116" fmla="*/ 2636 w 2663"/>
                <a:gd name="T117" fmla="*/ 182 h 1423"/>
                <a:gd name="T118" fmla="*/ 2636 w 2663"/>
                <a:gd name="T119" fmla="*/ 729 h 1423"/>
                <a:gd name="T120" fmla="*/ 2652 w 2663"/>
                <a:gd name="T121" fmla="*/ 1227 h 1423"/>
                <a:gd name="T122" fmla="*/ 6 w 2663"/>
                <a:gd name="T123" fmla="*/ 1402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3" h="1423">
                  <a:moveTo>
                    <a:pt x="101" y="1390"/>
                  </a:moveTo>
                  <a:lnTo>
                    <a:pt x="101" y="1340"/>
                  </a:lnTo>
                  <a:lnTo>
                    <a:pt x="84" y="1340"/>
                  </a:lnTo>
                  <a:lnTo>
                    <a:pt x="84" y="1390"/>
                  </a:lnTo>
                  <a:lnTo>
                    <a:pt x="101" y="1390"/>
                  </a:lnTo>
                  <a:close/>
                  <a:moveTo>
                    <a:pt x="101" y="1290"/>
                  </a:moveTo>
                  <a:lnTo>
                    <a:pt x="101" y="1241"/>
                  </a:lnTo>
                  <a:lnTo>
                    <a:pt x="84" y="1241"/>
                  </a:lnTo>
                  <a:lnTo>
                    <a:pt x="84" y="1290"/>
                  </a:lnTo>
                  <a:lnTo>
                    <a:pt x="101" y="1290"/>
                  </a:lnTo>
                  <a:close/>
                  <a:moveTo>
                    <a:pt x="101" y="1191"/>
                  </a:moveTo>
                  <a:lnTo>
                    <a:pt x="101" y="1141"/>
                  </a:lnTo>
                  <a:lnTo>
                    <a:pt x="84" y="1141"/>
                  </a:lnTo>
                  <a:lnTo>
                    <a:pt x="84" y="1191"/>
                  </a:lnTo>
                  <a:lnTo>
                    <a:pt x="101" y="1191"/>
                  </a:lnTo>
                  <a:close/>
                  <a:moveTo>
                    <a:pt x="101" y="1091"/>
                  </a:moveTo>
                  <a:lnTo>
                    <a:pt x="101" y="1042"/>
                  </a:lnTo>
                  <a:lnTo>
                    <a:pt x="84" y="1042"/>
                  </a:lnTo>
                  <a:lnTo>
                    <a:pt x="84" y="1091"/>
                  </a:lnTo>
                  <a:lnTo>
                    <a:pt x="101" y="1091"/>
                  </a:lnTo>
                  <a:close/>
                  <a:moveTo>
                    <a:pt x="101" y="992"/>
                  </a:moveTo>
                  <a:lnTo>
                    <a:pt x="101" y="942"/>
                  </a:lnTo>
                  <a:lnTo>
                    <a:pt x="84" y="942"/>
                  </a:lnTo>
                  <a:lnTo>
                    <a:pt x="84" y="992"/>
                  </a:lnTo>
                  <a:lnTo>
                    <a:pt x="101" y="992"/>
                  </a:lnTo>
                  <a:close/>
                  <a:moveTo>
                    <a:pt x="101" y="892"/>
                  </a:moveTo>
                  <a:lnTo>
                    <a:pt x="101" y="843"/>
                  </a:lnTo>
                  <a:lnTo>
                    <a:pt x="84" y="843"/>
                  </a:lnTo>
                  <a:lnTo>
                    <a:pt x="84" y="892"/>
                  </a:lnTo>
                  <a:lnTo>
                    <a:pt x="101" y="892"/>
                  </a:lnTo>
                  <a:close/>
                  <a:moveTo>
                    <a:pt x="101" y="793"/>
                  </a:moveTo>
                  <a:lnTo>
                    <a:pt x="101" y="743"/>
                  </a:lnTo>
                  <a:lnTo>
                    <a:pt x="84" y="743"/>
                  </a:lnTo>
                  <a:lnTo>
                    <a:pt x="84" y="793"/>
                  </a:lnTo>
                  <a:lnTo>
                    <a:pt x="101" y="793"/>
                  </a:lnTo>
                  <a:close/>
                  <a:moveTo>
                    <a:pt x="101" y="693"/>
                  </a:moveTo>
                  <a:lnTo>
                    <a:pt x="101" y="644"/>
                  </a:lnTo>
                  <a:lnTo>
                    <a:pt x="84" y="644"/>
                  </a:lnTo>
                  <a:lnTo>
                    <a:pt x="84" y="693"/>
                  </a:lnTo>
                  <a:lnTo>
                    <a:pt x="101" y="693"/>
                  </a:lnTo>
                  <a:close/>
                  <a:moveTo>
                    <a:pt x="101" y="594"/>
                  </a:moveTo>
                  <a:lnTo>
                    <a:pt x="101" y="544"/>
                  </a:lnTo>
                  <a:lnTo>
                    <a:pt x="84" y="544"/>
                  </a:lnTo>
                  <a:lnTo>
                    <a:pt x="84" y="594"/>
                  </a:lnTo>
                  <a:lnTo>
                    <a:pt x="101" y="594"/>
                  </a:lnTo>
                  <a:close/>
                  <a:moveTo>
                    <a:pt x="101" y="494"/>
                  </a:moveTo>
                  <a:lnTo>
                    <a:pt x="101" y="444"/>
                  </a:lnTo>
                  <a:lnTo>
                    <a:pt x="84" y="444"/>
                  </a:lnTo>
                  <a:lnTo>
                    <a:pt x="84" y="494"/>
                  </a:lnTo>
                  <a:lnTo>
                    <a:pt x="101" y="494"/>
                  </a:lnTo>
                  <a:close/>
                  <a:moveTo>
                    <a:pt x="101" y="395"/>
                  </a:moveTo>
                  <a:lnTo>
                    <a:pt x="101" y="345"/>
                  </a:lnTo>
                  <a:lnTo>
                    <a:pt x="84" y="345"/>
                  </a:lnTo>
                  <a:lnTo>
                    <a:pt x="84" y="395"/>
                  </a:lnTo>
                  <a:lnTo>
                    <a:pt x="101" y="395"/>
                  </a:lnTo>
                  <a:close/>
                  <a:moveTo>
                    <a:pt x="101" y="295"/>
                  </a:moveTo>
                  <a:lnTo>
                    <a:pt x="101" y="245"/>
                  </a:lnTo>
                  <a:lnTo>
                    <a:pt x="84" y="245"/>
                  </a:lnTo>
                  <a:lnTo>
                    <a:pt x="84" y="295"/>
                  </a:lnTo>
                  <a:lnTo>
                    <a:pt x="101" y="295"/>
                  </a:lnTo>
                  <a:close/>
                  <a:moveTo>
                    <a:pt x="101" y="196"/>
                  </a:moveTo>
                  <a:lnTo>
                    <a:pt x="101" y="146"/>
                  </a:lnTo>
                  <a:lnTo>
                    <a:pt x="84" y="146"/>
                  </a:lnTo>
                  <a:lnTo>
                    <a:pt x="84" y="196"/>
                  </a:lnTo>
                  <a:lnTo>
                    <a:pt x="101" y="196"/>
                  </a:lnTo>
                  <a:close/>
                  <a:moveTo>
                    <a:pt x="101" y="96"/>
                  </a:moveTo>
                  <a:lnTo>
                    <a:pt x="101" y="46"/>
                  </a:lnTo>
                  <a:lnTo>
                    <a:pt x="84" y="46"/>
                  </a:lnTo>
                  <a:lnTo>
                    <a:pt x="84" y="96"/>
                  </a:lnTo>
                  <a:lnTo>
                    <a:pt x="101" y="96"/>
                  </a:lnTo>
                  <a:close/>
                  <a:moveTo>
                    <a:pt x="108" y="22"/>
                  </a:moveTo>
                  <a:lnTo>
                    <a:pt x="114" y="22"/>
                  </a:lnTo>
                  <a:lnTo>
                    <a:pt x="119" y="22"/>
                  </a:lnTo>
                  <a:lnTo>
                    <a:pt x="125" y="23"/>
                  </a:lnTo>
                  <a:lnTo>
                    <a:pt x="130" y="23"/>
                  </a:lnTo>
                  <a:lnTo>
                    <a:pt x="136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52" y="24"/>
                  </a:lnTo>
                  <a:lnTo>
                    <a:pt x="157" y="24"/>
                  </a:lnTo>
                  <a:lnTo>
                    <a:pt x="158" y="24"/>
                  </a:lnTo>
                  <a:lnTo>
                    <a:pt x="159" y="7"/>
                  </a:lnTo>
                  <a:lnTo>
                    <a:pt x="158" y="7"/>
                  </a:lnTo>
                  <a:lnTo>
                    <a:pt x="152" y="7"/>
                  </a:lnTo>
                  <a:lnTo>
                    <a:pt x="147" y="7"/>
                  </a:lnTo>
                  <a:lnTo>
                    <a:pt x="142" y="7"/>
                  </a:lnTo>
                  <a:lnTo>
                    <a:pt x="136" y="6"/>
                  </a:lnTo>
                  <a:lnTo>
                    <a:pt x="131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5" y="6"/>
                  </a:lnTo>
                  <a:lnTo>
                    <a:pt x="109" y="5"/>
                  </a:lnTo>
                  <a:lnTo>
                    <a:pt x="108" y="22"/>
                  </a:lnTo>
                  <a:close/>
                  <a:moveTo>
                    <a:pt x="208" y="27"/>
                  </a:moveTo>
                  <a:lnTo>
                    <a:pt x="211" y="27"/>
                  </a:lnTo>
                  <a:lnTo>
                    <a:pt x="217" y="27"/>
                  </a:lnTo>
                  <a:lnTo>
                    <a:pt x="222" y="27"/>
                  </a:lnTo>
                  <a:lnTo>
                    <a:pt x="228" y="28"/>
                  </a:lnTo>
                  <a:lnTo>
                    <a:pt x="233" y="28"/>
                  </a:lnTo>
                  <a:lnTo>
                    <a:pt x="238" y="28"/>
                  </a:lnTo>
                  <a:lnTo>
                    <a:pt x="244" y="28"/>
                  </a:lnTo>
                  <a:lnTo>
                    <a:pt x="249" y="29"/>
                  </a:lnTo>
                  <a:lnTo>
                    <a:pt x="254" y="29"/>
                  </a:lnTo>
                  <a:lnTo>
                    <a:pt x="258" y="30"/>
                  </a:lnTo>
                  <a:lnTo>
                    <a:pt x="259" y="13"/>
                  </a:lnTo>
                  <a:lnTo>
                    <a:pt x="255" y="13"/>
                  </a:lnTo>
                  <a:lnTo>
                    <a:pt x="250" y="13"/>
                  </a:lnTo>
                  <a:lnTo>
                    <a:pt x="245" y="12"/>
                  </a:lnTo>
                  <a:lnTo>
                    <a:pt x="239" y="12"/>
                  </a:lnTo>
                  <a:lnTo>
                    <a:pt x="234" y="11"/>
                  </a:lnTo>
                  <a:lnTo>
                    <a:pt x="228" y="11"/>
                  </a:lnTo>
                  <a:lnTo>
                    <a:pt x="223" y="11"/>
                  </a:lnTo>
                  <a:lnTo>
                    <a:pt x="217" y="11"/>
                  </a:lnTo>
                  <a:lnTo>
                    <a:pt x="212" y="10"/>
                  </a:lnTo>
                  <a:lnTo>
                    <a:pt x="209" y="10"/>
                  </a:lnTo>
                  <a:lnTo>
                    <a:pt x="208" y="27"/>
                  </a:lnTo>
                  <a:close/>
                  <a:moveTo>
                    <a:pt x="273" y="49"/>
                  </a:moveTo>
                  <a:lnTo>
                    <a:pt x="273" y="98"/>
                  </a:lnTo>
                  <a:lnTo>
                    <a:pt x="290" y="98"/>
                  </a:lnTo>
                  <a:lnTo>
                    <a:pt x="290" y="49"/>
                  </a:lnTo>
                  <a:lnTo>
                    <a:pt x="273" y="49"/>
                  </a:lnTo>
                  <a:close/>
                  <a:moveTo>
                    <a:pt x="273" y="148"/>
                  </a:moveTo>
                  <a:lnTo>
                    <a:pt x="273" y="198"/>
                  </a:lnTo>
                  <a:lnTo>
                    <a:pt x="290" y="198"/>
                  </a:lnTo>
                  <a:lnTo>
                    <a:pt x="290" y="148"/>
                  </a:lnTo>
                  <a:lnTo>
                    <a:pt x="273" y="148"/>
                  </a:lnTo>
                  <a:close/>
                  <a:moveTo>
                    <a:pt x="273" y="248"/>
                  </a:moveTo>
                  <a:lnTo>
                    <a:pt x="273" y="298"/>
                  </a:lnTo>
                  <a:lnTo>
                    <a:pt x="290" y="298"/>
                  </a:lnTo>
                  <a:lnTo>
                    <a:pt x="290" y="248"/>
                  </a:lnTo>
                  <a:lnTo>
                    <a:pt x="273" y="248"/>
                  </a:lnTo>
                  <a:close/>
                  <a:moveTo>
                    <a:pt x="273" y="347"/>
                  </a:moveTo>
                  <a:lnTo>
                    <a:pt x="273" y="397"/>
                  </a:lnTo>
                  <a:lnTo>
                    <a:pt x="290" y="397"/>
                  </a:lnTo>
                  <a:lnTo>
                    <a:pt x="290" y="347"/>
                  </a:lnTo>
                  <a:lnTo>
                    <a:pt x="273" y="347"/>
                  </a:lnTo>
                  <a:close/>
                  <a:moveTo>
                    <a:pt x="273" y="447"/>
                  </a:moveTo>
                  <a:lnTo>
                    <a:pt x="273" y="497"/>
                  </a:lnTo>
                  <a:lnTo>
                    <a:pt x="290" y="497"/>
                  </a:lnTo>
                  <a:lnTo>
                    <a:pt x="290" y="447"/>
                  </a:lnTo>
                  <a:lnTo>
                    <a:pt x="273" y="447"/>
                  </a:lnTo>
                  <a:close/>
                  <a:moveTo>
                    <a:pt x="273" y="546"/>
                  </a:moveTo>
                  <a:lnTo>
                    <a:pt x="273" y="596"/>
                  </a:lnTo>
                  <a:lnTo>
                    <a:pt x="290" y="596"/>
                  </a:lnTo>
                  <a:lnTo>
                    <a:pt x="290" y="546"/>
                  </a:lnTo>
                  <a:lnTo>
                    <a:pt x="273" y="546"/>
                  </a:lnTo>
                  <a:close/>
                  <a:moveTo>
                    <a:pt x="273" y="646"/>
                  </a:moveTo>
                  <a:lnTo>
                    <a:pt x="273" y="696"/>
                  </a:lnTo>
                  <a:lnTo>
                    <a:pt x="290" y="696"/>
                  </a:lnTo>
                  <a:lnTo>
                    <a:pt x="290" y="646"/>
                  </a:lnTo>
                  <a:lnTo>
                    <a:pt x="273" y="646"/>
                  </a:lnTo>
                  <a:close/>
                  <a:moveTo>
                    <a:pt x="273" y="745"/>
                  </a:moveTo>
                  <a:lnTo>
                    <a:pt x="273" y="795"/>
                  </a:lnTo>
                  <a:lnTo>
                    <a:pt x="290" y="795"/>
                  </a:lnTo>
                  <a:lnTo>
                    <a:pt x="290" y="745"/>
                  </a:lnTo>
                  <a:lnTo>
                    <a:pt x="273" y="745"/>
                  </a:lnTo>
                  <a:close/>
                  <a:moveTo>
                    <a:pt x="273" y="845"/>
                  </a:moveTo>
                  <a:lnTo>
                    <a:pt x="273" y="895"/>
                  </a:lnTo>
                  <a:lnTo>
                    <a:pt x="290" y="895"/>
                  </a:lnTo>
                  <a:lnTo>
                    <a:pt x="290" y="845"/>
                  </a:lnTo>
                  <a:lnTo>
                    <a:pt x="273" y="845"/>
                  </a:lnTo>
                  <a:close/>
                  <a:moveTo>
                    <a:pt x="273" y="944"/>
                  </a:moveTo>
                  <a:lnTo>
                    <a:pt x="273" y="994"/>
                  </a:lnTo>
                  <a:lnTo>
                    <a:pt x="290" y="994"/>
                  </a:lnTo>
                  <a:lnTo>
                    <a:pt x="290" y="944"/>
                  </a:lnTo>
                  <a:lnTo>
                    <a:pt x="273" y="944"/>
                  </a:lnTo>
                  <a:close/>
                  <a:moveTo>
                    <a:pt x="273" y="1044"/>
                  </a:moveTo>
                  <a:lnTo>
                    <a:pt x="273" y="1094"/>
                  </a:lnTo>
                  <a:lnTo>
                    <a:pt x="290" y="1094"/>
                  </a:lnTo>
                  <a:lnTo>
                    <a:pt x="290" y="1044"/>
                  </a:lnTo>
                  <a:lnTo>
                    <a:pt x="273" y="1044"/>
                  </a:lnTo>
                  <a:close/>
                  <a:moveTo>
                    <a:pt x="273" y="1144"/>
                  </a:moveTo>
                  <a:lnTo>
                    <a:pt x="273" y="1193"/>
                  </a:lnTo>
                  <a:lnTo>
                    <a:pt x="290" y="1193"/>
                  </a:lnTo>
                  <a:lnTo>
                    <a:pt x="290" y="1144"/>
                  </a:lnTo>
                  <a:lnTo>
                    <a:pt x="273" y="1144"/>
                  </a:lnTo>
                  <a:close/>
                  <a:moveTo>
                    <a:pt x="273" y="1243"/>
                  </a:moveTo>
                  <a:lnTo>
                    <a:pt x="273" y="1293"/>
                  </a:lnTo>
                  <a:lnTo>
                    <a:pt x="290" y="1293"/>
                  </a:lnTo>
                  <a:lnTo>
                    <a:pt x="290" y="1243"/>
                  </a:lnTo>
                  <a:lnTo>
                    <a:pt x="273" y="1243"/>
                  </a:lnTo>
                  <a:close/>
                  <a:moveTo>
                    <a:pt x="273" y="1343"/>
                  </a:moveTo>
                  <a:lnTo>
                    <a:pt x="273" y="1392"/>
                  </a:lnTo>
                  <a:lnTo>
                    <a:pt x="290" y="1392"/>
                  </a:lnTo>
                  <a:lnTo>
                    <a:pt x="290" y="1343"/>
                  </a:lnTo>
                  <a:lnTo>
                    <a:pt x="273" y="1343"/>
                  </a:lnTo>
                  <a:close/>
                  <a:moveTo>
                    <a:pt x="316" y="1418"/>
                  </a:moveTo>
                  <a:lnTo>
                    <a:pt x="319" y="1419"/>
                  </a:lnTo>
                  <a:lnTo>
                    <a:pt x="324" y="1419"/>
                  </a:lnTo>
                  <a:lnTo>
                    <a:pt x="330" y="1420"/>
                  </a:lnTo>
                  <a:lnTo>
                    <a:pt x="335" y="1420"/>
                  </a:lnTo>
                  <a:lnTo>
                    <a:pt x="341" y="1420"/>
                  </a:lnTo>
                  <a:lnTo>
                    <a:pt x="346" y="1420"/>
                  </a:lnTo>
                  <a:lnTo>
                    <a:pt x="352" y="1421"/>
                  </a:lnTo>
                  <a:lnTo>
                    <a:pt x="357" y="1421"/>
                  </a:lnTo>
                  <a:lnTo>
                    <a:pt x="363" y="1421"/>
                  </a:lnTo>
                  <a:lnTo>
                    <a:pt x="366" y="1421"/>
                  </a:lnTo>
                  <a:lnTo>
                    <a:pt x="367" y="1405"/>
                  </a:lnTo>
                  <a:lnTo>
                    <a:pt x="363" y="1405"/>
                  </a:lnTo>
                  <a:lnTo>
                    <a:pt x="358" y="1404"/>
                  </a:lnTo>
                  <a:lnTo>
                    <a:pt x="352" y="1404"/>
                  </a:lnTo>
                  <a:lnTo>
                    <a:pt x="347" y="1404"/>
                  </a:lnTo>
                  <a:lnTo>
                    <a:pt x="342" y="1404"/>
                  </a:lnTo>
                  <a:lnTo>
                    <a:pt x="337" y="1403"/>
                  </a:lnTo>
                  <a:lnTo>
                    <a:pt x="331" y="1403"/>
                  </a:lnTo>
                  <a:lnTo>
                    <a:pt x="326" y="1402"/>
                  </a:lnTo>
                  <a:lnTo>
                    <a:pt x="320" y="1402"/>
                  </a:lnTo>
                  <a:lnTo>
                    <a:pt x="317" y="1402"/>
                  </a:lnTo>
                  <a:lnTo>
                    <a:pt x="316" y="1418"/>
                  </a:lnTo>
                  <a:close/>
                  <a:moveTo>
                    <a:pt x="416" y="1423"/>
                  </a:moveTo>
                  <a:lnTo>
                    <a:pt x="417" y="1423"/>
                  </a:lnTo>
                  <a:lnTo>
                    <a:pt x="422" y="1423"/>
                  </a:lnTo>
                  <a:lnTo>
                    <a:pt x="428" y="1423"/>
                  </a:lnTo>
                  <a:lnTo>
                    <a:pt x="433" y="1423"/>
                  </a:lnTo>
                  <a:lnTo>
                    <a:pt x="439" y="1423"/>
                  </a:lnTo>
                  <a:lnTo>
                    <a:pt x="444" y="1423"/>
                  </a:lnTo>
                  <a:lnTo>
                    <a:pt x="449" y="1423"/>
                  </a:lnTo>
                  <a:lnTo>
                    <a:pt x="455" y="1423"/>
                  </a:lnTo>
                  <a:lnTo>
                    <a:pt x="460" y="1423"/>
                  </a:lnTo>
                  <a:lnTo>
                    <a:pt x="466" y="1423"/>
                  </a:lnTo>
                  <a:lnTo>
                    <a:pt x="466" y="1407"/>
                  </a:lnTo>
                  <a:lnTo>
                    <a:pt x="460" y="1407"/>
                  </a:lnTo>
                  <a:lnTo>
                    <a:pt x="455" y="1407"/>
                  </a:lnTo>
                  <a:lnTo>
                    <a:pt x="449" y="1407"/>
                  </a:lnTo>
                  <a:lnTo>
                    <a:pt x="444" y="1407"/>
                  </a:lnTo>
                  <a:lnTo>
                    <a:pt x="439" y="1406"/>
                  </a:lnTo>
                  <a:lnTo>
                    <a:pt x="433" y="1406"/>
                  </a:lnTo>
                  <a:lnTo>
                    <a:pt x="428" y="1406"/>
                  </a:lnTo>
                  <a:lnTo>
                    <a:pt x="423" y="1406"/>
                  </a:lnTo>
                  <a:lnTo>
                    <a:pt x="417" y="1406"/>
                  </a:lnTo>
                  <a:lnTo>
                    <a:pt x="416" y="1406"/>
                  </a:lnTo>
                  <a:lnTo>
                    <a:pt x="416" y="1423"/>
                  </a:lnTo>
                  <a:close/>
                  <a:moveTo>
                    <a:pt x="516" y="1422"/>
                  </a:moveTo>
                  <a:lnTo>
                    <a:pt x="520" y="1422"/>
                  </a:lnTo>
                  <a:lnTo>
                    <a:pt x="526" y="1422"/>
                  </a:lnTo>
                  <a:lnTo>
                    <a:pt x="531" y="1421"/>
                  </a:lnTo>
                  <a:lnTo>
                    <a:pt x="536" y="1421"/>
                  </a:lnTo>
                  <a:lnTo>
                    <a:pt x="542" y="1421"/>
                  </a:lnTo>
                  <a:lnTo>
                    <a:pt x="547" y="1421"/>
                  </a:lnTo>
                  <a:lnTo>
                    <a:pt x="553" y="1421"/>
                  </a:lnTo>
                  <a:lnTo>
                    <a:pt x="560" y="1413"/>
                  </a:lnTo>
                  <a:lnTo>
                    <a:pt x="560" y="1399"/>
                  </a:lnTo>
                  <a:lnTo>
                    <a:pt x="544" y="1399"/>
                  </a:lnTo>
                  <a:lnTo>
                    <a:pt x="544" y="1413"/>
                  </a:lnTo>
                  <a:lnTo>
                    <a:pt x="552" y="1413"/>
                  </a:lnTo>
                  <a:lnTo>
                    <a:pt x="552" y="1404"/>
                  </a:lnTo>
                  <a:lnTo>
                    <a:pt x="546" y="1404"/>
                  </a:lnTo>
                  <a:lnTo>
                    <a:pt x="541" y="1405"/>
                  </a:lnTo>
                  <a:lnTo>
                    <a:pt x="535" y="1405"/>
                  </a:lnTo>
                  <a:lnTo>
                    <a:pt x="530" y="1405"/>
                  </a:lnTo>
                  <a:lnTo>
                    <a:pt x="525" y="1406"/>
                  </a:lnTo>
                  <a:lnTo>
                    <a:pt x="519" y="1406"/>
                  </a:lnTo>
                  <a:lnTo>
                    <a:pt x="515" y="1406"/>
                  </a:lnTo>
                  <a:lnTo>
                    <a:pt x="516" y="1422"/>
                  </a:lnTo>
                  <a:close/>
                  <a:moveTo>
                    <a:pt x="560" y="1350"/>
                  </a:moveTo>
                  <a:lnTo>
                    <a:pt x="560" y="1300"/>
                  </a:lnTo>
                  <a:lnTo>
                    <a:pt x="544" y="1300"/>
                  </a:lnTo>
                  <a:lnTo>
                    <a:pt x="544" y="1350"/>
                  </a:lnTo>
                  <a:lnTo>
                    <a:pt x="560" y="1350"/>
                  </a:lnTo>
                  <a:close/>
                  <a:moveTo>
                    <a:pt x="560" y="1250"/>
                  </a:moveTo>
                  <a:lnTo>
                    <a:pt x="560" y="1200"/>
                  </a:lnTo>
                  <a:lnTo>
                    <a:pt x="544" y="1200"/>
                  </a:lnTo>
                  <a:lnTo>
                    <a:pt x="544" y="1250"/>
                  </a:lnTo>
                  <a:lnTo>
                    <a:pt x="560" y="1250"/>
                  </a:lnTo>
                  <a:close/>
                  <a:moveTo>
                    <a:pt x="560" y="1151"/>
                  </a:moveTo>
                  <a:lnTo>
                    <a:pt x="560" y="1101"/>
                  </a:lnTo>
                  <a:lnTo>
                    <a:pt x="544" y="1101"/>
                  </a:lnTo>
                  <a:lnTo>
                    <a:pt x="544" y="1151"/>
                  </a:lnTo>
                  <a:lnTo>
                    <a:pt x="560" y="1151"/>
                  </a:lnTo>
                  <a:close/>
                  <a:moveTo>
                    <a:pt x="560" y="1051"/>
                  </a:moveTo>
                  <a:lnTo>
                    <a:pt x="560" y="1001"/>
                  </a:lnTo>
                  <a:lnTo>
                    <a:pt x="544" y="1001"/>
                  </a:lnTo>
                  <a:lnTo>
                    <a:pt x="544" y="1051"/>
                  </a:lnTo>
                  <a:lnTo>
                    <a:pt x="560" y="1051"/>
                  </a:lnTo>
                  <a:close/>
                  <a:moveTo>
                    <a:pt x="560" y="951"/>
                  </a:moveTo>
                  <a:lnTo>
                    <a:pt x="560" y="902"/>
                  </a:lnTo>
                  <a:lnTo>
                    <a:pt x="544" y="902"/>
                  </a:lnTo>
                  <a:lnTo>
                    <a:pt x="544" y="951"/>
                  </a:lnTo>
                  <a:lnTo>
                    <a:pt x="560" y="951"/>
                  </a:lnTo>
                  <a:close/>
                  <a:moveTo>
                    <a:pt x="560" y="852"/>
                  </a:moveTo>
                  <a:lnTo>
                    <a:pt x="560" y="802"/>
                  </a:lnTo>
                  <a:lnTo>
                    <a:pt x="544" y="802"/>
                  </a:lnTo>
                  <a:lnTo>
                    <a:pt x="544" y="852"/>
                  </a:lnTo>
                  <a:lnTo>
                    <a:pt x="560" y="852"/>
                  </a:lnTo>
                  <a:close/>
                  <a:moveTo>
                    <a:pt x="560" y="752"/>
                  </a:moveTo>
                  <a:lnTo>
                    <a:pt x="560" y="703"/>
                  </a:lnTo>
                  <a:lnTo>
                    <a:pt x="544" y="703"/>
                  </a:lnTo>
                  <a:lnTo>
                    <a:pt x="544" y="752"/>
                  </a:lnTo>
                  <a:lnTo>
                    <a:pt x="560" y="752"/>
                  </a:lnTo>
                  <a:close/>
                  <a:moveTo>
                    <a:pt x="560" y="653"/>
                  </a:moveTo>
                  <a:lnTo>
                    <a:pt x="560" y="603"/>
                  </a:lnTo>
                  <a:lnTo>
                    <a:pt x="544" y="603"/>
                  </a:lnTo>
                  <a:lnTo>
                    <a:pt x="544" y="653"/>
                  </a:lnTo>
                  <a:lnTo>
                    <a:pt x="560" y="653"/>
                  </a:lnTo>
                  <a:close/>
                  <a:moveTo>
                    <a:pt x="560" y="553"/>
                  </a:moveTo>
                  <a:lnTo>
                    <a:pt x="560" y="504"/>
                  </a:lnTo>
                  <a:lnTo>
                    <a:pt x="544" y="504"/>
                  </a:lnTo>
                  <a:lnTo>
                    <a:pt x="544" y="553"/>
                  </a:lnTo>
                  <a:lnTo>
                    <a:pt x="560" y="553"/>
                  </a:lnTo>
                  <a:close/>
                  <a:moveTo>
                    <a:pt x="560" y="454"/>
                  </a:moveTo>
                  <a:lnTo>
                    <a:pt x="560" y="404"/>
                  </a:lnTo>
                  <a:lnTo>
                    <a:pt x="544" y="404"/>
                  </a:lnTo>
                  <a:lnTo>
                    <a:pt x="544" y="454"/>
                  </a:lnTo>
                  <a:lnTo>
                    <a:pt x="560" y="454"/>
                  </a:lnTo>
                  <a:close/>
                  <a:moveTo>
                    <a:pt x="560" y="354"/>
                  </a:moveTo>
                  <a:lnTo>
                    <a:pt x="560" y="305"/>
                  </a:lnTo>
                  <a:lnTo>
                    <a:pt x="544" y="305"/>
                  </a:lnTo>
                  <a:lnTo>
                    <a:pt x="544" y="354"/>
                  </a:lnTo>
                  <a:lnTo>
                    <a:pt x="560" y="354"/>
                  </a:lnTo>
                  <a:close/>
                  <a:moveTo>
                    <a:pt x="560" y="255"/>
                  </a:moveTo>
                  <a:lnTo>
                    <a:pt x="560" y="205"/>
                  </a:lnTo>
                  <a:lnTo>
                    <a:pt x="544" y="205"/>
                  </a:lnTo>
                  <a:lnTo>
                    <a:pt x="544" y="255"/>
                  </a:lnTo>
                  <a:lnTo>
                    <a:pt x="560" y="255"/>
                  </a:lnTo>
                  <a:close/>
                  <a:moveTo>
                    <a:pt x="560" y="155"/>
                  </a:moveTo>
                  <a:lnTo>
                    <a:pt x="560" y="105"/>
                  </a:lnTo>
                  <a:lnTo>
                    <a:pt x="544" y="105"/>
                  </a:lnTo>
                  <a:lnTo>
                    <a:pt x="544" y="155"/>
                  </a:lnTo>
                  <a:lnTo>
                    <a:pt x="560" y="155"/>
                  </a:lnTo>
                  <a:close/>
                  <a:moveTo>
                    <a:pt x="560" y="56"/>
                  </a:moveTo>
                  <a:lnTo>
                    <a:pt x="560" y="28"/>
                  </a:lnTo>
                  <a:lnTo>
                    <a:pt x="552" y="28"/>
                  </a:lnTo>
                  <a:lnTo>
                    <a:pt x="553" y="36"/>
                  </a:lnTo>
                  <a:lnTo>
                    <a:pt x="558" y="36"/>
                  </a:lnTo>
                  <a:lnTo>
                    <a:pt x="563" y="36"/>
                  </a:lnTo>
                  <a:lnTo>
                    <a:pt x="569" y="35"/>
                  </a:lnTo>
                  <a:lnTo>
                    <a:pt x="574" y="35"/>
                  </a:lnTo>
                  <a:lnTo>
                    <a:pt x="574" y="19"/>
                  </a:lnTo>
                  <a:lnTo>
                    <a:pt x="568" y="19"/>
                  </a:lnTo>
                  <a:lnTo>
                    <a:pt x="563" y="19"/>
                  </a:lnTo>
                  <a:lnTo>
                    <a:pt x="557" y="20"/>
                  </a:lnTo>
                  <a:lnTo>
                    <a:pt x="552" y="20"/>
                  </a:lnTo>
                  <a:lnTo>
                    <a:pt x="544" y="28"/>
                  </a:lnTo>
                  <a:lnTo>
                    <a:pt x="544" y="56"/>
                  </a:lnTo>
                  <a:lnTo>
                    <a:pt x="560" y="56"/>
                  </a:lnTo>
                  <a:close/>
                  <a:moveTo>
                    <a:pt x="624" y="35"/>
                  </a:moveTo>
                  <a:lnTo>
                    <a:pt x="628" y="35"/>
                  </a:lnTo>
                  <a:lnTo>
                    <a:pt x="634" y="34"/>
                  </a:lnTo>
                  <a:lnTo>
                    <a:pt x="639" y="34"/>
                  </a:lnTo>
                  <a:lnTo>
                    <a:pt x="644" y="34"/>
                  </a:lnTo>
                  <a:lnTo>
                    <a:pt x="649" y="34"/>
                  </a:lnTo>
                  <a:lnTo>
                    <a:pt x="655" y="34"/>
                  </a:lnTo>
                  <a:lnTo>
                    <a:pt x="660" y="34"/>
                  </a:lnTo>
                  <a:lnTo>
                    <a:pt x="666" y="34"/>
                  </a:lnTo>
                  <a:lnTo>
                    <a:pt x="671" y="34"/>
                  </a:lnTo>
                  <a:lnTo>
                    <a:pt x="674" y="34"/>
                  </a:lnTo>
                  <a:lnTo>
                    <a:pt x="674" y="17"/>
                  </a:lnTo>
                  <a:lnTo>
                    <a:pt x="671" y="17"/>
                  </a:lnTo>
                  <a:lnTo>
                    <a:pt x="665" y="18"/>
                  </a:lnTo>
                  <a:lnTo>
                    <a:pt x="660" y="18"/>
                  </a:lnTo>
                  <a:lnTo>
                    <a:pt x="655" y="18"/>
                  </a:lnTo>
                  <a:lnTo>
                    <a:pt x="649" y="18"/>
                  </a:lnTo>
                  <a:lnTo>
                    <a:pt x="644" y="18"/>
                  </a:lnTo>
                  <a:lnTo>
                    <a:pt x="639" y="18"/>
                  </a:lnTo>
                  <a:lnTo>
                    <a:pt x="633" y="18"/>
                  </a:lnTo>
                  <a:lnTo>
                    <a:pt x="628" y="18"/>
                  </a:lnTo>
                  <a:lnTo>
                    <a:pt x="624" y="18"/>
                  </a:lnTo>
                  <a:lnTo>
                    <a:pt x="624" y="35"/>
                  </a:lnTo>
                  <a:close/>
                  <a:moveTo>
                    <a:pt x="724" y="33"/>
                  </a:moveTo>
                  <a:lnTo>
                    <a:pt x="725" y="33"/>
                  </a:lnTo>
                  <a:lnTo>
                    <a:pt x="731" y="33"/>
                  </a:lnTo>
                  <a:lnTo>
                    <a:pt x="736" y="33"/>
                  </a:lnTo>
                  <a:lnTo>
                    <a:pt x="741" y="33"/>
                  </a:lnTo>
                  <a:lnTo>
                    <a:pt x="747" y="33"/>
                  </a:lnTo>
                  <a:lnTo>
                    <a:pt x="752" y="33"/>
                  </a:lnTo>
                  <a:lnTo>
                    <a:pt x="758" y="33"/>
                  </a:lnTo>
                  <a:lnTo>
                    <a:pt x="763" y="33"/>
                  </a:lnTo>
                  <a:lnTo>
                    <a:pt x="769" y="33"/>
                  </a:lnTo>
                  <a:lnTo>
                    <a:pt x="774" y="33"/>
                  </a:lnTo>
                  <a:lnTo>
                    <a:pt x="773" y="16"/>
                  </a:lnTo>
                  <a:lnTo>
                    <a:pt x="768" y="16"/>
                  </a:lnTo>
                  <a:lnTo>
                    <a:pt x="763" y="16"/>
                  </a:lnTo>
                  <a:lnTo>
                    <a:pt x="758" y="16"/>
                  </a:lnTo>
                  <a:lnTo>
                    <a:pt x="752" y="16"/>
                  </a:lnTo>
                  <a:lnTo>
                    <a:pt x="747" y="16"/>
                  </a:lnTo>
                  <a:lnTo>
                    <a:pt x="741" y="16"/>
                  </a:lnTo>
                  <a:lnTo>
                    <a:pt x="736" y="16"/>
                  </a:lnTo>
                  <a:lnTo>
                    <a:pt x="730" y="16"/>
                  </a:lnTo>
                  <a:lnTo>
                    <a:pt x="725" y="17"/>
                  </a:lnTo>
                  <a:lnTo>
                    <a:pt x="723" y="17"/>
                  </a:lnTo>
                  <a:lnTo>
                    <a:pt x="724" y="33"/>
                  </a:lnTo>
                  <a:close/>
                  <a:moveTo>
                    <a:pt x="823" y="32"/>
                  </a:moveTo>
                  <a:lnTo>
                    <a:pt x="828" y="32"/>
                  </a:lnTo>
                  <a:lnTo>
                    <a:pt x="833" y="32"/>
                  </a:lnTo>
                  <a:lnTo>
                    <a:pt x="839" y="32"/>
                  </a:lnTo>
                  <a:lnTo>
                    <a:pt x="844" y="32"/>
                  </a:lnTo>
                  <a:lnTo>
                    <a:pt x="850" y="32"/>
                  </a:lnTo>
                  <a:lnTo>
                    <a:pt x="855" y="32"/>
                  </a:lnTo>
                  <a:lnTo>
                    <a:pt x="860" y="32"/>
                  </a:lnTo>
                  <a:lnTo>
                    <a:pt x="866" y="32"/>
                  </a:lnTo>
                  <a:lnTo>
                    <a:pt x="871" y="32"/>
                  </a:lnTo>
                  <a:lnTo>
                    <a:pt x="873" y="32"/>
                  </a:lnTo>
                  <a:lnTo>
                    <a:pt x="873" y="15"/>
                  </a:lnTo>
                  <a:lnTo>
                    <a:pt x="871" y="15"/>
                  </a:lnTo>
                  <a:lnTo>
                    <a:pt x="866" y="15"/>
                  </a:lnTo>
                  <a:lnTo>
                    <a:pt x="860" y="15"/>
                  </a:lnTo>
                  <a:lnTo>
                    <a:pt x="855" y="15"/>
                  </a:lnTo>
                  <a:lnTo>
                    <a:pt x="850" y="15"/>
                  </a:lnTo>
                  <a:lnTo>
                    <a:pt x="844" y="15"/>
                  </a:lnTo>
                  <a:lnTo>
                    <a:pt x="839" y="15"/>
                  </a:lnTo>
                  <a:lnTo>
                    <a:pt x="833" y="15"/>
                  </a:lnTo>
                  <a:lnTo>
                    <a:pt x="828" y="15"/>
                  </a:lnTo>
                  <a:lnTo>
                    <a:pt x="823" y="15"/>
                  </a:lnTo>
                  <a:lnTo>
                    <a:pt x="823" y="32"/>
                  </a:lnTo>
                  <a:close/>
                  <a:moveTo>
                    <a:pt x="885" y="53"/>
                  </a:moveTo>
                  <a:lnTo>
                    <a:pt x="885" y="103"/>
                  </a:lnTo>
                  <a:lnTo>
                    <a:pt x="901" y="103"/>
                  </a:lnTo>
                  <a:lnTo>
                    <a:pt x="901" y="53"/>
                  </a:lnTo>
                  <a:lnTo>
                    <a:pt x="885" y="53"/>
                  </a:lnTo>
                  <a:close/>
                  <a:moveTo>
                    <a:pt x="885" y="153"/>
                  </a:moveTo>
                  <a:lnTo>
                    <a:pt x="885" y="202"/>
                  </a:lnTo>
                  <a:lnTo>
                    <a:pt x="901" y="202"/>
                  </a:lnTo>
                  <a:lnTo>
                    <a:pt x="901" y="153"/>
                  </a:lnTo>
                  <a:lnTo>
                    <a:pt x="885" y="153"/>
                  </a:lnTo>
                  <a:close/>
                  <a:moveTo>
                    <a:pt x="885" y="252"/>
                  </a:moveTo>
                  <a:lnTo>
                    <a:pt x="885" y="302"/>
                  </a:lnTo>
                  <a:lnTo>
                    <a:pt x="901" y="302"/>
                  </a:lnTo>
                  <a:lnTo>
                    <a:pt x="901" y="252"/>
                  </a:lnTo>
                  <a:lnTo>
                    <a:pt x="885" y="252"/>
                  </a:lnTo>
                  <a:close/>
                  <a:moveTo>
                    <a:pt x="885" y="352"/>
                  </a:moveTo>
                  <a:lnTo>
                    <a:pt x="885" y="401"/>
                  </a:lnTo>
                  <a:lnTo>
                    <a:pt x="901" y="401"/>
                  </a:lnTo>
                  <a:lnTo>
                    <a:pt x="901" y="352"/>
                  </a:lnTo>
                  <a:lnTo>
                    <a:pt x="885" y="352"/>
                  </a:lnTo>
                  <a:close/>
                  <a:moveTo>
                    <a:pt x="885" y="451"/>
                  </a:moveTo>
                  <a:lnTo>
                    <a:pt x="885" y="501"/>
                  </a:lnTo>
                  <a:lnTo>
                    <a:pt x="901" y="501"/>
                  </a:lnTo>
                  <a:lnTo>
                    <a:pt x="901" y="451"/>
                  </a:lnTo>
                  <a:lnTo>
                    <a:pt x="885" y="451"/>
                  </a:lnTo>
                  <a:close/>
                  <a:moveTo>
                    <a:pt x="885" y="551"/>
                  </a:moveTo>
                  <a:lnTo>
                    <a:pt x="885" y="600"/>
                  </a:lnTo>
                  <a:lnTo>
                    <a:pt x="901" y="600"/>
                  </a:lnTo>
                  <a:lnTo>
                    <a:pt x="901" y="551"/>
                  </a:lnTo>
                  <a:lnTo>
                    <a:pt x="885" y="551"/>
                  </a:lnTo>
                  <a:close/>
                  <a:moveTo>
                    <a:pt x="885" y="650"/>
                  </a:moveTo>
                  <a:lnTo>
                    <a:pt x="885" y="700"/>
                  </a:lnTo>
                  <a:lnTo>
                    <a:pt x="901" y="700"/>
                  </a:lnTo>
                  <a:lnTo>
                    <a:pt x="901" y="650"/>
                  </a:lnTo>
                  <a:lnTo>
                    <a:pt x="885" y="650"/>
                  </a:lnTo>
                  <a:close/>
                  <a:moveTo>
                    <a:pt x="885" y="750"/>
                  </a:moveTo>
                  <a:lnTo>
                    <a:pt x="885" y="799"/>
                  </a:lnTo>
                  <a:lnTo>
                    <a:pt x="901" y="799"/>
                  </a:lnTo>
                  <a:lnTo>
                    <a:pt x="901" y="750"/>
                  </a:lnTo>
                  <a:lnTo>
                    <a:pt x="885" y="750"/>
                  </a:lnTo>
                  <a:close/>
                  <a:moveTo>
                    <a:pt x="885" y="849"/>
                  </a:moveTo>
                  <a:lnTo>
                    <a:pt x="885" y="899"/>
                  </a:lnTo>
                  <a:lnTo>
                    <a:pt x="901" y="899"/>
                  </a:lnTo>
                  <a:lnTo>
                    <a:pt x="901" y="849"/>
                  </a:lnTo>
                  <a:lnTo>
                    <a:pt x="885" y="849"/>
                  </a:lnTo>
                  <a:close/>
                  <a:moveTo>
                    <a:pt x="885" y="949"/>
                  </a:moveTo>
                  <a:lnTo>
                    <a:pt x="885" y="998"/>
                  </a:lnTo>
                  <a:lnTo>
                    <a:pt x="901" y="998"/>
                  </a:lnTo>
                  <a:lnTo>
                    <a:pt x="901" y="949"/>
                  </a:lnTo>
                  <a:lnTo>
                    <a:pt x="885" y="949"/>
                  </a:lnTo>
                  <a:close/>
                  <a:moveTo>
                    <a:pt x="885" y="1048"/>
                  </a:moveTo>
                  <a:lnTo>
                    <a:pt x="885" y="1098"/>
                  </a:lnTo>
                  <a:lnTo>
                    <a:pt x="901" y="1098"/>
                  </a:lnTo>
                  <a:lnTo>
                    <a:pt x="901" y="1048"/>
                  </a:lnTo>
                  <a:lnTo>
                    <a:pt x="885" y="1048"/>
                  </a:lnTo>
                  <a:close/>
                  <a:moveTo>
                    <a:pt x="885" y="1148"/>
                  </a:moveTo>
                  <a:lnTo>
                    <a:pt x="885" y="1198"/>
                  </a:lnTo>
                  <a:lnTo>
                    <a:pt x="901" y="1198"/>
                  </a:lnTo>
                  <a:lnTo>
                    <a:pt x="901" y="1148"/>
                  </a:lnTo>
                  <a:lnTo>
                    <a:pt x="885" y="1148"/>
                  </a:lnTo>
                  <a:close/>
                  <a:moveTo>
                    <a:pt x="885" y="1247"/>
                  </a:moveTo>
                  <a:lnTo>
                    <a:pt x="885" y="1297"/>
                  </a:lnTo>
                  <a:lnTo>
                    <a:pt x="901" y="1297"/>
                  </a:lnTo>
                  <a:lnTo>
                    <a:pt x="901" y="1247"/>
                  </a:lnTo>
                  <a:lnTo>
                    <a:pt x="885" y="1247"/>
                  </a:lnTo>
                  <a:close/>
                  <a:moveTo>
                    <a:pt x="885" y="1347"/>
                  </a:moveTo>
                  <a:lnTo>
                    <a:pt x="885" y="1397"/>
                  </a:lnTo>
                  <a:lnTo>
                    <a:pt x="901" y="1397"/>
                  </a:lnTo>
                  <a:lnTo>
                    <a:pt x="901" y="1347"/>
                  </a:lnTo>
                  <a:lnTo>
                    <a:pt x="885" y="1347"/>
                  </a:lnTo>
                  <a:close/>
                  <a:moveTo>
                    <a:pt x="932" y="1415"/>
                  </a:moveTo>
                  <a:lnTo>
                    <a:pt x="936" y="1415"/>
                  </a:lnTo>
                  <a:lnTo>
                    <a:pt x="941" y="1415"/>
                  </a:lnTo>
                  <a:lnTo>
                    <a:pt x="947" y="1415"/>
                  </a:lnTo>
                  <a:lnTo>
                    <a:pt x="952" y="1415"/>
                  </a:lnTo>
                  <a:lnTo>
                    <a:pt x="958" y="1415"/>
                  </a:lnTo>
                  <a:lnTo>
                    <a:pt x="966" y="1407"/>
                  </a:lnTo>
                  <a:lnTo>
                    <a:pt x="966" y="1383"/>
                  </a:lnTo>
                  <a:lnTo>
                    <a:pt x="949" y="1383"/>
                  </a:lnTo>
                  <a:lnTo>
                    <a:pt x="949" y="1407"/>
                  </a:lnTo>
                  <a:lnTo>
                    <a:pt x="958" y="1407"/>
                  </a:lnTo>
                  <a:lnTo>
                    <a:pt x="957" y="1399"/>
                  </a:lnTo>
                  <a:lnTo>
                    <a:pt x="952" y="1399"/>
                  </a:lnTo>
                  <a:lnTo>
                    <a:pt x="947" y="1399"/>
                  </a:lnTo>
                  <a:lnTo>
                    <a:pt x="941" y="1399"/>
                  </a:lnTo>
                  <a:lnTo>
                    <a:pt x="936" y="1399"/>
                  </a:lnTo>
                  <a:lnTo>
                    <a:pt x="932" y="1399"/>
                  </a:lnTo>
                  <a:lnTo>
                    <a:pt x="932" y="1415"/>
                  </a:lnTo>
                  <a:close/>
                  <a:moveTo>
                    <a:pt x="966" y="1333"/>
                  </a:moveTo>
                  <a:lnTo>
                    <a:pt x="966" y="1283"/>
                  </a:lnTo>
                  <a:lnTo>
                    <a:pt x="949" y="1283"/>
                  </a:lnTo>
                  <a:lnTo>
                    <a:pt x="949" y="1333"/>
                  </a:lnTo>
                  <a:lnTo>
                    <a:pt x="966" y="1333"/>
                  </a:lnTo>
                  <a:close/>
                  <a:moveTo>
                    <a:pt x="966" y="1234"/>
                  </a:moveTo>
                  <a:lnTo>
                    <a:pt x="966" y="1184"/>
                  </a:lnTo>
                  <a:lnTo>
                    <a:pt x="949" y="1184"/>
                  </a:lnTo>
                  <a:lnTo>
                    <a:pt x="949" y="1234"/>
                  </a:lnTo>
                  <a:lnTo>
                    <a:pt x="966" y="1234"/>
                  </a:lnTo>
                  <a:close/>
                  <a:moveTo>
                    <a:pt x="966" y="1134"/>
                  </a:moveTo>
                  <a:lnTo>
                    <a:pt x="966" y="1084"/>
                  </a:lnTo>
                  <a:lnTo>
                    <a:pt x="949" y="1084"/>
                  </a:lnTo>
                  <a:lnTo>
                    <a:pt x="949" y="1134"/>
                  </a:lnTo>
                  <a:lnTo>
                    <a:pt x="966" y="1134"/>
                  </a:lnTo>
                  <a:close/>
                  <a:moveTo>
                    <a:pt x="966" y="1035"/>
                  </a:moveTo>
                  <a:lnTo>
                    <a:pt x="966" y="985"/>
                  </a:lnTo>
                  <a:lnTo>
                    <a:pt x="949" y="985"/>
                  </a:lnTo>
                  <a:lnTo>
                    <a:pt x="949" y="1035"/>
                  </a:lnTo>
                  <a:lnTo>
                    <a:pt x="966" y="1035"/>
                  </a:lnTo>
                  <a:close/>
                  <a:moveTo>
                    <a:pt x="966" y="935"/>
                  </a:moveTo>
                  <a:lnTo>
                    <a:pt x="966" y="885"/>
                  </a:lnTo>
                  <a:lnTo>
                    <a:pt x="949" y="885"/>
                  </a:lnTo>
                  <a:lnTo>
                    <a:pt x="949" y="935"/>
                  </a:lnTo>
                  <a:lnTo>
                    <a:pt x="966" y="935"/>
                  </a:lnTo>
                  <a:close/>
                  <a:moveTo>
                    <a:pt x="966" y="836"/>
                  </a:moveTo>
                  <a:lnTo>
                    <a:pt x="966" y="786"/>
                  </a:lnTo>
                  <a:lnTo>
                    <a:pt x="949" y="786"/>
                  </a:lnTo>
                  <a:lnTo>
                    <a:pt x="949" y="836"/>
                  </a:lnTo>
                  <a:lnTo>
                    <a:pt x="966" y="836"/>
                  </a:lnTo>
                  <a:close/>
                  <a:moveTo>
                    <a:pt x="966" y="736"/>
                  </a:moveTo>
                  <a:lnTo>
                    <a:pt x="966" y="686"/>
                  </a:lnTo>
                  <a:lnTo>
                    <a:pt x="949" y="686"/>
                  </a:lnTo>
                  <a:lnTo>
                    <a:pt x="949" y="736"/>
                  </a:lnTo>
                  <a:lnTo>
                    <a:pt x="966" y="736"/>
                  </a:lnTo>
                  <a:close/>
                  <a:moveTo>
                    <a:pt x="966" y="637"/>
                  </a:moveTo>
                  <a:lnTo>
                    <a:pt x="966" y="587"/>
                  </a:lnTo>
                  <a:lnTo>
                    <a:pt x="949" y="587"/>
                  </a:lnTo>
                  <a:lnTo>
                    <a:pt x="949" y="637"/>
                  </a:lnTo>
                  <a:lnTo>
                    <a:pt x="966" y="637"/>
                  </a:lnTo>
                  <a:close/>
                  <a:moveTo>
                    <a:pt x="966" y="537"/>
                  </a:moveTo>
                  <a:lnTo>
                    <a:pt x="966" y="487"/>
                  </a:lnTo>
                  <a:lnTo>
                    <a:pt x="949" y="487"/>
                  </a:lnTo>
                  <a:lnTo>
                    <a:pt x="949" y="537"/>
                  </a:lnTo>
                  <a:lnTo>
                    <a:pt x="966" y="537"/>
                  </a:lnTo>
                  <a:close/>
                  <a:moveTo>
                    <a:pt x="966" y="437"/>
                  </a:moveTo>
                  <a:lnTo>
                    <a:pt x="966" y="388"/>
                  </a:lnTo>
                  <a:lnTo>
                    <a:pt x="949" y="388"/>
                  </a:lnTo>
                  <a:lnTo>
                    <a:pt x="949" y="437"/>
                  </a:lnTo>
                  <a:lnTo>
                    <a:pt x="966" y="437"/>
                  </a:lnTo>
                  <a:close/>
                  <a:moveTo>
                    <a:pt x="966" y="338"/>
                  </a:moveTo>
                  <a:lnTo>
                    <a:pt x="966" y="288"/>
                  </a:lnTo>
                  <a:lnTo>
                    <a:pt x="949" y="288"/>
                  </a:lnTo>
                  <a:lnTo>
                    <a:pt x="949" y="338"/>
                  </a:lnTo>
                  <a:lnTo>
                    <a:pt x="966" y="338"/>
                  </a:lnTo>
                  <a:close/>
                  <a:moveTo>
                    <a:pt x="966" y="238"/>
                  </a:moveTo>
                  <a:lnTo>
                    <a:pt x="966" y="189"/>
                  </a:lnTo>
                  <a:lnTo>
                    <a:pt x="949" y="189"/>
                  </a:lnTo>
                  <a:lnTo>
                    <a:pt x="949" y="238"/>
                  </a:lnTo>
                  <a:lnTo>
                    <a:pt x="966" y="238"/>
                  </a:lnTo>
                  <a:close/>
                  <a:moveTo>
                    <a:pt x="966" y="139"/>
                  </a:moveTo>
                  <a:lnTo>
                    <a:pt x="966" y="89"/>
                  </a:lnTo>
                  <a:lnTo>
                    <a:pt x="949" y="89"/>
                  </a:lnTo>
                  <a:lnTo>
                    <a:pt x="949" y="139"/>
                  </a:lnTo>
                  <a:lnTo>
                    <a:pt x="966" y="139"/>
                  </a:lnTo>
                  <a:close/>
                  <a:moveTo>
                    <a:pt x="966" y="39"/>
                  </a:moveTo>
                  <a:lnTo>
                    <a:pt x="966" y="22"/>
                  </a:lnTo>
                  <a:lnTo>
                    <a:pt x="958" y="22"/>
                  </a:lnTo>
                  <a:lnTo>
                    <a:pt x="958" y="30"/>
                  </a:lnTo>
                  <a:lnTo>
                    <a:pt x="963" y="30"/>
                  </a:lnTo>
                  <a:lnTo>
                    <a:pt x="969" y="30"/>
                  </a:lnTo>
                  <a:lnTo>
                    <a:pt x="974" y="30"/>
                  </a:lnTo>
                  <a:lnTo>
                    <a:pt x="979" y="30"/>
                  </a:lnTo>
                  <a:lnTo>
                    <a:pt x="985" y="30"/>
                  </a:lnTo>
                  <a:lnTo>
                    <a:pt x="990" y="30"/>
                  </a:lnTo>
                  <a:lnTo>
                    <a:pt x="990" y="13"/>
                  </a:lnTo>
                  <a:lnTo>
                    <a:pt x="985" y="13"/>
                  </a:lnTo>
                  <a:lnTo>
                    <a:pt x="979" y="13"/>
                  </a:lnTo>
                  <a:lnTo>
                    <a:pt x="974" y="14"/>
                  </a:lnTo>
                  <a:lnTo>
                    <a:pt x="968" y="14"/>
                  </a:lnTo>
                  <a:lnTo>
                    <a:pt x="963" y="14"/>
                  </a:lnTo>
                  <a:lnTo>
                    <a:pt x="957" y="14"/>
                  </a:lnTo>
                  <a:lnTo>
                    <a:pt x="949" y="22"/>
                  </a:lnTo>
                  <a:lnTo>
                    <a:pt x="949" y="39"/>
                  </a:lnTo>
                  <a:lnTo>
                    <a:pt x="966" y="39"/>
                  </a:lnTo>
                  <a:close/>
                  <a:moveTo>
                    <a:pt x="1040" y="29"/>
                  </a:moveTo>
                  <a:lnTo>
                    <a:pt x="1044" y="29"/>
                  </a:lnTo>
                  <a:lnTo>
                    <a:pt x="1050" y="29"/>
                  </a:lnTo>
                  <a:lnTo>
                    <a:pt x="1055" y="29"/>
                  </a:lnTo>
                  <a:lnTo>
                    <a:pt x="1061" y="29"/>
                  </a:lnTo>
                  <a:lnTo>
                    <a:pt x="1066" y="29"/>
                  </a:lnTo>
                  <a:lnTo>
                    <a:pt x="1071" y="29"/>
                  </a:lnTo>
                  <a:lnTo>
                    <a:pt x="1076" y="29"/>
                  </a:lnTo>
                  <a:lnTo>
                    <a:pt x="1082" y="29"/>
                  </a:lnTo>
                  <a:lnTo>
                    <a:pt x="1087" y="29"/>
                  </a:lnTo>
                  <a:lnTo>
                    <a:pt x="1090" y="28"/>
                  </a:lnTo>
                  <a:lnTo>
                    <a:pt x="1090" y="12"/>
                  </a:lnTo>
                  <a:lnTo>
                    <a:pt x="1087" y="12"/>
                  </a:lnTo>
                  <a:lnTo>
                    <a:pt x="1082" y="12"/>
                  </a:lnTo>
                  <a:lnTo>
                    <a:pt x="1076" y="12"/>
                  </a:lnTo>
                  <a:lnTo>
                    <a:pt x="1071" y="12"/>
                  </a:lnTo>
                  <a:lnTo>
                    <a:pt x="1066" y="13"/>
                  </a:lnTo>
                  <a:lnTo>
                    <a:pt x="1060" y="13"/>
                  </a:lnTo>
                  <a:lnTo>
                    <a:pt x="1055" y="13"/>
                  </a:lnTo>
                  <a:lnTo>
                    <a:pt x="1049" y="13"/>
                  </a:lnTo>
                  <a:lnTo>
                    <a:pt x="1044" y="13"/>
                  </a:lnTo>
                  <a:lnTo>
                    <a:pt x="1040" y="13"/>
                  </a:lnTo>
                  <a:lnTo>
                    <a:pt x="1040" y="29"/>
                  </a:lnTo>
                  <a:close/>
                  <a:moveTo>
                    <a:pt x="1140" y="28"/>
                  </a:moveTo>
                  <a:lnTo>
                    <a:pt x="1141" y="28"/>
                  </a:lnTo>
                  <a:lnTo>
                    <a:pt x="1147" y="28"/>
                  </a:lnTo>
                  <a:lnTo>
                    <a:pt x="1152" y="28"/>
                  </a:lnTo>
                  <a:lnTo>
                    <a:pt x="1158" y="28"/>
                  </a:lnTo>
                  <a:lnTo>
                    <a:pt x="1163" y="28"/>
                  </a:lnTo>
                  <a:lnTo>
                    <a:pt x="1169" y="28"/>
                  </a:lnTo>
                  <a:lnTo>
                    <a:pt x="1174" y="28"/>
                  </a:lnTo>
                  <a:lnTo>
                    <a:pt x="1179" y="28"/>
                  </a:lnTo>
                  <a:lnTo>
                    <a:pt x="1185" y="27"/>
                  </a:lnTo>
                  <a:lnTo>
                    <a:pt x="1190" y="27"/>
                  </a:lnTo>
                  <a:lnTo>
                    <a:pt x="1189" y="11"/>
                  </a:lnTo>
                  <a:lnTo>
                    <a:pt x="1185" y="11"/>
                  </a:lnTo>
                  <a:lnTo>
                    <a:pt x="1179" y="11"/>
                  </a:lnTo>
                  <a:lnTo>
                    <a:pt x="1174" y="11"/>
                  </a:lnTo>
                  <a:lnTo>
                    <a:pt x="1168" y="11"/>
                  </a:lnTo>
                  <a:lnTo>
                    <a:pt x="1163" y="11"/>
                  </a:lnTo>
                  <a:lnTo>
                    <a:pt x="1157" y="11"/>
                  </a:lnTo>
                  <a:lnTo>
                    <a:pt x="1152" y="11"/>
                  </a:lnTo>
                  <a:lnTo>
                    <a:pt x="1147" y="11"/>
                  </a:lnTo>
                  <a:lnTo>
                    <a:pt x="1141" y="11"/>
                  </a:lnTo>
                  <a:lnTo>
                    <a:pt x="1140" y="11"/>
                  </a:lnTo>
                  <a:lnTo>
                    <a:pt x="1140" y="28"/>
                  </a:lnTo>
                  <a:close/>
                  <a:moveTo>
                    <a:pt x="1220" y="30"/>
                  </a:moveTo>
                  <a:lnTo>
                    <a:pt x="1220" y="80"/>
                  </a:lnTo>
                  <a:lnTo>
                    <a:pt x="1236" y="80"/>
                  </a:lnTo>
                  <a:lnTo>
                    <a:pt x="1236" y="30"/>
                  </a:lnTo>
                  <a:lnTo>
                    <a:pt x="1220" y="30"/>
                  </a:lnTo>
                  <a:close/>
                  <a:moveTo>
                    <a:pt x="1220" y="130"/>
                  </a:moveTo>
                  <a:lnTo>
                    <a:pt x="1220" y="179"/>
                  </a:lnTo>
                  <a:lnTo>
                    <a:pt x="1236" y="179"/>
                  </a:lnTo>
                  <a:lnTo>
                    <a:pt x="1236" y="130"/>
                  </a:lnTo>
                  <a:lnTo>
                    <a:pt x="1220" y="130"/>
                  </a:lnTo>
                  <a:close/>
                  <a:moveTo>
                    <a:pt x="1220" y="229"/>
                  </a:moveTo>
                  <a:lnTo>
                    <a:pt x="1220" y="279"/>
                  </a:lnTo>
                  <a:lnTo>
                    <a:pt x="1236" y="279"/>
                  </a:lnTo>
                  <a:lnTo>
                    <a:pt x="1236" y="229"/>
                  </a:lnTo>
                  <a:lnTo>
                    <a:pt x="1220" y="229"/>
                  </a:lnTo>
                  <a:close/>
                  <a:moveTo>
                    <a:pt x="1220" y="329"/>
                  </a:moveTo>
                  <a:lnTo>
                    <a:pt x="1220" y="378"/>
                  </a:lnTo>
                  <a:lnTo>
                    <a:pt x="1236" y="378"/>
                  </a:lnTo>
                  <a:lnTo>
                    <a:pt x="1236" y="329"/>
                  </a:lnTo>
                  <a:lnTo>
                    <a:pt x="1220" y="329"/>
                  </a:lnTo>
                  <a:close/>
                  <a:moveTo>
                    <a:pt x="1220" y="428"/>
                  </a:moveTo>
                  <a:lnTo>
                    <a:pt x="1220" y="478"/>
                  </a:lnTo>
                  <a:lnTo>
                    <a:pt x="1236" y="478"/>
                  </a:lnTo>
                  <a:lnTo>
                    <a:pt x="1236" y="428"/>
                  </a:lnTo>
                  <a:lnTo>
                    <a:pt x="1220" y="428"/>
                  </a:lnTo>
                  <a:close/>
                  <a:moveTo>
                    <a:pt x="1220" y="528"/>
                  </a:moveTo>
                  <a:lnTo>
                    <a:pt x="1220" y="577"/>
                  </a:lnTo>
                  <a:lnTo>
                    <a:pt x="1236" y="577"/>
                  </a:lnTo>
                  <a:lnTo>
                    <a:pt x="1236" y="528"/>
                  </a:lnTo>
                  <a:lnTo>
                    <a:pt x="1220" y="528"/>
                  </a:lnTo>
                  <a:close/>
                  <a:moveTo>
                    <a:pt x="1220" y="627"/>
                  </a:moveTo>
                  <a:lnTo>
                    <a:pt x="1220" y="677"/>
                  </a:lnTo>
                  <a:lnTo>
                    <a:pt x="1236" y="677"/>
                  </a:lnTo>
                  <a:lnTo>
                    <a:pt x="1236" y="627"/>
                  </a:lnTo>
                  <a:lnTo>
                    <a:pt x="1220" y="627"/>
                  </a:lnTo>
                  <a:close/>
                  <a:moveTo>
                    <a:pt x="1220" y="727"/>
                  </a:moveTo>
                  <a:lnTo>
                    <a:pt x="1220" y="777"/>
                  </a:lnTo>
                  <a:lnTo>
                    <a:pt x="1236" y="777"/>
                  </a:lnTo>
                  <a:lnTo>
                    <a:pt x="1236" y="727"/>
                  </a:lnTo>
                  <a:lnTo>
                    <a:pt x="1220" y="727"/>
                  </a:lnTo>
                  <a:close/>
                  <a:moveTo>
                    <a:pt x="1220" y="826"/>
                  </a:moveTo>
                  <a:lnTo>
                    <a:pt x="1220" y="876"/>
                  </a:lnTo>
                  <a:lnTo>
                    <a:pt x="1236" y="876"/>
                  </a:lnTo>
                  <a:lnTo>
                    <a:pt x="1236" y="826"/>
                  </a:lnTo>
                  <a:lnTo>
                    <a:pt x="1220" y="826"/>
                  </a:lnTo>
                  <a:close/>
                  <a:moveTo>
                    <a:pt x="1220" y="926"/>
                  </a:moveTo>
                  <a:lnTo>
                    <a:pt x="1220" y="976"/>
                  </a:lnTo>
                  <a:lnTo>
                    <a:pt x="1236" y="976"/>
                  </a:lnTo>
                  <a:lnTo>
                    <a:pt x="1236" y="926"/>
                  </a:lnTo>
                  <a:lnTo>
                    <a:pt x="1220" y="926"/>
                  </a:lnTo>
                  <a:close/>
                  <a:moveTo>
                    <a:pt x="1220" y="1025"/>
                  </a:moveTo>
                  <a:lnTo>
                    <a:pt x="1220" y="1075"/>
                  </a:lnTo>
                  <a:lnTo>
                    <a:pt x="1236" y="1075"/>
                  </a:lnTo>
                  <a:lnTo>
                    <a:pt x="1236" y="1025"/>
                  </a:lnTo>
                  <a:lnTo>
                    <a:pt x="1220" y="1025"/>
                  </a:lnTo>
                  <a:close/>
                  <a:moveTo>
                    <a:pt x="1220" y="1125"/>
                  </a:moveTo>
                  <a:lnTo>
                    <a:pt x="1220" y="1175"/>
                  </a:lnTo>
                  <a:lnTo>
                    <a:pt x="1236" y="1175"/>
                  </a:lnTo>
                  <a:lnTo>
                    <a:pt x="1236" y="1125"/>
                  </a:lnTo>
                  <a:lnTo>
                    <a:pt x="1220" y="1125"/>
                  </a:lnTo>
                  <a:close/>
                  <a:moveTo>
                    <a:pt x="1220" y="1224"/>
                  </a:moveTo>
                  <a:lnTo>
                    <a:pt x="1220" y="1274"/>
                  </a:lnTo>
                  <a:lnTo>
                    <a:pt x="1236" y="1274"/>
                  </a:lnTo>
                  <a:lnTo>
                    <a:pt x="1236" y="1224"/>
                  </a:lnTo>
                  <a:lnTo>
                    <a:pt x="1220" y="1224"/>
                  </a:lnTo>
                  <a:close/>
                  <a:moveTo>
                    <a:pt x="1220" y="1324"/>
                  </a:moveTo>
                  <a:lnTo>
                    <a:pt x="1220" y="1374"/>
                  </a:lnTo>
                  <a:lnTo>
                    <a:pt x="1236" y="1374"/>
                  </a:lnTo>
                  <a:lnTo>
                    <a:pt x="1236" y="1324"/>
                  </a:lnTo>
                  <a:lnTo>
                    <a:pt x="1220" y="1324"/>
                  </a:lnTo>
                  <a:close/>
                  <a:moveTo>
                    <a:pt x="1248" y="1411"/>
                  </a:moveTo>
                  <a:lnTo>
                    <a:pt x="1250" y="1411"/>
                  </a:lnTo>
                  <a:lnTo>
                    <a:pt x="1255" y="1411"/>
                  </a:lnTo>
                  <a:lnTo>
                    <a:pt x="1261" y="1411"/>
                  </a:lnTo>
                  <a:lnTo>
                    <a:pt x="1266" y="1411"/>
                  </a:lnTo>
                  <a:lnTo>
                    <a:pt x="1271" y="1411"/>
                  </a:lnTo>
                  <a:lnTo>
                    <a:pt x="1277" y="1411"/>
                  </a:lnTo>
                  <a:lnTo>
                    <a:pt x="1282" y="1411"/>
                  </a:lnTo>
                  <a:lnTo>
                    <a:pt x="1287" y="1411"/>
                  </a:lnTo>
                  <a:lnTo>
                    <a:pt x="1293" y="1411"/>
                  </a:lnTo>
                  <a:lnTo>
                    <a:pt x="1298" y="1411"/>
                  </a:lnTo>
                  <a:lnTo>
                    <a:pt x="1298" y="1394"/>
                  </a:lnTo>
                  <a:lnTo>
                    <a:pt x="1293" y="1394"/>
                  </a:lnTo>
                  <a:lnTo>
                    <a:pt x="1287" y="1394"/>
                  </a:lnTo>
                  <a:lnTo>
                    <a:pt x="1282" y="1394"/>
                  </a:lnTo>
                  <a:lnTo>
                    <a:pt x="1277" y="1394"/>
                  </a:lnTo>
                  <a:lnTo>
                    <a:pt x="1271" y="1394"/>
                  </a:lnTo>
                  <a:lnTo>
                    <a:pt x="1266" y="1395"/>
                  </a:lnTo>
                  <a:lnTo>
                    <a:pt x="1260" y="1395"/>
                  </a:lnTo>
                  <a:lnTo>
                    <a:pt x="1255" y="1395"/>
                  </a:lnTo>
                  <a:lnTo>
                    <a:pt x="1249" y="1395"/>
                  </a:lnTo>
                  <a:lnTo>
                    <a:pt x="1248" y="1395"/>
                  </a:lnTo>
                  <a:lnTo>
                    <a:pt x="1248" y="1411"/>
                  </a:lnTo>
                  <a:close/>
                  <a:moveTo>
                    <a:pt x="1323" y="1369"/>
                  </a:moveTo>
                  <a:lnTo>
                    <a:pt x="1323" y="1319"/>
                  </a:lnTo>
                  <a:lnTo>
                    <a:pt x="1306" y="1319"/>
                  </a:lnTo>
                  <a:lnTo>
                    <a:pt x="1306" y="1369"/>
                  </a:lnTo>
                  <a:lnTo>
                    <a:pt x="1323" y="1369"/>
                  </a:lnTo>
                  <a:close/>
                  <a:moveTo>
                    <a:pt x="1323" y="1269"/>
                  </a:moveTo>
                  <a:lnTo>
                    <a:pt x="1323" y="1220"/>
                  </a:lnTo>
                  <a:lnTo>
                    <a:pt x="1306" y="1220"/>
                  </a:lnTo>
                  <a:lnTo>
                    <a:pt x="1306" y="1269"/>
                  </a:lnTo>
                  <a:lnTo>
                    <a:pt x="1323" y="1269"/>
                  </a:lnTo>
                  <a:close/>
                  <a:moveTo>
                    <a:pt x="1323" y="1170"/>
                  </a:moveTo>
                  <a:lnTo>
                    <a:pt x="1323" y="1120"/>
                  </a:lnTo>
                  <a:lnTo>
                    <a:pt x="1306" y="1120"/>
                  </a:lnTo>
                  <a:lnTo>
                    <a:pt x="1306" y="1170"/>
                  </a:lnTo>
                  <a:lnTo>
                    <a:pt x="1323" y="1170"/>
                  </a:lnTo>
                  <a:close/>
                  <a:moveTo>
                    <a:pt x="1323" y="1070"/>
                  </a:moveTo>
                  <a:lnTo>
                    <a:pt x="1323" y="1021"/>
                  </a:lnTo>
                  <a:lnTo>
                    <a:pt x="1306" y="1021"/>
                  </a:lnTo>
                  <a:lnTo>
                    <a:pt x="1306" y="1070"/>
                  </a:lnTo>
                  <a:lnTo>
                    <a:pt x="1323" y="1070"/>
                  </a:lnTo>
                  <a:close/>
                  <a:moveTo>
                    <a:pt x="1323" y="971"/>
                  </a:moveTo>
                  <a:lnTo>
                    <a:pt x="1323" y="921"/>
                  </a:lnTo>
                  <a:lnTo>
                    <a:pt x="1306" y="921"/>
                  </a:lnTo>
                  <a:lnTo>
                    <a:pt x="1306" y="971"/>
                  </a:lnTo>
                  <a:lnTo>
                    <a:pt x="1323" y="971"/>
                  </a:lnTo>
                  <a:close/>
                  <a:moveTo>
                    <a:pt x="1323" y="871"/>
                  </a:moveTo>
                  <a:lnTo>
                    <a:pt x="1323" y="822"/>
                  </a:lnTo>
                  <a:lnTo>
                    <a:pt x="1306" y="822"/>
                  </a:lnTo>
                  <a:lnTo>
                    <a:pt x="1306" y="871"/>
                  </a:lnTo>
                  <a:lnTo>
                    <a:pt x="1323" y="871"/>
                  </a:lnTo>
                  <a:close/>
                  <a:moveTo>
                    <a:pt x="1323" y="772"/>
                  </a:moveTo>
                  <a:lnTo>
                    <a:pt x="1323" y="722"/>
                  </a:lnTo>
                  <a:lnTo>
                    <a:pt x="1306" y="722"/>
                  </a:lnTo>
                  <a:lnTo>
                    <a:pt x="1306" y="772"/>
                  </a:lnTo>
                  <a:lnTo>
                    <a:pt x="1323" y="772"/>
                  </a:lnTo>
                  <a:close/>
                  <a:moveTo>
                    <a:pt x="1323" y="672"/>
                  </a:moveTo>
                  <a:lnTo>
                    <a:pt x="1323" y="623"/>
                  </a:lnTo>
                  <a:lnTo>
                    <a:pt x="1306" y="623"/>
                  </a:lnTo>
                  <a:lnTo>
                    <a:pt x="1306" y="672"/>
                  </a:lnTo>
                  <a:lnTo>
                    <a:pt x="1323" y="672"/>
                  </a:lnTo>
                  <a:close/>
                  <a:moveTo>
                    <a:pt x="1323" y="573"/>
                  </a:moveTo>
                  <a:lnTo>
                    <a:pt x="1323" y="523"/>
                  </a:lnTo>
                  <a:lnTo>
                    <a:pt x="1306" y="523"/>
                  </a:lnTo>
                  <a:lnTo>
                    <a:pt x="1306" y="573"/>
                  </a:lnTo>
                  <a:lnTo>
                    <a:pt x="1323" y="573"/>
                  </a:lnTo>
                  <a:close/>
                  <a:moveTo>
                    <a:pt x="1323" y="473"/>
                  </a:moveTo>
                  <a:lnTo>
                    <a:pt x="1323" y="423"/>
                  </a:lnTo>
                  <a:lnTo>
                    <a:pt x="1306" y="423"/>
                  </a:lnTo>
                  <a:lnTo>
                    <a:pt x="1306" y="473"/>
                  </a:lnTo>
                  <a:lnTo>
                    <a:pt x="1323" y="473"/>
                  </a:lnTo>
                  <a:close/>
                  <a:moveTo>
                    <a:pt x="1323" y="374"/>
                  </a:moveTo>
                  <a:lnTo>
                    <a:pt x="1323" y="324"/>
                  </a:lnTo>
                  <a:lnTo>
                    <a:pt x="1306" y="324"/>
                  </a:lnTo>
                  <a:lnTo>
                    <a:pt x="1306" y="374"/>
                  </a:lnTo>
                  <a:lnTo>
                    <a:pt x="1323" y="374"/>
                  </a:lnTo>
                  <a:close/>
                  <a:moveTo>
                    <a:pt x="1323" y="274"/>
                  </a:moveTo>
                  <a:lnTo>
                    <a:pt x="1323" y="224"/>
                  </a:lnTo>
                  <a:lnTo>
                    <a:pt x="1306" y="224"/>
                  </a:lnTo>
                  <a:lnTo>
                    <a:pt x="1306" y="274"/>
                  </a:lnTo>
                  <a:lnTo>
                    <a:pt x="1323" y="274"/>
                  </a:lnTo>
                  <a:close/>
                  <a:moveTo>
                    <a:pt x="1323" y="175"/>
                  </a:moveTo>
                  <a:lnTo>
                    <a:pt x="1323" y="125"/>
                  </a:lnTo>
                  <a:lnTo>
                    <a:pt x="1306" y="125"/>
                  </a:lnTo>
                  <a:lnTo>
                    <a:pt x="1306" y="175"/>
                  </a:lnTo>
                  <a:lnTo>
                    <a:pt x="1323" y="175"/>
                  </a:lnTo>
                  <a:close/>
                  <a:moveTo>
                    <a:pt x="1323" y="75"/>
                  </a:moveTo>
                  <a:lnTo>
                    <a:pt x="1323" y="25"/>
                  </a:lnTo>
                  <a:lnTo>
                    <a:pt x="1306" y="25"/>
                  </a:lnTo>
                  <a:lnTo>
                    <a:pt x="1306" y="75"/>
                  </a:lnTo>
                  <a:lnTo>
                    <a:pt x="1323" y="75"/>
                  </a:lnTo>
                  <a:close/>
                  <a:moveTo>
                    <a:pt x="1357" y="25"/>
                  </a:moveTo>
                  <a:lnTo>
                    <a:pt x="1358" y="25"/>
                  </a:lnTo>
                  <a:lnTo>
                    <a:pt x="1363" y="25"/>
                  </a:lnTo>
                  <a:lnTo>
                    <a:pt x="1368" y="25"/>
                  </a:lnTo>
                  <a:lnTo>
                    <a:pt x="1374" y="25"/>
                  </a:lnTo>
                  <a:lnTo>
                    <a:pt x="1379" y="25"/>
                  </a:lnTo>
                  <a:lnTo>
                    <a:pt x="1385" y="25"/>
                  </a:lnTo>
                  <a:lnTo>
                    <a:pt x="1390" y="25"/>
                  </a:lnTo>
                  <a:lnTo>
                    <a:pt x="1396" y="25"/>
                  </a:lnTo>
                  <a:lnTo>
                    <a:pt x="1401" y="25"/>
                  </a:lnTo>
                  <a:lnTo>
                    <a:pt x="1406" y="25"/>
                  </a:lnTo>
                  <a:lnTo>
                    <a:pt x="1406" y="8"/>
                  </a:lnTo>
                  <a:lnTo>
                    <a:pt x="1401" y="8"/>
                  </a:lnTo>
                  <a:lnTo>
                    <a:pt x="1395" y="8"/>
                  </a:lnTo>
                  <a:lnTo>
                    <a:pt x="1390" y="8"/>
                  </a:lnTo>
                  <a:lnTo>
                    <a:pt x="1385" y="8"/>
                  </a:lnTo>
                  <a:lnTo>
                    <a:pt x="1379" y="8"/>
                  </a:lnTo>
                  <a:lnTo>
                    <a:pt x="1374" y="9"/>
                  </a:lnTo>
                  <a:lnTo>
                    <a:pt x="1368" y="9"/>
                  </a:lnTo>
                  <a:lnTo>
                    <a:pt x="1363" y="9"/>
                  </a:lnTo>
                  <a:lnTo>
                    <a:pt x="1358" y="9"/>
                  </a:lnTo>
                  <a:lnTo>
                    <a:pt x="1356" y="9"/>
                  </a:lnTo>
                  <a:lnTo>
                    <a:pt x="1357" y="25"/>
                  </a:lnTo>
                  <a:close/>
                  <a:moveTo>
                    <a:pt x="1456" y="24"/>
                  </a:moveTo>
                  <a:lnTo>
                    <a:pt x="1460" y="24"/>
                  </a:lnTo>
                  <a:lnTo>
                    <a:pt x="1466" y="24"/>
                  </a:lnTo>
                  <a:lnTo>
                    <a:pt x="1471" y="24"/>
                  </a:lnTo>
                  <a:lnTo>
                    <a:pt x="1477" y="24"/>
                  </a:lnTo>
                  <a:lnTo>
                    <a:pt x="1482" y="24"/>
                  </a:lnTo>
                  <a:lnTo>
                    <a:pt x="1488" y="24"/>
                  </a:lnTo>
                  <a:lnTo>
                    <a:pt x="1493" y="23"/>
                  </a:lnTo>
                  <a:lnTo>
                    <a:pt x="1498" y="23"/>
                  </a:lnTo>
                  <a:lnTo>
                    <a:pt x="1504" y="23"/>
                  </a:lnTo>
                  <a:lnTo>
                    <a:pt x="1506" y="23"/>
                  </a:lnTo>
                  <a:lnTo>
                    <a:pt x="1506" y="7"/>
                  </a:lnTo>
                  <a:lnTo>
                    <a:pt x="1503" y="7"/>
                  </a:lnTo>
                  <a:lnTo>
                    <a:pt x="1498" y="7"/>
                  </a:lnTo>
                  <a:lnTo>
                    <a:pt x="1493" y="7"/>
                  </a:lnTo>
                  <a:lnTo>
                    <a:pt x="1487" y="7"/>
                  </a:lnTo>
                  <a:lnTo>
                    <a:pt x="1482" y="7"/>
                  </a:lnTo>
                  <a:lnTo>
                    <a:pt x="1477" y="7"/>
                  </a:lnTo>
                  <a:lnTo>
                    <a:pt x="1471" y="7"/>
                  </a:lnTo>
                  <a:lnTo>
                    <a:pt x="1466" y="7"/>
                  </a:lnTo>
                  <a:lnTo>
                    <a:pt x="1460" y="7"/>
                  </a:lnTo>
                  <a:lnTo>
                    <a:pt x="1456" y="7"/>
                  </a:lnTo>
                  <a:lnTo>
                    <a:pt x="1456" y="24"/>
                  </a:lnTo>
                  <a:close/>
                  <a:moveTo>
                    <a:pt x="1556" y="23"/>
                  </a:moveTo>
                  <a:lnTo>
                    <a:pt x="1558" y="23"/>
                  </a:lnTo>
                  <a:lnTo>
                    <a:pt x="1558" y="14"/>
                  </a:lnTo>
                  <a:lnTo>
                    <a:pt x="1549" y="14"/>
                  </a:lnTo>
                  <a:lnTo>
                    <a:pt x="1549" y="62"/>
                  </a:lnTo>
                  <a:lnTo>
                    <a:pt x="1566" y="62"/>
                  </a:lnTo>
                  <a:lnTo>
                    <a:pt x="1566" y="14"/>
                  </a:lnTo>
                  <a:lnTo>
                    <a:pt x="1558" y="6"/>
                  </a:lnTo>
                  <a:lnTo>
                    <a:pt x="1556" y="6"/>
                  </a:lnTo>
                  <a:lnTo>
                    <a:pt x="1556" y="23"/>
                  </a:lnTo>
                  <a:close/>
                  <a:moveTo>
                    <a:pt x="1549" y="112"/>
                  </a:moveTo>
                  <a:lnTo>
                    <a:pt x="1549" y="162"/>
                  </a:lnTo>
                  <a:lnTo>
                    <a:pt x="1566" y="162"/>
                  </a:lnTo>
                  <a:lnTo>
                    <a:pt x="1566" y="112"/>
                  </a:lnTo>
                  <a:lnTo>
                    <a:pt x="1549" y="112"/>
                  </a:lnTo>
                  <a:close/>
                  <a:moveTo>
                    <a:pt x="1549" y="212"/>
                  </a:moveTo>
                  <a:lnTo>
                    <a:pt x="1549" y="261"/>
                  </a:lnTo>
                  <a:lnTo>
                    <a:pt x="1566" y="261"/>
                  </a:lnTo>
                  <a:lnTo>
                    <a:pt x="1566" y="212"/>
                  </a:lnTo>
                  <a:lnTo>
                    <a:pt x="1549" y="212"/>
                  </a:lnTo>
                  <a:close/>
                  <a:moveTo>
                    <a:pt x="1549" y="311"/>
                  </a:moveTo>
                  <a:lnTo>
                    <a:pt x="1549" y="361"/>
                  </a:lnTo>
                  <a:lnTo>
                    <a:pt x="1566" y="361"/>
                  </a:lnTo>
                  <a:lnTo>
                    <a:pt x="1566" y="311"/>
                  </a:lnTo>
                  <a:lnTo>
                    <a:pt x="1549" y="311"/>
                  </a:lnTo>
                  <a:close/>
                  <a:moveTo>
                    <a:pt x="1549" y="411"/>
                  </a:moveTo>
                  <a:lnTo>
                    <a:pt x="1549" y="460"/>
                  </a:lnTo>
                  <a:lnTo>
                    <a:pt x="1566" y="460"/>
                  </a:lnTo>
                  <a:lnTo>
                    <a:pt x="1566" y="411"/>
                  </a:lnTo>
                  <a:lnTo>
                    <a:pt x="1549" y="411"/>
                  </a:lnTo>
                  <a:close/>
                  <a:moveTo>
                    <a:pt x="1549" y="510"/>
                  </a:moveTo>
                  <a:lnTo>
                    <a:pt x="1549" y="560"/>
                  </a:lnTo>
                  <a:lnTo>
                    <a:pt x="1566" y="560"/>
                  </a:lnTo>
                  <a:lnTo>
                    <a:pt x="1566" y="510"/>
                  </a:lnTo>
                  <a:lnTo>
                    <a:pt x="1549" y="510"/>
                  </a:lnTo>
                  <a:close/>
                  <a:moveTo>
                    <a:pt x="1549" y="610"/>
                  </a:moveTo>
                  <a:lnTo>
                    <a:pt x="1549" y="659"/>
                  </a:lnTo>
                  <a:lnTo>
                    <a:pt x="1566" y="659"/>
                  </a:lnTo>
                  <a:lnTo>
                    <a:pt x="1566" y="610"/>
                  </a:lnTo>
                  <a:lnTo>
                    <a:pt x="1549" y="610"/>
                  </a:lnTo>
                  <a:close/>
                  <a:moveTo>
                    <a:pt x="1549" y="709"/>
                  </a:moveTo>
                  <a:lnTo>
                    <a:pt x="1549" y="759"/>
                  </a:lnTo>
                  <a:lnTo>
                    <a:pt x="1566" y="759"/>
                  </a:lnTo>
                  <a:lnTo>
                    <a:pt x="1566" y="709"/>
                  </a:lnTo>
                  <a:lnTo>
                    <a:pt x="1549" y="709"/>
                  </a:lnTo>
                  <a:close/>
                  <a:moveTo>
                    <a:pt x="1549" y="809"/>
                  </a:moveTo>
                  <a:lnTo>
                    <a:pt x="1549" y="859"/>
                  </a:lnTo>
                  <a:lnTo>
                    <a:pt x="1566" y="859"/>
                  </a:lnTo>
                  <a:lnTo>
                    <a:pt x="1566" y="809"/>
                  </a:lnTo>
                  <a:lnTo>
                    <a:pt x="1549" y="809"/>
                  </a:lnTo>
                  <a:close/>
                  <a:moveTo>
                    <a:pt x="1549" y="908"/>
                  </a:moveTo>
                  <a:lnTo>
                    <a:pt x="1549" y="958"/>
                  </a:lnTo>
                  <a:lnTo>
                    <a:pt x="1566" y="958"/>
                  </a:lnTo>
                  <a:lnTo>
                    <a:pt x="1566" y="908"/>
                  </a:lnTo>
                  <a:lnTo>
                    <a:pt x="1549" y="908"/>
                  </a:lnTo>
                  <a:close/>
                  <a:moveTo>
                    <a:pt x="1549" y="1008"/>
                  </a:moveTo>
                  <a:lnTo>
                    <a:pt x="1549" y="1058"/>
                  </a:lnTo>
                  <a:lnTo>
                    <a:pt x="1566" y="1058"/>
                  </a:lnTo>
                  <a:lnTo>
                    <a:pt x="1566" y="1008"/>
                  </a:lnTo>
                  <a:lnTo>
                    <a:pt x="1549" y="1008"/>
                  </a:lnTo>
                  <a:close/>
                  <a:moveTo>
                    <a:pt x="1549" y="1107"/>
                  </a:moveTo>
                  <a:lnTo>
                    <a:pt x="1549" y="1157"/>
                  </a:lnTo>
                  <a:lnTo>
                    <a:pt x="1566" y="1157"/>
                  </a:lnTo>
                  <a:lnTo>
                    <a:pt x="1566" y="1107"/>
                  </a:lnTo>
                  <a:lnTo>
                    <a:pt x="1549" y="1107"/>
                  </a:lnTo>
                  <a:close/>
                  <a:moveTo>
                    <a:pt x="1549" y="1207"/>
                  </a:moveTo>
                  <a:lnTo>
                    <a:pt x="1549" y="1257"/>
                  </a:lnTo>
                  <a:lnTo>
                    <a:pt x="1566" y="1257"/>
                  </a:lnTo>
                  <a:lnTo>
                    <a:pt x="1566" y="1207"/>
                  </a:lnTo>
                  <a:lnTo>
                    <a:pt x="1549" y="1207"/>
                  </a:lnTo>
                  <a:close/>
                  <a:moveTo>
                    <a:pt x="1549" y="1306"/>
                  </a:moveTo>
                  <a:lnTo>
                    <a:pt x="1549" y="1356"/>
                  </a:lnTo>
                  <a:lnTo>
                    <a:pt x="1566" y="1356"/>
                  </a:lnTo>
                  <a:lnTo>
                    <a:pt x="1566" y="1306"/>
                  </a:lnTo>
                  <a:lnTo>
                    <a:pt x="1549" y="1306"/>
                  </a:lnTo>
                  <a:close/>
                  <a:moveTo>
                    <a:pt x="1565" y="1407"/>
                  </a:moveTo>
                  <a:lnTo>
                    <a:pt x="1568" y="1407"/>
                  </a:lnTo>
                  <a:lnTo>
                    <a:pt x="1574" y="1407"/>
                  </a:lnTo>
                  <a:lnTo>
                    <a:pt x="1579" y="1407"/>
                  </a:lnTo>
                  <a:lnTo>
                    <a:pt x="1585" y="1407"/>
                  </a:lnTo>
                  <a:lnTo>
                    <a:pt x="1590" y="1407"/>
                  </a:lnTo>
                  <a:lnTo>
                    <a:pt x="1596" y="1407"/>
                  </a:lnTo>
                  <a:lnTo>
                    <a:pt x="1601" y="1407"/>
                  </a:lnTo>
                  <a:lnTo>
                    <a:pt x="1606" y="1407"/>
                  </a:lnTo>
                  <a:lnTo>
                    <a:pt x="1612" y="1407"/>
                  </a:lnTo>
                  <a:lnTo>
                    <a:pt x="1614" y="1407"/>
                  </a:lnTo>
                  <a:lnTo>
                    <a:pt x="1614" y="1390"/>
                  </a:lnTo>
                  <a:lnTo>
                    <a:pt x="1612" y="1390"/>
                  </a:lnTo>
                  <a:lnTo>
                    <a:pt x="1606" y="1390"/>
                  </a:lnTo>
                  <a:lnTo>
                    <a:pt x="1601" y="1390"/>
                  </a:lnTo>
                  <a:lnTo>
                    <a:pt x="1595" y="1390"/>
                  </a:lnTo>
                  <a:lnTo>
                    <a:pt x="1590" y="1390"/>
                  </a:lnTo>
                  <a:lnTo>
                    <a:pt x="1584" y="1390"/>
                  </a:lnTo>
                  <a:lnTo>
                    <a:pt x="1579" y="1391"/>
                  </a:lnTo>
                  <a:lnTo>
                    <a:pt x="1574" y="1391"/>
                  </a:lnTo>
                  <a:lnTo>
                    <a:pt x="1568" y="1391"/>
                  </a:lnTo>
                  <a:lnTo>
                    <a:pt x="1564" y="1391"/>
                  </a:lnTo>
                  <a:lnTo>
                    <a:pt x="1565" y="1407"/>
                  </a:lnTo>
                  <a:close/>
                  <a:moveTo>
                    <a:pt x="1664" y="1406"/>
                  </a:moveTo>
                  <a:lnTo>
                    <a:pt x="1666" y="1406"/>
                  </a:lnTo>
                  <a:lnTo>
                    <a:pt x="1671" y="1406"/>
                  </a:lnTo>
                  <a:lnTo>
                    <a:pt x="1679" y="1398"/>
                  </a:lnTo>
                  <a:lnTo>
                    <a:pt x="1679" y="1355"/>
                  </a:lnTo>
                  <a:lnTo>
                    <a:pt x="1663" y="1355"/>
                  </a:lnTo>
                  <a:lnTo>
                    <a:pt x="1663" y="1398"/>
                  </a:lnTo>
                  <a:lnTo>
                    <a:pt x="1671" y="1398"/>
                  </a:lnTo>
                  <a:lnTo>
                    <a:pt x="1671" y="1390"/>
                  </a:lnTo>
                  <a:lnTo>
                    <a:pt x="1666" y="1390"/>
                  </a:lnTo>
                  <a:lnTo>
                    <a:pt x="1664" y="1390"/>
                  </a:lnTo>
                  <a:lnTo>
                    <a:pt x="1664" y="1406"/>
                  </a:lnTo>
                  <a:close/>
                  <a:moveTo>
                    <a:pt x="1679" y="1305"/>
                  </a:moveTo>
                  <a:lnTo>
                    <a:pt x="1679" y="1255"/>
                  </a:lnTo>
                  <a:lnTo>
                    <a:pt x="1663" y="1255"/>
                  </a:lnTo>
                  <a:lnTo>
                    <a:pt x="1663" y="1305"/>
                  </a:lnTo>
                  <a:lnTo>
                    <a:pt x="1679" y="1305"/>
                  </a:lnTo>
                  <a:close/>
                  <a:moveTo>
                    <a:pt x="1679" y="1206"/>
                  </a:moveTo>
                  <a:lnTo>
                    <a:pt x="1679" y="1156"/>
                  </a:lnTo>
                  <a:lnTo>
                    <a:pt x="1663" y="1156"/>
                  </a:lnTo>
                  <a:lnTo>
                    <a:pt x="1663" y="1206"/>
                  </a:lnTo>
                  <a:lnTo>
                    <a:pt x="1679" y="1206"/>
                  </a:lnTo>
                  <a:close/>
                  <a:moveTo>
                    <a:pt x="1679" y="1106"/>
                  </a:moveTo>
                  <a:lnTo>
                    <a:pt x="1679" y="1056"/>
                  </a:lnTo>
                  <a:lnTo>
                    <a:pt x="1663" y="1056"/>
                  </a:lnTo>
                  <a:lnTo>
                    <a:pt x="1663" y="1106"/>
                  </a:lnTo>
                  <a:lnTo>
                    <a:pt x="1679" y="1106"/>
                  </a:lnTo>
                  <a:close/>
                  <a:moveTo>
                    <a:pt x="1679" y="1007"/>
                  </a:moveTo>
                  <a:lnTo>
                    <a:pt x="1679" y="957"/>
                  </a:lnTo>
                  <a:lnTo>
                    <a:pt x="1663" y="957"/>
                  </a:lnTo>
                  <a:lnTo>
                    <a:pt x="1663" y="1007"/>
                  </a:lnTo>
                  <a:lnTo>
                    <a:pt x="1679" y="1007"/>
                  </a:lnTo>
                  <a:close/>
                  <a:moveTo>
                    <a:pt x="1679" y="907"/>
                  </a:moveTo>
                  <a:lnTo>
                    <a:pt x="1679" y="857"/>
                  </a:lnTo>
                  <a:lnTo>
                    <a:pt x="1663" y="857"/>
                  </a:lnTo>
                  <a:lnTo>
                    <a:pt x="1663" y="907"/>
                  </a:lnTo>
                  <a:lnTo>
                    <a:pt x="1679" y="907"/>
                  </a:lnTo>
                  <a:close/>
                  <a:moveTo>
                    <a:pt x="1679" y="808"/>
                  </a:moveTo>
                  <a:lnTo>
                    <a:pt x="1679" y="758"/>
                  </a:lnTo>
                  <a:lnTo>
                    <a:pt x="1663" y="758"/>
                  </a:lnTo>
                  <a:lnTo>
                    <a:pt x="1663" y="808"/>
                  </a:lnTo>
                  <a:lnTo>
                    <a:pt x="1679" y="808"/>
                  </a:lnTo>
                  <a:close/>
                  <a:moveTo>
                    <a:pt x="1679" y="708"/>
                  </a:moveTo>
                  <a:lnTo>
                    <a:pt x="1679" y="658"/>
                  </a:lnTo>
                  <a:lnTo>
                    <a:pt x="1663" y="658"/>
                  </a:lnTo>
                  <a:lnTo>
                    <a:pt x="1663" y="708"/>
                  </a:lnTo>
                  <a:lnTo>
                    <a:pt x="1679" y="708"/>
                  </a:lnTo>
                  <a:close/>
                  <a:moveTo>
                    <a:pt x="1679" y="609"/>
                  </a:moveTo>
                  <a:lnTo>
                    <a:pt x="1679" y="559"/>
                  </a:lnTo>
                  <a:lnTo>
                    <a:pt x="1663" y="559"/>
                  </a:lnTo>
                  <a:lnTo>
                    <a:pt x="1663" y="609"/>
                  </a:lnTo>
                  <a:lnTo>
                    <a:pt x="1679" y="609"/>
                  </a:lnTo>
                  <a:close/>
                  <a:moveTo>
                    <a:pt x="1679" y="509"/>
                  </a:moveTo>
                  <a:lnTo>
                    <a:pt x="1679" y="459"/>
                  </a:lnTo>
                  <a:lnTo>
                    <a:pt x="1663" y="459"/>
                  </a:lnTo>
                  <a:lnTo>
                    <a:pt x="1663" y="509"/>
                  </a:lnTo>
                  <a:lnTo>
                    <a:pt x="1679" y="509"/>
                  </a:lnTo>
                  <a:close/>
                  <a:moveTo>
                    <a:pt x="1679" y="409"/>
                  </a:moveTo>
                  <a:lnTo>
                    <a:pt x="1679" y="360"/>
                  </a:lnTo>
                  <a:lnTo>
                    <a:pt x="1663" y="360"/>
                  </a:lnTo>
                  <a:lnTo>
                    <a:pt x="1663" y="409"/>
                  </a:lnTo>
                  <a:lnTo>
                    <a:pt x="1679" y="409"/>
                  </a:lnTo>
                  <a:close/>
                  <a:moveTo>
                    <a:pt x="1679" y="310"/>
                  </a:moveTo>
                  <a:lnTo>
                    <a:pt x="1679" y="260"/>
                  </a:lnTo>
                  <a:lnTo>
                    <a:pt x="1663" y="260"/>
                  </a:lnTo>
                  <a:lnTo>
                    <a:pt x="1663" y="310"/>
                  </a:lnTo>
                  <a:lnTo>
                    <a:pt x="1679" y="310"/>
                  </a:lnTo>
                  <a:close/>
                  <a:moveTo>
                    <a:pt x="1679" y="210"/>
                  </a:moveTo>
                  <a:lnTo>
                    <a:pt x="1679" y="161"/>
                  </a:lnTo>
                  <a:lnTo>
                    <a:pt x="1663" y="161"/>
                  </a:lnTo>
                  <a:lnTo>
                    <a:pt x="1663" y="210"/>
                  </a:lnTo>
                  <a:lnTo>
                    <a:pt x="1679" y="210"/>
                  </a:lnTo>
                  <a:close/>
                  <a:moveTo>
                    <a:pt x="1679" y="111"/>
                  </a:moveTo>
                  <a:lnTo>
                    <a:pt x="1679" y="61"/>
                  </a:lnTo>
                  <a:lnTo>
                    <a:pt x="1663" y="61"/>
                  </a:lnTo>
                  <a:lnTo>
                    <a:pt x="1663" y="111"/>
                  </a:lnTo>
                  <a:lnTo>
                    <a:pt x="1679" y="111"/>
                  </a:lnTo>
                  <a:close/>
                  <a:moveTo>
                    <a:pt x="1673" y="21"/>
                  </a:moveTo>
                  <a:lnTo>
                    <a:pt x="1677" y="21"/>
                  </a:lnTo>
                  <a:lnTo>
                    <a:pt x="1682" y="21"/>
                  </a:lnTo>
                  <a:lnTo>
                    <a:pt x="1688" y="21"/>
                  </a:lnTo>
                  <a:lnTo>
                    <a:pt x="1693" y="21"/>
                  </a:lnTo>
                  <a:lnTo>
                    <a:pt x="1698" y="21"/>
                  </a:lnTo>
                  <a:lnTo>
                    <a:pt x="1704" y="21"/>
                  </a:lnTo>
                  <a:lnTo>
                    <a:pt x="1709" y="21"/>
                  </a:lnTo>
                  <a:lnTo>
                    <a:pt x="1714" y="21"/>
                  </a:lnTo>
                  <a:lnTo>
                    <a:pt x="1720" y="21"/>
                  </a:lnTo>
                  <a:lnTo>
                    <a:pt x="1723" y="21"/>
                  </a:lnTo>
                  <a:lnTo>
                    <a:pt x="1723" y="4"/>
                  </a:lnTo>
                  <a:lnTo>
                    <a:pt x="1720" y="4"/>
                  </a:lnTo>
                  <a:lnTo>
                    <a:pt x="1714" y="4"/>
                  </a:lnTo>
                  <a:lnTo>
                    <a:pt x="1709" y="4"/>
                  </a:lnTo>
                  <a:lnTo>
                    <a:pt x="1704" y="4"/>
                  </a:lnTo>
                  <a:lnTo>
                    <a:pt x="1698" y="5"/>
                  </a:lnTo>
                  <a:lnTo>
                    <a:pt x="1693" y="5"/>
                  </a:lnTo>
                  <a:lnTo>
                    <a:pt x="1687" y="5"/>
                  </a:lnTo>
                  <a:lnTo>
                    <a:pt x="1682" y="5"/>
                  </a:lnTo>
                  <a:lnTo>
                    <a:pt x="1676" y="5"/>
                  </a:lnTo>
                  <a:lnTo>
                    <a:pt x="1673" y="5"/>
                  </a:lnTo>
                  <a:lnTo>
                    <a:pt x="1673" y="21"/>
                  </a:lnTo>
                  <a:close/>
                  <a:moveTo>
                    <a:pt x="1772" y="20"/>
                  </a:moveTo>
                  <a:lnTo>
                    <a:pt x="1774" y="20"/>
                  </a:lnTo>
                  <a:lnTo>
                    <a:pt x="1779" y="20"/>
                  </a:lnTo>
                  <a:lnTo>
                    <a:pt x="1785" y="20"/>
                  </a:lnTo>
                  <a:lnTo>
                    <a:pt x="1790" y="20"/>
                  </a:lnTo>
                  <a:lnTo>
                    <a:pt x="1796" y="20"/>
                  </a:lnTo>
                  <a:lnTo>
                    <a:pt x="1801" y="20"/>
                  </a:lnTo>
                  <a:lnTo>
                    <a:pt x="1806" y="20"/>
                  </a:lnTo>
                  <a:lnTo>
                    <a:pt x="1812" y="20"/>
                  </a:lnTo>
                  <a:lnTo>
                    <a:pt x="1817" y="20"/>
                  </a:lnTo>
                  <a:lnTo>
                    <a:pt x="1822" y="20"/>
                  </a:lnTo>
                  <a:lnTo>
                    <a:pt x="1822" y="3"/>
                  </a:lnTo>
                  <a:lnTo>
                    <a:pt x="1817" y="3"/>
                  </a:lnTo>
                  <a:lnTo>
                    <a:pt x="1812" y="3"/>
                  </a:lnTo>
                  <a:lnTo>
                    <a:pt x="1806" y="3"/>
                  </a:lnTo>
                  <a:lnTo>
                    <a:pt x="1801" y="4"/>
                  </a:lnTo>
                  <a:lnTo>
                    <a:pt x="1795" y="4"/>
                  </a:lnTo>
                  <a:lnTo>
                    <a:pt x="1790" y="4"/>
                  </a:lnTo>
                  <a:lnTo>
                    <a:pt x="1784" y="4"/>
                  </a:lnTo>
                  <a:lnTo>
                    <a:pt x="1779" y="4"/>
                  </a:lnTo>
                  <a:lnTo>
                    <a:pt x="1774" y="4"/>
                  </a:lnTo>
                  <a:lnTo>
                    <a:pt x="1772" y="4"/>
                  </a:lnTo>
                  <a:lnTo>
                    <a:pt x="1772" y="20"/>
                  </a:lnTo>
                  <a:close/>
                  <a:moveTo>
                    <a:pt x="1872" y="19"/>
                  </a:moveTo>
                  <a:lnTo>
                    <a:pt x="1877" y="19"/>
                  </a:lnTo>
                  <a:lnTo>
                    <a:pt x="1882" y="19"/>
                  </a:lnTo>
                  <a:lnTo>
                    <a:pt x="1888" y="19"/>
                  </a:lnTo>
                  <a:lnTo>
                    <a:pt x="1893" y="19"/>
                  </a:lnTo>
                  <a:lnTo>
                    <a:pt x="1898" y="19"/>
                  </a:lnTo>
                  <a:lnTo>
                    <a:pt x="1904" y="19"/>
                  </a:lnTo>
                  <a:lnTo>
                    <a:pt x="1909" y="19"/>
                  </a:lnTo>
                  <a:lnTo>
                    <a:pt x="1915" y="19"/>
                  </a:lnTo>
                  <a:lnTo>
                    <a:pt x="1915" y="11"/>
                  </a:lnTo>
                  <a:lnTo>
                    <a:pt x="1906" y="11"/>
                  </a:lnTo>
                  <a:lnTo>
                    <a:pt x="1906" y="18"/>
                  </a:lnTo>
                  <a:lnTo>
                    <a:pt x="1923" y="18"/>
                  </a:lnTo>
                  <a:lnTo>
                    <a:pt x="1923" y="11"/>
                  </a:lnTo>
                  <a:lnTo>
                    <a:pt x="1915" y="2"/>
                  </a:lnTo>
                  <a:lnTo>
                    <a:pt x="1909" y="2"/>
                  </a:lnTo>
                  <a:lnTo>
                    <a:pt x="1904" y="2"/>
                  </a:lnTo>
                  <a:lnTo>
                    <a:pt x="1898" y="2"/>
                  </a:lnTo>
                  <a:lnTo>
                    <a:pt x="1893" y="2"/>
                  </a:lnTo>
                  <a:lnTo>
                    <a:pt x="1887" y="2"/>
                  </a:lnTo>
                  <a:lnTo>
                    <a:pt x="1882" y="2"/>
                  </a:lnTo>
                  <a:lnTo>
                    <a:pt x="1876" y="2"/>
                  </a:lnTo>
                  <a:lnTo>
                    <a:pt x="1872" y="3"/>
                  </a:lnTo>
                  <a:lnTo>
                    <a:pt x="1872" y="19"/>
                  </a:lnTo>
                  <a:close/>
                  <a:moveTo>
                    <a:pt x="1906" y="68"/>
                  </a:moveTo>
                  <a:lnTo>
                    <a:pt x="1906" y="118"/>
                  </a:lnTo>
                  <a:lnTo>
                    <a:pt x="1923" y="118"/>
                  </a:lnTo>
                  <a:lnTo>
                    <a:pt x="1923" y="68"/>
                  </a:lnTo>
                  <a:lnTo>
                    <a:pt x="1906" y="68"/>
                  </a:lnTo>
                  <a:close/>
                  <a:moveTo>
                    <a:pt x="1906" y="167"/>
                  </a:moveTo>
                  <a:lnTo>
                    <a:pt x="1906" y="217"/>
                  </a:lnTo>
                  <a:lnTo>
                    <a:pt x="1923" y="217"/>
                  </a:lnTo>
                  <a:lnTo>
                    <a:pt x="1923" y="167"/>
                  </a:lnTo>
                  <a:lnTo>
                    <a:pt x="1906" y="167"/>
                  </a:lnTo>
                  <a:close/>
                  <a:moveTo>
                    <a:pt x="1906" y="267"/>
                  </a:moveTo>
                  <a:lnTo>
                    <a:pt x="1906" y="317"/>
                  </a:lnTo>
                  <a:lnTo>
                    <a:pt x="1923" y="317"/>
                  </a:lnTo>
                  <a:lnTo>
                    <a:pt x="1923" y="267"/>
                  </a:lnTo>
                  <a:lnTo>
                    <a:pt x="1906" y="267"/>
                  </a:lnTo>
                  <a:close/>
                  <a:moveTo>
                    <a:pt x="1906" y="366"/>
                  </a:moveTo>
                  <a:lnTo>
                    <a:pt x="1906" y="416"/>
                  </a:lnTo>
                  <a:lnTo>
                    <a:pt x="1923" y="416"/>
                  </a:lnTo>
                  <a:lnTo>
                    <a:pt x="1923" y="366"/>
                  </a:lnTo>
                  <a:lnTo>
                    <a:pt x="1906" y="366"/>
                  </a:lnTo>
                  <a:close/>
                  <a:moveTo>
                    <a:pt x="1906" y="466"/>
                  </a:moveTo>
                  <a:lnTo>
                    <a:pt x="1906" y="516"/>
                  </a:lnTo>
                  <a:lnTo>
                    <a:pt x="1923" y="516"/>
                  </a:lnTo>
                  <a:lnTo>
                    <a:pt x="1923" y="466"/>
                  </a:lnTo>
                  <a:lnTo>
                    <a:pt x="1906" y="466"/>
                  </a:lnTo>
                  <a:close/>
                  <a:moveTo>
                    <a:pt x="1906" y="565"/>
                  </a:moveTo>
                  <a:lnTo>
                    <a:pt x="1906" y="615"/>
                  </a:lnTo>
                  <a:lnTo>
                    <a:pt x="1923" y="615"/>
                  </a:lnTo>
                  <a:lnTo>
                    <a:pt x="1923" y="565"/>
                  </a:lnTo>
                  <a:lnTo>
                    <a:pt x="1906" y="565"/>
                  </a:lnTo>
                  <a:close/>
                  <a:moveTo>
                    <a:pt x="1906" y="665"/>
                  </a:moveTo>
                  <a:lnTo>
                    <a:pt x="1906" y="715"/>
                  </a:lnTo>
                  <a:lnTo>
                    <a:pt x="1923" y="715"/>
                  </a:lnTo>
                  <a:lnTo>
                    <a:pt x="1923" y="665"/>
                  </a:lnTo>
                  <a:lnTo>
                    <a:pt x="1906" y="665"/>
                  </a:lnTo>
                  <a:close/>
                  <a:moveTo>
                    <a:pt x="1906" y="764"/>
                  </a:moveTo>
                  <a:lnTo>
                    <a:pt x="1906" y="814"/>
                  </a:lnTo>
                  <a:lnTo>
                    <a:pt x="1923" y="814"/>
                  </a:lnTo>
                  <a:lnTo>
                    <a:pt x="1923" y="764"/>
                  </a:lnTo>
                  <a:lnTo>
                    <a:pt x="1906" y="764"/>
                  </a:lnTo>
                  <a:close/>
                  <a:moveTo>
                    <a:pt x="1906" y="864"/>
                  </a:moveTo>
                  <a:lnTo>
                    <a:pt x="1906" y="914"/>
                  </a:lnTo>
                  <a:lnTo>
                    <a:pt x="1923" y="914"/>
                  </a:lnTo>
                  <a:lnTo>
                    <a:pt x="1923" y="864"/>
                  </a:lnTo>
                  <a:lnTo>
                    <a:pt x="1906" y="864"/>
                  </a:lnTo>
                  <a:close/>
                  <a:moveTo>
                    <a:pt x="1906" y="964"/>
                  </a:moveTo>
                  <a:lnTo>
                    <a:pt x="1906" y="1013"/>
                  </a:lnTo>
                  <a:lnTo>
                    <a:pt x="1923" y="1013"/>
                  </a:lnTo>
                  <a:lnTo>
                    <a:pt x="1923" y="964"/>
                  </a:lnTo>
                  <a:lnTo>
                    <a:pt x="1906" y="964"/>
                  </a:lnTo>
                  <a:close/>
                  <a:moveTo>
                    <a:pt x="1906" y="1063"/>
                  </a:moveTo>
                  <a:lnTo>
                    <a:pt x="1906" y="1113"/>
                  </a:lnTo>
                  <a:lnTo>
                    <a:pt x="1923" y="1113"/>
                  </a:lnTo>
                  <a:lnTo>
                    <a:pt x="1923" y="1063"/>
                  </a:lnTo>
                  <a:lnTo>
                    <a:pt x="1906" y="1063"/>
                  </a:lnTo>
                  <a:close/>
                  <a:moveTo>
                    <a:pt x="1906" y="1163"/>
                  </a:moveTo>
                  <a:lnTo>
                    <a:pt x="1906" y="1212"/>
                  </a:lnTo>
                  <a:lnTo>
                    <a:pt x="1923" y="1212"/>
                  </a:lnTo>
                  <a:lnTo>
                    <a:pt x="1923" y="1163"/>
                  </a:lnTo>
                  <a:lnTo>
                    <a:pt x="1906" y="1163"/>
                  </a:lnTo>
                  <a:close/>
                  <a:moveTo>
                    <a:pt x="1906" y="1262"/>
                  </a:moveTo>
                  <a:lnTo>
                    <a:pt x="1906" y="1312"/>
                  </a:lnTo>
                  <a:lnTo>
                    <a:pt x="1923" y="1312"/>
                  </a:lnTo>
                  <a:lnTo>
                    <a:pt x="1923" y="1262"/>
                  </a:lnTo>
                  <a:lnTo>
                    <a:pt x="1906" y="1262"/>
                  </a:lnTo>
                  <a:close/>
                  <a:moveTo>
                    <a:pt x="1906" y="1362"/>
                  </a:moveTo>
                  <a:lnTo>
                    <a:pt x="1906" y="1395"/>
                  </a:lnTo>
                  <a:lnTo>
                    <a:pt x="1915" y="1404"/>
                  </a:lnTo>
                  <a:lnTo>
                    <a:pt x="1920" y="1403"/>
                  </a:lnTo>
                  <a:lnTo>
                    <a:pt x="1925" y="1403"/>
                  </a:lnTo>
                  <a:lnTo>
                    <a:pt x="1931" y="1403"/>
                  </a:lnTo>
                  <a:lnTo>
                    <a:pt x="1930" y="1386"/>
                  </a:lnTo>
                  <a:lnTo>
                    <a:pt x="1925" y="1387"/>
                  </a:lnTo>
                  <a:lnTo>
                    <a:pt x="1920" y="1387"/>
                  </a:lnTo>
                  <a:lnTo>
                    <a:pt x="1915" y="1387"/>
                  </a:lnTo>
                  <a:lnTo>
                    <a:pt x="1915" y="1395"/>
                  </a:lnTo>
                  <a:lnTo>
                    <a:pt x="1923" y="1395"/>
                  </a:lnTo>
                  <a:lnTo>
                    <a:pt x="1923" y="1362"/>
                  </a:lnTo>
                  <a:lnTo>
                    <a:pt x="1906" y="1362"/>
                  </a:lnTo>
                  <a:close/>
                  <a:moveTo>
                    <a:pt x="1981" y="1403"/>
                  </a:moveTo>
                  <a:lnTo>
                    <a:pt x="1985" y="1403"/>
                  </a:lnTo>
                  <a:lnTo>
                    <a:pt x="1990" y="1403"/>
                  </a:lnTo>
                  <a:lnTo>
                    <a:pt x="1995" y="1403"/>
                  </a:lnTo>
                  <a:lnTo>
                    <a:pt x="2001" y="1403"/>
                  </a:lnTo>
                  <a:lnTo>
                    <a:pt x="2006" y="1402"/>
                  </a:lnTo>
                  <a:lnTo>
                    <a:pt x="2012" y="1402"/>
                  </a:lnTo>
                  <a:lnTo>
                    <a:pt x="2017" y="1402"/>
                  </a:lnTo>
                  <a:lnTo>
                    <a:pt x="2023" y="1402"/>
                  </a:lnTo>
                  <a:lnTo>
                    <a:pt x="2028" y="1402"/>
                  </a:lnTo>
                  <a:lnTo>
                    <a:pt x="2030" y="1402"/>
                  </a:lnTo>
                  <a:lnTo>
                    <a:pt x="2030" y="1386"/>
                  </a:lnTo>
                  <a:lnTo>
                    <a:pt x="2028" y="1386"/>
                  </a:lnTo>
                  <a:lnTo>
                    <a:pt x="2022" y="1386"/>
                  </a:lnTo>
                  <a:lnTo>
                    <a:pt x="2017" y="1386"/>
                  </a:lnTo>
                  <a:lnTo>
                    <a:pt x="2012" y="1386"/>
                  </a:lnTo>
                  <a:lnTo>
                    <a:pt x="2006" y="1386"/>
                  </a:lnTo>
                  <a:lnTo>
                    <a:pt x="2001" y="1386"/>
                  </a:lnTo>
                  <a:lnTo>
                    <a:pt x="1995" y="1386"/>
                  </a:lnTo>
                  <a:lnTo>
                    <a:pt x="1990" y="1386"/>
                  </a:lnTo>
                  <a:lnTo>
                    <a:pt x="1985" y="1386"/>
                  </a:lnTo>
                  <a:lnTo>
                    <a:pt x="1980" y="1386"/>
                  </a:lnTo>
                  <a:lnTo>
                    <a:pt x="1981" y="1403"/>
                  </a:lnTo>
                  <a:close/>
                  <a:moveTo>
                    <a:pt x="2063" y="1369"/>
                  </a:moveTo>
                  <a:lnTo>
                    <a:pt x="2063" y="1319"/>
                  </a:lnTo>
                  <a:lnTo>
                    <a:pt x="2047" y="1319"/>
                  </a:lnTo>
                  <a:lnTo>
                    <a:pt x="2047" y="1369"/>
                  </a:lnTo>
                  <a:lnTo>
                    <a:pt x="2063" y="1369"/>
                  </a:lnTo>
                  <a:close/>
                  <a:moveTo>
                    <a:pt x="2063" y="1269"/>
                  </a:moveTo>
                  <a:lnTo>
                    <a:pt x="2063" y="1220"/>
                  </a:lnTo>
                  <a:lnTo>
                    <a:pt x="2047" y="1220"/>
                  </a:lnTo>
                  <a:lnTo>
                    <a:pt x="2047" y="1269"/>
                  </a:lnTo>
                  <a:lnTo>
                    <a:pt x="2063" y="1269"/>
                  </a:lnTo>
                  <a:close/>
                  <a:moveTo>
                    <a:pt x="2063" y="1170"/>
                  </a:moveTo>
                  <a:lnTo>
                    <a:pt x="2063" y="1120"/>
                  </a:lnTo>
                  <a:lnTo>
                    <a:pt x="2047" y="1120"/>
                  </a:lnTo>
                  <a:lnTo>
                    <a:pt x="2047" y="1170"/>
                  </a:lnTo>
                  <a:lnTo>
                    <a:pt x="2063" y="1170"/>
                  </a:lnTo>
                  <a:close/>
                  <a:moveTo>
                    <a:pt x="2063" y="1070"/>
                  </a:moveTo>
                  <a:lnTo>
                    <a:pt x="2063" y="1021"/>
                  </a:lnTo>
                  <a:lnTo>
                    <a:pt x="2047" y="1021"/>
                  </a:lnTo>
                  <a:lnTo>
                    <a:pt x="2047" y="1070"/>
                  </a:lnTo>
                  <a:lnTo>
                    <a:pt x="2063" y="1070"/>
                  </a:lnTo>
                  <a:close/>
                  <a:moveTo>
                    <a:pt x="2063" y="971"/>
                  </a:moveTo>
                  <a:lnTo>
                    <a:pt x="2063" y="921"/>
                  </a:lnTo>
                  <a:lnTo>
                    <a:pt x="2047" y="921"/>
                  </a:lnTo>
                  <a:lnTo>
                    <a:pt x="2047" y="971"/>
                  </a:lnTo>
                  <a:lnTo>
                    <a:pt x="2063" y="971"/>
                  </a:lnTo>
                  <a:close/>
                  <a:moveTo>
                    <a:pt x="2063" y="871"/>
                  </a:moveTo>
                  <a:lnTo>
                    <a:pt x="2063" y="822"/>
                  </a:lnTo>
                  <a:lnTo>
                    <a:pt x="2047" y="822"/>
                  </a:lnTo>
                  <a:lnTo>
                    <a:pt x="2047" y="871"/>
                  </a:lnTo>
                  <a:lnTo>
                    <a:pt x="2063" y="871"/>
                  </a:lnTo>
                  <a:close/>
                  <a:moveTo>
                    <a:pt x="2063" y="772"/>
                  </a:moveTo>
                  <a:lnTo>
                    <a:pt x="2063" y="722"/>
                  </a:lnTo>
                  <a:lnTo>
                    <a:pt x="2047" y="722"/>
                  </a:lnTo>
                  <a:lnTo>
                    <a:pt x="2047" y="772"/>
                  </a:lnTo>
                  <a:lnTo>
                    <a:pt x="2063" y="772"/>
                  </a:lnTo>
                  <a:close/>
                  <a:moveTo>
                    <a:pt x="2063" y="672"/>
                  </a:moveTo>
                  <a:lnTo>
                    <a:pt x="2063" y="623"/>
                  </a:lnTo>
                  <a:lnTo>
                    <a:pt x="2047" y="623"/>
                  </a:lnTo>
                  <a:lnTo>
                    <a:pt x="2047" y="672"/>
                  </a:lnTo>
                  <a:lnTo>
                    <a:pt x="2063" y="672"/>
                  </a:lnTo>
                  <a:close/>
                  <a:moveTo>
                    <a:pt x="2063" y="573"/>
                  </a:moveTo>
                  <a:lnTo>
                    <a:pt x="2063" y="523"/>
                  </a:lnTo>
                  <a:lnTo>
                    <a:pt x="2047" y="523"/>
                  </a:lnTo>
                  <a:lnTo>
                    <a:pt x="2047" y="573"/>
                  </a:lnTo>
                  <a:lnTo>
                    <a:pt x="2063" y="573"/>
                  </a:lnTo>
                  <a:close/>
                  <a:moveTo>
                    <a:pt x="2063" y="473"/>
                  </a:moveTo>
                  <a:lnTo>
                    <a:pt x="2063" y="423"/>
                  </a:lnTo>
                  <a:lnTo>
                    <a:pt x="2047" y="423"/>
                  </a:lnTo>
                  <a:lnTo>
                    <a:pt x="2047" y="473"/>
                  </a:lnTo>
                  <a:lnTo>
                    <a:pt x="2063" y="473"/>
                  </a:lnTo>
                  <a:close/>
                  <a:moveTo>
                    <a:pt x="2063" y="374"/>
                  </a:moveTo>
                  <a:lnTo>
                    <a:pt x="2063" y="324"/>
                  </a:lnTo>
                  <a:lnTo>
                    <a:pt x="2047" y="324"/>
                  </a:lnTo>
                  <a:lnTo>
                    <a:pt x="2047" y="374"/>
                  </a:lnTo>
                  <a:lnTo>
                    <a:pt x="2063" y="374"/>
                  </a:lnTo>
                  <a:close/>
                  <a:moveTo>
                    <a:pt x="2063" y="274"/>
                  </a:moveTo>
                  <a:lnTo>
                    <a:pt x="2063" y="224"/>
                  </a:lnTo>
                  <a:lnTo>
                    <a:pt x="2047" y="224"/>
                  </a:lnTo>
                  <a:lnTo>
                    <a:pt x="2047" y="274"/>
                  </a:lnTo>
                  <a:lnTo>
                    <a:pt x="2063" y="274"/>
                  </a:lnTo>
                  <a:close/>
                  <a:moveTo>
                    <a:pt x="2063" y="175"/>
                  </a:moveTo>
                  <a:lnTo>
                    <a:pt x="2063" y="125"/>
                  </a:lnTo>
                  <a:lnTo>
                    <a:pt x="2047" y="125"/>
                  </a:lnTo>
                  <a:lnTo>
                    <a:pt x="2047" y="175"/>
                  </a:lnTo>
                  <a:lnTo>
                    <a:pt x="2063" y="175"/>
                  </a:lnTo>
                  <a:close/>
                  <a:moveTo>
                    <a:pt x="2063" y="75"/>
                  </a:moveTo>
                  <a:lnTo>
                    <a:pt x="2063" y="25"/>
                  </a:lnTo>
                  <a:lnTo>
                    <a:pt x="2047" y="25"/>
                  </a:lnTo>
                  <a:lnTo>
                    <a:pt x="2047" y="75"/>
                  </a:lnTo>
                  <a:lnTo>
                    <a:pt x="2063" y="75"/>
                  </a:lnTo>
                  <a:close/>
                  <a:moveTo>
                    <a:pt x="2089" y="18"/>
                  </a:moveTo>
                  <a:lnTo>
                    <a:pt x="2093" y="18"/>
                  </a:lnTo>
                  <a:lnTo>
                    <a:pt x="2098" y="18"/>
                  </a:lnTo>
                  <a:lnTo>
                    <a:pt x="2104" y="18"/>
                  </a:lnTo>
                  <a:lnTo>
                    <a:pt x="2109" y="18"/>
                  </a:lnTo>
                  <a:lnTo>
                    <a:pt x="2115" y="17"/>
                  </a:lnTo>
                  <a:lnTo>
                    <a:pt x="2120" y="17"/>
                  </a:lnTo>
                  <a:lnTo>
                    <a:pt x="2125" y="17"/>
                  </a:lnTo>
                  <a:lnTo>
                    <a:pt x="2131" y="17"/>
                  </a:lnTo>
                  <a:lnTo>
                    <a:pt x="2136" y="17"/>
                  </a:lnTo>
                  <a:lnTo>
                    <a:pt x="2139" y="17"/>
                  </a:lnTo>
                  <a:lnTo>
                    <a:pt x="2139" y="1"/>
                  </a:lnTo>
                  <a:lnTo>
                    <a:pt x="2136" y="1"/>
                  </a:lnTo>
                  <a:lnTo>
                    <a:pt x="2131" y="1"/>
                  </a:lnTo>
                  <a:lnTo>
                    <a:pt x="2125" y="1"/>
                  </a:lnTo>
                  <a:lnTo>
                    <a:pt x="2120" y="1"/>
                  </a:lnTo>
                  <a:lnTo>
                    <a:pt x="2115" y="1"/>
                  </a:lnTo>
                  <a:lnTo>
                    <a:pt x="2109" y="1"/>
                  </a:lnTo>
                  <a:lnTo>
                    <a:pt x="2104" y="1"/>
                  </a:lnTo>
                  <a:lnTo>
                    <a:pt x="2098" y="1"/>
                  </a:lnTo>
                  <a:lnTo>
                    <a:pt x="2093" y="1"/>
                  </a:lnTo>
                  <a:lnTo>
                    <a:pt x="2089" y="1"/>
                  </a:lnTo>
                  <a:lnTo>
                    <a:pt x="2089" y="18"/>
                  </a:lnTo>
                  <a:close/>
                  <a:moveTo>
                    <a:pt x="2189" y="17"/>
                  </a:moveTo>
                  <a:lnTo>
                    <a:pt x="2190" y="17"/>
                  </a:lnTo>
                  <a:lnTo>
                    <a:pt x="2196" y="17"/>
                  </a:lnTo>
                  <a:lnTo>
                    <a:pt x="2201" y="17"/>
                  </a:lnTo>
                  <a:lnTo>
                    <a:pt x="2206" y="17"/>
                  </a:lnTo>
                  <a:lnTo>
                    <a:pt x="2212" y="17"/>
                  </a:lnTo>
                  <a:lnTo>
                    <a:pt x="2217" y="17"/>
                  </a:lnTo>
                  <a:lnTo>
                    <a:pt x="2223" y="17"/>
                  </a:lnTo>
                  <a:lnTo>
                    <a:pt x="2228" y="17"/>
                  </a:lnTo>
                  <a:lnTo>
                    <a:pt x="2233" y="17"/>
                  </a:lnTo>
                  <a:lnTo>
                    <a:pt x="2238" y="17"/>
                  </a:lnTo>
                  <a:lnTo>
                    <a:pt x="2238" y="0"/>
                  </a:lnTo>
                  <a:lnTo>
                    <a:pt x="2233" y="0"/>
                  </a:lnTo>
                  <a:lnTo>
                    <a:pt x="2228" y="0"/>
                  </a:lnTo>
                  <a:lnTo>
                    <a:pt x="2222" y="0"/>
                  </a:lnTo>
                  <a:lnTo>
                    <a:pt x="2217" y="0"/>
                  </a:lnTo>
                  <a:lnTo>
                    <a:pt x="2212" y="0"/>
                  </a:lnTo>
                  <a:lnTo>
                    <a:pt x="2206" y="0"/>
                  </a:lnTo>
                  <a:lnTo>
                    <a:pt x="2201" y="0"/>
                  </a:lnTo>
                  <a:lnTo>
                    <a:pt x="2196" y="0"/>
                  </a:lnTo>
                  <a:lnTo>
                    <a:pt x="2190" y="0"/>
                  </a:lnTo>
                  <a:lnTo>
                    <a:pt x="2189" y="0"/>
                  </a:lnTo>
                  <a:lnTo>
                    <a:pt x="2189" y="17"/>
                  </a:lnTo>
                  <a:close/>
                  <a:moveTo>
                    <a:pt x="2263" y="25"/>
                  </a:moveTo>
                  <a:lnTo>
                    <a:pt x="2263" y="75"/>
                  </a:lnTo>
                  <a:lnTo>
                    <a:pt x="2280" y="75"/>
                  </a:lnTo>
                  <a:lnTo>
                    <a:pt x="2280" y="25"/>
                  </a:lnTo>
                  <a:lnTo>
                    <a:pt x="2263" y="25"/>
                  </a:lnTo>
                  <a:close/>
                  <a:moveTo>
                    <a:pt x="2263" y="125"/>
                  </a:moveTo>
                  <a:lnTo>
                    <a:pt x="2263" y="175"/>
                  </a:lnTo>
                  <a:lnTo>
                    <a:pt x="2280" y="175"/>
                  </a:lnTo>
                  <a:lnTo>
                    <a:pt x="2280" y="125"/>
                  </a:lnTo>
                  <a:lnTo>
                    <a:pt x="2263" y="125"/>
                  </a:lnTo>
                  <a:close/>
                  <a:moveTo>
                    <a:pt x="2263" y="224"/>
                  </a:moveTo>
                  <a:lnTo>
                    <a:pt x="2263" y="274"/>
                  </a:lnTo>
                  <a:lnTo>
                    <a:pt x="2280" y="274"/>
                  </a:lnTo>
                  <a:lnTo>
                    <a:pt x="2280" y="224"/>
                  </a:lnTo>
                  <a:lnTo>
                    <a:pt x="2263" y="224"/>
                  </a:lnTo>
                  <a:close/>
                  <a:moveTo>
                    <a:pt x="2263" y="324"/>
                  </a:moveTo>
                  <a:lnTo>
                    <a:pt x="2263" y="374"/>
                  </a:lnTo>
                  <a:lnTo>
                    <a:pt x="2280" y="374"/>
                  </a:lnTo>
                  <a:lnTo>
                    <a:pt x="2280" y="324"/>
                  </a:lnTo>
                  <a:lnTo>
                    <a:pt x="2263" y="324"/>
                  </a:lnTo>
                  <a:close/>
                  <a:moveTo>
                    <a:pt x="2263" y="423"/>
                  </a:moveTo>
                  <a:lnTo>
                    <a:pt x="2263" y="473"/>
                  </a:lnTo>
                  <a:lnTo>
                    <a:pt x="2280" y="473"/>
                  </a:lnTo>
                  <a:lnTo>
                    <a:pt x="2280" y="423"/>
                  </a:lnTo>
                  <a:lnTo>
                    <a:pt x="2263" y="423"/>
                  </a:lnTo>
                  <a:close/>
                  <a:moveTo>
                    <a:pt x="2263" y="523"/>
                  </a:moveTo>
                  <a:lnTo>
                    <a:pt x="2263" y="573"/>
                  </a:lnTo>
                  <a:lnTo>
                    <a:pt x="2280" y="573"/>
                  </a:lnTo>
                  <a:lnTo>
                    <a:pt x="2280" y="523"/>
                  </a:lnTo>
                  <a:lnTo>
                    <a:pt x="2263" y="523"/>
                  </a:lnTo>
                  <a:close/>
                  <a:moveTo>
                    <a:pt x="2263" y="623"/>
                  </a:moveTo>
                  <a:lnTo>
                    <a:pt x="2263" y="672"/>
                  </a:lnTo>
                  <a:lnTo>
                    <a:pt x="2280" y="672"/>
                  </a:lnTo>
                  <a:lnTo>
                    <a:pt x="2280" y="623"/>
                  </a:lnTo>
                  <a:lnTo>
                    <a:pt x="2263" y="623"/>
                  </a:lnTo>
                  <a:close/>
                  <a:moveTo>
                    <a:pt x="2263" y="722"/>
                  </a:moveTo>
                  <a:lnTo>
                    <a:pt x="2263" y="772"/>
                  </a:lnTo>
                  <a:lnTo>
                    <a:pt x="2280" y="772"/>
                  </a:lnTo>
                  <a:lnTo>
                    <a:pt x="2280" y="722"/>
                  </a:lnTo>
                  <a:lnTo>
                    <a:pt x="2263" y="722"/>
                  </a:lnTo>
                  <a:close/>
                  <a:moveTo>
                    <a:pt x="2263" y="822"/>
                  </a:moveTo>
                  <a:lnTo>
                    <a:pt x="2263" y="871"/>
                  </a:lnTo>
                  <a:lnTo>
                    <a:pt x="2280" y="871"/>
                  </a:lnTo>
                  <a:lnTo>
                    <a:pt x="2280" y="822"/>
                  </a:lnTo>
                  <a:lnTo>
                    <a:pt x="2263" y="822"/>
                  </a:lnTo>
                  <a:close/>
                  <a:moveTo>
                    <a:pt x="2263" y="921"/>
                  </a:moveTo>
                  <a:lnTo>
                    <a:pt x="2263" y="971"/>
                  </a:lnTo>
                  <a:lnTo>
                    <a:pt x="2280" y="971"/>
                  </a:lnTo>
                  <a:lnTo>
                    <a:pt x="2280" y="921"/>
                  </a:lnTo>
                  <a:lnTo>
                    <a:pt x="2263" y="921"/>
                  </a:lnTo>
                  <a:close/>
                  <a:moveTo>
                    <a:pt x="2263" y="1021"/>
                  </a:moveTo>
                  <a:lnTo>
                    <a:pt x="2263" y="1070"/>
                  </a:lnTo>
                  <a:lnTo>
                    <a:pt x="2280" y="1070"/>
                  </a:lnTo>
                  <a:lnTo>
                    <a:pt x="2280" y="1021"/>
                  </a:lnTo>
                  <a:lnTo>
                    <a:pt x="2263" y="1021"/>
                  </a:lnTo>
                  <a:close/>
                  <a:moveTo>
                    <a:pt x="2263" y="1120"/>
                  </a:moveTo>
                  <a:lnTo>
                    <a:pt x="2263" y="1170"/>
                  </a:lnTo>
                  <a:lnTo>
                    <a:pt x="2280" y="1170"/>
                  </a:lnTo>
                  <a:lnTo>
                    <a:pt x="2280" y="1120"/>
                  </a:lnTo>
                  <a:lnTo>
                    <a:pt x="2263" y="1120"/>
                  </a:lnTo>
                  <a:close/>
                  <a:moveTo>
                    <a:pt x="2263" y="1220"/>
                  </a:moveTo>
                  <a:lnTo>
                    <a:pt x="2263" y="1269"/>
                  </a:lnTo>
                  <a:lnTo>
                    <a:pt x="2280" y="1269"/>
                  </a:lnTo>
                  <a:lnTo>
                    <a:pt x="2280" y="1220"/>
                  </a:lnTo>
                  <a:lnTo>
                    <a:pt x="2263" y="1220"/>
                  </a:lnTo>
                  <a:close/>
                  <a:moveTo>
                    <a:pt x="2263" y="1319"/>
                  </a:moveTo>
                  <a:lnTo>
                    <a:pt x="2263" y="1369"/>
                  </a:lnTo>
                  <a:lnTo>
                    <a:pt x="2280" y="1369"/>
                  </a:lnTo>
                  <a:lnTo>
                    <a:pt x="2280" y="1319"/>
                  </a:lnTo>
                  <a:lnTo>
                    <a:pt x="2263" y="1319"/>
                  </a:lnTo>
                  <a:close/>
                  <a:moveTo>
                    <a:pt x="2297" y="1402"/>
                  </a:moveTo>
                  <a:lnTo>
                    <a:pt x="2298" y="1402"/>
                  </a:lnTo>
                  <a:lnTo>
                    <a:pt x="2304" y="1402"/>
                  </a:lnTo>
                  <a:lnTo>
                    <a:pt x="2309" y="1402"/>
                  </a:lnTo>
                  <a:lnTo>
                    <a:pt x="2314" y="1402"/>
                  </a:lnTo>
                  <a:lnTo>
                    <a:pt x="2320" y="1402"/>
                  </a:lnTo>
                  <a:lnTo>
                    <a:pt x="2325" y="1402"/>
                  </a:lnTo>
                  <a:lnTo>
                    <a:pt x="2331" y="1402"/>
                  </a:lnTo>
                  <a:lnTo>
                    <a:pt x="2336" y="1402"/>
                  </a:lnTo>
                  <a:lnTo>
                    <a:pt x="2341" y="1402"/>
                  </a:lnTo>
                  <a:lnTo>
                    <a:pt x="2347" y="1402"/>
                  </a:lnTo>
                  <a:lnTo>
                    <a:pt x="2347" y="1386"/>
                  </a:lnTo>
                  <a:lnTo>
                    <a:pt x="2341" y="1385"/>
                  </a:lnTo>
                  <a:lnTo>
                    <a:pt x="2336" y="1385"/>
                  </a:lnTo>
                  <a:lnTo>
                    <a:pt x="2331" y="1385"/>
                  </a:lnTo>
                  <a:lnTo>
                    <a:pt x="2326" y="1385"/>
                  </a:lnTo>
                  <a:lnTo>
                    <a:pt x="2320" y="1385"/>
                  </a:lnTo>
                  <a:lnTo>
                    <a:pt x="2315" y="1385"/>
                  </a:lnTo>
                  <a:lnTo>
                    <a:pt x="2309" y="1385"/>
                  </a:lnTo>
                  <a:lnTo>
                    <a:pt x="2304" y="1385"/>
                  </a:lnTo>
                  <a:lnTo>
                    <a:pt x="2298" y="1385"/>
                  </a:lnTo>
                  <a:lnTo>
                    <a:pt x="2297" y="1385"/>
                  </a:lnTo>
                  <a:lnTo>
                    <a:pt x="2297" y="1402"/>
                  </a:lnTo>
                  <a:close/>
                  <a:moveTo>
                    <a:pt x="2396" y="1403"/>
                  </a:moveTo>
                  <a:lnTo>
                    <a:pt x="2401" y="1404"/>
                  </a:lnTo>
                  <a:lnTo>
                    <a:pt x="2406" y="1404"/>
                  </a:lnTo>
                  <a:lnTo>
                    <a:pt x="2412" y="1404"/>
                  </a:lnTo>
                  <a:lnTo>
                    <a:pt x="2417" y="1404"/>
                  </a:lnTo>
                  <a:lnTo>
                    <a:pt x="2422" y="1404"/>
                  </a:lnTo>
                  <a:lnTo>
                    <a:pt x="2428" y="1404"/>
                  </a:lnTo>
                  <a:lnTo>
                    <a:pt x="2433" y="1405"/>
                  </a:lnTo>
                  <a:lnTo>
                    <a:pt x="2438" y="1405"/>
                  </a:lnTo>
                  <a:lnTo>
                    <a:pt x="2444" y="1405"/>
                  </a:lnTo>
                  <a:lnTo>
                    <a:pt x="2446" y="1405"/>
                  </a:lnTo>
                  <a:lnTo>
                    <a:pt x="2447" y="1389"/>
                  </a:lnTo>
                  <a:lnTo>
                    <a:pt x="2445" y="1388"/>
                  </a:lnTo>
                  <a:lnTo>
                    <a:pt x="2439" y="1388"/>
                  </a:lnTo>
                  <a:lnTo>
                    <a:pt x="2434" y="1388"/>
                  </a:lnTo>
                  <a:lnTo>
                    <a:pt x="2428" y="1388"/>
                  </a:lnTo>
                  <a:lnTo>
                    <a:pt x="2423" y="1388"/>
                  </a:lnTo>
                  <a:lnTo>
                    <a:pt x="2417" y="1388"/>
                  </a:lnTo>
                  <a:lnTo>
                    <a:pt x="2412" y="1387"/>
                  </a:lnTo>
                  <a:lnTo>
                    <a:pt x="2406" y="1387"/>
                  </a:lnTo>
                  <a:lnTo>
                    <a:pt x="2401" y="1387"/>
                  </a:lnTo>
                  <a:lnTo>
                    <a:pt x="2397" y="1387"/>
                  </a:lnTo>
                  <a:lnTo>
                    <a:pt x="2396" y="1403"/>
                  </a:lnTo>
                  <a:close/>
                  <a:moveTo>
                    <a:pt x="2463" y="1356"/>
                  </a:moveTo>
                  <a:lnTo>
                    <a:pt x="2463" y="1306"/>
                  </a:lnTo>
                  <a:lnTo>
                    <a:pt x="2447" y="1306"/>
                  </a:lnTo>
                  <a:lnTo>
                    <a:pt x="2447" y="1356"/>
                  </a:lnTo>
                  <a:lnTo>
                    <a:pt x="2463" y="1356"/>
                  </a:lnTo>
                  <a:close/>
                  <a:moveTo>
                    <a:pt x="2463" y="1257"/>
                  </a:moveTo>
                  <a:lnTo>
                    <a:pt x="2463" y="1207"/>
                  </a:lnTo>
                  <a:lnTo>
                    <a:pt x="2447" y="1207"/>
                  </a:lnTo>
                  <a:lnTo>
                    <a:pt x="2447" y="1257"/>
                  </a:lnTo>
                  <a:lnTo>
                    <a:pt x="2463" y="1257"/>
                  </a:lnTo>
                  <a:close/>
                  <a:moveTo>
                    <a:pt x="2463" y="1157"/>
                  </a:moveTo>
                  <a:lnTo>
                    <a:pt x="2463" y="1107"/>
                  </a:lnTo>
                  <a:lnTo>
                    <a:pt x="2447" y="1107"/>
                  </a:lnTo>
                  <a:lnTo>
                    <a:pt x="2447" y="1157"/>
                  </a:lnTo>
                  <a:lnTo>
                    <a:pt x="2463" y="1157"/>
                  </a:lnTo>
                  <a:close/>
                  <a:moveTo>
                    <a:pt x="2463" y="1058"/>
                  </a:moveTo>
                  <a:lnTo>
                    <a:pt x="2463" y="1008"/>
                  </a:lnTo>
                  <a:lnTo>
                    <a:pt x="2447" y="1008"/>
                  </a:lnTo>
                  <a:lnTo>
                    <a:pt x="2447" y="1058"/>
                  </a:lnTo>
                  <a:lnTo>
                    <a:pt x="2463" y="1058"/>
                  </a:lnTo>
                  <a:close/>
                  <a:moveTo>
                    <a:pt x="2463" y="958"/>
                  </a:moveTo>
                  <a:lnTo>
                    <a:pt x="2463" y="908"/>
                  </a:lnTo>
                  <a:lnTo>
                    <a:pt x="2447" y="908"/>
                  </a:lnTo>
                  <a:lnTo>
                    <a:pt x="2447" y="958"/>
                  </a:lnTo>
                  <a:lnTo>
                    <a:pt x="2463" y="958"/>
                  </a:lnTo>
                  <a:close/>
                  <a:moveTo>
                    <a:pt x="2463" y="859"/>
                  </a:moveTo>
                  <a:lnTo>
                    <a:pt x="2463" y="809"/>
                  </a:lnTo>
                  <a:lnTo>
                    <a:pt x="2447" y="809"/>
                  </a:lnTo>
                  <a:lnTo>
                    <a:pt x="2447" y="859"/>
                  </a:lnTo>
                  <a:lnTo>
                    <a:pt x="2463" y="859"/>
                  </a:lnTo>
                  <a:close/>
                  <a:moveTo>
                    <a:pt x="2463" y="759"/>
                  </a:moveTo>
                  <a:lnTo>
                    <a:pt x="2463" y="709"/>
                  </a:lnTo>
                  <a:lnTo>
                    <a:pt x="2447" y="709"/>
                  </a:lnTo>
                  <a:lnTo>
                    <a:pt x="2447" y="759"/>
                  </a:lnTo>
                  <a:lnTo>
                    <a:pt x="2463" y="759"/>
                  </a:lnTo>
                  <a:close/>
                  <a:moveTo>
                    <a:pt x="2463" y="659"/>
                  </a:moveTo>
                  <a:lnTo>
                    <a:pt x="2463" y="610"/>
                  </a:lnTo>
                  <a:lnTo>
                    <a:pt x="2447" y="610"/>
                  </a:lnTo>
                  <a:lnTo>
                    <a:pt x="2447" y="659"/>
                  </a:lnTo>
                  <a:lnTo>
                    <a:pt x="2463" y="659"/>
                  </a:lnTo>
                  <a:close/>
                  <a:moveTo>
                    <a:pt x="2463" y="560"/>
                  </a:moveTo>
                  <a:lnTo>
                    <a:pt x="2463" y="510"/>
                  </a:lnTo>
                  <a:lnTo>
                    <a:pt x="2447" y="510"/>
                  </a:lnTo>
                  <a:lnTo>
                    <a:pt x="2447" y="560"/>
                  </a:lnTo>
                  <a:lnTo>
                    <a:pt x="2463" y="560"/>
                  </a:lnTo>
                  <a:close/>
                  <a:moveTo>
                    <a:pt x="2463" y="460"/>
                  </a:moveTo>
                  <a:lnTo>
                    <a:pt x="2463" y="411"/>
                  </a:lnTo>
                  <a:lnTo>
                    <a:pt x="2447" y="411"/>
                  </a:lnTo>
                  <a:lnTo>
                    <a:pt x="2447" y="460"/>
                  </a:lnTo>
                  <a:lnTo>
                    <a:pt x="2463" y="460"/>
                  </a:lnTo>
                  <a:close/>
                  <a:moveTo>
                    <a:pt x="2463" y="361"/>
                  </a:moveTo>
                  <a:lnTo>
                    <a:pt x="2463" y="311"/>
                  </a:lnTo>
                  <a:lnTo>
                    <a:pt x="2447" y="311"/>
                  </a:lnTo>
                  <a:lnTo>
                    <a:pt x="2447" y="361"/>
                  </a:lnTo>
                  <a:lnTo>
                    <a:pt x="2463" y="361"/>
                  </a:lnTo>
                  <a:close/>
                  <a:moveTo>
                    <a:pt x="2463" y="261"/>
                  </a:moveTo>
                  <a:lnTo>
                    <a:pt x="2463" y="212"/>
                  </a:lnTo>
                  <a:lnTo>
                    <a:pt x="2447" y="212"/>
                  </a:lnTo>
                  <a:lnTo>
                    <a:pt x="2447" y="261"/>
                  </a:lnTo>
                  <a:lnTo>
                    <a:pt x="2463" y="261"/>
                  </a:lnTo>
                  <a:close/>
                  <a:moveTo>
                    <a:pt x="2463" y="162"/>
                  </a:moveTo>
                  <a:lnTo>
                    <a:pt x="2463" y="112"/>
                  </a:lnTo>
                  <a:lnTo>
                    <a:pt x="2447" y="112"/>
                  </a:lnTo>
                  <a:lnTo>
                    <a:pt x="2447" y="162"/>
                  </a:lnTo>
                  <a:lnTo>
                    <a:pt x="2463" y="162"/>
                  </a:lnTo>
                  <a:close/>
                  <a:moveTo>
                    <a:pt x="2463" y="62"/>
                  </a:moveTo>
                  <a:lnTo>
                    <a:pt x="2463" y="13"/>
                  </a:lnTo>
                  <a:lnTo>
                    <a:pt x="2447" y="13"/>
                  </a:lnTo>
                  <a:lnTo>
                    <a:pt x="2447" y="62"/>
                  </a:lnTo>
                  <a:lnTo>
                    <a:pt x="2463" y="62"/>
                  </a:lnTo>
                  <a:close/>
                  <a:moveTo>
                    <a:pt x="2505" y="23"/>
                  </a:moveTo>
                  <a:lnTo>
                    <a:pt x="2508" y="23"/>
                  </a:lnTo>
                  <a:lnTo>
                    <a:pt x="2514" y="24"/>
                  </a:lnTo>
                  <a:lnTo>
                    <a:pt x="2519" y="24"/>
                  </a:lnTo>
                  <a:lnTo>
                    <a:pt x="2525" y="24"/>
                  </a:lnTo>
                  <a:lnTo>
                    <a:pt x="2530" y="25"/>
                  </a:lnTo>
                  <a:lnTo>
                    <a:pt x="2536" y="25"/>
                  </a:lnTo>
                  <a:lnTo>
                    <a:pt x="2541" y="25"/>
                  </a:lnTo>
                  <a:lnTo>
                    <a:pt x="2547" y="25"/>
                  </a:lnTo>
                  <a:lnTo>
                    <a:pt x="2552" y="26"/>
                  </a:lnTo>
                  <a:lnTo>
                    <a:pt x="2554" y="26"/>
                  </a:lnTo>
                  <a:lnTo>
                    <a:pt x="2555" y="9"/>
                  </a:lnTo>
                  <a:lnTo>
                    <a:pt x="2553" y="9"/>
                  </a:lnTo>
                  <a:lnTo>
                    <a:pt x="2547" y="9"/>
                  </a:lnTo>
                  <a:lnTo>
                    <a:pt x="2542" y="9"/>
                  </a:lnTo>
                  <a:lnTo>
                    <a:pt x="2537" y="8"/>
                  </a:lnTo>
                  <a:lnTo>
                    <a:pt x="2531" y="8"/>
                  </a:lnTo>
                  <a:lnTo>
                    <a:pt x="2526" y="8"/>
                  </a:lnTo>
                  <a:lnTo>
                    <a:pt x="2520" y="7"/>
                  </a:lnTo>
                  <a:lnTo>
                    <a:pt x="2515" y="7"/>
                  </a:lnTo>
                  <a:lnTo>
                    <a:pt x="2510" y="7"/>
                  </a:lnTo>
                  <a:lnTo>
                    <a:pt x="2505" y="7"/>
                  </a:lnTo>
                  <a:lnTo>
                    <a:pt x="2505" y="23"/>
                  </a:lnTo>
                  <a:close/>
                  <a:moveTo>
                    <a:pt x="2604" y="28"/>
                  </a:moveTo>
                  <a:lnTo>
                    <a:pt x="2606" y="28"/>
                  </a:lnTo>
                  <a:lnTo>
                    <a:pt x="2611" y="29"/>
                  </a:lnTo>
                  <a:lnTo>
                    <a:pt x="2617" y="29"/>
                  </a:lnTo>
                  <a:lnTo>
                    <a:pt x="2622" y="30"/>
                  </a:lnTo>
                  <a:lnTo>
                    <a:pt x="2628" y="30"/>
                  </a:lnTo>
                  <a:lnTo>
                    <a:pt x="2633" y="30"/>
                  </a:lnTo>
                  <a:lnTo>
                    <a:pt x="2638" y="31"/>
                  </a:lnTo>
                  <a:lnTo>
                    <a:pt x="2644" y="31"/>
                  </a:lnTo>
                  <a:lnTo>
                    <a:pt x="2644" y="23"/>
                  </a:lnTo>
                  <a:lnTo>
                    <a:pt x="2636" y="23"/>
                  </a:lnTo>
                  <a:lnTo>
                    <a:pt x="2636" y="33"/>
                  </a:lnTo>
                  <a:lnTo>
                    <a:pt x="2652" y="33"/>
                  </a:lnTo>
                  <a:lnTo>
                    <a:pt x="2652" y="23"/>
                  </a:lnTo>
                  <a:lnTo>
                    <a:pt x="2645" y="14"/>
                  </a:lnTo>
                  <a:lnTo>
                    <a:pt x="2639" y="14"/>
                  </a:lnTo>
                  <a:lnTo>
                    <a:pt x="2634" y="14"/>
                  </a:lnTo>
                  <a:lnTo>
                    <a:pt x="2628" y="13"/>
                  </a:lnTo>
                  <a:lnTo>
                    <a:pt x="2623" y="13"/>
                  </a:lnTo>
                  <a:lnTo>
                    <a:pt x="2618" y="13"/>
                  </a:lnTo>
                  <a:lnTo>
                    <a:pt x="2612" y="13"/>
                  </a:lnTo>
                  <a:lnTo>
                    <a:pt x="2607" y="12"/>
                  </a:lnTo>
                  <a:lnTo>
                    <a:pt x="2605" y="12"/>
                  </a:lnTo>
                  <a:lnTo>
                    <a:pt x="2604" y="28"/>
                  </a:lnTo>
                  <a:close/>
                  <a:moveTo>
                    <a:pt x="2636" y="83"/>
                  </a:moveTo>
                  <a:lnTo>
                    <a:pt x="2636" y="132"/>
                  </a:lnTo>
                  <a:lnTo>
                    <a:pt x="2652" y="132"/>
                  </a:lnTo>
                  <a:lnTo>
                    <a:pt x="2652" y="83"/>
                  </a:lnTo>
                  <a:lnTo>
                    <a:pt x="2636" y="83"/>
                  </a:lnTo>
                  <a:close/>
                  <a:moveTo>
                    <a:pt x="2636" y="182"/>
                  </a:moveTo>
                  <a:lnTo>
                    <a:pt x="2636" y="232"/>
                  </a:lnTo>
                  <a:lnTo>
                    <a:pt x="2652" y="232"/>
                  </a:lnTo>
                  <a:lnTo>
                    <a:pt x="2652" y="182"/>
                  </a:lnTo>
                  <a:lnTo>
                    <a:pt x="2636" y="182"/>
                  </a:lnTo>
                  <a:close/>
                  <a:moveTo>
                    <a:pt x="2636" y="282"/>
                  </a:moveTo>
                  <a:lnTo>
                    <a:pt x="2636" y="331"/>
                  </a:lnTo>
                  <a:lnTo>
                    <a:pt x="2652" y="331"/>
                  </a:lnTo>
                  <a:lnTo>
                    <a:pt x="2652" y="282"/>
                  </a:lnTo>
                  <a:lnTo>
                    <a:pt x="2636" y="282"/>
                  </a:lnTo>
                  <a:close/>
                  <a:moveTo>
                    <a:pt x="2636" y="381"/>
                  </a:moveTo>
                  <a:lnTo>
                    <a:pt x="2636" y="431"/>
                  </a:lnTo>
                  <a:lnTo>
                    <a:pt x="2652" y="431"/>
                  </a:lnTo>
                  <a:lnTo>
                    <a:pt x="2652" y="381"/>
                  </a:lnTo>
                  <a:lnTo>
                    <a:pt x="2636" y="381"/>
                  </a:lnTo>
                  <a:close/>
                  <a:moveTo>
                    <a:pt x="2636" y="481"/>
                  </a:moveTo>
                  <a:lnTo>
                    <a:pt x="2636" y="530"/>
                  </a:lnTo>
                  <a:lnTo>
                    <a:pt x="2652" y="530"/>
                  </a:lnTo>
                  <a:lnTo>
                    <a:pt x="2652" y="481"/>
                  </a:lnTo>
                  <a:lnTo>
                    <a:pt x="2636" y="481"/>
                  </a:lnTo>
                  <a:close/>
                  <a:moveTo>
                    <a:pt x="2636" y="580"/>
                  </a:moveTo>
                  <a:lnTo>
                    <a:pt x="2636" y="630"/>
                  </a:lnTo>
                  <a:lnTo>
                    <a:pt x="2652" y="630"/>
                  </a:lnTo>
                  <a:lnTo>
                    <a:pt x="2652" y="580"/>
                  </a:lnTo>
                  <a:lnTo>
                    <a:pt x="2636" y="580"/>
                  </a:lnTo>
                  <a:close/>
                  <a:moveTo>
                    <a:pt x="2636" y="680"/>
                  </a:moveTo>
                  <a:lnTo>
                    <a:pt x="2636" y="729"/>
                  </a:lnTo>
                  <a:lnTo>
                    <a:pt x="2652" y="729"/>
                  </a:lnTo>
                  <a:lnTo>
                    <a:pt x="2652" y="680"/>
                  </a:lnTo>
                  <a:lnTo>
                    <a:pt x="2636" y="680"/>
                  </a:lnTo>
                  <a:close/>
                  <a:moveTo>
                    <a:pt x="2636" y="779"/>
                  </a:moveTo>
                  <a:lnTo>
                    <a:pt x="2636" y="829"/>
                  </a:lnTo>
                  <a:lnTo>
                    <a:pt x="2652" y="829"/>
                  </a:lnTo>
                  <a:lnTo>
                    <a:pt x="2652" y="779"/>
                  </a:lnTo>
                  <a:lnTo>
                    <a:pt x="2636" y="779"/>
                  </a:lnTo>
                  <a:close/>
                  <a:moveTo>
                    <a:pt x="2636" y="879"/>
                  </a:moveTo>
                  <a:lnTo>
                    <a:pt x="2636" y="929"/>
                  </a:lnTo>
                  <a:lnTo>
                    <a:pt x="2652" y="929"/>
                  </a:lnTo>
                  <a:lnTo>
                    <a:pt x="2652" y="879"/>
                  </a:lnTo>
                  <a:lnTo>
                    <a:pt x="2636" y="879"/>
                  </a:lnTo>
                  <a:close/>
                  <a:moveTo>
                    <a:pt x="2636" y="978"/>
                  </a:moveTo>
                  <a:lnTo>
                    <a:pt x="2636" y="1028"/>
                  </a:lnTo>
                  <a:lnTo>
                    <a:pt x="2652" y="1028"/>
                  </a:lnTo>
                  <a:lnTo>
                    <a:pt x="2652" y="978"/>
                  </a:lnTo>
                  <a:lnTo>
                    <a:pt x="2636" y="978"/>
                  </a:lnTo>
                  <a:close/>
                  <a:moveTo>
                    <a:pt x="2636" y="1078"/>
                  </a:moveTo>
                  <a:lnTo>
                    <a:pt x="2636" y="1128"/>
                  </a:lnTo>
                  <a:lnTo>
                    <a:pt x="2652" y="1128"/>
                  </a:lnTo>
                  <a:lnTo>
                    <a:pt x="2652" y="1078"/>
                  </a:lnTo>
                  <a:lnTo>
                    <a:pt x="2636" y="1078"/>
                  </a:lnTo>
                  <a:close/>
                  <a:moveTo>
                    <a:pt x="2636" y="1177"/>
                  </a:moveTo>
                  <a:lnTo>
                    <a:pt x="2636" y="1227"/>
                  </a:lnTo>
                  <a:lnTo>
                    <a:pt x="2652" y="1227"/>
                  </a:lnTo>
                  <a:lnTo>
                    <a:pt x="2652" y="1177"/>
                  </a:lnTo>
                  <a:lnTo>
                    <a:pt x="2636" y="1177"/>
                  </a:lnTo>
                  <a:close/>
                  <a:moveTo>
                    <a:pt x="2636" y="1277"/>
                  </a:moveTo>
                  <a:lnTo>
                    <a:pt x="2636" y="1327"/>
                  </a:lnTo>
                  <a:lnTo>
                    <a:pt x="2652" y="1327"/>
                  </a:lnTo>
                  <a:lnTo>
                    <a:pt x="2652" y="1277"/>
                  </a:lnTo>
                  <a:lnTo>
                    <a:pt x="2636" y="1277"/>
                  </a:lnTo>
                  <a:close/>
                  <a:moveTo>
                    <a:pt x="2636" y="1376"/>
                  </a:moveTo>
                  <a:lnTo>
                    <a:pt x="2636" y="1407"/>
                  </a:lnTo>
                  <a:lnTo>
                    <a:pt x="2644" y="1416"/>
                  </a:lnTo>
                  <a:lnTo>
                    <a:pt x="2649" y="1416"/>
                  </a:lnTo>
                  <a:lnTo>
                    <a:pt x="2654" y="1416"/>
                  </a:lnTo>
                  <a:lnTo>
                    <a:pt x="2660" y="1417"/>
                  </a:lnTo>
                  <a:lnTo>
                    <a:pt x="2662" y="1417"/>
                  </a:lnTo>
                  <a:lnTo>
                    <a:pt x="2663" y="1400"/>
                  </a:lnTo>
                  <a:lnTo>
                    <a:pt x="2661" y="1400"/>
                  </a:lnTo>
                  <a:lnTo>
                    <a:pt x="2656" y="1400"/>
                  </a:lnTo>
                  <a:lnTo>
                    <a:pt x="2650" y="1399"/>
                  </a:lnTo>
                  <a:lnTo>
                    <a:pt x="2645" y="1399"/>
                  </a:lnTo>
                  <a:lnTo>
                    <a:pt x="2644" y="1407"/>
                  </a:lnTo>
                  <a:lnTo>
                    <a:pt x="2652" y="1407"/>
                  </a:lnTo>
                  <a:lnTo>
                    <a:pt x="2652" y="1376"/>
                  </a:lnTo>
                  <a:lnTo>
                    <a:pt x="2636" y="1376"/>
                  </a:lnTo>
                  <a:close/>
                  <a:moveTo>
                    <a:pt x="0" y="1402"/>
                  </a:moveTo>
                  <a:lnTo>
                    <a:pt x="1" y="1402"/>
                  </a:lnTo>
                  <a:lnTo>
                    <a:pt x="6" y="1402"/>
                  </a:lnTo>
                  <a:lnTo>
                    <a:pt x="12" y="1403"/>
                  </a:lnTo>
                  <a:lnTo>
                    <a:pt x="17" y="1403"/>
                  </a:lnTo>
                  <a:lnTo>
                    <a:pt x="22" y="1403"/>
                  </a:lnTo>
                  <a:lnTo>
                    <a:pt x="27" y="1403"/>
                  </a:lnTo>
                  <a:lnTo>
                    <a:pt x="33" y="1403"/>
                  </a:lnTo>
                  <a:lnTo>
                    <a:pt x="38" y="1404"/>
                  </a:lnTo>
                  <a:lnTo>
                    <a:pt x="44" y="1404"/>
                  </a:lnTo>
                  <a:lnTo>
                    <a:pt x="49" y="1404"/>
                  </a:lnTo>
                  <a:lnTo>
                    <a:pt x="50" y="1404"/>
                  </a:lnTo>
                  <a:lnTo>
                    <a:pt x="51" y="1387"/>
                  </a:lnTo>
                  <a:lnTo>
                    <a:pt x="50" y="1387"/>
                  </a:lnTo>
                  <a:lnTo>
                    <a:pt x="44" y="1387"/>
                  </a:lnTo>
                  <a:lnTo>
                    <a:pt x="39" y="1387"/>
                  </a:lnTo>
                  <a:lnTo>
                    <a:pt x="34" y="1387"/>
                  </a:lnTo>
                  <a:lnTo>
                    <a:pt x="28" y="1386"/>
                  </a:lnTo>
                  <a:lnTo>
                    <a:pt x="23" y="1386"/>
                  </a:lnTo>
                  <a:lnTo>
                    <a:pt x="17" y="1386"/>
                  </a:lnTo>
                  <a:lnTo>
                    <a:pt x="12" y="1386"/>
                  </a:lnTo>
                  <a:lnTo>
                    <a:pt x="6" y="1386"/>
                  </a:lnTo>
                  <a:lnTo>
                    <a:pt x="1" y="1386"/>
                  </a:lnTo>
                  <a:lnTo>
                    <a:pt x="1" y="1386"/>
                  </a:lnTo>
                  <a:lnTo>
                    <a:pt x="0" y="1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0" name="Freeform 59"/>
            <p:cNvSpPr>
              <a:spLocks/>
            </p:cNvSpPr>
            <p:nvPr/>
          </p:nvSpPr>
          <p:spPr bwMode="auto">
            <a:xfrm>
              <a:off x="581025" y="3182019"/>
              <a:ext cx="1235075" cy="149225"/>
            </a:xfrm>
            <a:custGeom>
              <a:avLst/>
              <a:gdLst>
                <a:gd name="T0" fmla="*/ 0 w 778"/>
                <a:gd name="T1" fmla="*/ 93 h 94"/>
                <a:gd name="T2" fmla="*/ 0 w 778"/>
                <a:gd name="T3" fmla="*/ 93 h 94"/>
                <a:gd name="T4" fmla="*/ 16 w 778"/>
                <a:gd name="T5" fmla="*/ 93 h 94"/>
                <a:gd name="T6" fmla="*/ 32 w 778"/>
                <a:gd name="T7" fmla="*/ 93 h 94"/>
                <a:gd name="T8" fmla="*/ 48 w 778"/>
                <a:gd name="T9" fmla="*/ 93 h 94"/>
                <a:gd name="T10" fmla="*/ 65 w 778"/>
                <a:gd name="T11" fmla="*/ 93 h 94"/>
                <a:gd name="T12" fmla="*/ 81 w 778"/>
                <a:gd name="T13" fmla="*/ 93 h 94"/>
                <a:gd name="T14" fmla="*/ 97 w 778"/>
                <a:gd name="T15" fmla="*/ 93 h 94"/>
                <a:gd name="T16" fmla="*/ 113 w 778"/>
                <a:gd name="T17" fmla="*/ 93 h 94"/>
                <a:gd name="T18" fmla="*/ 130 w 778"/>
                <a:gd name="T19" fmla="*/ 93 h 94"/>
                <a:gd name="T20" fmla="*/ 146 w 778"/>
                <a:gd name="T21" fmla="*/ 93 h 94"/>
                <a:gd name="T22" fmla="*/ 162 w 778"/>
                <a:gd name="T23" fmla="*/ 93 h 94"/>
                <a:gd name="T24" fmla="*/ 178 w 778"/>
                <a:gd name="T25" fmla="*/ 92 h 94"/>
                <a:gd name="T26" fmla="*/ 194 w 778"/>
                <a:gd name="T27" fmla="*/ 92 h 94"/>
                <a:gd name="T28" fmla="*/ 211 w 778"/>
                <a:gd name="T29" fmla="*/ 90 h 94"/>
                <a:gd name="T30" fmla="*/ 227 w 778"/>
                <a:gd name="T31" fmla="*/ 88 h 94"/>
                <a:gd name="T32" fmla="*/ 243 w 778"/>
                <a:gd name="T33" fmla="*/ 85 h 94"/>
                <a:gd name="T34" fmla="*/ 259 w 778"/>
                <a:gd name="T35" fmla="*/ 80 h 94"/>
                <a:gd name="T36" fmla="*/ 276 w 778"/>
                <a:gd name="T37" fmla="*/ 71 h 94"/>
                <a:gd name="T38" fmla="*/ 292 w 778"/>
                <a:gd name="T39" fmla="*/ 60 h 94"/>
                <a:gd name="T40" fmla="*/ 308 w 778"/>
                <a:gd name="T41" fmla="*/ 49 h 94"/>
                <a:gd name="T42" fmla="*/ 324 w 778"/>
                <a:gd name="T43" fmla="*/ 38 h 94"/>
                <a:gd name="T44" fmla="*/ 340 w 778"/>
                <a:gd name="T45" fmla="*/ 27 h 94"/>
                <a:gd name="T46" fmla="*/ 357 w 778"/>
                <a:gd name="T47" fmla="*/ 17 h 94"/>
                <a:gd name="T48" fmla="*/ 373 w 778"/>
                <a:gd name="T49" fmla="*/ 9 h 94"/>
                <a:gd name="T50" fmla="*/ 389 w 778"/>
                <a:gd name="T51" fmla="*/ 3 h 94"/>
                <a:gd name="T52" fmla="*/ 405 w 778"/>
                <a:gd name="T53" fmla="*/ 0 h 94"/>
                <a:gd name="T54" fmla="*/ 422 w 778"/>
                <a:gd name="T55" fmla="*/ 0 h 94"/>
                <a:gd name="T56" fmla="*/ 438 w 778"/>
                <a:gd name="T57" fmla="*/ 2 h 94"/>
                <a:gd name="T58" fmla="*/ 454 w 778"/>
                <a:gd name="T59" fmla="*/ 7 h 94"/>
                <a:gd name="T60" fmla="*/ 470 w 778"/>
                <a:gd name="T61" fmla="*/ 14 h 94"/>
                <a:gd name="T62" fmla="*/ 486 w 778"/>
                <a:gd name="T63" fmla="*/ 23 h 94"/>
                <a:gd name="T64" fmla="*/ 503 w 778"/>
                <a:gd name="T65" fmla="*/ 34 h 94"/>
                <a:gd name="T66" fmla="*/ 519 w 778"/>
                <a:gd name="T67" fmla="*/ 45 h 94"/>
                <a:gd name="T68" fmla="*/ 535 w 778"/>
                <a:gd name="T69" fmla="*/ 57 h 94"/>
                <a:gd name="T70" fmla="*/ 551 w 778"/>
                <a:gd name="T71" fmla="*/ 67 h 94"/>
                <a:gd name="T72" fmla="*/ 568 w 778"/>
                <a:gd name="T73" fmla="*/ 78 h 94"/>
                <a:gd name="T74" fmla="*/ 583 w 778"/>
                <a:gd name="T75" fmla="*/ 84 h 94"/>
                <a:gd name="T76" fmla="*/ 600 w 778"/>
                <a:gd name="T77" fmla="*/ 88 h 94"/>
                <a:gd name="T78" fmla="*/ 616 w 778"/>
                <a:gd name="T79" fmla="*/ 90 h 94"/>
                <a:gd name="T80" fmla="*/ 632 w 778"/>
                <a:gd name="T81" fmla="*/ 92 h 94"/>
                <a:gd name="T82" fmla="*/ 648 w 778"/>
                <a:gd name="T83" fmla="*/ 92 h 94"/>
                <a:gd name="T84" fmla="*/ 665 w 778"/>
                <a:gd name="T85" fmla="*/ 93 h 94"/>
                <a:gd name="T86" fmla="*/ 681 w 778"/>
                <a:gd name="T87" fmla="*/ 93 h 94"/>
                <a:gd name="T88" fmla="*/ 697 w 778"/>
                <a:gd name="T89" fmla="*/ 94 h 94"/>
                <a:gd name="T90" fmla="*/ 713 w 778"/>
                <a:gd name="T91" fmla="*/ 94 h 94"/>
                <a:gd name="T92" fmla="*/ 729 w 778"/>
                <a:gd name="T93" fmla="*/ 94 h 94"/>
                <a:gd name="T94" fmla="*/ 746 w 778"/>
                <a:gd name="T95" fmla="*/ 94 h 94"/>
                <a:gd name="T96" fmla="*/ 762 w 778"/>
                <a:gd name="T97" fmla="*/ 94 h 94"/>
                <a:gd name="T98" fmla="*/ 778 w 778"/>
                <a:gd name="T9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8" h="94">
                  <a:moveTo>
                    <a:pt x="0" y="93"/>
                  </a:moveTo>
                  <a:lnTo>
                    <a:pt x="0" y="93"/>
                  </a:lnTo>
                  <a:lnTo>
                    <a:pt x="16" y="93"/>
                  </a:lnTo>
                  <a:lnTo>
                    <a:pt x="32" y="93"/>
                  </a:lnTo>
                  <a:lnTo>
                    <a:pt x="48" y="93"/>
                  </a:lnTo>
                  <a:lnTo>
                    <a:pt x="65" y="93"/>
                  </a:lnTo>
                  <a:lnTo>
                    <a:pt x="81" y="93"/>
                  </a:lnTo>
                  <a:lnTo>
                    <a:pt x="97" y="93"/>
                  </a:lnTo>
                  <a:lnTo>
                    <a:pt x="113" y="93"/>
                  </a:lnTo>
                  <a:lnTo>
                    <a:pt x="130" y="93"/>
                  </a:lnTo>
                  <a:lnTo>
                    <a:pt x="146" y="93"/>
                  </a:lnTo>
                  <a:lnTo>
                    <a:pt x="162" y="93"/>
                  </a:lnTo>
                  <a:lnTo>
                    <a:pt x="178" y="92"/>
                  </a:lnTo>
                  <a:lnTo>
                    <a:pt x="194" y="92"/>
                  </a:lnTo>
                  <a:lnTo>
                    <a:pt x="211" y="90"/>
                  </a:lnTo>
                  <a:lnTo>
                    <a:pt x="227" y="88"/>
                  </a:lnTo>
                  <a:lnTo>
                    <a:pt x="243" y="85"/>
                  </a:lnTo>
                  <a:lnTo>
                    <a:pt x="259" y="80"/>
                  </a:lnTo>
                  <a:lnTo>
                    <a:pt x="276" y="71"/>
                  </a:lnTo>
                  <a:lnTo>
                    <a:pt x="292" y="60"/>
                  </a:lnTo>
                  <a:lnTo>
                    <a:pt x="308" y="49"/>
                  </a:lnTo>
                  <a:lnTo>
                    <a:pt x="324" y="38"/>
                  </a:lnTo>
                  <a:lnTo>
                    <a:pt x="340" y="27"/>
                  </a:lnTo>
                  <a:lnTo>
                    <a:pt x="357" y="17"/>
                  </a:lnTo>
                  <a:lnTo>
                    <a:pt x="373" y="9"/>
                  </a:lnTo>
                  <a:lnTo>
                    <a:pt x="389" y="3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2"/>
                  </a:lnTo>
                  <a:lnTo>
                    <a:pt x="454" y="7"/>
                  </a:lnTo>
                  <a:lnTo>
                    <a:pt x="470" y="14"/>
                  </a:lnTo>
                  <a:lnTo>
                    <a:pt x="486" y="23"/>
                  </a:lnTo>
                  <a:lnTo>
                    <a:pt x="503" y="34"/>
                  </a:lnTo>
                  <a:lnTo>
                    <a:pt x="519" y="45"/>
                  </a:lnTo>
                  <a:lnTo>
                    <a:pt x="535" y="57"/>
                  </a:lnTo>
                  <a:lnTo>
                    <a:pt x="551" y="67"/>
                  </a:lnTo>
                  <a:lnTo>
                    <a:pt x="568" y="78"/>
                  </a:lnTo>
                  <a:lnTo>
                    <a:pt x="583" y="84"/>
                  </a:lnTo>
                  <a:lnTo>
                    <a:pt x="600" y="88"/>
                  </a:lnTo>
                  <a:lnTo>
                    <a:pt x="616" y="90"/>
                  </a:lnTo>
                  <a:lnTo>
                    <a:pt x="632" y="92"/>
                  </a:lnTo>
                  <a:lnTo>
                    <a:pt x="648" y="92"/>
                  </a:lnTo>
                  <a:lnTo>
                    <a:pt x="665" y="93"/>
                  </a:lnTo>
                  <a:lnTo>
                    <a:pt x="681" y="93"/>
                  </a:lnTo>
                  <a:lnTo>
                    <a:pt x="697" y="94"/>
                  </a:lnTo>
                  <a:lnTo>
                    <a:pt x="713" y="94"/>
                  </a:lnTo>
                  <a:lnTo>
                    <a:pt x="729" y="94"/>
                  </a:lnTo>
                  <a:lnTo>
                    <a:pt x="746" y="94"/>
                  </a:lnTo>
                  <a:lnTo>
                    <a:pt x="762" y="94"/>
                  </a:lnTo>
                  <a:lnTo>
                    <a:pt x="778" y="94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1" name="Freeform 60"/>
            <p:cNvSpPr>
              <a:spLocks/>
            </p:cNvSpPr>
            <p:nvPr/>
          </p:nvSpPr>
          <p:spPr bwMode="auto">
            <a:xfrm>
              <a:off x="1816100" y="33312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2" name="Freeform 61"/>
            <p:cNvSpPr>
              <a:spLocks/>
            </p:cNvSpPr>
            <p:nvPr/>
          </p:nvSpPr>
          <p:spPr bwMode="auto">
            <a:xfrm>
              <a:off x="3078163" y="33312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3" name="Freeform 62"/>
            <p:cNvSpPr>
              <a:spLocks/>
            </p:cNvSpPr>
            <p:nvPr/>
          </p:nvSpPr>
          <p:spPr bwMode="auto">
            <a:xfrm>
              <a:off x="4338638" y="33312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4" name="Freeform 63"/>
            <p:cNvSpPr>
              <a:spLocks/>
            </p:cNvSpPr>
            <p:nvPr/>
          </p:nvSpPr>
          <p:spPr bwMode="auto">
            <a:xfrm>
              <a:off x="581025" y="2843882"/>
              <a:ext cx="1235075" cy="180975"/>
            </a:xfrm>
            <a:custGeom>
              <a:avLst/>
              <a:gdLst>
                <a:gd name="T0" fmla="*/ 0 w 778"/>
                <a:gd name="T1" fmla="*/ 0 h 114"/>
                <a:gd name="T2" fmla="*/ 0 w 778"/>
                <a:gd name="T3" fmla="*/ 0 h 114"/>
                <a:gd name="T4" fmla="*/ 16 w 778"/>
                <a:gd name="T5" fmla="*/ 3 h 114"/>
                <a:gd name="T6" fmla="*/ 32 w 778"/>
                <a:gd name="T7" fmla="*/ 10 h 114"/>
                <a:gd name="T8" fmla="*/ 48 w 778"/>
                <a:gd name="T9" fmla="*/ 23 h 114"/>
                <a:gd name="T10" fmla="*/ 65 w 778"/>
                <a:gd name="T11" fmla="*/ 39 h 114"/>
                <a:gd name="T12" fmla="*/ 81 w 778"/>
                <a:gd name="T13" fmla="*/ 56 h 114"/>
                <a:gd name="T14" fmla="*/ 97 w 778"/>
                <a:gd name="T15" fmla="*/ 74 h 114"/>
                <a:gd name="T16" fmla="*/ 113 w 778"/>
                <a:gd name="T17" fmla="*/ 89 h 114"/>
                <a:gd name="T18" fmla="*/ 130 w 778"/>
                <a:gd name="T19" fmla="*/ 98 h 114"/>
                <a:gd name="T20" fmla="*/ 146 w 778"/>
                <a:gd name="T21" fmla="*/ 104 h 114"/>
                <a:gd name="T22" fmla="*/ 162 w 778"/>
                <a:gd name="T23" fmla="*/ 108 h 114"/>
                <a:gd name="T24" fmla="*/ 178 w 778"/>
                <a:gd name="T25" fmla="*/ 110 h 114"/>
                <a:gd name="T26" fmla="*/ 194 w 778"/>
                <a:gd name="T27" fmla="*/ 112 h 114"/>
                <a:gd name="T28" fmla="*/ 211 w 778"/>
                <a:gd name="T29" fmla="*/ 113 h 114"/>
                <a:gd name="T30" fmla="*/ 227 w 778"/>
                <a:gd name="T31" fmla="*/ 113 h 114"/>
                <a:gd name="T32" fmla="*/ 243 w 778"/>
                <a:gd name="T33" fmla="*/ 114 h 114"/>
                <a:gd name="T34" fmla="*/ 259 w 778"/>
                <a:gd name="T35" fmla="*/ 114 h 114"/>
                <a:gd name="T36" fmla="*/ 276 w 778"/>
                <a:gd name="T37" fmla="*/ 114 h 114"/>
                <a:gd name="T38" fmla="*/ 292 w 778"/>
                <a:gd name="T39" fmla="*/ 114 h 114"/>
                <a:gd name="T40" fmla="*/ 308 w 778"/>
                <a:gd name="T41" fmla="*/ 114 h 114"/>
                <a:gd name="T42" fmla="*/ 324 w 778"/>
                <a:gd name="T43" fmla="*/ 114 h 114"/>
                <a:gd name="T44" fmla="*/ 340 w 778"/>
                <a:gd name="T45" fmla="*/ 114 h 114"/>
                <a:gd name="T46" fmla="*/ 357 w 778"/>
                <a:gd name="T47" fmla="*/ 114 h 114"/>
                <a:gd name="T48" fmla="*/ 373 w 778"/>
                <a:gd name="T49" fmla="*/ 114 h 114"/>
                <a:gd name="T50" fmla="*/ 389 w 778"/>
                <a:gd name="T51" fmla="*/ 114 h 114"/>
                <a:gd name="T52" fmla="*/ 405 w 778"/>
                <a:gd name="T53" fmla="*/ 114 h 114"/>
                <a:gd name="T54" fmla="*/ 422 w 778"/>
                <a:gd name="T55" fmla="*/ 113 h 114"/>
                <a:gd name="T56" fmla="*/ 438 w 778"/>
                <a:gd name="T57" fmla="*/ 113 h 114"/>
                <a:gd name="T58" fmla="*/ 454 w 778"/>
                <a:gd name="T59" fmla="*/ 113 h 114"/>
                <a:gd name="T60" fmla="*/ 470 w 778"/>
                <a:gd name="T61" fmla="*/ 113 h 114"/>
                <a:gd name="T62" fmla="*/ 486 w 778"/>
                <a:gd name="T63" fmla="*/ 113 h 114"/>
                <a:gd name="T64" fmla="*/ 503 w 778"/>
                <a:gd name="T65" fmla="*/ 113 h 114"/>
                <a:gd name="T66" fmla="*/ 519 w 778"/>
                <a:gd name="T67" fmla="*/ 114 h 114"/>
                <a:gd name="T68" fmla="*/ 535 w 778"/>
                <a:gd name="T69" fmla="*/ 114 h 114"/>
                <a:gd name="T70" fmla="*/ 551 w 778"/>
                <a:gd name="T71" fmla="*/ 114 h 114"/>
                <a:gd name="T72" fmla="*/ 568 w 778"/>
                <a:gd name="T73" fmla="*/ 114 h 114"/>
                <a:gd name="T74" fmla="*/ 583 w 778"/>
                <a:gd name="T75" fmla="*/ 114 h 114"/>
                <a:gd name="T76" fmla="*/ 600 w 778"/>
                <a:gd name="T77" fmla="*/ 114 h 114"/>
                <a:gd name="T78" fmla="*/ 616 w 778"/>
                <a:gd name="T79" fmla="*/ 114 h 114"/>
                <a:gd name="T80" fmla="*/ 632 w 778"/>
                <a:gd name="T81" fmla="*/ 114 h 114"/>
                <a:gd name="T82" fmla="*/ 648 w 778"/>
                <a:gd name="T83" fmla="*/ 114 h 114"/>
                <a:gd name="T84" fmla="*/ 665 w 778"/>
                <a:gd name="T85" fmla="*/ 114 h 114"/>
                <a:gd name="T86" fmla="*/ 681 w 778"/>
                <a:gd name="T87" fmla="*/ 114 h 114"/>
                <a:gd name="T88" fmla="*/ 697 w 778"/>
                <a:gd name="T89" fmla="*/ 114 h 114"/>
                <a:gd name="T90" fmla="*/ 713 w 778"/>
                <a:gd name="T91" fmla="*/ 114 h 114"/>
                <a:gd name="T92" fmla="*/ 729 w 778"/>
                <a:gd name="T93" fmla="*/ 114 h 114"/>
                <a:gd name="T94" fmla="*/ 746 w 778"/>
                <a:gd name="T95" fmla="*/ 114 h 114"/>
                <a:gd name="T96" fmla="*/ 762 w 778"/>
                <a:gd name="T97" fmla="*/ 114 h 114"/>
                <a:gd name="T98" fmla="*/ 778 w 778"/>
                <a:gd name="T9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8" h="114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2" y="10"/>
                  </a:lnTo>
                  <a:lnTo>
                    <a:pt x="48" y="23"/>
                  </a:lnTo>
                  <a:lnTo>
                    <a:pt x="65" y="39"/>
                  </a:lnTo>
                  <a:lnTo>
                    <a:pt x="81" y="56"/>
                  </a:lnTo>
                  <a:lnTo>
                    <a:pt x="97" y="74"/>
                  </a:lnTo>
                  <a:lnTo>
                    <a:pt x="113" y="89"/>
                  </a:lnTo>
                  <a:lnTo>
                    <a:pt x="130" y="98"/>
                  </a:lnTo>
                  <a:lnTo>
                    <a:pt x="146" y="104"/>
                  </a:lnTo>
                  <a:lnTo>
                    <a:pt x="162" y="108"/>
                  </a:lnTo>
                  <a:lnTo>
                    <a:pt x="178" y="110"/>
                  </a:lnTo>
                  <a:lnTo>
                    <a:pt x="194" y="112"/>
                  </a:lnTo>
                  <a:lnTo>
                    <a:pt x="211" y="113"/>
                  </a:lnTo>
                  <a:lnTo>
                    <a:pt x="227" y="113"/>
                  </a:lnTo>
                  <a:lnTo>
                    <a:pt x="243" y="114"/>
                  </a:lnTo>
                  <a:lnTo>
                    <a:pt x="259" y="114"/>
                  </a:lnTo>
                  <a:lnTo>
                    <a:pt x="276" y="114"/>
                  </a:lnTo>
                  <a:lnTo>
                    <a:pt x="292" y="114"/>
                  </a:lnTo>
                  <a:lnTo>
                    <a:pt x="308" y="114"/>
                  </a:lnTo>
                  <a:lnTo>
                    <a:pt x="324" y="114"/>
                  </a:lnTo>
                  <a:lnTo>
                    <a:pt x="340" y="114"/>
                  </a:lnTo>
                  <a:lnTo>
                    <a:pt x="357" y="114"/>
                  </a:lnTo>
                  <a:lnTo>
                    <a:pt x="373" y="114"/>
                  </a:lnTo>
                  <a:lnTo>
                    <a:pt x="389" y="114"/>
                  </a:lnTo>
                  <a:lnTo>
                    <a:pt x="405" y="114"/>
                  </a:lnTo>
                  <a:lnTo>
                    <a:pt x="422" y="113"/>
                  </a:lnTo>
                  <a:lnTo>
                    <a:pt x="438" y="113"/>
                  </a:lnTo>
                  <a:lnTo>
                    <a:pt x="454" y="113"/>
                  </a:lnTo>
                  <a:lnTo>
                    <a:pt x="470" y="113"/>
                  </a:lnTo>
                  <a:lnTo>
                    <a:pt x="486" y="113"/>
                  </a:lnTo>
                  <a:lnTo>
                    <a:pt x="503" y="113"/>
                  </a:lnTo>
                  <a:lnTo>
                    <a:pt x="519" y="114"/>
                  </a:lnTo>
                  <a:lnTo>
                    <a:pt x="535" y="114"/>
                  </a:lnTo>
                  <a:lnTo>
                    <a:pt x="551" y="114"/>
                  </a:lnTo>
                  <a:lnTo>
                    <a:pt x="568" y="114"/>
                  </a:lnTo>
                  <a:lnTo>
                    <a:pt x="583" y="114"/>
                  </a:lnTo>
                  <a:lnTo>
                    <a:pt x="600" y="114"/>
                  </a:lnTo>
                  <a:lnTo>
                    <a:pt x="616" y="114"/>
                  </a:lnTo>
                  <a:lnTo>
                    <a:pt x="632" y="114"/>
                  </a:lnTo>
                  <a:lnTo>
                    <a:pt x="648" y="114"/>
                  </a:lnTo>
                  <a:lnTo>
                    <a:pt x="665" y="114"/>
                  </a:lnTo>
                  <a:lnTo>
                    <a:pt x="681" y="114"/>
                  </a:lnTo>
                  <a:lnTo>
                    <a:pt x="697" y="114"/>
                  </a:lnTo>
                  <a:lnTo>
                    <a:pt x="713" y="114"/>
                  </a:lnTo>
                  <a:lnTo>
                    <a:pt x="729" y="114"/>
                  </a:lnTo>
                  <a:lnTo>
                    <a:pt x="746" y="114"/>
                  </a:lnTo>
                  <a:lnTo>
                    <a:pt x="762" y="114"/>
                  </a:lnTo>
                  <a:lnTo>
                    <a:pt x="778" y="114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5" name="Freeform 64"/>
            <p:cNvSpPr>
              <a:spLocks/>
            </p:cNvSpPr>
            <p:nvPr/>
          </p:nvSpPr>
          <p:spPr bwMode="auto">
            <a:xfrm>
              <a:off x="1816100" y="3024857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6" name="Freeform 65"/>
            <p:cNvSpPr>
              <a:spLocks/>
            </p:cNvSpPr>
            <p:nvPr/>
          </p:nvSpPr>
          <p:spPr bwMode="auto">
            <a:xfrm>
              <a:off x="3078163" y="3024857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7" name="Freeform 66"/>
            <p:cNvSpPr>
              <a:spLocks/>
            </p:cNvSpPr>
            <p:nvPr/>
          </p:nvSpPr>
          <p:spPr bwMode="auto">
            <a:xfrm>
              <a:off x="4338638" y="3024857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8" name="Freeform 67"/>
            <p:cNvSpPr>
              <a:spLocks/>
            </p:cNvSpPr>
            <p:nvPr/>
          </p:nvSpPr>
          <p:spPr bwMode="auto">
            <a:xfrm>
              <a:off x="581025" y="2793082"/>
              <a:ext cx="1235075" cy="4763"/>
            </a:xfrm>
            <a:custGeom>
              <a:avLst/>
              <a:gdLst>
                <a:gd name="T0" fmla="*/ 0 w 778"/>
                <a:gd name="T1" fmla="*/ 1 h 3"/>
                <a:gd name="T2" fmla="*/ 0 w 778"/>
                <a:gd name="T3" fmla="*/ 1 h 3"/>
                <a:gd name="T4" fmla="*/ 16 w 778"/>
                <a:gd name="T5" fmla="*/ 0 h 3"/>
                <a:gd name="T6" fmla="*/ 32 w 778"/>
                <a:gd name="T7" fmla="*/ 0 h 3"/>
                <a:gd name="T8" fmla="*/ 48 w 778"/>
                <a:gd name="T9" fmla="*/ 1 h 3"/>
                <a:gd name="T10" fmla="*/ 65 w 778"/>
                <a:gd name="T11" fmla="*/ 1 h 3"/>
                <a:gd name="T12" fmla="*/ 81 w 778"/>
                <a:gd name="T13" fmla="*/ 1 h 3"/>
                <a:gd name="T14" fmla="*/ 97 w 778"/>
                <a:gd name="T15" fmla="*/ 2 h 3"/>
                <a:gd name="T16" fmla="*/ 113 w 778"/>
                <a:gd name="T17" fmla="*/ 2 h 3"/>
                <a:gd name="T18" fmla="*/ 130 w 778"/>
                <a:gd name="T19" fmla="*/ 2 h 3"/>
                <a:gd name="T20" fmla="*/ 146 w 778"/>
                <a:gd name="T21" fmla="*/ 3 h 3"/>
                <a:gd name="T22" fmla="*/ 162 w 778"/>
                <a:gd name="T23" fmla="*/ 3 h 3"/>
                <a:gd name="T24" fmla="*/ 178 w 778"/>
                <a:gd name="T25" fmla="*/ 3 h 3"/>
                <a:gd name="T26" fmla="*/ 194 w 778"/>
                <a:gd name="T27" fmla="*/ 3 h 3"/>
                <a:gd name="T28" fmla="*/ 211 w 778"/>
                <a:gd name="T29" fmla="*/ 3 h 3"/>
                <a:gd name="T30" fmla="*/ 227 w 778"/>
                <a:gd name="T31" fmla="*/ 3 h 3"/>
                <a:gd name="T32" fmla="*/ 243 w 778"/>
                <a:gd name="T33" fmla="*/ 3 h 3"/>
                <a:gd name="T34" fmla="*/ 259 w 778"/>
                <a:gd name="T35" fmla="*/ 3 h 3"/>
                <a:gd name="T36" fmla="*/ 276 w 778"/>
                <a:gd name="T37" fmla="*/ 3 h 3"/>
                <a:gd name="T38" fmla="*/ 292 w 778"/>
                <a:gd name="T39" fmla="*/ 3 h 3"/>
                <a:gd name="T40" fmla="*/ 308 w 778"/>
                <a:gd name="T41" fmla="*/ 3 h 3"/>
                <a:gd name="T42" fmla="*/ 324 w 778"/>
                <a:gd name="T43" fmla="*/ 3 h 3"/>
                <a:gd name="T44" fmla="*/ 340 w 778"/>
                <a:gd name="T45" fmla="*/ 3 h 3"/>
                <a:gd name="T46" fmla="*/ 357 w 778"/>
                <a:gd name="T47" fmla="*/ 3 h 3"/>
                <a:gd name="T48" fmla="*/ 373 w 778"/>
                <a:gd name="T49" fmla="*/ 3 h 3"/>
                <a:gd name="T50" fmla="*/ 389 w 778"/>
                <a:gd name="T51" fmla="*/ 3 h 3"/>
                <a:gd name="T52" fmla="*/ 405 w 778"/>
                <a:gd name="T53" fmla="*/ 3 h 3"/>
                <a:gd name="T54" fmla="*/ 422 w 778"/>
                <a:gd name="T55" fmla="*/ 3 h 3"/>
                <a:gd name="T56" fmla="*/ 438 w 778"/>
                <a:gd name="T57" fmla="*/ 3 h 3"/>
                <a:gd name="T58" fmla="*/ 454 w 778"/>
                <a:gd name="T59" fmla="*/ 3 h 3"/>
                <a:gd name="T60" fmla="*/ 470 w 778"/>
                <a:gd name="T61" fmla="*/ 3 h 3"/>
                <a:gd name="T62" fmla="*/ 486 w 778"/>
                <a:gd name="T63" fmla="*/ 3 h 3"/>
                <a:gd name="T64" fmla="*/ 503 w 778"/>
                <a:gd name="T65" fmla="*/ 3 h 3"/>
                <a:gd name="T66" fmla="*/ 519 w 778"/>
                <a:gd name="T67" fmla="*/ 3 h 3"/>
                <a:gd name="T68" fmla="*/ 535 w 778"/>
                <a:gd name="T69" fmla="*/ 3 h 3"/>
                <a:gd name="T70" fmla="*/ 551 w 778"/>
                <a:gd name="T71" fmla="*/ 3 h 3"/>
                <a:gd name="T72" fmla="*/ 568 w 778"/>
                <a:gd name="T73" fmla="*/ 3 h 3"/>
                <a:gd name="T74" fmla="*/ 583 w 778"/>
                <a:gd name="T75" fmla="*/ 3 h 3"/>
                <a:gd name="T76" fmla="*/ 600 w 778"/>
                <a:gd name="T77" fmla="*/ 3 h 3"/>
                <a:gd name="T78" fmla="*/ 616 w 778"/>
                <a:gd name="T79" fmla="*/ 3 h 3"/>
                <a:gd name="T80" fmla="*/ 632 w 778"/>
                <a:gd name="T81" fmla="*/ 3 h 3"/>
                <a:gd name="T82" fmla="*/ 648 w 778"/>
                <a:gd name="T83" fmla="*/ 3 h 3"/>
                <a:gd name="T84" fmla="*/ 665 w 778"/>
                <a:gd name="T85" fmla="*/ 3 h 3"/>
                <a:gd name="T86" fmla="*/ 681 w 778"/>
                <a:gd name="T87" fmla="*/ 3 h 3"/>
                <a:gd name="T88" fmla="*/ 697 w 778"/>
                <a:gd name="T89" fmla="*/ 3 h 3"/>
                <a:gd name="T90" fmla="*/ 713 w 778"/>
                <a:gd name="T91" fmla="*/ 3 h 3"/>
                <a:gd name="T92" fmla="*/ 729 w 778"/>
                <a:gd name="T93" fmla="*/ 3 h 3"/>
                <a:gd name="T94" fmla="*/ 746 w 778"/>
                <a:gd name="T95" fmla="*/ 3 h 3"/>
                <a:gd name="T96" fmla="*/ 762 w 778"/>
                <a:gd name="T97" fmla="*/ 3 h 3"/>
                <a:gd name="T98" fmla="*/ 778 w 778"/>
                <a:gd name="T9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8" h="3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97" y="2"/>
                  </a:lnTo>
                  <a:lnTo>
                    <a:pt x="113" y="2"/>
                  </a:lnTo>
                  <a:lnTo>
                    <a:pt x="130" y="2"/>
                  </a:lnTo>
                  <a:lnTo>
                    <a:pt x="146" y="3"/>
                  </a:lnTo>
                  <a:lnTo>
                    <a:pt x="162" y="3"/>
                  </a:lnTo>
                  <a:lnTo>
                    <a:pt x="178" y="3"/>
                  </a:lnTo>
                  <a:lnTo>
                    <a:pt x="194" y="3"/>
                  </a:lnTo>
                  <a:lnTo>
                    <a:pt x="211" y="3"/>
                  </a:lnTo>
                  <a:lnTo>
                    <a:pt x="227" y="3"/>
                  </a:lnTo>
                  <a:lnTo>
                    <a:pt x="243" y="3"/>
                  </a:lnTo>
                  <a:lnTo>
                    <a:pt x="259" y="3"/>
                  </a:lnTo>
                  <a:lnTo>
                    <a:pt x="276" y="3"/>
                  </a:lnTo>
                  <a:lnTo>
                    <a:pt x="292" y="3"/>
                  </a:lnTo>
                  <a:lnTo>
                    <a:pt x="308" y="3"/>
                  </a:lnTo>
                  <a:lnTo>
                    <a:pt x="324" y="3"/>
                  </a:lnTo>
                  <a:lnTo>
                    <a:pt x="340" y="3"/>
                  </a:lnTo>
                  <a:lnTo>
                    <a:pt x="357" y="3"/>
                  </a:lnTo>
                  <a:lnTo>
                    <a:pt x="373" y="3"/>
                  </a:lnTo>
                  <a:lnTo>
                    <a:pt x="389" y="3"/>
                  </a:lnTo>
                  <a:lnTo>
                    <a:pt x="405" y="3"/>
                  </a:lnTo>
                  <a:lnTo>
                    <a:pt x="422" y="3"/>
                  </a:lnTo>
                  <a:lnTo>
                    <a:pt x="438" y="3"/>
                  </a:lnTo>
                  <a:lnTo>
                    <a:pt x="454" y="3"/>
                  </a:lnTo>
                  <a:lnTo>
                    <a:pt x="470" y="3"/>
                  </a:lnTo>
                  <a:lnTo>
                    <a:pt x="486" y="3"/>
                  </a:lnTo>
                  <a:lnTo>
                    <a:pt x="503" y="3"/>
                  </a:lnTo>
                  <a:lnTo>
                    <a:pt x="519" y="3"/>
                  </a:lnTo>
                  <a:lnTo>
                    <a:pt x="535" y="3"/>
                  </a:lnTo>
                  <a:lnTo>
                    <a:pt x="551" y="3"/>
                  </a:lnTo>
                  <a:lnTo>
                    <a:pt x="568" y="3"/>
                  </a:lnTo>
                  <a:lnTo>
                    <a:pt x="583" y="3"/>
                  </a:lnTo>
                  <a:lnTo>
                    <a:pt x="600" y="3"/>
                  </a:lnTo>
                  <a:lnTo>
                    <a:pt x="616" y="3"/>
                  </a:lnTo>
                  <a:lnTo>
                    <a:pt x="632" y="3"/>
                  </a:lnTo>
                  <a:lnTo>
                    <a:pt x="648" y="3"/>
                  </a:lnTo>
                  <a:lnTo>
                    <a:pt x="665" y="3"/>
                  </a:lnTo>
                  <a:lnTo>
                    <a:pt x="681" y="3"/>
                  </a:lnTo>
                  <a:lnTo>
                    <a:pt x="697" y="3"/>
                  </a:lnTo>
                  <a:lnTo>
                    <a:pt x="713" y="3"/>
                  </a:lnTo>
                  <a:lnTo>
                    <a:pt x="729" y="3"/>
                  </a:lnTo>
                  <a:lnTo>
                    <a:pt x="746" y="3"/>
                  </a:lnTo>
                  <a:lnTo>
                    <a:pt x="762" y="3"/>
                  </a:lnTo>
                  <a:lnTo>
                    <a:pt x="778" y="3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9" name="Freeform 68"/>
            <p:cNvSpPr>
              <a:spLocks/>
            </p:cNvSpPr>
            <p:nvPr/>
          </p:nvSpPr>
          <p:spPr bwMode="auto">
            <a:xfrm>
              <a:off x="1816100" y="27978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0" name="Freeform 69"/>
            <p:cNvSpPr>
              <a:spLocks/>
            </p:cNvSpPr>
            <p:nvPr/>
          </p:nvSpPr>
          <p:spPr bwMode="auto">
            <a:xfrm>
              <a:off x="3078163" y="27978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1" name="Freeform 70"/>
            <p:cNvSpPr>
              <a:spLocks/>
            </p:cNvSpPr>
            <p:nvPr/>
          </p:nvSpPr>
          <p:spPr bwMode="auto">
            <a:xfrm>
              <a:off x="4338638" y="27978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2" name="Freeform 71"/>
            <p:cNvSpPr>
              <a:spLocks/>
            </p:cNvSpPr>
            <p:nvPr/>
          </p:nvSpPr>
          <p:spPr bwMode="auto">
            <a:xfrm>
              <a:off x="581025" y="2615282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3" name="Freeform 72"/>
            <p:cNvSpPr>
              <a:spLocks/>
            </p:cNvSpPr>
            <p:nvPr/>
          </p:nvSpPr>
          <p:spPr bwMode="auto">
            <a:xfrm>
              <a:off x="1816100" y="2615282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4" name="Freeform 73"/>
            <p:cNvSpPr>
              <a:spLocks/>
            </p:cNvSpPr>
            <p:nvPr/>
          </p:nvSpPr>
          <p:spPr bwMode="auto">
            <a:xfrm>
              <a:off x="3078163" y="2615282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5" name="Freeform 74"/>
            <p:cNvSpPr>
              <a:spLocks/>
            </p:cNvSpPr>
            <p:nvPr/>
          </p:nvSpPr>
          <p:spPr bwMode="auto">
            <a:xfrm>
              <a:off x="4338638" y="2615282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6" name="Freeform 75"/>
            <p:cNvSpPr>
              <a:spLocks/>
            </p:cNvSpPr>
            <p:nvPr/>
          </p:nvSpPr>
          <p:spPr bwMode="auto">
            <a:xfrm>
              <a:off x="581025" y="2383507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7" name="Freeform 76"/>
            <p:cNvSpPr>
              <a:spLocks/>
            </p:cNvSpPr>
            <p:nvPr/>
          </p:nvSpPr>
          <p:spPr bwMode="auto">
            <a:xfrm>
              <a:off x="1816100" y="2383507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8" name="Freeform 77"/>
            <p:cNvSpPr>
              <a:spLocks/>
            </p:cNvSpPr>
            <p:nvPr/>
          </p:nvSpPr>
          <p:spPr bwMode="auto">
            <a:xfrm>
              <a:off x="3078163" y="2383507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9" name="Freeform 78"/>
            <p:cNvSpPr>
              <a:spLocks/>
            </p:cNvSpPr>
            <p:nvPr/>
          </p:nvSpPr>
          <p:spPr bwMode="auto">
            <a:xfrm>
              <a:off x="4338638" y="2383507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0" name="Freeform 79"/>
            <p:cNvSpPr>
              <a:spLocks/>
            </p:cNvSpPr>
            <p:nvPr/>
          </p:nvSpPr>
          <p:spPr bwMode="auto">
            <a:xfrm>
              <a:off x="581025" y="2110457"/>
              <a:ext cx="1235075" cy="73025"/>
            </a:xfrm>
            <a:custGeom>
              <a:avLst/>
              <a:gdLst>
                <a:gd name="T0" fmla="*/ 0 w 778"/>
                <a:gd name="T1" fmla="*/ 45 h 46"/>
                <a:gd name="T2" fmla="*/ 0 w 778"/>
                <a:gd name="T3" fmla="*/ 45 h 46"/>
                <a:gd name="T4" fmla="*/ 16 w 778"/>
                <a:gd name="T5" fmla="*/ 45 h 46"/>
                <a:gd name="T6" fmla="*/ 32 w 778"/>
                <a:gd name="T7" fmla="*/ 46 h 46"/>
                <a:gd name="T8" fmla="*/ 48 w 778"/>
                <a:gd name="T9" fmla="*/ 46 h 46"/>
                <a:gd name="T10" fmla="*/ 65 w 778"/>
                <a:gd name="T11" fmla="*/ 46 h 46"/>
                <a:gd name="T12" fmla="*/ 81 w 778"/>
                <a:gd name="T13" fmla="*/ 45 h 46"/>
                <a:gd name="T14" fmla="*/ 97 w 778"/>
                <a:gd name="T15" fmla="*/ 45 h 46"/>
                <a:gd name="T16" fmla="*/ 113 w 778"/>
                <a:gd name="T17" fmla="*/ 45 h 46"/>
                <a:gd name="T18" fmla="*/ 130 w 778"/>
                <a:gd name="T19" fmla="*/ 44 h 46"/>
                <a:gd name="T20" fmla="*/ 146 w 778"/>
                <a:gd name="T21" fmla="*/ 43 h 46"/>
                <a:gd name="T22" fmla="*/ 162 w 778"/>
                <a:gd name="T23" fmla="*/ 42 h 46"/>
                <a:gd name="T24" fmla="*/ 178 w 778"/>
                <a:gd name="T25" fmla="*/ 41 h 46"/>
                <a:gd name="T26" fmla="*/ 194 w 778"/>
                <a:gd name="T27" fmla="*/ 39 h 46"/>
                <a:gd name="T28" fmla="*/ 211 w 778"/>
                <a:gd name="T29" fmla="*/ 36 h 46"/>
                <a:gd name="T30" fmla="*/ 227 w 778"/>
                <a:gd name="T31" fmla="*/ 33 h 46"/>
                <a:gd name="T32" fmla="*/ 243 w 778"/>
                <a:gd name="T33" fmla="*/ 29 h 46"/>
                <a:gd name="T34" fmla="*/ 259 w 778"/>
                <a:gd name="T35" fmla="*/ 22 h 46"/>
                <a:gd name="T36" fmla="*/ 276 w 778"/>
                <a:gd name="T37" fmla="*/ 14 h 46"/>
                <a:gd name="T38" fmla="*/ 292 w 778"/>
                <a:gd name="T39" fmla="*/ 5 h 46"/>
                <a:gd name="T40" fmla="*/ 308 w 778"/>
                <a:gd name="T41" fmla="*/ 0 h 46"/>
                <a:gd name="T42" fmla="*/ 324 w 778"/>
                <a:gd name="T43" fmla="*/ 1 h 46"/>
                <a:gd name="T44" fmla="*/ 340 w 778"/>
                <a:gd name="T45" fmla="*/ 7 h 46"/>
                <a:gd name="T46" fmla="*/ 357 w 778"/>
                <a:gd name="T47" fmla="*/ 16 h 46"/>
                <a:gd name="T48" fmla="*/ 373 w 778"/>
                <a:gd name="T49" fmla="*/ 27 h 46"/>
                <a:gd name="T50" fmla="*/ 389 w 778"/>
                <a:gd name="T51" fmla="*/ 37 h 46"/>
                <a:gd name="T52" fmla="*/ 405 w 778"/>
                <a:gd name="T53" fmla="*/ 44 h 46"/>
                <a:gd name="T54" fmla="*/ 422 w 778"/>
                <a:gd name="T55" fmla="*/ 46 h 46"/>
                <a:gd name="T56" fmla="*/ 438 w 778"/>
                <a:gd name="T57" fmla="*/ 42 h 46"/>
                <a:gd name="T58" fmla="*/ 454 w 778"/>
                <a:gd name="T59" fmla="*/ 33 h 46"/>
                <a:gd name="T60" fmla="*/ 470 w 778"/>
                <a:gd name="T61" fmla="*/ 22 h 46"/>
                <a:gd name="T62" fmla="*/ 486 w 778"/>
                <a:gd name="T63" fmla="*/ 12 h 46"/>
                <a:gd name="T64" fmla="*/ 503 w 778"/>
                <a:gd name="T65" fmla="*/ 3 h 46"/>
                <a:gd name="T66" fmla="*/ 519 w 778"/>
                <a:gd name="T67" fmla="*/ 0 h 46"/>
                <a:gd name="T68" fmla="*/ 535 w 778"/>
                <a:gd name="T69" fmla="*/ 2 h 46"/>
                <a:gd name="T70" fmla="*/ 551 w 778"/>
                <a:gd name="T71" fmla="*/ 8 h 46"/>
                <a:gd name="T72" fmla="*/ 568 w 778"/>
                <a:gd name="T73" fmla="*/ 17 h 46"/>
                <a:gd name="T74" fmla="*/ 583 w 778"/>
                <a:gd name="T75" fmla="*/ 23 h 46"/>
                <a:gd name="T76" fmla="*/ 600 w 778"/>
                <a:gd name="T77" fmla="*/ 28 h 46"/>
                <a:gd name="T78" fmla="*/ 616 w 778"/>
                <a:gd name="T79" fmla="*/ 31 h 46"/>
                <a:gd name="T80" fmla="*/ 632 w 778"/>
                <a:gd name="T81" fmla="*/ 34 h 46"/>
                <a:gd name="T82" fmla="*/ 648 w 778"/>
                <a:gd name="T83" fmla="*/ 36 h 46"/>
                <a:gd name="T84" fmla="*/ 665 w 778"/>
                <a:gd name="T85" fmla="*/ 37 h 46"/>
                <a:gd name="T86" fmla="*/ 681 w 778"/>
                <a:gd name="T87" fmla="*/ 38 h 46"/>
                <a:gd name="T88" fmla="*/ 697 w 778"/>
                <a:gd name="T89" fmla="*/ 38 h 46"/>
                <a:gd name="T90" fmla="*/ 713 w 778"/>
                <a:gd name="T91" fmla="*/ 39 h 46"/>
                <a:gd name="T92" fmla="*/ 729 w 778"/>
                <a:gd name="T93" fmla="*/ 39 h 46"/>
                <a:gd name="T94" fmla="*/ 746 w 778"/>
                <a:gd name="T95" fmla="*/ 38 h 46"/>
                <a:gd name="T96" fmla="*/ 762 w 778"/>
                <a:gd name="T97" fmla="*/ 38 h 46"/>
                <a:gd name="T98" fmla="*/ 778 w 778"/>
                <a:gd name="T9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8" h="46">
                  <a:moveTo>
                    <a:pt x="0" y="45"/>
                  </a:moveTo>
                  <a:lnTo>
                    <a:pt x="0" y="45"/>
                  </a:lnTo>
                  <a:lnTo>
                    <a:pt x="16" y="45"/>
                  </a:lnTo>
                  <a:lnTo>
                    <a:pt x="32" y="46"/>
                  </a:lnTo>
                  <a:lnTo>
                    <a:pt x="48" y="46"/>
                  </a:lnTo>
                  <a:lnTo>
                    <a:pt x="65" y="46"/>
                  </a:lnTo>
                  <a:lnTo>
                    <a:pt x="81" y="45"/>
                  </a:lnTo>
                  <a:lnTo>
                    <a:pt x="97" y="45"/>
                  </a:lnTo>
                  <a:lnTo>
                    <a:pt x="113" y="45"/>
                  </a:lnTo>
                  <a:lnTo>
                    <a:pt x="130" y="44"/>
                  </a:lnTo>
                  <a:lnTo>
                    <a:pt x="146" y="43"/>
                  </a:lnTo>
                  <a:lnTo>
                    <a:pt x="162" y="42"/>
                  </a:lnTo>
                  <a:lnTo>
                    <a:pt x="178" y="41"/>
                  </a:lnTo>
                  <a:lnTo>
                    <a:pt x="194" y="39"/>
                  </a:lnTo>
                  <a:lnTo>
                    <a:pt x="211" y="36"/>
                  </a:lnTo>
                  <a:lnTo>
                    <a:pt x="227" y="33"/>
                  </a:lnTo>
                  <a:lnTo>
                    <a:pt x="243" y="29"/>
                  </a:lnTo>
                  <a:lnTo>
                    <a:pt x="259" y="22"/>
                  </a:lnTo>
                  <a:lnTo>
                    <a:pt x="276" y="14"/>
                  </a:lnTo>
                  <a:lnTo>
                    <a:pt x="292" y="5"/>
                  </a:lnTo>
                  <a:lnTo>
                    <a:pt x="308" y="0"/>
                  </a:lnTo>
                  <a:lnTo>
                    <a:pt x="324" y="1"/>
                  </a:lnTo>
                  <a:lnTo>
                    <a:pt x="340" y="7"/>
                  </a:lnTo>
                  <a:lnTo>
                    <a:pt x="357" y="16"/>
                  </a:lnTo>
                  <a:lnTo>
                    <a:pt x="373" y="27"/>
                  </a:lnTo>
                  <a:lnTo>
                    <a:pt x="389" y="37"/>
                  </a:lnTo>
                  <a:lnTo>
                    <a:pt x="405" y="44"/>
                  </a:lnTo>
                  <a:lnTo>
                    <a:pt x="422" y="46"/>
                  </a:lnTo>
                  <a:lnTo>
                    <a:pt x="438" y="42"/>
                  </a:lnTo>
                  <a:lnTo>
                    <a:pt x="454" y="33"/>
                  </a:lnTo>
                  <a:lnTo>
                    <a:pt x="470" y="22"/>
                  </a:lnTo>
                  <a:lnTo>
                    <a:pt x="486" y="12"/>
                  </a:lnTo>
                  <a:lnTo>
                    <a:pt x="503" y="3"/>
                  </a:lnTo>
                  <a:lnTo>
                    <a:pt x="519" y="0"/>
                  </a:lnTo>
                  <a:lnTo>
                    <a:pt x="535" y="2"/>
                  </a:lnTo>
                  <a:lnTo>
                    <a:pt x="551" y="8"/>
                  </a:lnTo>
                  <a:lnTo>
                    <a:pt x="568" y="17"/>
                  </a:lnTo>
                  <a:lnTo>
                    <a:pt x="583" y="23"/>
                  </a:lnTo>
                  <a:lnTo>
                    <a:pt x="600" y="28"/>
                  </a:lnTo>
                  <a:lnTo>
                    <a:pt x="616" y="31"/>
                  </a:lnTo>
                  <a:lnTo>
                    <a:pt x="632" y="34"/>
                  </a:lnTo>
                  <a:lnTo>
                    <a:pt x="648" y="36"/>
                  </a:lnTo>
                  <a:lnTo>
                    <a:pt x="665" y="37"/>
                  </a:lnTo>
                  <a:lnTo>
                    <a:pt x="681" y="38"/>
                  </a:lnTo>
                  <a:lnTo>
                    <a:pt x="697" y="38"/>
                  </a:lnTo>
                  <a:lnTo>
                    <a:pt x="713" y="39"/>
                  </a:lnTo>
                  <a:lnTo>
                    <a:pt x="729" y="39"/>
                  </a:lnTo>
                  <a:lnTo>
                    <a:pt x="746" y="38"/>
                  </a:lnTo>
                  <a:lnTo>
                    <a:pt x="762" y="38"/>
                  </a:lnTo>
                  <a:lnTo>
                    <a:pt x="778" y="36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1" name="Freeform 80"/>
            <p:cNvSpPr>
              <a:spLocks/>
            </p:cNvSpPr>
            <p:nvPr/>
          </p:nvSpPr>
          <p:spPr bwMode="auto">
            <a:xfrm>
              <a:off x="1816100" y="2097757"/>
              <a:ext cx="1262063" cy="85725"/>
            </a:xfrm>
            <a:custGeom>
              <a:avLst/>
              <a:gdLst>
                <a:gd name="T0" fmla="*/ 0 w 795"/>
                <a:gd name="T1" fmla="*/ 44 h 54"/>
                <a:gd name="T2" fmla="*/ 16 w 795"/>
                <a:gd name="T3" fmla="*/ 43 h 54"/>
                <a:gd name="T4" fmla="*/ 33 w 795"/>
                <a:gd name="T5" fmla="*/ 41 h 54"/>
                <a:gd name="T6" fmla="*/ 49 w 795"/>
                <a:gd name="T7" fmla="*/ 37 h 54"/>
                <a:gd name="T8" fmla="*/ 65 w 795"/>
                <a:gd name="T9" fmla="*/ 34 h 54"/>
                <a:gd name="T10" fmla="*/ 81 w 795"/>
                <a:gd name="T11" fmla="*/ 28 h 54"/>
                <a:gd name="T12" fmla="*/ 97 w 795"/>
                <a:gd name="T13" fmla="*/ 20 h 54"/>
                <a:gd name="T14" fmla="*/ 114 w 795"/>
                <a:gd name="T15" fmla="*/ 11 h 54"/>
                <a:gd name="T16" fmla="*/ 130 w 795"/>
                <a:gd name="T17" fmla="*/ 2 h 54"/>
                <a:gd name="T18" fmla="*/ 146 w 795"/>
                <a:gd name="T19" fmla="*/ 0 h 54"/>
                <a:gd name="T20" fmla="*/ 162 w 795"/>
                <a:gd name="T21" fmla="*/ 4 h 54"/>
                <a:gd name="T22" fmla="*/ 179 w 795"/>
                <a:gd name="T23" fmla="*/ 13 h 54"/>
                <a:gd name="T24" fmla="*/ 195 w 795"/>
                <a:gd name="T25" fmla="*/ 24 h 54"/>
                <a:gd name="T26" fmla="*/ 211 w 795"/>
                <a:gd name="T27" fmla="*/ 32 h 54"/>
                <a:gd name="T28" fmla="*/ 227 w 795"/>
                <a:gd name="T29" fmla="*/ 38 h 54"/>
                <a:gd name="T30" fmla="*/ 243 w 795"/>
                <a:gd name="T31" fmla="*/ 43 h 54"/>
                <a:gd name="T32" fmla="*/ 260 w 795"/>
                <a:gd name="T33" fmla="*/ 46 h 54"/>
                <a:gd name="T34" fmla="*/ 276 w 795"/>
                <a:gd name="T35" fmla="*/ 48 h 54"/>
                <a:gd name="T36" fmla="*/ 292 w 795"/>
                <a:gd name="T37" fmla="*/ 50 h 54"/>
                <a:gd name="T38" fmla="*/ 308 w 795"/>
                <a:gd name="T39" fmla="*/ 51 h 54"/>
                <a:gd name="T40" fmla="*/ 325 w 795"/>
                <a:gd name="T41" fmla="*/ 53 h 54"/>
                <a:gd name="T42" fmla="*/ 341 w 795"/>
                <a:gd name="T43" fmla="*/ 53 h 54"/>
                <a:gd name="T44" fmla="*/ 357 w 795"/>
                <a:gd name="T45" fmla="*/ 54 h 54"/>
                <a:gd name="T46" fmla="*/ 373 w 795"/>
                <a:gd name="T47" fmla="*/ 54 h 54"/>
                <a:gd name="T48" fmla="*/ 389 w 795"/>
                <a:gd name="T49" fmla="*/ 54 h 54"/>
                <a:gd name="T50" fmla="*/ 406 w 795"/>
                <a:gd name="T51" fmla="*/ 53 h 54"/>
                <a:gd name="T52" fmla="*/ 422 w 795"/>
                <a:gd name="T53" fmla="*/ 53 h 54"/>
                <a:gd name="T54" fmla="*/ 438 w 795"/>
                <a:gd name="T55" fmla="*/ 53 h 54"/>
                <a:gd name="T56" fmla="*/ 454 w 795"/>
                <a:gd name="T57" fmla="*/ 51 h 54"/>
                <a:gd name="T58" fmla="*/ 471 w 795"/>
                <a:gd name="T59" fmla="*/ 51 h 54"/>
                <a:gd name="T60" fmla="*/ 487 w 795"/>
                <a:gd name="T61" fmla="*/ 50 h 54"/>
                <a:gd name="T62" fmla="*/ 503 w 795"/>
                <a:gd name="T63" fmla="*/ 50 h 54"/>
                <a:gd name="T64" fmla="*/ 519 w 795"/>
                <a:gd name="T65" fmla="*/ 50 h 54"/>
                <a:gd name="T66" fmla="*/ 535 w 795"/>
                <a:gd name="T67" fmla="*/ 51 h 54"/>
                <a:gd name="T68" fmla="*/ 552 w 795"/>
                <a:gd name="T69" fmla="*/ 51 h 54"/>
                <a:gd name="T70" fmla="*/ 568 w 795"/>
                <a:gd name="T71" fmla="*/ 52 h 54"/>
                <a:gd name="T72" fmla="*/ 584 w 795"/>
                <a:gd name="T73" fmla="*/ 53 h 54"/>
                <a:gd name="T74" fmla="*/ 600 w 795"/>
                <a:gd name="T75" fmla="*/ 53 h 54"/>
                <a:gd name="T76" fmla="*/ 617 w 795"/>
                <a:gd name="T77" fmla="*/ 53 h 54"/>
                <a:gd name="T78" fmla="*/ 633 w 795"/>
                <a:gd name="T79" fmla="*/ 53 h 54"/>
                <a:gd name="T80" fmla="*/ 649 w 795"/>
                <a:gd name="T81" fmla="*/ 53 h 54"/>
                <a:gd name="T82" fmla="*/ 665 w 795"/>
                <a:gd name="T83" fmla="*/ 54 h 54"/>
                <a:gd name="T84" fmla="*/ 681 w 795"/>
                <a:gd name="T85" fmla="*/ 54 h 54"/>
                <a:gd name="T86" fmla="*/ 698 w 795"/>
                <a:gd name="T87" fmla="*/ 54 h 54"/>
                <a:gd name="T88" fmla="*/ 714 w 795"/>
                <a:gd name="T89" fmla="*/ 54 h 54"/>
                <a:gd name="T90" fmla="*/ 730 w 795"/>
                <a:gd name="T91" fmla="*/ 54 h 54"/>
                <a:gd name="T92" fmla="*/ 746 w 795"/>
                <a:gd name="T93" fmla="*/ 54 h 54"/>
                <a:gd name="T94" fmla="*/ 763 w 795"/>
                <a:gd name="T95" fmla="*/ 54 h 54"/>
                <a:gd name="T96" fmla="*/ 779 w 795"/>
                <a:gd name="T97" fmla="*/ 54 h 54"/>
                <a:gd name="T98" fmla="*/ 795 w 795"/>
                <a:gd name="T9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5" h="54">
                  <a:moveTo>
                    <a:pt x="0" y="44"/>
                  </a:moveTo>
                  <a:lnTo>
                    <a:pt x="16" y="43"/>
                  </a:lnTo>
                  <a:lnTo>
                    <a:pt x="33" y="41"/>
                  </a:lnTo>
                  <a:lnTo>
                    <a:pt x="49" y="37"/>
                  </a:lnTo>
                  <a:lnTo>
                    <a:pt x="65" y="34"/>
                  </a:lnTo>
                  <a:lnTo>
                    <a:pt x="81" y="28"/>
                  </a:lnTo>
                  <a:lnTo>
                    <a:pt x="97" y="20"/>
                  </a:lnTo>
                  <a:lnTo>
                    <a:pt x="114" y="11"/>
                  </a:lnTo>
                  <a:lnTo>
                    <a:pt x="130" y="2"/>
                  </a:lnTo>
                  <a:lnTo>
                    <a:pt x="146" y="0"/>
                  </a:lnTo>
                  <a:lnTo>
                    <a:pt x="162" y="4"/>
                  </a:lnTo>
                  <a:lnTo>
                    <a:pt x="179" y="13"/>
                  </a:lnTo>
                  <a:lnTo>
                    <a:pt x="195" y="24"/>
                  </a:lnTo>
                  <a:lnTo>
                    <a:pt x="211" y="32"/>
                  </a:lnTo>
                  <a:lnTo>
                    <a:pt x="227" y="38"/>
                  </a:lnTo>
                  <a:lnTo>
                    <a:pt x="243" y="43"/>
                  </a:lnTo>
                  <a:lnTo>
                    <a:pt x="260" y="46"/>
                  </a:lnTo>
                  <a:lnTo>
                    <a:pt x="276" y="48"/>
                  </a:lnTo>
                  <a:lnTo>
                    <a:pt x="292" y="50"/>
                  </a:lnTo>
                  <a:lnTo>
                    <a:pt x="308" y="51"/>
                  </a:lnTo>
                  <a:lnTo>
                    <a:pt x="325" y="53"/>
                  </a:lnTo>
                  <a:lnTo>
                    <a:pt x="341" y="53"/>
                  </a:lnTo>
                  <a:lnTo>
                    <a:pt x="357" y="54"/>
                  </a:lnTo>
                  <a:lnTo>
                    <a:pt x="373" y="54"/>
                  </a:lnTo>
                  <a:lnTo>
                    <a:pt x="389" y="54"/>
                  </a:lnTo>
                  <a:lnTo>
                    <a:pt x="406" y="53"/>
                  </a:lnTo>
                  <a:lnTo>
                    <a:pt x="422" y="53"/>
                  </a:lnTo>
                  <a:lnTo>
                    <a:pt x="438" y="53"/>
                  </a:lnTo>
                  <a:lnTo>
                    <a:pt x="454" y="51"/>
                  </a:lnTo>
                  <a:lnTo>
                    <a:pt x="471" y="51"/>
                  </a:lnTo>
                  <a:lnTo>
                    <a:pt x="487" y="50"/>
                  </a:lnTo>
                  <a:lnTo>
                    <a:pt x="503" y="50"/>
                  </a:lnTo>
                  <a:lnTo>
                    <a:pt x="519" y="50"/>
                  </a:lnTo>
                  <a:lnTo>
                    <a:pt x="535" y="51"/>
                  </a:lnTo>
                  <a:lnTo>
                    <a:pt x="552" y="51"/>
                  </a:lnTo>
                  <a:lnTo>
                    <a:pt x="568" y="52"/>
                  </a:lnTo>
                  <a:lnTo>
                    <a:pt x="584" y="53"/>
                  </a:lnTo>
                  <a:lnTo>
                    <a:pt x="600" y="53"/>
                  </a:lnTo>
                  <a:lnTo>
                    <a:pt x="617" y="53"/>
                  </a:lnTo>
                  <a:lnTo>
                    <a:pt x="633" y="53"/>
                  </a:lnTo>
                  <a:lnTo>
                    <a:pt x="649" y="53"/>
                  </a:lnTo>
                  <a:lnTo>
                    <a:pt x="665" y="54"/>
                  </a:lnTo>
                  <a:lnTo>
                    <a:pt x="681" y="54"/>
                  </a:lnTo>
                  <a:lnTo>
                    <a:pt x="698" y="54"/>
                  </a:lnTo>
                  <a:lnTo>
                    <a:pt x="714" y="54"/>
                  </a:lnTo>
                  <a:lnTo>
                    <a:pt x="730" y="54"/>
                  </a:lnTo>
                  <a:lnTo>
                    <a:pt x="746" y="54"/>
                  </a:lnTo>
                  <a:lnTo>
                    <a:pt x="763" y="54"/>
                  </a:lnTo>
                  <a:lnTo>
                    <a:pt x="779" y="54"/>
                  </a:lnTo>
                  <a:lnTo>
                    <a:pt x="795" y="54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2" name="Freeform 81"/>
            <p:cNvSpPr>
              <a:spLocks/>
            </p:cNvSpPr>
            <p:nvPr/>
          </p:nvSpPr>
          <p:spPr bwMode="auto">
            <a:xfrm>
              <a:off x="3078163" y="2183482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3" name="Freeform 82"/>
            <p:cNvSpPr>
              <a:spLocks/>
            </p:cNvSpPr>
            <p:nvPr/>
          </p:nvSpPr>
          <p:spPr bwMode="auto">
            <a:xfrm>
              <a:off x="4338638" y="2183482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4" name="Freeform 83"/>
            <p:cNvSpPr>
              <a:spLocks/>
            </p:cNvSpPr>
            <p:nvPr/>
          </p:nvSpPr>
          <p:spPr bwMode="auto">
            <a:xfrm>
              <a:off x="581025" y="2088232"/>
              <a:ext cx="1235075" cy="49213"/>
            </a:xfrm>
            <a:custGeom>
              <a:avLst/>
              <a:gdLst>
                <a:gd name="T0" fmla="*/ 0 w 778"/>
                <a:gd name="T1" fmla="*/ 31 h 31"/>
                <a:gd name="T2" fmla="*/ 0 w 778"/>
                <a:gd name="T3" fmla="*/ 31 h 31"/>
                <a:gd name="T4" fmla="*/ 16 w 778"/>
                <a:gd name="T5" fmla="*/ 31 h 31"/>
                <a:gd name="T6" fmla="*/ 32 w 778"/>
                <a:gd name="T7" fmla="*/ 31 h 31"/>
                <a:gd name="T8" fmla="*/ 48 w 778"/>
                <a:gd name="T9" fmla="*/ 31 h 31"/>
                <a:gd name="T10" fmla="*/ 65 w 778"/>
                <a:gd name="T11" fmla="*/ 31 h 31"/>
                <a:gd name="T12" fmla="*/ 81 w 778"/>
                <a:gd name="T13" fmla="*/ 31 h 31"/>
                <a:gd name="T14" fmla="*/ 97 w 778"/>
                <a:gd name="T15" fmla="*/ 31 h 31"/>
                <a:gd name="T16" fmla="*/ 113 w 778"/>
                <a:gd name="T17" fmla="*/ 31 h 31"/>
                <a:gd name="T18" fmla="*/ 130 w 778"/>
                <a:gd name="T19" fmla="*/ 30 h 31"/>
                <a:gd name="T20" fmla="*/ 146 w 778"/>
                <a:gd name="T21" fmla="*/ 30 h 31"/>
                <a:gd name="T22" fmla="*/ 162 w 778"/>
                <a:gd name="T23" fmla="*/ 29 h 31"/>
                <a:gd name="T24" fmla="*/ 178 w 778"/>
                <a:gd name="T25" fmla="*/ 28 h 31"/>
                <a:gd name="T26" fmla="*/ 194 w 778"/>
                <a:gd name="T27" fmla="*/ 26 h 31"/>
                <a:gd name="T28" fmla="*/ 211 w 778"/>
                <a:gd name="T29" fmla="*/ 25 h 31"/>
                <a:gd name="T30" fmla="*/ 227 w 778"/>
                <a:gd name="T31" fmla="*/ 22 h 31"/>
                <a:gd name="T32" fmla="*/ 243 w 778"/>
                <a:gd name="T33" fmla="*/ 19 h 31"/>
                <a:gd name="T34" fmla="*/ 259 w 778"/>
                <a:gd name="T35" fmla="*/ 15 h 31"/>
                <a:gd name="T36" fmla="*/ 276 w 778"/>
                <a:gd name="T37" fmla="*/ 9 h 31"/>
                <a:gd name="T38" fmla="*/ 292 w 778"/>
                <a:gd name="T39" fmla="*/ 3 h 31"/>
                <a:gd name="T40" fmla="*/ 308 w 778"/>
                <a:gd name="T41" fmla="*/ 0 h 31"/>
                <a:gd name="T42" fmla="*/ 324 w 778"/>
                <a:gd name="T43" fmla="*/ 1 h 31"/>
                <a:gd name="T44" fmla="*/ 340 w 778"/>
                <a:gd name="T45" fmla="*/ 5 h 31"/>
                <a:gd name="T46" fmla="*/ 357 w 778"/>
                <a:gd name="T47" fmla="*/ 12 h 31"/>
                <a:gd name="T48" fmla="*/ 373 w 778"/>
                <a:gd name="T49" fmla="*/ 20 h 31"/>
                <a:gd name="T50" fmla="*/ 389 w 778"/>
                <a:gd name="T51" fmla="*/ 27 h 31"/>
                <a:gd name="T52" fmla="*/ 405 w 778"/>
                <a:gd name="T53" fmla="*/ 31 h 31"/>
                <a:gd name="T54" fmla="*/ 422 w 778"/>
                <a:gd name="T55" fmla="*/ 31 h 31"/>
                <a:gd name="T56" fmla="*/ 438 w 778"/>
                <a:gd name="T57" fmla="*/ 28 h 31"/>
                <a:gd name="T58" fmla="*/ 454 w 778"/>
                <a:gd name="T59" fmla="*/ 21 h 31"/>
                <a:gd name="T60" fmla="*/ 470 w 778"/>
                <a:gd name="T61" fmla="*/ 13 h 31"/>
                <a:gd name="T62" fmla="*/ 486 w 778"/>
                <a:gd name="T63" fmla="*/ 6 h 31"/>
                <a:gd name="T64" fmla="*/ 503 w 778"/>
                <a:gd name="T65" fmla="*/ 1 h 31"/>
                <a:gd name="T66" fmla="*/ 519 w 778"/>
                <a:gd name="T67" fmla="*/ 0 h 31"/>
                <a:gd name="T68" fmla="*/ 535 w 778"/>
                <a:gd name="T69" fmla="*/ 2 h 31"/>
                <a:gd name="T70" fmla="*/ 551 w 778"/>
                <a:gd name="T71" fmla="*/ 8 h 31"/>
                <a:gd name="T72" fmla="*/ 568 w 778"/>
                <a:gd name="T73" fmla="*/ 15 h 31"/>
                <a:gd name="T74" fmla="*/ 583 w 778"/>
                <a:gd name="T75" fmla="*/ 20 h 31"/>
                <a:gd name="T76" fmla="*/ 600 w 778"/>
                <a:gd name="T77" fmla="*/ 24 h 31"/>
                <a:gd name="T78" fmla="*/ 616 w 778"/>
                <a:gd name="T79" fmla="*/ 27 h 31"/>
                <a:gd name="T80" fmla="*/ 632 w 778"/>
                <a:gd name="T81" fmla="*/ 29 h 31"/>
                <a:gd name="T82" fmla="*/ 648 w 778"/>
                <a:gd name="T83" fmla="*/ 30 h 31"/>
                <a:gd name="T84" fmla="*/ 665 w 778"/>
                <a:gd name="T85" fmla="*/ 31 h 31"/>
                <a:gd name="T86" fmla="*/ 681 w 778"/>
                <a:gd name="T87" fmla="*/ 31 h 31"/>
                <a:gd name="T88" fmla="*/ 697 w 778"/>
                <a:gd name="T89" fmla="*/ 31 h 31"/>
                <a:gd name="T90" fmla="*/ 713 w 778"/>
                <a:gd name="T91" fmla="*/ 31 h 31"/>
                <a:gd name="T92" fmla="*/ 729 w 778"/>
                <a:gd name="T93" fmla="*/ 31 h 31"/>
                <a:gd name="T94" fmla="*/ 746 w 778"/>
                <a:gd name="T95" fmla="*/ 29 h 31"/>
                <a:gd name="T96" fmla="*/ 762 w 778"/>
                <a:gd name="T97" fmla="*/ 28 h 31"/>
                <a:gd name="T98" fmla="*/ 778 w 778"/>
                <a:gd name="T9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8" h="31">
                  <a:moveTo>
                    <a:pt x="0" y="31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32" y="31"/>
                  </a:lnTo>
                  <a:lnTo>
                    <a:pt x="48" y="31"/>
                  </a:lnTo>
                  <a:lnTo>
                    <a:pt x="65" y="31"/>
                  </a:lnTo>
                  <a:lnTo>
                    <a:pt x="81" y="31"/>
                  </a:lnTo>
                  <a:lnTo>
                    <a:pt x="97" y="31"/>
                  </a:lnTo>
                  <a:lnTo>
                    <a:pt x="113" y="31"/>
                  </a:lnTo>
                  <a:lnTo>
                    <a:pt x="130" y="30"/>
                  </a:lnTo>
                  <a:lnTo>
                    <a:pt x="146" y="30"/>
                  </a:lnTo>
                  <a:lnTo>
                    <a:pt x="162" y="29"/>
                  </a:lnTo>
                  <a:lnTo>
                    <a:pt x="178" y="28"/>
                  </a:lnTo>
                  <a:lnTo>
                    <a:pt x="194" y="26"/>
                  </a:lnTo>
                  <a:lnTo>
                    <a:pt x="211" y="25"/>
                  </a:lnTo>
                  <a:lnTo>
                    <a:pt x="227" y="22"/>
                  </a:lnTo>
                  <a:lnTo>
                    <a:pt x="243" y="19"/>
                  </a:lnTo>
                  <a:lnTo>
                    <a:pt x="259" y="15"/>
                  </a:lnTo>
                  <a:lnTo>
                    <a:pt x="276" y="9"/>
                  </a:lnTo>
                  <a:lnTo>
                    <a:pt x="292" y="3"/>
                  </a:lnTo>
                  <a:lnTo>
                    <a:pt x="308" y="0"/>
                  </a:lnTo>
                  <a:lnTo>
                    <a:pt x="324" y="1"/>
                  </a:lnTo>
                  <a:lnTo>
                    <a:pt x="340" y="5"/>
                  </a:lnTo>
                  <a:lnTo>
                    <a:pt x="357" y="12"/>
                  </a:lnTo>
                  <a:lnTo>
                    <a:pt x="373" y="20"/>
                  </a:lnTo>
                  <a:lnTo>
                    <a:pt x="389" y="27"/>
                  </a:lnTo>
                  <a:lnTo>
                    <a:pt x="405" y="31"/>
                  </a:lnTo>
                  <a:lnTo>
                    <a:pt x="422" y="31"/>
                  </a:lnTo>
                  <a:lnTo>
                    <a:pt x="438" y="28"/>
                  </a:lnTo>
                  <a:lnTo>
                    <a:pt x="454" y="21"/>
                  </a:lnTo>
                  <a:lnTo>
                    <a:pt x="470" y="13"/>
                  </a:lnTo>
                  <a:lnTo>
                    <a:pt x="486" y="6"/>
                  </a:lnTo>
                  <a:lnTo>
                    <a:pt x="503" y="1"/>
                  </a:lnTo>
                  <a:lnTo>
                    <a:pt x="519" y="0"/>
                  </a:lnTo>
                  <a:lnTo>
                    <a:pt x="535" y="2"/>
                  </a:lnTo>
                  <a:lnTo>
                    <a:pt x="551" y="8"/>
                  </a:lnTo>
                  <a:lnTo>
                    <a:pt x="568" y="15"/>
                  </a:lnTo>
                  <a:lnTo>
                    <a:pt x="583" y="20"/>
                  </a:lnTo>
                  <a:lnTo>
                    <a:pt x="600" y="24"/>
                  </a:lnTo>
                  <a:lnTo>
                    <a:pt x="616" y="27"/>
                  </a:lnTo>
                  <a:lnTo>
                    <a:pt x="632" y="29"/>
                  </a:lnTo>
                  <a:lnTo>
                    <a:pt x="648" y="30"/>
                  </a:lnTo>
                  <a:lnTo>
                    <a:pt x="665" y="31"/>
                  </a:lnTo>
                  <a:lnTo>
                    <a:pt x="681" y="31"/>
                  </a:lnTo>
                  <a:lnTo>
                    <a:pt x="697" y="31"/>
                  </a:lnTo>
                  <a:lnTo>
                    <a:pt x="713" y="31"/>
                  </a:lnTo>
                  <a:lnTo>
                    <a:pt x="729" y="31"/>
                  </a:lnTo>
                  <a:lnTo>
                    <a:pt x="746" y="29"/>
                  </a:lnTo>
                  <a:lnTo>
                    <a:pt x="762" y="28"/>
                  </a:lnTo>
                  <a:lnTo>
                    <a:pt x="778" y="25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5" name="Freeform 84"/>
            <p:cNvSpPr>
              <a:spLocks/>
            </p:cNvSpPr>
            <p:nvPr/>
          </p:nvSpPr>
          <p:spPr bwMode="auto">
            <a:xfrm>
              <a:off x="1816100" y="1996157"/>
              <a:ext cx="1262063" cy="141288"/>
            </a:xfrm>
            <a:custGeom>
              <a:avLst/>
              <a:gdLst>
                <a:gd name="T0" fmla="*/ 0 w 795"/>
                <a:gd name="T1" fmla="*/ 83 h 89"/>
                <a:gd name="T2" fmla="*/ 16 w 795"/>
                <a:gd name="T3" fmla="*/ 80 h 89"/>
                <a:gd name="T4" fmla="*/ 33 w 795"/>
                <a:gd name="T5" fmla="*/ 76 h 89"/>
                <a:gd name="T6" fmla="*/ 49 w 795"/>
                <a:gd name="T7" fmla="*/ 70 h 89"/>
                <a:gd name="T8" fmla="*/ 65 w 795"/>
                <a:gd name="T9" fmla="*/ 62 h 89"/>
                <a:gd name="T10" fmla="*/ 81 w 795"/>
                <a:gd name="T11" fmla="*/ 52 h 89"/>
                <a:gd name="T12" fmla="*/ 97 w 795"/>
                <a:gd name="T13" fmla="*/ 38 h 89"/>
                <a:gd name="T14" fmla="*/ 114 w 795"/>
                <a:gd name="T15" fmla="*/ 21 h 89"/>
                <a:gd name="T16" fmla="*/ 130 w 795"/>
                <a:gd name="T17" fmla="*/ 5 h 89"/>
                <a:gd name="T18" fmla="*/ 146 w 795"/>
                <a:gd name="T19" fmla="*/ 0 h 89"/>
                <a:gd name="T20" fmla="*/ 162 w 795"/>
                <a:gd name="T21" fmla="*/ 5 h 89"/>
                <a:gd name="T22" fmla="*/ 179 w 795"/>
                <a:gd name="T23" fmla="*/ 20 h 89"/>
                <a:gd name="T24" fmla="*/ 195 w 795"/>
                <a:gd name="T25" fmla="*/ 38 h 89"/>
                <a:gd name="T26" fmla="*/ 211 w 795"/>
                <a:gd name="T27" fmla="*/ 51 h 89"/>
                <a:gd name="T28" fmla="*/ 227 w 795"/>
                <a:gd name="T29" fmla="*/ 61 h 89"/>
                <a:gd name="T30" fmla="*/ 243 w 795"/>
                <a:gd name="T31" fmla="*/ 69 h 89"/>
                <a:gd name="T32" fmla="*/ 260 w 795"/>
                <a:gd name="T33" fmla="*/ 75 h 89"/>
                <a:gd name="T34" fmla="*/ 276 w 795"/>
                <a:gd name="T35" fmla="*/ 79 h 89"/>
                <a:gd name="T36" fmla="*/ 292 w 795"/>
                <a:gd name="T37" fmla="*/ 83 h 89"/>
                <a:gd name="T38" fmla="*/ 308 w 795"/>
                <a:gd name="T39" fmla="*/ 85 h 89"/>
                <a:gd name="T40" fmla="*/ 325 w 795"/>
                <a:gd name="T41" fmla="*/ 87 h 89"/>
                <a:gd name="T42" fmla="*/ 341 w 795"/>
                <a:gd name="T43" fmla="*/ 88 h 89"/>
                <a:gd name="T44" fmla="*/ 357 w 795"/>
                <a:gd name="T45" fmla="*/ 89 h 89"/>
                <a:gd name="T46" fmla="*/ 373 w 795"/>
                <a:gd name="T47" fmla="*/ 89 h 89"/>
                <a:gd name="T48" fmla="*/ 389 w 795"/>
                <a:gd name="T49" fmla="*/ 89 h 89"/>
                <a:gd name="T50" fmla="*/ 406 w 795"/>
                <a:gd name="T51" fmla="*/ 89 h 89"/>
                <a:gd name="T52" fmla="*/ 422 w 795"/>
                <a:gd name="T53" fmla="*/ 89 h 89"/>
                <a:gd name="T54" fmla="*/ 438 w 795"/>
                <a:gd name="T55" fmla="*/ 88 h 89"/>
                <a:gd name="T56" fmla="*/ 454 w 795"/>
                <a:gd name="T57" fmla="*/ 87 h 89"/>
                <a:gd name="T58" fmla="*/ 471 w 795"/>
                <a:gd name="T59" fmla="*/ 86 h 89"/>
                <a:gd name="T60" fmla="*/ 487 w 795"/>
                <a:gd name="T61" fmla="*/ 85 h 89"/>
                <a:gd name="T62" fmla="*/ 503 w 795"/>
                <a:gd name="T63" fmla="*/ 85 h 89"/>
                <a:gd name="T64" fmla="*/ 519 w 795"/>
                <a:gd name="T65" fmla="*/ 85 h 89"/>
                <a:gd name="T66" fmla="*/ 535 w 795"/>
                <a:gd name="T67" fmla="*/ 86 h 89"/>
                <a:gd name="T68" fmla="*/ 552 w 795"/>
                <a:gd name="T69" fmla="*/ 87 h 89"/>
                <a:gd name="T70" fmla="*/ 568 w 795"/>
                <a:gd name="T71" fmla="*/ 87 h 89"/>
                <a:gd name="T72" fmla="*/ 584 w 795"/>
                <a:gd name="T73" fmla="*/ 88 h 89"/>
                <a:gd name="T74" fmla="*/ 600 w 795"/>
                <a:gd name="T75" fmla="*/ 88 h 89"/>
                <a:gd name="T76" fmla="*/ 617 w 795"/>
                <a:gd name="T77" fmla="*/ 89 h 89"/>
                <a:gd name="T78" fmla="*/ 633 w 795"/>
                <a:gd name="T79" fmla="*/ 89 h 89"/>
                <a:gd name="T80" fmla="*/ 649 w 795"/>
                <a:gd name="T81" fmla="*/ 89 h 89"/>
                <a:gd name="T82" fmla="*/ 665 w 795"/>
                <a:gd name="T83" fmla="*/ 89 h 89"/>
                <a:gd name="T84" fmla="*/ 681 w 795"/>
                <a:gd name="T85" fmla="*/ 89 h 89"/>
                <a:gd name="T86" fmla="*/ 698 w 795"/>
                <a:gd name="T87" fmla="*/ 89 h 89"/>
                <a:gd name="T88" fmla="*/ 714 w 795"/>
                <a:gd name="T89" fmla="*/ 89 h 89"/>
                <a:gd name="T90" fmla="*/ 730 w 795"/>
                <a:gd name="T91" fmla="*/ 89 h 89"/>
                <a:gd name="T92" fmla="*/ 746 w 795"/>
                <a:gd name="T93" fmla="*/ 89 h 89"/>
                <a:gd name="T94" fmla="*/ 763 w 795"/>
                <a:gd name="T95" fmla="*/ 89 h 89"/>
                <a:gd name="T96" fmla="*/ 779 w 795"/>
                <a:gd name="T97" fmla="*/ 89 h 89"/>
                <a:gd name="T98" fmla="*/ 795 w 795"/>
                <a:gd name="T9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5" h="89">
                  <a:moveTo>
                    <a:pt x="0" y="83"/>
                  </a:moveTo>
                  <a:lnTo>
                    <a:pt x="16" y="80"/>
                  </a:lnTo>
                  <a:lnTo>
                    <a:pt x="33" y="76"/>
                  </a:lnTo>
                  <a:lnTo>
                    <a:pt x="49" y="70"/>
                  </a:lnTo>
                  <a:lnTo>
                    <a:pt x="65" y="62"/>
                  </a:lnTo>
                  <a:lnTo>
                    <a:pt x="81" y="52"/>
                  </a:lnTo>
                  <a:lnTo>
                    <a:pt x="97" y="38"/>
                  </a:lnTo>
                  <a:lnTo>
                    <a:pt x="114" y="21"/>
                  </a:lnTo>
                  <a:lnTo>
                    <a:pt x="130" y="5"/>
                  </a:lnTo>
                  <a:lnTo>
                    <a:pt x="146" y="0"/>
                  </a:lnTo>
                  <a:lnTo>
                    <a:pt x="162" y="5"/>
                  </a:lnTo>
                  <a:lnTo>
                    <a:pt x="179" y="20"/>
                  </a:lnTo>
                  <a:lnTo>
                    <a:pt x="195" y="38"/>
                  </a:lnTo>
                  <a:lnTo>
                    <a:pt x="211" y="51"/>
                  </a:lnTo>
                  <a:lnTo>
                    <a:pt x="227" y="61"/>
                  </a:lnTo>
                  <a:lnTo>
                    <a:pt x="243" y="69"/>
                  </a:lnTo>
                  <a:lnTo>
                    <a:pt x="260" y="75"/>
                  </a:lnTo>
                  <a:lnTo>
                    <a:pt x="276" y="79"/>
                  </a:lnTo>
                  <a:lnTo>
                    <a:pt x="292" y="83"/>
                  </a:lnTo>
                  <a:lnTo>
                    <a:pt x="308" y="85"/>
                  </a:lnTo>
                  <a:lnTo>
                    <a:pt x="325" y="87"/>
                  </a:lnTo>
                  <a:lnTo>
                    <a:pt x="341" y="88"/>
                  </a:lnTo>
                  <a:lnTo>
                    <a:pt x="357" y="89"/>
                  </a:lnTo>
                  <a:lnTo>
                    <a:pt x="373" y="89"/>
                  </a:lnTo>
                  <a:lnTo>
                    <a:pt x="389" y="89"/>
                  </a:lnTo>
                  <a:lnTo>
                    <a:pt x="406" y="89"/>
                  </a:lnTo>
                  <a:lnTo>
                    <a:pt x="422" y="89"/>
                  </a:lnTo>
                  <a:lnTo>
                    <a:pt x="438" y="88"/>
                  </a:lnTo>
                  <a:lnTo>
                    <a:pt x="454" y="87"/>
                  </a:lnTo>
                  <a:lnTo>
                    <a:pt x="471" y="86"/>
                  </a:lnTo>
                  <a:lnTo>
                    <a:pt x="487" y="85"/>
                  </a:lnTo>
                  <a:lnTo>
                    <a:pt x="503" y="85"/>
                  </a:lnTo>
                  <a:lnTo>
                    <a:pt x="519" y="85"/>
                  </a:lnTo>
                  <a:lnTo>
                    <a:pt x="535" y="86"/>
                  </a:lnTo>
                  <a:lnTo>
                    <a:pt x="552" y="87"/>
                  </a:lnTo>
                  <a:lnTo>
                    <a:pt x="568" y="87"/>
                  </a:lnTo>
                  <a:lnTo>
                    <a:pt x="584" y="88"/>
                  </a:lnTo>
                  <a:lnTo>
                    <a:pt x="600" y="88"/>
                  </a:lnTo>
                  <a:lnTo>
                    <a:pt x="617" y="89"/>
                  </a:lnTo>
                  <a:lnTo>
                    <a:pt x="633" y="89"/>
                  </a:lnTo>
                  <a:lnTo>
                    <a:pt x="649" y="89"/>
                  </a:lnTo>
                  <a:lnTo>
                    <a:pt x="665" y="89"/>
                  </a:lnTo>
                  <a:lnTo>
                    <a:pt x="681" y="89"/>
                  </a:lnTo>
                  <a:lnTo>
                    <a:pt x="698" y="89"/>
                  </a:lnTo>
                  <a:lnTo>
                    <a:pt x="714" y="89"/>
                  </a:lnTo>
                  <a:lnTo>
                    <a:pt x="730" y="89"/>
                  </a:lnTo>
                  <a:lnTo>
                    <a:pt x="746" y="89"/>
                  </a:lnTo>
                  <a:lnTo>
                    <a:pt x="763" y="89"/>
                  </a:lnTo>
                  <a:lnTo>
                    <a:pt x="779" y="89"/>
                  </a:lnTo>
                  <a:lnTo>
                    <a:pt x="795" y="89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6" name="Freeform 85"/>
            <p:cNvSpPr>
              <a:spLocks/>
            </p:cNvSpPr>
            <p:nvPr/>
          </p:nvSpPr>
          <p:spPr bwMode="auto">
            <a:xfrm>
              <a:off x="3078163" y="21374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7" name="Freeform 86"/>
            <p:cNvSpPr>
              <a:spLocks/>
            </p:cNvSpPr>
            <p:nvPr/>
          </p:nvSpPr>
          <p:spPr bwMode="auto">
            <a:xfrm>
              <a:off x="4338638" y="21374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8" name="Freeform 87"/>
            <p:cNvSpPr>
              <a:spLocks/>
            </p:cNvSpPr>
            <p:nvPr/>
          </p:nvSpPr>
          <p:spPr bwMode="auto">
            <a:xfrm>
              <a:off x="581025" y="33312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9" name="Freeform 88"/>
            <p:cNvSpPr>
              <a:spLocks/>
            </p:cNvSpPr>
            <p:nvPr/>
          </p:nvSpPr>
          <p:spPr bwMode="auto">
            <a:xfrm>
              <a:off x="1816100" y="33312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0" name="Freeform 89"/>
            <p:cNvSpPr>
              <a:spLocks/>
            </p:cNvSpPr>
            <p:nvPr/>
          </p:nvSpPr>
          <p:spPr bwMode="auto">
            <a:xfrm>
              <a:off x="3078163" y="3329657"/>
              <a:ext cx="1260475" cy="1588"/>
            </a:xfrm>
            <a:custGeom>
              <a:avLst/>
              <a:gdLst>
                <a:gd name="T0" fmla="*/ 0 w 794"/>
                <a:gd name="T1" fmla="*/ 1 h 1"/>
                <a:gd name="T2" fmla="*/ 16 w 794"/>
                <a:gd name="T3" fmla="*/ 1 h 1"/>
                <a:gd name="T4" fmla="*/ 32 w 794"/>
                <a:gd name="T5" fmla="*/ 1 h 1"/>
                <a:gd name="T6" fmla="*/ 49 w 794"/>
                <a:gd name="T7" fmla="*/ 1 h 1"/>
                <a:gd name="T8" fmla="*/ 65 w 794"/>
                <a:gd name="T9" fmla="*/ 1 h 1"/>
                <a:gd name="T10" fmla="*/ 81 w 794"/>
                <a:gd name="T11" fmla="*/ 1 h 1"/>
                <a:gd name="T12" fmla="*/ 97 w 794"/>
                <a:gd name="T13" fmla="*/ 1 h 1"/>
                <a:gd name="T14" fmla="*/ 114 w 794"/>
                <a:gd name="T15" fmla="*/ 1 h 1"/>
                <a:gd name="T16" fmla="*/ 130 w 794"/>
                <a:gd name="T17" fmla="*/ 1 h 1"/>
                <a:gd name="T18" fmla="*/ 146 w 794"/>
                <a:gd name="T19" fmla="*/ 1 h 1"/>
                <a:gd name="T20" fmla="*/ 162 w 794"/>
                <a:gd name="T21" fmla="*/ 1 h 1"/>
                <a:gd name="T22" fmla="*/ 178 w 794"/>
                <a:gd name="T23" fmla="*/ 1 h 1"/>
                <a:gd name="T24" fmla="*/ 195 w 794"/>
                <a:gd name="T25" fmla="*/ 1 h 1"/>
                <a:gd name="T26" fmla="*/ 211 w 794"/>
                <a:gd name="T27" fmla="*/ 1 h 1"/>
                <a:gd name="T28" fmla="*/ 227 w 794"/>
                <a:gd name="T29" fmla="*/ 1 h 1"/>
                <a:gd name="T30" fmla="*/ 243 w 794"/>
                <a:gd name="T31" fmla="*/ 1 h 1"/>
                <a:gd name="T32" fmla="*/ 260 w 794"/>
                <a:gd name="T33" fmla="*/ 1 h 1"/>
                <a:gd name="T34" fmla="*/ 276 w 794"/>
                <a:gd name="T35" fmla="*/ 1 h 1"/>
                <a:gd name="T36" fmla="*/ 292 w 794"/>
                <a:gd name="T37" fmla="*/ 1 h 1"/>
                <a:gd name="T38" fmla="*/ 308 w 794"/>
                <a:gd name="T39" fmla="*/ 1 h 1"/>
                <a:gd name="T40" fmla="*/ 324 w 794"/>
                <a:gd name="T41" fmla="*/ 1 h 1"/>
                <a:gd name="T42" fmla="*/ 341 w 794"/>
                <a:gd name="T43" fmla="*/ 1 h 1"/>
                <a:gd name="T44" fmla="*/ 356 w 794"/>
                <a:gd name="T45" fmla="*/ 1 h 1"/>
                <a:gd name="T46" fmla="*/ 373 w 794"/>
                <a:gd name="T47" fmla="*/ 1 h 1"/>
                <a:gd name="T48" fmla="*/ 389 w 794"/>
                <a:gd name="T49" fmla="*/ 1 h 1"/>
                <a:gd name="T50" fmla="*/ 405 w 794"/>
                <a:gd name="T51" fmla="*/ 1 h 1"/>
                <a:gd name="T52" fmla="*/ 421 w 794"/>
                <a:gd name="T53" fmla="*/ 1 h 1"/>
                <a:gd name="T54" fmla="*/ 438 w 794"/>
                <a:gd name="T55" fmla="*/ 1 h 1"/>
                <a:gd name="T56" fmla="*/ 454 w 794"/>
                <a:gd name="T57" fmla="*/ 1 h 1"/>
                <a:gd name="T58" fmla="*/ 470 w 794"/>
                <a:gd name="T59" fmla="*/ 1 h 1"/>
                <a:gd name="T60" fmla="*/ 486 w 794"/>
                <a:gd name="T61" fmla="*/ 1 h 1"/>
                <a:gd name="T62" fmla="*/ 502 w 794"/>
                <a:gd name="T63" fmla="*/ 1 h 1"/>
                <a:gd name="T64" fmla="*/ 519 w 794"/>
                <a:gd name="T65" fmla="*/ 1 h 1"/>
                <a:gd name="T66" fmla="*/ 535 w 794"/>
                <a:gd name="T67" fmla="*/ 1 h 1"/>
                <a:gd name="T68" fmla="*/ 551 w 794"/>
                <a:gd name="T69" fmla="*/ 1 h 1"/>
                <a:gd name="T70" fmla="*/ 567 w 794"/>
                <a:gd name="T71" fmla="*/ 1 h 1"/>
                <a:gd name="T72" fmla="*/ 584 w 794"/>
                <a:gd name="T73" fmla="*/ 1 h 1"/>
                <a:gd name="T74" fmla="*/ 600 w 794"/>
                <a:gd name="T75" fmla="*/ 1 h 1"/>
                <a:gd name="T76" fmla="*/ 616 w 794"/>
                <a:gd name="T77" fmla="*/ 1 h 1"/>
                <a:gd name="T78" fmla="*/ 632 w 794"/>
                <a:gd name="T79" fmla="*/ 1 h 1"/>
                <a:gd name="T80" fmla="*/ 648 w 794"/>
                <a:gd name="T81" fmla="*/ 1 h 1"/>
                <a:gd name="T82" fmla="*/ 665 w 794"/>
                <a:gd name="T83" fmla="*/ 1 h 1"/>
                <a:gd name="T84" fmla="*/ 681 w 794"/>
                <a:gd name="T85" fmla="*/ 1 h 1"/>
                <a:gd name="T86" fmla="*/ 697 w 794"/>
                <a:gd name="T87" fmla="*/ 1 h 1"/>
                <a:gd name="T88" fmla="*/ 713 w 794"/>
                <a:gd name="T89" fmla="*/ 1 h 1"/>
                <a:gd name="T90" fmla="*/ 730 w 794"/>
                <a:gd name="T91" fmla="*/ 1 h 1"/>
                <a:gd name="T92" fmla="*/ 746 w 794"/>
                <a:gd name="T93" fmla="*/ 1 h 1"/>
                <a:gd name="T94" fmla="*/ 762 w 794"/>
                <a:gd name="T95" fmla="*/ 1 h 1"/>
                <a:gd name="T96" fmla="*/ 778 w 794"/>
                <a:gd name="T97" fmla="*/ 0 h 1"/>
                <a:gd name="T98" fmla="*/ 794 w 794"/>
                <a:gd name="T9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4" h="1">
                  <a:moveTo>
                    <a:pt x="0" y="1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9" y="1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97" y="1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6" y="1"/>
                  </a:lnTo>
                  <a:lnTo>
                    <a:pt x="162" y="1"/>
                  </a:lnTo>
                  <a:lnTo>
                    <a:pt x="178" y="1"/>
                  </a:lnTo>
                  <a:lnTo>
                    <a:pt x="195" y="1"/>
                  </a:lnTo>
                  <a:lnTo>
                    <a:pt x="211" y="1"/>
                  </a:lnTo>
                  <a:lnTo>
                    <a:pt x="227" y="1"/>
                  </a:lnTo>
                  <a:lnTo>
                    <a:pt x="243" y="1"/>
                  </a:lnTo>
                  <a:lnTo>
                    <a:pt x="260" y="1"/>
                  </a:lnTo>
                  <a:lnTo>
                    <a:pt x="276" y="1"/>
                  </a:lnTo>
                  <a:lnTo>
                    <a:pt x="292" y="1"/>
                  </a:lnTo>
                  <a:lnTo>
                    <a:pt x="308" y="1"/>
                  </a:lnTo>
                  <a:lnTo>
                    <a:pt x="324" y="1"/>
                  </a:lnTo>
                  <a:lnTo>
                    <a:pt x="341" y="1"/>
                  </a:lnTo>
                  <a:lnTo>
                    <a:pt x="356" y="1"/>
                  </a:lnTo>
                  <a:lnTo>
                    <a:pt x="373" y="1"/>
                  </a:lnTo>
                  <a:lnTo>
                    <a:pt x="389" y="1"/>
                  </a:lnTo>
                  <a:lnTo>
                    <a:pt x="405" y="1"/>
                  </a:lnTo>
                  <a:lnTo>
                    <a:pt x="421" y="1"/>
                  </a:lnTo>
                  <a:lnTo>
                    <a:pt x="438" y="1"/>
                  </a:lnTo>
                  <a:lnTo>
                    <a:pt x="454" y="1"/>
                  </a:lnTo>
                  <a:lnTo>
                    <a:pt x="470" y="1"/>
                  </a:lnTo>
                  <a:lnTo>
                    <a:pt x="486" y="1"/>
                  </a:lnTo>
                  <a:lnTo>
                    <a:pt x="502" y="1"/>
                  </a:lnTo>
                  <a:lnTo>
                    <a:pt x="519" y="1"/>
                  </a:lnTo>
                  <a:lnTo>
                    <a:pt x="535" y="1"/>
                  </a:lnTo>
                  <a:lnTo>
                    <a:pt x="551" y="1"/>
                  </a:lnTo>
                  <a:lnTo>
                    <a:pt x="567" y="1"/>
                  </a:lnTo>
                  <a:lnTo>
                    <a:pt x="584" y="1"/>
                  </a:lnTo>
                  <a:lnTo>
                    <a:pt x="600" y="1"/>
                  </a:lnTo>
                  <a:lnTo>
                    <a:pt x="616" y="1"/>
                  </a:lnTo>
                  <a:lnTo>
                    <a:pt x="632" y="1"/>
                  </a:lnTo>
                  <a:lnTo>
                    <a:pt x="648" y="1"/>
                  </a:lnTo>
                  <a:lnTo>
                    <a:pt x="665" y="1"/>
                  </a:lnTo>
                  <a:lnTo>
                    <a:pt x="681" y="1"/>
                  </a:lnTo>
                  <a:lnTo>
                    <a:pt x="697" y="1"/>
                  </a:lnTo>
                  <a:lnTo>
                    <a:pt x="713" y="1"/>
                  </a:lnTo>
                  <a:lnTo>
                    <a:pt x="730" y="1"/>
                  </a:lnTo>
                  <a:lnTo>
                    <a:pt x="746" y="1"/>
                  </a:lnTo>
                  <a:lnTo>
                    <a:pt x="762" y="1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1" name="Freeform 90"/>
            <p:cNvSpPr>
              <a:spLocks/>
            </p:cNvSpPr>
            <p:nvPr/>
          </p:nvSpPr>
          <p:spPr bwMode="auto">
            <a:xfrm>
              <a:off x="4338638" y="3224882"/>
              <a:ext cx="533400" cy="104775"/>
            </a:xfrm>
            <a:custGeom>
              <a:avLst/>
              <a:gdLst>
                <a:gd name="T0" fmla="*/ 0 w 336"/>
                <a:gd name="T1" fmla="*/ 66 h 66"/>
                <a:gd name="T2" fmla="*/ 17 w 336"/>
                <a:gd name="T3" fmla="*/ 66 h 66"/>
                <a:gd name="T4" fmla="*/ 33 w 336"/>
                <a:gd name="T5" fmla="*/ 66 h 66"/>
                <a:gd name="T6" fmla="*/ 49 w 336"/>
                <a:gd name="T7" fmla="*/ 66 h 66"/>
                <a:gd name="T8" fmla="*/ 65 w 336"/>
                <a:gd name="T9" fmla="*/ 66 h 66"/>
                <a:gd name="T10" fmla="*/ 82 w 336"/>
                <a:gd name="T11" fmla="*/ 66 h 66"/>
                <a:gd name="T12" fmla="*/ 98 w 336"/>
                <a:gd name="T13" fmla="*/ 66 h 66"/>
                <a:gd name="T14" fmla="*/ 114 w 336"/>
                <a:gd name="T15" fmla="*/ 66 h 66"/>
                <a:gd name="T16" fmla="*/ 130 w 336"/>
                <a:gd name="T17" fmla="*/ 66 h 66"/>
                <a:gd name="T18" fmla="*/ 146 w 336"/>
                <a:gd name="T19" fmla="*/ 66 h 66"/>
                <a:gd name="T20" fmla="*/ 163 w 336"/>
                <a:gd name="T21" fmla="*/ 66 h 66"/>
                <a:gd name="T22" fmla="*/ 179 w 336"/>
                <a:gd name="T23" fmla="*/ 65 h 66"/>
                <a:gd name="T24" fmla="*/ 195 w 336"/>
                <a:gd name="T25" fmla="*/ 64 h 66"/>
                <a:gd name="T26" fmla="*/ 211 w 336"/>
                <a:gd name="T27" fmla="*/ 63 h 66"/>
                <a:gd name="T28" fmla="*/ 228 w 336"/>
                <a:gd name="T29" fmla="*/ 60 h 66"/>
                <a:gd name="T30" fmla="*/ 244 w 336"/>
                <a:gd name="T31" fmla="*/ 56 h 66"/>
                <a:gd name="T32" fmla="*/ 260 w 336"/>
                <a:gd name="T33" fmla="*/ 50 h 66"/>
                <a:gd name="T34" fmla="*/ 276 w 336"/>
                <a:gd name="T35" fmla="*/ 40 h 66"/>
                <a:gd name="T36" fmla="*/ 292 w 336"/>
                <a:gd name="T37" fmla="*/ 30 h 66"/>
                <a:gd name="T38" fmla="*/ 309 w 336"/>
                <a:gd name="T39" fmla="*/ 18 h 66"/>
                <a:gd name="T40" fmla="*/ 325 w 336"/>
                <a:gd name="T41" fmla="*/ 7 h 66"/>
                <a:gd name="T42" fmla="*/ 336 w 336"/>
                <a:gd name="T4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66">
                  <a:moveTo>
                    <a:pt x="0" y="66"/>
                  </a:moveTo>
                  <a:lnTo>
                    <a:pt x="17" y="66"/>
                  </a:lnTo>
                  <a:lnTo>
                    <a:pt x="33" y="66"/>
                  </a:lnTo>
                  <a:lnTo>
                    <a:pt x="49" y="66"/>
                  </a:lnTo>
                  <a:lnTo>
                    <a:pt x="65" y="66"/>
                  </a:lnTo>
                  <a:lnTo>
                    <a:pt x="82" y="66"/>
                  </a:lnTo>
                  <a:lnTo>
                    <a:pt x="98" y="66"/>
                  </a:lnTo>
                  <a:lnTo>
                    <a:pt x="114" y="66"/>
                  </a:lnTo>
                  <a:lnTo>
                    <a:pt x="130" y="66"/>
                  </a:lnTo>
                  <a:lnTo>
                    <a:pt x="146" y="66"/>
                  </a:lnTo>
                  <a:lnTo>
                    <a:pt x="163" y="66"/>
                  </a:lnTo>
                  <a:lnTo>
                    <a:pt x="179" y="65"/>
                  </a:lnTo>
                  <a:lnTo>
                    <a:pt x="195" y="64"/>
                  </a:lnTo>
                  <a:lnTo>
                    <a:pt x="211" y="63"/>
                  </a:lnTo>
                  <a:lnTo>
                    <a:pt x="228" y="60"/>
                  </a:lnTo>
                  <a:lnTo>
                    <a:pt x="244" y="56"/>
                  </a:lnTo>
                  <a:lnTo>
                    <a:pt x="260" y="50"/>
                  </a:lnTo>
                  <a:lnTo>
                    <a:pt x="276" y="40"/>
                  </a:lnTo>
                  <a:lnTo>
                    <a:pt x="292" y="30"/>
                  </a:lnTo>
                  <a:lnTo>
                    <a:pt x="309" y="18"/>
                  </a:lnTo>
                  <a:lnTo>
                    <a:pt x="325" y="7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2" name="Freeform 91"/>
            <p:cNvSpPr>
              <a:spLocks/>
            </p:cNvSpPr>
            <p:nvPr/>
          </p:nvSpPr>
          <p:spPr bwMode="auto">
            <a:xfrm>
              <a:off x="581025" y="3024857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3" name="Freeform 92"/>
            <p:cNvSpPr>
              <a:spLocks/>
            </p:cNvSpPr>
            <p:nvPr/>
          </p:nvSpPr>
          <p:spPr bwMode="auto">
            <a:xfrm>
              <a:off x="1816100" y="3024857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4" name="Freeform 93"/>
            <p:cNvSpPr>
              <a:spLocks/>
            </p:cNvSpPr>
            <p:nvPr/>
          </p:nvSpPr>
          <p:spPr bwMode="auto">
            <a:xfrm>
              <a:off x="3078163" y="2843882"/>
              <a:ext cx="1260475" cy="180975"/>
            </a:xfrm>
            <a:custGeom>
              <a:avLst/>
              <a:gdLst>
                <a:gd name="T0" fmla="*/ 0 w 794"/>
                <a:gd name="T1" fmla="*/ 114 h 114"/>
                <a:gd name="T2" fmla="*/ 16 w 794"/>
                <a:gd name="T3" fmla="*/ 114 h 114"/>
                <a:gd name="T4" fmla="*/ 32 w 794"/>
                <a:gd name="T5" fmla="*/ 114 h 114"/>
                <a:gd name="T6" fmla="*/ 49 w 794"/>
                <a:gd name="T7" fmla="*/ 114 h 114"/>
                <a:gd name="T8" fmla="*/ 65 w 794"/>
                <a:gd name="T9" fmla="*/ 114 h 114"/>
                <a:gd name="T10" fmla="*/ 81 w 794"/>
                <a:gd name="T11" fmla="*/ 114 h 114"/>
                <a:gd name="T12" fmla="*/ 97 w 794"/>
                <a:gd name="T13" fmla="*/ 114 h 114"/>
                <a:gd name="T14" fmla="*/ 114 w 794"/>
                <a:gd name="T15" fmla="*/ 114 h 114"/>
                <a:gd name="T16" fmla="*/ 130 w 794"/>
                <a:gd name="T17" fmla="*/ 114 h 114"/>
                <a:gd name="T18" fmla="*/ 146 w 794"/>
                <a:gd name="T19" fmla="*/ 114 h 114"/>
                <a:gd name="T20" fmla="*/ 162 w 794"/>
                <a:gd name="T21" fmla="*/ 114 h 114"/>
                <a:gd name="T22" fmla="*/ 178 w 794"/>
                <a:gd name="T23" fmla="*/ 114 h 114"/>
                <a:gd name="T24" fmla="*/ 195 w 794"/>
                <a:gd name="T25" fmla="*/ 114 h 114"/>
                <a:gd name="T26" fmla="*/ 211 w 794"/>
                <a:gd name="T27" fmla="*/ 114 h 114"/>
                <a:gd name="T28" fmla="*/ 227 w 794"/>
                <a:gd name="T29" fmla="*/ 114 h 114"/>
                <a:gd name="T30" fmla="*/ 243 w 794"/>
                <a:gd name="T31" fmla="*/ 114 h 114"/>
                <a:gd name="T32" fmla="*/ 260 w 794"/>
                <a:gd name="T33" fmla="*/ 114 h 114"/>
                <a:gd name="T34" fmla="*/ 276 w 794"/>
                <a:gd name="T35" fmla="*/ 114 h 114"/>
                <a:gd name="T36" fmla="*/ 292 w 794"/>
                <a:gd name="T37" fmla="*/ 114 h 114"/>
                <a:gd name="T38" fmla="*/ 308 w 794"/>
                <a:gd name="T39" fmla="*/ 114 h 114"/>
                <a:gd name="T40" fmla="*/ 324 w 794"/>
                <a:gd name="T41" fmla="*/ 114 h 114"/>
                <a:gd name="T42" fmla="*/ 341 w 794"/>
                <a:gd name="T43" fmla="*/ 114 h 114"/>
                <a:gd name="T44" fmla="*/ 356 w 794"/>
                <a:gd name="T45" fmla="*/ 113 h 114"/>
                <a:gd name="T46" fmla="*/ 373 w 794"/>
                <a:gd name="T47" fmla="*/ 113 h 114"/>
                <a:gd name="T48" fmla="*/ 389 w 794"/>
                <a:gd name="T49" fmla="*/ 113 h 114"/>
                <a:gd name="T50" fmla="*/ 405 w 794"/>
                <a:gd name="T51" fmla="*/ 113 h 114"/>
                <a:gd name="T52" fmla="*/ 421 w 794"/>
                <a:gd name="T53" fmla="*/ 113 h 114"/>
                <a:gd name="T54" fmla="*/ 438 w 794"/>
                <a:gd name="T55" fmla="*/ 113 h 114"/>
                <a:gd name="T56" fmla="*/ 454 w 794"/>
                <a:gd name="T57" fmla="*/ 113 h 114"/>
                <a:gd name="T58" fmla="*/ 470 w 794"/>
                <a:gd name="T59" fmla="*/ 113 h 114"/>
                <a:gd name="T60" fmla="*/ 486 w 794"/>
                <a:gd name="T61" fmla="*/ 113 h 114"/>
                <a:gd name="T62" fmla="*/ 502 w 794"/>
                <a:gd name="T63" fmla="*/ 113 h 114"/>
                <a:gd name="T64" fmla="*/ 519 w 794"/>
                <a:gd name="T65" fmla="*/ 113 h 114"/>
                <a:gd name="T66" fmla="*/ 535 w 794"/>
                <a:gd name="T67" fmla="*/ 113 h 114"/>
                <a:gd name="T68" fmla="*/ 551 w 794"/>
                <a:gd name="T69" fmla="*/ 113 h 114"/>
                <a:gd name="T70" fmla="*/ 567 w 794"/>
                <a:gd name="T71" fmla="*/ 112 h 114"/>
                <a:gd name="T72" fmla="*/ 584 w 794"/>
                <a:gd name="T73" fmla="*/ 111 h 114"/>
                <a:gd name="T74" fmla="*/ 600 w 794"/>
                <a:gd name="T75" fmla="*/ 111 h 114"/>
                <a:gd name="T76" fmla="*/ 616 w 794"/>
                <a:gd name="T77" fmla="*/ 109 h 114"/>
                <a:gd name="T78" fmla="*/ 632 w 794"/>
                <a:gd name="T79" fmla="*/ 106 h 114"/>
                <a:gd name="T80" fmla="*/ 648 w 794"/>
                <a:gd name="T81" fmla="*/ 101 h 114"/>
                <a:gd name="T82" fmla="*/ 665 w 794"/>
                <a:gd name="T83" fmla="*/ 95 h 114"/>
                <a:gd name="T84" fmla="*/ 681 w 794"/>
                <a:gd name="T85" fmla="*/ 84 h 114"/>
                <a:gd name="T86" fmla="*/ 697 w 794"/>
                <a:gd name="T87" fmla="*/ 67 h 114"/>
                <a:gd name="T88" fmla="*/ 713 w 794"/>
                <a:gd name="T89" fmla="*/ 50 h 114"/>
                <a:gd name="T90" fmla="*/ 730 w 794"/>
                <a:gd name="T91" fmla="*/ 32 h 114"/>
                <a:gd name="T92" fmla="*/ 746 w 794"/>
                <a:gd name="T93" fmla="*/ 18 h 114"/>
                <a:gd name="T94" fmla="*/ 762 w 794"/>
                <a:gd name="T95" fmla="*/ 7 h 114"/>
                <a:gd name="T96" fmla="*/ 778 w 794"/>
                <a:gd name="T97" fmla="*/ 1 h 114"/>
                <a:gd name="T98" fmla="*/ 794 w 794"/>
                <a:gd name="T9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4" h="114">
                  <a:moveTo>
                    <a:pt x="0" y="114"/>
                  </a:moveTo>
                  <a:lnTo>
                    <a:pt x="16" y="114"/>
                  </a:lnTo>
                  <a:lnTo>
                    <a:pt x="32" y="114"/>
                  </a:lnTo>
                  <a:lnTo>
                    <a:pt x="49" y="114"/>
                  </a:lnTo>
                  <a:lnTo>
                    <a:pt x="65" y="114"/>
                  </a:lnTo>
                  <a:lnTo>
                    <a:pt x="81" y="114"/>
                  </a:lnTo>
                  <a:lnTo>
                    <a:pt x="97" y="114"/>
                  </a:lnTo>
                  <a:lnTo>
                    <a:pt x="114" y="114"/>
                  </a:lnTo>
                  <a:lnTo>
                    <a:pt x="130" y="114"/>
                  </a:lnTo>
                  <a:lnTo>
                    <a:pt x="146" y="114"/>
                  </a:lnTo>
                  <a:lnTo>
                    <a:pt x="162" y="114"/>
                  </a:lnTo>
                  <a:lnTo>
                    <a:pt x="178" y="114"/>
                  </a:lnTo>
                  <a:lnTo>
                    <a:pt x="195" y="114"/>
                  </a:lnTo>
                  <a:lnTo>
                    <a:pt x="211" y="114"/>
                  </a:lnTo>
                  <a:lnTo>
                    <a:pt x="227" y="114"/>
                  </a:lnTo>
                  <a:lnTo>
                    <a:pt x="243" y="114"/>
                  </a:lnTo>
                  <a:lnTo>
                    <a:pt x="260" y="114"/>
                  </a:lnTo>
                  <a:lnTo>
                    <a:pt x="276" y="114"/>
                  </a:lnTo>
                  <a:lnTo>
                    <a:pt x="292" y="114"/>
                  </a:lnTo>
                  <a:lnTo>
                    <a:pt x="308" y="114"/>
                  </a:lnTo>
                  <a:lnTo>
                    <a:pt x="324" y="114"/>
                  </a:lnTo>
                  <a:lnTo>
                    <a:pt x="341" y="114"/>
                  </a:lnTo>
                  <a:lnTo>
                    <a:pt x="356" y="113"/>
                  </a:lnTo>
                  <a:lnTo>
                    <a:pt x="373" y="113"/>
                  </a:lnTo>
                  <a:lnTo>
                    <a:pt x="389" y="113"/>
                  </a:lnTo>
                  <a:lnTo>
                    <a:pt x="405" y="113"/>
                  </a:lnTo>
                  <a:lnTo>
                    <a:pt x="421" y="113"/>
                  </a:lnTo>
                  <a:lnTo>
                    <a:pt x="438" y="113"/>
                  </a:lnTo>
                  <a:lnTo>
                    <a:pt x="454" y="113"/>
                  </a:lnTo>
                  <a:lnTo>
                    <a:pt x="470" y="113"/>
                  </a:lnTo>
                  <a:lnTo>
                    <a:pt x="486" y="113"/>
                  </a:lnTo>
                  <a:lnTo>
                    <a:pt x="502" y="113"/>
                  </a:lnTo>
                  <a:lnTo>
                    <a:pt x="519" y="113"/>
                  </a:lnTo>
                  <a:lnTo>
                    <a:pt x="535" y="113"/>
                  </a:lnTo>
                  <a:lnTo>
                    <a:pt x="551" y="113"/>
                  </a:lnTo>
                  <a:lnTo>
                    <a:pt x="567" y="112"/>
                  </a:lnTo>
                  <a:lnTo>
                    <a:pt x="584" y="111"/>
                  </a:lnTo>
                  <a:lnTo>
                    <a:pt x="600" y="111"/>
                  </a:lnTo>
                  <a:lnTo>
                    <a:pt x="616" y="109"/>
                  </a:lnTo>
                  <a:lnTo>
                    <a:pt x="632" y="106"/>
                  </a:lnTo>
                  <a:lnTo>
                    <a:pt x="648" y="101"/>
                  </a:lnTo>
                  <a:lnTo>
                    <a:pt x="665" y="95"/>
                  </a:lnTo>
                  <a:lnTo>
                    <a:pt x="681" y="84"/>
                  </a:lnTo>
                  <a:lnTo>
                    <a:pt x="697" y="67"/>
                  </a:lnTo>
                  <a:lnTo>
                    <a:pt x="713" y="50"/>
                  </a:lnTo>
                  <a:lnTo>
                    <a:pt x="730" y="32"/>
                  </a:lnTo>
                  <a:lnTo>
                    <a:pt x="746" y="18"/>
                  </a:lnTo>
                  <a:lnTo>
                    <a:pt x="762" y="7"/>
                  </a:lnTo>
                  <a:lnTo>
                    <a:pt x="778" y="1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5" name="Freeform 94"/>
            <p:cNvSpPr>
              <a:spLocks/>
            </p:cNvSpPr>
            <p:nvPr/>
          </p:nvSpPr>
          <p:spPr bwMode="auto">
            <a:xfrm>
              <a:off x="4338638" y="2843882"/>
              <a:ext cx="533400" cy="180975"/>
            </a:xfrm>
            <a:custGeom>
              <a:avLst/>
              <a:gdLst>
                <a:gd name="T0" fmla="*/ 0 w 336"/>
                <a:gd name="T1" fmla="*/ 0 h 114"/>
                <a:gd name="T2" fmla="*/ 17 w 336"/>
                <a:gd name="T3" fmla="*/ 4 h 114"/>
                <a:gd name="T4" fmla="*/ 33 w 336"/>
                <a:gd name="T5" fmla="*/ 14 h 114"/>
                <a:gd name="T6" fmla="*/ 49 w 336"/>
                <a:gd name="T7" fmla="*/ 28 h 114"/>
                <a:gd name="T8" fmla="*/ 65 w 336"/>
                <a:gd name="T9" fmla="*/ 44 h 114"/>
                <a:gd name="T10" fmla="*/ 82 w 336"/>
                <a:gd name="T11" fmla="*/ 62 h 114"/>
                <a:gd name="T12" fmla="*/ 98 w 336"/>
                <a:gd name="T13" fmla="*/ 80 h 114"/>
                <a:gd name="T14" fmla="*/ 114 w 336"/>
                <a:gd name="T15" fmla="*/ 92 h 114"/>
                <a:gd name="T16" fmla="*/ 130 w 336"/>
                <a:gd name="T17" fmla="*/ 100 h 114"/>
                <a:gd name="T18" fmla="*/ 146 w 336"/>
                <a:gd name="T19" fmla="*/ 106 h 114"/>
                <a:gd name="T20" fmla="*/ 163 w 336"/>
                <a:gd name="T21" fmla="*/ 109 h 114"/>
                <a:gd name="T22" fmla="*/ 179 w 336"/>
                <a:gd name="T23" fmla="*/ 111 h 114"/>
                <a:gd name="T24" fmla="*/ 195 w 336"/>
                <a:gd name="T25" fmla="*/ 112 h 114"/>
                <a:gd name="T26" fmla="*/ 211 w 336"/>
                <a:gd name="T27" fmla="*/ 113 h 114"/>
                <a:gd name="T28" fmla="*/ 228 w 336"/>
                <a:gd name="T29" fmla="*/ 114 h 114"/>
                <a:gd name="T30" fmla="*/ 244 w 336"/>
                <a:gd name="T31" fmla="*/ 114 h 114"/>
                <a:gd name="T32" fmla="*/ 260 w 336"/>
                <a:gd name="T33" fmla="*/ 114 h 114"/>
                <a:gd name="T34" fmla="*/ 276 w 336"/>
                <a:gd name="T35" fmla="*/ 114 h 114"/>
                <a:gd name="T36" fmla="*/ 292 w 336"/>
                <a:gd name="T37" fmla="*/ 114 h 114"/>
                <a:gd name="T38" fmla="*/ 309 w 336"/>
                <a:gd name="T39" fmla="*/ 114 h 114"/>
                <a:gd name="T40" fmla="*/ 325 w 336"/>
                <a:gd name="T41" fmla="*/ 114 h 114"/>
                <a:gd name="T42" fmla="*/ 336 w 336"/>
                <a:gd name="T4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114">
                  <a:moveTo>
                    <a:pt x="0" y="0"/>
                  </a:moveTo>
                  <a:lnTo>
                    <a:pt x="17" y="4"/>
                  </a:lnTo>
                  <a:lnTo>
                    <a:pt x="33" y="14"/>
                  </a:lnTo>
                  <a:lnTo>
                    <a:pt x="49" y="28"/>
                  </a:lnTo>
                  <a:lnTo>
                    <a:pt x="65" y="44"/>
                  </a:lnTo>
                  <a:lnTo>
                    <a:pt x="82" y="62"/>
                  </a:lnTo>
                  <a:lnTo>
                    <a:pt x="98" y="80"/>
                  </a:lnTo>
                  <a:lnTo>
                    <a:pt x="114" y="92"/>
                  </a:lnTo>
                  <a:lnTo>
                    <a:pt x="130" y="100"/>
                  </a:lnTo>
                  <a:lnTo>
                    <a:pt x="146" y="106"/>
                  </a:lnTo>
                  <a:lnTo>
                    <a:pt x="163" y="109"/>
                  </a:lnTo>
                  <a:lnTo>
                    <a:pt x="179" y="111"/>
                  </a:lnTo>
                  <a:lnTo>
                    <a:pt x="195" y="112"/>
                  </a:lnTo>
                  <a:lnTo>
                    <a:pt x="211" y="113"/>
                  </a:lnTo>
                  <a:lnTo>
                    <a:pt x="228" y="114"/>
                  </a:lnTo>
                  <a:lnTo>
                    <a:pt x="244" y="114"/>
                  </a:lnTo>
                  <a:lnTo>
                    <a:pt x="260" y="114"/>
                  </a:lnTo>
                  <a:lnTo>
                    <a:pt x="276" y="114"/>
                  </a:lnTo>
                  <a:lnTo>
                    <a:pt x="292" y="114"/>
                  </a:lnTo>
                  <a:lnTo>
                    <a:pt x="309" y="114"/>
                  </a:lnTo>
                  <a:lnTo>
                    <a:pt x="325" y="114"/>
                  </a:lnTo>
                  <a:lnTo>
                    <a:pt x="336" y="114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6" name="Freeform 95"/>
            <p:cNvSpPr>
              <a:spLocks/>
            </p:cNvSpPr>
            <p:nvPr/>
          </p:nvSpPr>
          <p:spPr bwMode="auto">
            <a:xfrm>
              <a:off x="581025" y="27978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7" name="Freeform 96"/>
            <p:cNvSpPr>
              <a:spLocks/>
            </p:cNvSpPr>
            <p:nvPr/>
          </p:nvSpPr>
          <p:spPr bwMode="auto">
            <a:xfrm>
              <a:off x="1816100" y="2794669"/>
              <a:ext cx="1262063" cy="3175"/>
            </a:xfrm>
            <a:custGeom>
              <a:avLst/>
              <a:gdLst>
                <a:gd name="T0" fmla="*/ 0 w 795"/>
                <a:gd name="T1" fmla="*/ 2 h 2"/>
                <a:gd name="T2" fmla="*/ 16 w 795"/>
                <a:gd name="T3" fmla="*/ 2 h 2"/>
                <a:gd name="T4" fmla="*/ 33 w 795"/>
                <a:gd name="T5" fmla="*/ 2 h 2"/>
                <a:gd name="T6" fmla="*/ 49 w 795"/>
                <a:gd name="T7" fmla="*/ 2 h 2"/>
                <a:gd name="T8" fmla="*/ 65 w 795"/>
                <a:gd name="T9" fmla="*/ 2 h 2"/>
                <a:gd name="T10" fmla="*/ 81 w 795"/>
                <a:gd name="T11" fmla="*/ 2 h 2"/>
                <a:gd name="T12" fmla="*/ 97 w 795"/>
                <a:gd name="T13" fmla="*/ 2 h 2"/>
                <a:gd name="T14" fmla="*/ 114 w 795"/>
                <a:gd name="T15" fmla="*/ 2 h 2"/>
                <a:gd name="T16" fmla="*/ 130 w 795"/>
                <a:gd name="T17" fmla="*/ 2 h 2"/>
                <a:gd name="T18" fmla="*/ 146 w 795"/>
                <a:gd name="T19" fmla="*/ 2 h 2"/>
                <a:gd name="T20" fmla="*/ 162 w 795"/>
                <a:gd name="T21" fmla="*/ 2 h 2"/>
                <a:gd name="T22" fmla="*/ 179 w 795"/>
                <a:gd name="T23" fmla="*/ 2 h 2"/>
                <a:gd name="T24" fmla="*/ 195 w 795"/>
                <a:gd name="T25" fmla="*/ 2 h 2"/>
                <a:gd name="T26" fmla="*/ 211 w 795"/>
                <a:gd name="T27" fmla="*/ 2 h 2"/>
                <a:gd name="T28" fmla="*/ 227 w 795"/>
                <a:gd name="T29" fmla="*/ 2 h 2"/>
                <a:gd name="T30" fmla="*/ 243 w 795"/>
                <a:gd name="T31" fmla="*/ 2 h 2"/>
                <a:gd name="T32" fmla="*/ 260 w 795"/>
                <a:gd name="T33" fmla="*/ 2 h 2"/>
                <a:gd name="T34" fmla="*/ 276 w 795"/>
                <a:gd name="T35" fmla="*/ 2 h 2"/>
                <a:gd name="T36" fmla="*/ 292 w 795"/>
                <a:gd name="T37" fmla="*/ 2 h 2"/>
                <a:gd name="T38" fmla="*/ 308 w 795"/>
                <a:gd name="T39" fmla="*/ 2 h 2"/>
                <a:gd name="T40" fmla="*/ 325 w 795"/>
                <a:gd name="T41" fmla="*/ 2 h 2"/>
                <a:gd name="T42" fmla="*/ 341 w 795"/>
                <a:gd name="T43" fmla="*/ 2 h 2"/>
                <a:gd name="T44" fmla="*/ 357 w 795"/>
                <a:gd name="T45" fmla="*/ 2 h 2"/>
                <a:gd name="T46" fmla="*/ 373 w 795"/>
                <a:gd name="T47" fmla="*/ 2 h 2"/>
                <a:gd name="T48" fmla="*/ 389 w 795"/>
                <a:gd name="T49" fmla="*/ 2 h 2"/>
                <a:gd name="T50" fmla="*/ 406 w 795"/>
                <a:gd name="T51" fmla="*/ 2 h 2"/>
                <a:gd name="T52" fmla="*/ 422 w 795"/>
                <a:gd name="T53" fmla="*/ 2 h 2"/>
                <a:gd name="T54" fmla="*/ 438 w 795"/>
                <a:gd name="T55" fmla="*/ 2 h 2"/>
                <a:gd name="T56" fmla="*/ 454 w 795"/>
                <a:gd name="T57" fmla="*/ 2 h 2"/>
                <a:gd name="T58" fmla="*/ 471 w 795"/>
                <a:gd name="T59" fmla="*/ 2 h 2"/>
                <a:gd name="T60" fmla="*/ 487 w 795"/>
                <a:gd name="T61" fmla="*/ 2 h 2"/>
                <a:gd name="T62" fmla="*/ 503 w 795"/>
                <a:gd name="T63" fmla="*/ 2 h 2"/>
                <a:gd name="T64" fmla="*/ 519 w 795"/>
                <a:gd name="T65" fmla="*/ 2 h 2"/>
                <a:gd name="T66" fmla="*/ 535 w 795"/>
                <a:gd name="T67" fmla="*/ 2 h 2"/>
                <a:gd name="T68" fmla="*/ 552 w 795"/>
                <a:gd name="T69" fmla="*/ 2 h 2"/>
                <a:gd name="T70" fmla="*/ 568 w 795"/>
                <a:gd name="T71" fmla="*/ 2 h 2"/>
                <a:gd name="T72" fmla="*/ 584 w 795"/>
                <a:gd name="T73" fmla="*/ 2 h 2"/>
                <a:gd name="T74" fmla="*/ 600 w 795"/>
                <a:gd name="T75" fmla="*/ 2 h 2"/>
                <a:gd name="T76" fmla="*/ 617 w 795"/>
                <a:gd name="T77" fmla="*/ 2 h 2"/>
                <a:gd name="T78" fmla="*/ 633 w 795"/>
                <a:gd name="T79" fmla="*/ 2 h 2"/>
                <a:gd name="T80" fmla="*/ 649 w 795"/>
                <a:gd name="T81" fmla="*/ 2 h 2"/>
                <a:gd name="T82" fmla="*/ 665 w 795"/>
                <a:gd name="T83" fmla="*/ 2 h 2"/>
                <a:gd name="T84" fmla="*/ 681 w 795"/>
                <a:gd name="T85" fmla="*/ 2 h 2"/>
                <a:gd name="T86" fmla="*/ 698 w 795"/>
                <a:gd name="T87" fmla="*/ 2 h 2"/>
                <a:gd name="T88" fmla="*/ 714 w 795"/>
                <a:gd name="T89" fmla="*/ 2 h 2"/>
                <a:gd name="T90" fmla="*/ 730 w 795"/>
                <a:gd name="T91" fmla="*/ 1 h 2"/>
                <a:gd name="T92" fmla="*/ 746 w 795"/>
                <a:gd name="T93" fmla="*/ 1 h 2"/>
                <a:gd name="T94" fmla="*/ 763 w 795"/>
                <a:gd name="T95" fmla="*/ 1 h 2"/>
                <a:gd name="T96" fmla="*/ 779 w 795"/>
                <a:gd name="T97" fmla="*/ 0 h 2"/>
                <a:gd name="T98" fmla="*/ 795 w 795"/>
                <a:gd name="T9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5" h="2">
                  <a:moveTo>
                    <a:pt x="0" y="2"/>
                  </a:moveTo>
                  <a:lnTo>
                    <a:pt x="16" y="2"/>
                  </a:lnTo>
                  <a:lnTo>
                    <a:pt x="33" y="2"/>
                  </a:lnTo>
                  <a:lnTo>
                    <a:pt x="49" y="2"/>
                  </a:lnTo>
                  <a:lnTo>
                    <a:pt x="65" y="2"/>
                  </a:lnTo>
                  <a:lnTo>
                    <a:pt x="81" y="2"/>
                  </a:lnTo>
                  <a:lnTo>
                    <a:pt x="97" y="2"/>
                  </a:lnTo>
                  <a:lnTo>
                    <a:pt x="114" y="2"/>
                  </a:lnTo>
                  <a:lnTo>
                    <a:pt x="130" y="2"/>
                  </a:lnTo>
                  <a:lnTo>
                    <a:pt x="146" y="2"/>
                  </a:lnTo>
                  <a:lnTo>
                    <a:pt x="162" y="2"/>
                  </a:lnTo>
                  <a:lnTo>
                    <a:pt x="179" y="2"/>
                  </a:lnTo>
                  <a:lnTo>
                    <a:pt x="195" y="2"/>
                  </a:lnTo>
                  <a:lnTo>
                    <a:pt x="211" y="2"/>
                  </a:lnTo>
                  <a:lnTo>
                    <a:pt x="227" y="2"/>
                  </a:lnTo>
                  <a:lnTo>
                    <a:pt x="243" y="2"/>
                  </a:lnTo>
                  <a:lnTo>
                    <a:pt x="260" y="2"/>
                  </a:lnTo>
                  <a:lnTo>
                    <a:pt x="276" y="2"/>
                  </a:lnTo>
                  <a:lnTo>
                    <a:pt x="292" y="2"/>
                  </a:lnTo>
                  <a:lnTo>
                    <a:pt x="308" y="2"/>
                  </a:lnTo>
                  <a:lnTo>
                    <a:pt x="325" y="2"/>
                  </a:lnTo>
                  <a:lnTo>
                    <a:pt x="341" y="2"/>
                  </a:lnTo>
                  <a:lnTo>
                    <a:pt x="357" y="2"/>
                  </a:lnTo>
                  <a:lnTo>
                    <a:pt x="373" y="2"/>
                  </a:lnTo>
                  <a:lnTo>
                    <a:pt x="389" y="2"/>
                  </a:lnTo>
                  <a:lnTo>
                    <a:pt x="406" y="2"/>
                  </a:lnTo>
                  <a:lnTo>
                    <a:pt x="422" y="2"/>
                  </a:lnTo>
                  <a:lnTo>
                    <a:pt x="438" y="2"/>
                  </a:lnTo>
                  <a:lnTo>
                    <a:pt x="454" y="2"/>
                  </a:lnTo>
                  <a:lnTo>
                    <a:pt x="471" y="2"/>
                  </a:lnTo>
                  <a:lnTo>
                    <a:pt x="487" y="2"/>
                  </a:lnTo>
                  <a:lnTo>
                    <a:pt x="503" y="2"/>
                  </a:lnTo>
                  <a:lnTo>
                    <a:pt x="519" y="2"/>
                  </a:lnTo>
                  <a:lnTo>
                    <a:pt x="535" y="2"/>
                  </a:lnTo>
                  <a:lnTo>
                    <a:pt x="552" y="2"/>
                  </a:lnTo>
                  <a:lnTo>
                    <a:pt x="568" y="2"/>
                  </a:lnTo>
                  <a:lnTo>
                    <a:pt x="584" y="2"/>
                  </a:lnTo>
                  <a:lnTo>
                    <a:pt x="600" y="2"/>
                  </a:lnTo>
                  <a:lnTo>
                    <a:pt x="617" y="2"/>
                  </a:lnTo>
                  <a:lnTo>
                    <a:pt x="633" y="2"/>
                  </a:lnTo>
                  <a:lnTo>
                    <a:pt x="649" y="2"/>
                  </a:lnTo>
                  <a:lnTo>
                    <a:pt x="665" y="2"/>
                  </a:lnTo>
                  <a:lnTo>
                    <a:pt x="681" y="2"/>
                  </a:lnTo>
                  <a:lnTo>
                    <a:pt x="698" y="2"/>
                  </a:lnTo>
                  <a:lnTo>
                    <a:pt x="714" y="2"/>
                  </a:lnTo>
                  <a:lnTo>
                    <a:pt x="730" y="1"/>
                  </a:lnTo>
                  <a:lnTo>
                    <a:pt x="746" y="1"/>
                  </a:lnTo>
                  <a:lnTo>
                    <a:pt x="763" y="1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8" name="Freeform 97"/>
            <p:cNvSpPr>
              <a:spLocks/>
            </p:cNvSpPr>
            <p:nvPr/>
          </p:nvSpPr>
          <p:spPr bwMode="auto">
            <a:xfrm>
              <a:off x="3078163" y="2597819"/>
              <a:ext cx="1260475" cy="200025"/>
            </a:xfrm>
            <a:custGeom>
              <a:avLst/>
              <a:gdLst>
                <a:gd name="T0" fmla="*/ 0 w 794"/>
                <a:gd name="T1" fmla="*/ 124 h 126"/>
                <a:gd name="T2" fmla="*/ 16 w 794"/>
                <a:gd name="T3" fmla="*/ 123 h 126"/>
                <a:gd name="T4" fmla="*/ 32 w 794"/>
                <a:gd name="T5" fmla="*/ 123 h 126"/>
                <a:gd name="T6" fmla="*/ 49 w 794"/>
                <a:gd name="T7" fmla="*/ 123 h 126"/>
                <a:gd name="T8" fmla="*/ 65 w 794"/>
                <a:gd name="T9" fmla="*/ 123 h 126"/>
                <a:gd name="T10" fmla="*/ 81 w 794"/>
                <a:gd name="T11" fmla="*/ 123 h 126"/>
                <a:gd name="T12" fmla="*/ 97 w 794"/>
                <a:gd name="T13" fmla="*/ 123 h 126"/>
                <a:gd name="T14" fmla="*/ 114 w 794"/>
                <a:gd name="T15" fmla="*/ 124 h 126"/>
                <a:gd name="T16" fmla="*/ 130 w 794"/>
                <a:gd name="T17" fmla="*/ 124 h 126"/>
                <a:gd name="T18" fmla="*/ 146 w 794"/>
                <a:gd name="T19" fmla="*/ 124 h 126"/>
                <a:gd name="T20" fmla="*/ 162 w 794"/>
                <a:gd name="T21" fmla="*/ 124 h 126"/>
                <a:gd name="T22" fmla="*/ 178 w 794"/>
                <a:gd name="T23" fmla="*/ 124 h 126"/>
                <a:gd name="T24" fmla="*/ 195 w 794"/>
                <a:gd name="T25" fmla="*/ 123 h 126"/>
                <a:gd name="T26" fmla="*/ 211 w 794"/>
                <a:gd name="T27" fmla="*/ 123 h 126"/>
                <a:gd name="T28" fmla="*/ 227 w 794"/>
                <a:gd name="T29" fmla="*/ 121 h 126"/>
                <a:gd name="T30" fmla="*/ 243 w 794"/>
                <a:gd name="T31" fmla="*/ 119 h 126"/>
                <a:gd name="T32" fmla="*/ 260 w 794"/>
                <a:gd name="T33" fmla="*/ 117 h 126"/>
                <a:gd name="T34" fmla="*/ 276 w 794"/>
                <a:gd name="T35" fmla="*/ 113 h 126"/>
                <a:gd name="T36" fmla="*/ 292 w 794"/>
                <a:gd name="T37" fmla="*/ 107 h 126"/>
                <a:gd name="T38" fmla="*/ 308 w 794"/>
                <a:gd name="T39" fmla="*/ 97 h 126"/>
                <a:gd name="T40" fmla="*/ 324 w 794"/>
                <a:gd name="T41" fmla="*/ 83 h 126"/>
                <a:gd name="T42" fmla="*/ 341 w 794"/>
                <a:gd name="T43" fmla="*/ 61 h 126"/>
                <a:gd name="T44" fmla="*/ 356 w 794"/>
                <a:gd name="T45" fmla="*/ 39 h 126"/>
                <a:gd name="T46" fmla="*/ 373 w 794"/>
                <a:gd name="T47" fmla="*/ 20 h 126"/>
                <a:gd name="T48" fmla="*/ 389 w 794"/>
                <a:gd name="T49" fmla="*/ 7 h 126"/>
                <a:gd name="T50" fmla="*/ 405 w 794"/>
                <a:gd name="T51" fmla="*/ 0 h 126"/>
                <a:gd name="T52" fmla="*/ 421 w 794"/>
                <a:gd name="T53" fmla="*/ 2 h 126"/>
                <a:gd name="T54" fmla="*/ 438 w 794"/>
                <a:gd name="T55" fmla="*/ 12 h 126"/>
                <a:gd name="T56" fmla="*/ 454 w 794"/>
                <a:gd name="T57" fmla="*/ 28 h 126"/>
                <a:gd name="T58" fmla="*/ 470 w 794"/>
                <a:gd name="T59" fmla="*/ 48 h 126"/>
                <a:gd name="T60" fmla="*/ 486 w 794"/>
                <a:gd name="T61" fmla="*/ 72 h 126"/>
                <a:gd name="T62" fmla="*/ 502 w 794"/>
                <a:gd name="T63" fmla="*/ 90 h 126"/>
                <a:gd name="T64" fmla="*/ 519 w 794"/>
                <a:gd name="T65" fmla="*/ 103 h 126"/>
                <a:gd name="T66" fmla="*/ 535 w 794"/>
                <a:gd name="T67" fmla="*/ 111 h 126"/>
                <a:gd name="T68" fmla="*/ 551 w 794"/>
                <a:gd name="T69" fmla="*/ 116 h 126"/>
                <a:gd name="T70" fmla="*/ 567 w 794"/>
                <a:gd name="T71" fmla="*/ 120 h 126"/>
                <a:gd name="T72" fmla="*/ 584 w 794"/>
                <a:gd name="T73" fmla="*/ 122 h 126"/>
                <a:gd name="T74" fmla="*/ 600 w 794"/>
                <a:gd name="T75" fmla="*/ 124 h 126"/>
                <a:gd name="T76" fmla="*/ 616 w 794"/>
                <a:gd name="T77" fmla="*/ 124 h 126"/>
                <a:gd name="T78" fmla="*/ 632 w 794"/>
                <a:gd name="T79" fmla="*/ 125 h 126"/>
                <a:gd name="T80" fmla="*/ 648 w 794"/>
                <a:gd name="T81" fmla="*/ 126 h 126"/>
                <a:gd name="T82" fmla="*/ 665 w 794"/>
                <a:gd name="T83" fmla="*/ 126 h 126"/>
                <a:gd name="T84" fmla="*/ 681 w 794"/>
                <a:gd name="T85" fmla="*/ 126 h 126"/>
                <a:gd name="T86" fmla="*/ 697 w 794"/>
                <a:gd name="T87" fmla="*/ 126 h 126"/>
                <a:gd name="T88" fmla="*/ 713 w 794"/>
                <a:gd name="T89" fmla="*/ 125 h 126"/>
                <a:gd name="T90" fmla="*/ 730 w 794"/>
                <a:gd name="T91" fmla="*/ 125 h 126"/>
                <a:gd name="T92" fmla="*/ 746 w 794"/>
                <a:gd name="T93" fmla="*/ 124 h 126"/>
                <a:gd name="T94" fmla="*/ 762 w 794"/>
                <a:gd name="T95" fmla="*/ 124 h 126"/>
                <a:gd name="T96" fmla="*/ 778 w 794"/>
                <a:gd name="T97" fmla="*/ 124 h 126"/>
                <a:gd name="T98" fmla="*/ 794 w 794"/>
                <a:gd name="T99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4" h="126">
                  <a:moveTo>
                    <a:pt x="0" y="124"/>
                  </a:moveTo>
                  <a:lnTo>
                    <a:pt x="16" y="123"/>
                  </a:lnTo>
                  <a:lnTo>
                    <a:pt x="32" y="123"/>
                  </a:lnTo>
                  <a:lnTo>
                    <a:pt x="49" y="123"/>
                  </a:lnTo>
                  <a:lnTo>
                    <a:pt x="65" y="123"/>
                  </a:lnTo>
                  <a:lnTo>
                    <a:pt x="81" y="123"/>
                  </a:lnTo>
                  <a:lnTo>
                    <a:pt x="97" y="123"/>
                  </a:lnTo>
                  <a:lnTo>
                    <a:pt x="114" y="124"/>
                  </a:lnTo>
                  <a:lnTo>
                    <a:pt x="130" y="124"/>
                  </a:lnTo>
                  <a:lnTo>
                    <a:pt x="146" y="124"/>
                  </a:lnTo>
                  <a:lnTo>
                    <a:pt x="162" y="124"/>
                  </a:lnTo>
                  <a:lnTo>
                    <a:pt x="178" y="124"/>
                  </a:lnTo>
                  <a:lnTo>
                    <a:pt x="195" y="123"/>
                  </a:lnTo>
                  <a:lnTo>
                    <a:pt x="211" y="123"/>
                  </a:lnTo>
                  <a:lnTo>
                    <a:pt x="227" y="121"/>
                  </a:lnTo>
                  <a:lnTo>
                    <a:pt x="243" y="119"/>
                  </a:lnTo>
                  <a:lnTo>
                    <a:pt x="260" y="117"/>
                  </a:lnTo>
                  <a:lnTo>
                    <a:pt x="276" y="113"/>
                  </a:lnTo>
                  <a:lnTo>
                    <a:pt x="292" y="107"/>
                  </a:lnTo>
                  <a:lnTo>
                    <a:pt x="308" y="97"/>
                  </a:lnTo>
                  <a:lnTo>
                    <a:pt x="324" y="83"/>
                  </a:lnTo>
                  <a:lnTo>
                    <a:pt x="341" y="61"/>
                  </a:lnTo>
                  <a:lnTo>
                    <a:pt x="356" y="39"/>
                  </a:lnTo>
                  <a:lnTo>
                    <a:pt x="373" y="20"/>
                  </a:lnTo>
                  <a:lnTo>
                    <a:pt x="389" y="7"/>
                  </a:lnTo>
                  <a:lnTo>
                    <a:pt x="405" y="0"/>
                  </a:lnTo>
                  <a:lnTo>
                    <a:pt x="421" y="2"/>
                  </a:lnTo>
                  <a:lnTo>
                    <a:pt x="438" y="12"/>
                  </a:lnTo>
                  <a:lnTo>
                    <a:pt x="454" y="28"/>
                  </a:lnTo>
                  <a:lnTo>
                    <a:pt x="470" y="48"/>
                  </a:lnTo>
                  <a:lnTo>
                    <a:pt x="486" y="72"/>
                  </a:lnTo>
                  <a:lnTo>
                    <a:pt x="502" y="90"/>
                  </a:lnTo>
                  <a:lnTo>
                    <a:pt x="519" y="103"/>
                  </a:lnTo>
                  <a:lnTo>
                    <a:pt x="535" y="111"/>
                  </a:lnTo>
                  <a:lnTo>
                    <a:pt x="551" y="116"/>
                  </a:lnTo>
                  <a:lnTo>
                    <a:pt x="567" y="120"/>
                  </a:lnTo>
                  <a:lnTo>
                    <a:pt x="584" y="122"/>
                  </a:lnTo>
                  <a:lnTo>
                    <a:pt x="600" y="124"/>
                  </a:lnTo>
                  <a:lnTo>
                    <a:pt x="616" y="124"/>
                  </a:lnTo>
                  <a:lnTo>
                    <a:pt x="632" y="125"/>
                  </a:lnTo>
                  <a:lnTo>
                    <a:pt x="648" y="126"/>
                  </a:lnTo>
                  <a:lnTo>
                    <a:pt x="665" y="126"/>
                  </a:lnTo>
                  <a:lnTo>
                    <a:pt x="681" y="126"/>
                  </a:lnTo>
                  <a:lnTo>
                    <a:pt x="697" y="126"/>
                  </a:lnTo>
                  <a:lnTo>
                    <a:pt x="713" y="125"/>
                  </a:lnTo>
                  <a:lnTo>
                    <a:pt x="730" y="125"/>
                  </a:lnTo>
                  <a:lnTo>
                    <a:pt x="746" y="124"/>
                  </a:lnTo>
                  <a:lnTo>
                    <a:pt x="762" y="124"/>
                  </a:lnTo>
                  <a:lnTo>
                    <a:pt x="778" y="124"/>
                  </a:lnTo>
                  <a:lnTo>
                    <a:pt x="794" y="123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9" name="Freeform 98"/>
            <p:cNvSpPr>
              <a:spLocks/>
            </p:cNvSpPr>
            <p:nvPr/>
          </p:nvSpPr>
          <p:spPr bwMode="auto">
            <a:xfrm>
              <a:off x="4338638" y="2793082"/>
              <a:ext cx="533400" cy="4763"/>
            </a:xfrm>
            <a:custGeom>
              <a:avLst/>
              <a:gdLst>
                <a:gd name="T0" fmla="*/ 0 w 336"/>
                <a:gd name="T1" fmla="*/ 0 h 3"/>
                <a:gd name="T2" fmla="*/ 17 w 336"/>
                <a:gd name="T3" fmla="*/ 0 h 3"/>
                <a:gd name="T4" fmla="*/ 33 w 336"/>
                <a:gd name="T5" fmla="*/ 0 h 3"/>
                <a:gd name="T6" fmla="*/ 49 w 336"/>
                <a:gd name="T7" fmla="*/ 1 h 3"/>
                <a:gd name="T8" fmla="*/ 65 w 336"/>
                <a:gd name="T9" fmla="*/ 1 h 3"/>
                <a:gd name="T10" fmla="*/ 82 w 336"/>
                <a:gd name="T11" fmla="*/ 1 h 3"/>
                <a:gd name="T12" fmla="*/ 98 w 336"/>
                <a:gd name="T13" fmla="*/ 2 h 3"/>
                <a:gd name="T14" fmla="*/ 114 w 336"/>
                <a:gd name="T15" fmla="*/ 2 h 3"/>
                <a:gd name="T16" fmla="*/ 130 w 336"/>
                <a:gd name="T17" fmla="*/ 2 h 3"/>
                <a:gd name="T18" fmla="*/ 146 w 336"/>
                <a:gd name="T19" fmla="*/ 3 h 3"/>
                <a:gd name="T20" fmla="*/ 163 w 336"/>
                <a:gd name="T21" fmla="*/ 3 h 3"/>
                <a:gd name="T22" fmla="*/ 179 w 336"/>
                <a:gd name="T23" fmla="*/ 3 h 3"/>
                <a:gd name="T24" fmla="*/ 195 w 336"/>
                <a:gd name="T25" fmla="*/ 3 h 3"/>
                <a:gd name="T26" fmla="*/ 211 w 336"/>
                <a:gd name="T27" fmla="*/ 3 h 3"/>
                <a:gd name="T28" fmla="*/ 228 w 336"/>
                <a:gd name="T29" fmla="*/ 3 h 3"/>
                <a:gd name="T30" fmla="*/ 244 w 336"/>
                <a:gd name="T31" fmla="*/ 3 h 3"/>
                <a:gd name="T32" fmla="*/ 260 w 336"/>
                <a:gd name="T33" fmla="*/ 3 h 3"/>
                <a:gd name="T34" fmla="*/ 276 w 336"/>
                <a:gd name="T35" fmla="*/ 3 h 3"/>
                <a:gd name="T36" fmla="*/ 292 w 336"/>
                <a:gd name="T37" fmla="*/ 3 h 3"/>
                <a:gd name="T38" fmla="*/ 309 w 336"/>
                <a:gd name="T39" fmla="*/ 3 h 3"/>
                <a:gd name="T40" fmla="*/ 325 w 336"/>
                <a:gd name="T41" fmla="*/ 3 h 3"/>
                <a:gd name="T42" fmla="*/ 336 w 336"/>
                <a:gd name="T4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3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1"/>
                  </a:lnTo>
                  <a:lnTo>
                    <a:pt x="65" y="1"/>
                  </a:lnTo>
                  <a:lnTo>
                    <a:pt x="82" y="1"/>
                  </a:lnTo>
                  <a:lnTo>
                    <a:pt x="98" y="2"/>
                  </a:lnTo>
                  <a:lnTo>
                    <a:pt x="114" y="2"/>
                  </a:lnTo>
                  <a:lnTo>
                    <a:pt x="130" y="2"/>
                  </a:lnTo>
                  <a:lnTo>
                    <a:pt x="146" y="3"/>
                  </a:lnTo>
                  <a:lnTo>
                    <a:pt x="163" y="3"/>
                  </a:lnTo>
                  <a:lnTo>
                    <a:pt x="179" y="3"/>
                  </a:lnTo>
                  <a:lnTo>
                    <a:pt x="195" y="3"/>
                  </a:lnTo>
                  <a:lnTo>
                    <a:pt x="211" y="3"/>
                  </a:lnTo>
                  <a:lnTo>
                    <a:pt x="228" y="3"/>
                  </a:lnTo>
                  <a:lnTo>
                    <a:pt x="244" y="3"/>
                  </a:lnTo>
                  <a:lnTo>
                    <a:pt x="260" y="3"/>
                  </a:lnTo>
                  <a:lnTo>
                    <a:pt x="276" y="3"/>
                  </a:lnTo>
                  <a:lnTo>
                    <a:pt x="292" y="3"/>
                  </a:lnTo>
                  <a:lnTo>
                    <a:pt x="309" y="3"/>
                  </a:lnTo>
                  <a:lnTo>
                    <a:pt x="325" y="3"/>
                  </a:lnTo>
                  <a:lnTo>
                    <a:pt x="336" y="3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0" name="Freeform 99"/>
            <p:cNvSpPr>
              <a:spLocks/>
            </p:cNvSpPr>
            <p:nvPr/>
          </p:nvSpPr>
          <p:spPr bwMode="auto">
            <a:xfrm>
              <a:off x="581025" y="2615282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1" name="Freeform 100"/>
            <p:cNvSpPr>
              <a:spLocks/>
            </p:cNvSpPr>
            <p:nvPr/>
          </p:nvSpPr>
          <p:spPr bwMode="auto">
            <a:xfrm>
              <a:off x="1816100" y="2453357"/>
              <a:ext cx="1262063" cy="161925"/>
            </a:xfrm>
            <a:custGeom>
              <a:avLst/>
              <a:gdLst>
                <a:gd name="T0" fmla="*/ 0 w 795"/>
                <a:gd name="T1" fmla="*/ 102 h 102"/>
                <a:gd name="T2" fmla="*/ 16 w 795"/>
                <a:gd name="T3" fmla="*/ 102 h 102"/>
                <a:gd name="T4" fmla="*/ 33 w 795"/>
                <a:gd name="T5" fmla="*/ 102 h 102"/>
                <a:gd name="T6" fmla="*/ 49 w 795"/>
                <a:gd name="T7" fmla="*/ 102 h 102"/>
                <a:gd name="T8" fmla="*/ 65 w 795"/>
                <a:gd name="T9" fmla="*/ 102 h 102"/>
                <a:gd name="T10" fmla="*/ 81 w 795"/>
                <a:gd name="T11" fmla="*/ 102 h 102"/>
                <a:gd name="T12" fmla="*/ 97 w 795"/>
                <a:gd name="T13" fmla="*/ 102 h 102"/>
                <a:gd name="T14" fmla="*/ 114 w 795"/>
                <a:gd name="T15" fmla="*/ 102 h 102"/>
                <a:gd name="T16" fmla="*/ 130 w 795"/>
                <a:gd name="T17" fmla="*/ 102 h 102"/>
                <a:gd name="T18" fmla="*/ 146 w 795"/>
                <a:gd name="T19" fmla="*/ 102 h 102"/>
                <a:gd name="T20" fmla="*/ 162 w 795"/>
                <a:gd name="T21" fmla="*/ 102 h 102"/>
                <a:gd name="T22" fmla="*/ 179 w 795"/>
                <a:gd name="T23" fmla="*/ 102 h 102"/>
                <a:gd name="T24" fmla="*/ 195 w 795"/>
                <a:gd name="T25" fmla="*/ 102 h 102"/>
                <a:gd name="T26" fmla="*/ 211 w 795"/>
                <a:gd name="T27" fmla="*/ 102 h 102"/>
                <a:gd name="T28" fmla="*/ 227 w 795"/>
                <a:gd name="T29" fmla="*/ 102 h 102"/>
                <a:gd name="T30" fmla="*/ 243 w 795"/>
                <a:gd name="T31" fmla="*/ 102 h 102"/>
                <a:gd name="T32" fmla="*/ 260 w 795"/>
                <a:gd name="T33" fmla="*/ 102 h 102"/>
                <a:gd name="T34" fmla="*/ 276 w 795"/>
                <a:gd name="T35" fmla="*/ 102 h 102"/>
                <a:gd name="T36" fmla="*/ 292 w 795"/>
                <a:gd name="T37" fmla="*/ 102 h 102"/>
                <a:gd name="T38" fmla="*/ 308 w 795"/>
                <a:gd name="T39" fmla="*/ 102 h 102"/>
                <a:gd name="T40" fmla="*/ 325 w 795"/>
                <a:gd name="T41" fmla="*/ 102 h 102"/>
                <a:gd name="T42" fmla="*/ 341 w 795"/>
                <a:gd name="T43" fmla="*/ 102 h 102"/>
                <a:gd name="T44" fmla="*/ 357 w 795"/>
                <a:gd name="T45" fmla="*/ 102 h 102"/>
                <a:gd name="T46" fmla="*/ 373 w 795"/>
                <a:gd name="T47" fmla="*/ 102 h 102"/>
                <a:gd name="T48" fmla="*/ 389 w 795"/>
                <a:gd name="T49" fmla="*/ 101 h 102"/>
                <a:gd name="T50" fmla="*/ 406 w 795"/>
                <a:gd name="T51" fmla="*/ 101 h 102"/>
                <a:gd name="T52" fmla="*/ 422 w 795"/>
                <a:gd name="T53" fmla="*/ 100 h 102"/>
                <a:gd name="T54" fmla="*/ 438 w 795"/>
                <a:gd name="T55" fmla="*/ 100 h 102"/>
                <a:gd name="T56" fmla="*/ 454 w 795"/>
                <a:gd name="T57" fmla="*/ 99 h 102"/>
                <a:gd name="T58" fmla="*/ 471 w 795"/>
                <a:gd name="T59" fmla="*/ 98 h 102"/>
                <a:gd name="T60" fmla="*/ 487 w 795"/>
                <a:gd name="T61" fmla="*/ 98 h 102"/>
                <a:gd name="T62" fmla="*/ 503 w 795"/>
                <a:gd name="T63" fmla="*/ 98 h 102"/>
                <a:gd name="T64" fmla="*/ 519 w 795"/>
                <a:gd name="T65" fmla="*/ 98 h 102"/>
                <a:gd name="T66" fmla="*/ 535 w 795"/>
                <a:gd name="T67" fmla="*/ 98 h 102"/>
                <a:gd name="T68" fmla="*/ 552 w 795"/>
                <a:gd name="T69" fmla="*/ 99 h 102"/>
                <a:gd name="T70" fmla="*/ 568 w 795"/>
                <a:gd name="T71" fmla="*/ 99 h 102"/>
                <a:gd name="T72" fmla="*/ 584 w 795"/>
                <a:gd name="T73" fmla="*/ 99 h 102"/>
                <a:gd name="T74" fmla="*/ 600 w 795"/>
                <a:gd name="T75" fmla="*/ 99 h 102"/>
                <a:gd name="T76" fmla="*/ 617 w 795"/>
                <a:gd name="T77" fmla="*/ 98 h 102"/>
                <a:gd name="T78" fmla="*/ 633 w 795"/>
                <a:gd name="T79" fmla="*/ 98 h 102"/>
                <a:gd name="T80" fmla="*/ 649 w 795"/>
                <a:gd name="T81" fmla="*/ 96 h 102"/>
                <a:gd name="T82" fmla="*/ 665 w 795"/>
                <a:gd name="T83" fmla="*/ 95 h 102"/>
                <a:gd name="T84" fmla="*/ 681 w 795"/>
                <a:gd name="T85" fmla="*/ 93 h 102"/>
                <a:gd name="T86" fmla="*/ 698 w 795"/>
                <a:gd name="T87" fmla="*/ 89 h 102"/>
                <a:gd name="T88" fmla="*/ 714 w 795"/>
                <a:gd name="T89" fmla="*/ 84 h 102"/>
                <a:gd name="T90" fmla="*/ 730 w 795"/>
                <a:gd name="T91" fmla="*/ 76 h 102"/>
                <a:gd name="T92" fmla="*/ 746 w 795"/>
                <a:gd name="T93" fmla="*/ 65 h 102"/>
                <a:gd name="T94" fmla="*/ 763 w 795"/>
                <a:gd name="T95" fmla="*/ 48 h 102"/>
                <a:gd name="T96" fmla="*/ 779 w 795"/>
                <a:gd name="T97" fmla="*/ 24 h 102"/>
                <a:gd name="T98" fmla="*/ 795 w 795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5" h="102">
                  <a:moveTo>
                    <a:pt x="0" y="102"/>
                  </a:moveTo>
                  <a:lnTo>
                    <a:pt x="16" y="102"/>
                  </a:lnTo>
                  <a:lnTo>
                    <a:pt x="33" y="102"/>
                  </a:lnTo>
                  <a:lnTo>
                    <a:pt x="49" y="102"/>
                  </a:lnTo>
                  <a:lnTo>
                    <a:pt x="65" y="102"/>
                  </a:lnTo>
                  <a:lnTo>
                    <a:pt x="81" y="102"/>
                  </a:lnTo>
                  <a:lnTo>
                    <a:pt x="97" y="102"/>
                  </a:lnTo>
                  <a:lnTo>
                    <a:pt x="114" y="102"/>
                  </a:lnTo>
                  <a:lnTo>
                    <a:pt x="130" y="102"/>
                  </a:lnTo>
                  <a:lnTo>
                    <a:pt x="146" y="102"/>
                  </a:lnTo>
                  <a:lnTo>
                    <a:pt x="162" y="102"/>
                  </a:lnTo>
                  <a:lnTo>
                    <a:pt x="179" y="102"/>
                  </a:lnTo>
                  <a:lnTo>
                    <a:pt x="195" y="102"/>
                  </a:lnTo>
                  <a:lnTo>
                    <a:pt x="211" y="102"/>
                  </a:lnTo>
                  <a:lnTo>
                    <a:pt x="227" y="102"/>
                  </a:lnTo>
                  <a:lnTo>
                    <a:pt x="243" y="102"/>
                  </a:lnTo>
                  <a:lnTo>
                    <a:pt x="260" y="102"/>
                  </a:lnTo>
                  <a:lnTo>
                    <a:pt x="276" y="102"/>
                  </a:lnTo>
                  <a:lnTo>
                    <a:pt x="292" y="102"/>
                  </a:lnTo>
                  <a:lnTo>
                    <a:pt x="308" y="102"/>
                  </a:lnTo>
                  <a:lnTo>
                    <a:pt x="325" y="102"/>
                  </a:lnTo>
                  <a:lnTo>
                    <a:pt x="341" y="102"/>
                  </a:lnTo>
                  <a:lnTo>
                    <a:pt x="357" y="102"/>
                  </a:lnTo>
                  <a:lnTo>
                    <a:pt x="373" y="102"/>
                  </a:lnTo>
                  <a:lnTo>
                    <a:pt x="389" y="101"/>
                  </a:lnTo>
                  <a:lnTo>
                    <a:pt x="406" y="101"/>
                  </a:lnTo>
                  <a:lnTo>
                    <a:pt x="422" y="100"/>
                  </a:lnTo>
                  <a:lnTo>
                    <a:pt x="438" y="100"/>
                  </a:lnTo>
                  <a:lnTo>
                    <a:pt x="454" y="99"/>
                  </a:lnTo>
                  <a:lnTo>
                    <a:pt x="471" y="98"/>
                  </a:lnTo>
                  <a:lnTo>
                    <a:pt x="487" y="98"/>
                  </a:lnTo>
                  <a:lnTo>
                    <a:pt x="503" y="98"/>
                  </a:lnTo>
                  <a:lnTo>
                    <a:pt x="519" y="98"/>
                  </a:lnTo>
                  <a:lnTo>
                    <a:pt x="535" y="98"/>
                  </a:lnTo>
                  <a:lnTo>
                    <a:pt x="552" y="99"/>
                  </a:lnTo>
                  <a:lnTo>
                    <a:pt x="568" y="99"/>
                  </a:lnTo>
                  <a:lnTo>
                    <a:pt x="584" y="99"/>
                  </a:lnTo>
                  <a:lnTo>
                    <a:pt x="600" y="99"/>
                  </a:lnTo>
                  <a:lnTo>
                    <a:pt x="617" y="98"/>
                  </a:lnTo>
                  <a:lnTo>
                    <a:pt x="633" y="98"/>
                  </a:lnTo>
                  <a:lnTo>
                    <a:pt x="649" y="96"/>
                  </a:lnTo>
                  <a:lnTo>
                    <a:pt x="665" y="95"/>
                  </a:lnTo>
                  <a:lnTo>
                    <a:pt x="681" y="93"/>
                  </a:lnTo>
                  <a:lnTo>
                    <a:pt x="698" y="89"/>
                  </a:lnTo>
                  <a:lnTo>
                    <a:pt x="714" y="84"/>
                  </a:lnTo>
                  <a:lnTo>
                    <a:pt x="730" y="76"/>
                  </a:lnTo>
                  <a:lnTo>
                    <a:pt x="746" y="65"/>
                  </a:lnTo>
                  <a:lnTo>
                    <a:pt x="763" y="48"/>
                  </a:lnTo>
                  <a:lnTo>
                    <a:pt x="779" y="24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2" name="Freeform 101"/>
            <p:cNvSpPr>
              <a:spLocks/>
            </p:cNvSpPr>
            <p:nvPr/>
          </p:nvSpPr>
          <p:spPr bwMode="auto">
            <a:xfrm>
              <a:off x="3078163" y="2408907"/>
              <a:ext cx="1260475" cy="206375"/>
            </a:xfrm>
            <a:custGeom>
              <a:avLst/>
              <a:gdLst>
                <a:gd name="T0" fmla="*/ 0 w 794"/>
                <a:gd name="T1" fmla="*/ 28 h 130"/>
                <a:gd name="T2" fmla="*/ 16 w 794"/>
                <a:gd name="T3" fmla="*/ 9 h 130"/>
                <a:gd name="T4" fmla="*/ 32 w 794"/>
                <a:gd name="T5" fmla="*/ 0 h 130"/>
                <a:gd name="T6" fmla="*/ 49 w 794"/>
                <a:gd name="T7" fmla="*/ 0 h 130"/>
                <a:gd name="T8" fmla="*/ 65 w 794"/>
                <a:gd name="T9" fmla="*/ 11 h 130"/>
                <a:gd name="T10" fmla="*/ 81 w 794"/>
                <a:gd name="T11" fmla="*/ 30 h 130"/>
                <a:gd name="T12" fmla="*/ 97 w 794"/>
                <a:gd name="T13" fmla="*/ 55 h 130"/>
                <a:gd name="T14" fmla="*/ 114 w 794"/>
                <a:gd name="T15" fmla="*/ 79 h 130"/>
                <a:gd name="T16" fmla="*/ 130 w 794"/>
                <a:gd name="T17" fmla="*/ 96 h 130"/>
                <a:gd name="T18" fmla="*/ 146 w 794"/>
                <a:gd name="T19" fmla="*/ 107 h 130"/>
                <a:gd name="T20" fmla="*/ 162 w 794"/>
                <a:gd name="T21" fmla="*/ 115 h 130"/>
                <a:gd name="T22" fmla="*/ 178 w 794"/>
                <a:gd name="T23" fmla="*/ 120 h 130"/>
                <a:gd name="T24" fmla="*/ 195 w 794"/>
                <a:gd name="T25" fmla="*/ 124 h 130"/>
                <a:gd name="T26" fmla="*/ 211 w 794"/>
                <a:gd name="T27" fmla="*/ 126 h 130"/>
                <a:gd name="T28" fmla="*/ 227 w 794"/>
                <a:gd name="T29" fmla="*/ 128 h 130"/>
                <a:gd name="T30" fmla="*/ 243 w 794"/>
                <a:gd name="T31" fmla="*/ 129 h 130"/>
                <a:gd name="T32" fmla="*/ 260 w 794"/>
                <a:gd name="T33" fmla="*/ 130 h 130"/>
                <a:gd name="T34" fmla="*/ 276 w 794"/>
                <a:gd name="T35" fmla="*/ 130 h 130"/>
                <a:gd name="T36" fmla="*/ 292 w 794"/>
                <a:gd name="T37" fmla="*/ 130 h 130"/>
                <a:gd name="T38" fmla="*/ 308 w 794"/>
                <a:gd name="T39" fmla="*/ 130 h 130"/>
                <a:gd name="T40" fmla="*/ 324 w 794"/>
                <a:gd name="T41" fmla="*/ 130 h 130"/>
                <a:gd name="T42" fmla="*/ 341 w 794"/>
                <a:gd name="T43" fmla="*/ 129 h 130"/>
                <a:gd name="T44" fmla="*/ 356 w 794"/>
                <a:gd name="T45" fmla="*/ 128 h 130"/>
                <a:gd name="T46" fmla="*/ 373 w 794"/>
                <a:gd name="T47" fmla="*/ 127 h 130"/>
                <a:gd name="T48" fmla="*/ 389 w 794"/>
                <a:gd name="T49" fmla="*/ 126 h 130"/>
                <a:gd name="T50" fmla="*/ 405 w 794"/>
                <a:gd name="T51" fmla="*/ 126 h 130"/>
                <a:gd name="T52" fmla="*/ 421 w 794"/>
                <a:gd name="T53" fmla="*/ 126 h 130"/>
                <a:gd name="T54" fmla="*/ 438 w 794"/>
                <a:gd name="T55" fmla="*/ 126 h 130"/>
                <a:gd name="T56" fmla="*/ 454 w 794"/>
                <a:gd name="T57" fmla="*/ 126 h 130"/>
                <a:gd name="T58" fmla="*/ 470 w 794"/>
                <a:gd name="T59" fmla="*/ 127 h 130"/>
                <a:gd name="T60" fmla="*/ 486 w 794"/>
                <a:gd name="T61" fmla="*/ 128 h 130"/>
                <a:gd name="T62" fmla="*/ 502 w 794"/>
                <a:gd name="T63" fmla="*/ 128 h 130"/>
                <a:gd name="T64" fmla="*/ 519 w 794"/>
                <a:gd name="T65" fmla="*/ 129 h 130"/>
                <a:gd name="T66" fmla="*/ 535 w 794"/>
                <a:gd name="T67" fmla="*/ 129 h 130"/>
                <a:gd name="T68" fmla="*/ 551 w 794"/>
                <a:gd name="T69" fmla="*/ 130 h 130"/>
                <a:gd name="T70" fmla="*/ 567 w 794"/>
                <a:gd name="T71" fmla="*/ 130 h 130"/>
                <a:gd name="T72" fmla="*/ 584 w 794"/>
                <a:gd name="T73" fmla="*/ 130 h 130"/>
                <a:gd name="T74" fmla="*/ 600 w 794"/>
                <a:gd name="T75" fmla="*/ 130 h 130"/>
                <a:gd name="T76" fmla="*/ 616 w 794"/>
                <a:gd name="T77" fmla="*/ 130 h 130"/>
                <a:gd name="T78" fmla="*/ 632 w 794"/>
                <a:gd name="T79" fmla="*/ 130 h 130"/>
                <a:gd name="T80" fmla="*/ 648 w 794"/>
                <a:gd name="T81" fmla="*/ 130 h 130"/>
                <a:gd name="T82" fmla="*/ 665 w 794"/>
                <a:gd name="T83" fmla="*/ 130 h 130"/>
                <a:gd name="T84" fmla="*/ 681 w 794"/>
                <a:gd name="T85" fmla="*/ 130 h 130"/>
                <a:gd name="T86" fmla="*/ 697 w 794"/>
                <a:gd name="T87" fmla="*/ 130 h 130"/>
                <a:gd name="T88" fmla="*/ 713 w 794"/>
                <a:gd name="T89" fmla="*/ 130 h 130"/>
                <a:gd name="T90" fmla="*/ 730 w 794"/>
                <a:gd name="T91" fmla="*/ 130 h 130"/>
                <a:gd name="T92" fmla="*/ 746 w 794"/>
                <a:gd name="T93" fmla="*/ 130 h 130"/>
                <a:gd name="T94" fmla="*/ 762 w 794"/>
                <a:gd name="T95" fmla="*/ 130 h 130"/>
                <a:gd name="T96" fmla="*/ 778 w 794"/>
                <a:gd name="T97" fmla="*/ 130 h 130"/>
                <a:gd name="T98" fmla="*/ 794 w 794"/>
                <a:gd name="T9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4" h="130">
                  <a:moveTo>
                    <a:pt x="0" y="28"/>
                  </a:moveTo>
                  <a:lnTo>
                    <a:pt x="16" y="9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11"/>
                  </a:lnTo>
                  <a:lnTo>
                    <a:pt x="81" y="30"/>
                  </a:lnTo>
                  <a:lnTo>
                    <a:pt x="97" y="55"/>
                  </a:lnTo>
                  <a:lnTo>
                    <a:pt x="114" y="79"/>
                  </a:lnTo>
                  <a:lnTo>
                    <a:pt x="130" y="96"/>
                  </a:lnTo>
                  <a:lnTo>
                    <a:pt x="146" y="107"/>
                  </a:lnTo>
                  <a:lnTo>
                    <a:pt x="162" y="115"/>
                  </a:lnTo>
                  <a:lnTo>
                    <a:pt x="178" y="120"/>
                  </a:lnTo>
                  <a:lnTo>
                    <a:pt x="195" y="124"/>
                  </a:lnTo>
                  <a:lnTo>
                    <a:pt x="211" y="126"/>
                  </a:lnTo>
                  <a:lnTo>
                    <a:pt x="227" y="128"/>
                  </a:lnTo>
                  <a:lnTo>
                    <a:pt x="243" y="129"/>
                  </a:lnTo>
                  <a:lnTo>
                    <a:pt x="260" y="130"/>
                  </a:lnTo>
                  <a:lnTo>
                    <a:pt x="276" y="130"/>
                  </a:lnTo>
                  <a:lnTo>
                    <a:pt x="292" y="130"/>
                  </a:lnTo>
                  <a:lnTo>
                    <a:pt x="308" y="130"/>
                  </a:lnTo>
                  <a:lnTo>
                    <a:pt x="324" y="130"/>
                  </a:lnTo>
                  <a:lnTo>
                    <a:pt x="341" y="129"/>
                  </a:lnTo>
                  <a:lnTo>
                    <a:pt x="356" y="128"/>
                  </a:lnTo>
                  <a:lnTo>
                    <a:pt x="373" y="127"/>
                  </a:lnTo>
                  <a:lnTo>
                    <a:pt x="389" y="126"/>
                  </a:lnTo>
                  <a:lnTo>
                    <a:pt x="405" y="126"/>
                  </a:lnTo>
                  <a:lnTo>
                    <a:pt x="421" y="126"/>
                  </a:lnTo>
                  <a:lnTo>
                    <a:pt x="438" y="126"/>
                  </a:lnTo>
                  <a:lnTo>
                    <a:pt x="454" y="126"/>
                  </a:lnTo>
                  <a:lnTo>
                    <a:pt x="470" y="127"/>
                  </a:lnTo>
                  <a:lnTo>
                    <a:pt x="486" y="128"/>
                  </a:lnTo>
                  <a:lnTo>
                    <a:pt x="502" y="128"/>
                  </a:lnTo>
                  <a:lnTo>
                    <a:pt x="519" y="129"/>
                  </a:lnTo>
                  <a:lnTo>
                    <a:pt x="535" y="129"/>
                  </a:lnTo>
                  <a:lnTo>
                    <a:pt x="551" y="130"/>
                  </a:lnTo>
                  <a:lnTo>
                    <a:pt x="567" y="130"/>
                  </a:lnTo>
                  <a:lnTo>
                    <a:pt x="584" y="130"/>
                  </a:lnTo>
                  <a:lnTo>
                    <a:pt x="600" y="130"/>
                  </a:lnTo>
                  <a:lnTo>
                    <a:pt x="616" y="130"/>
                  </a:lnTo>
                  <a:lnTo>
                    <a:pt x="632" y="130"/>
                  </a:lnTo>
                  <a:lnTo>
                    <a:pt x="648" y="130"/>
                  </a:lnTo>
                  <a:lnTo>
                    <a:pt x="665" y="130"/>
                  </a:lnTo>
                  <a:lnTo>
                    <a:pt x="681" y="130"/>
                  </a:lnTo>
                  <a:lnTo>
                    <a:pt x="697" y="130"/>
                  </a:lnTo>
                  <a:lnTo>
                    <a:pt x="713" y="130"/>
                  </a:lnTo>
                  <a:lnTo>
                    <a:pt x="730" y="130"/>
                  </a:lnTo>
                  <a:lnTo>
                    <a:pt x="746" y="130"/>
                  </a:lnTo>
                  <a:lnTo>
                    <a:pt x="762" y="130"/>
                  </a:lnTo>
                  <a:lnTo>
                    <a:pt x="778" y="130"/>
                  </a:lnTo>
                  <a:lnTo>
                    <a:pt x="794" y="13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3" name="Freeform 102"/>
            <p:cNvSpPr>
              <a:spLocks/>
            </p:cNvSpPr>
            <p:nvPr/>
          </p:nvSpPr>
          <p:spPr bwMode="auto">
            <a:xfrm>
              <a:off x="4338638" y="2615282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4" name="Freeform 103"/>
            <p:cNvSpPr>
              <a:spLocks/>
            </p:cNvSpPr>
            <p:nvPr/>
          </p:nvSpPr>
          <p:spPr bwMode="auto">
            <a:xfrm>
              <a:off x="581025" y="2381919"/>
              <a:ext cx="1235075" cy="1588"/>
            </a:xfrm>
            <a:custGeom>
              <a:avLst/>
              <a:gdLst>
                <a:gd name="T0" fmla="*/ 0 w 778"/>
                <a:gd name="T1" fmla="*/ 1 h 1"/>
                <a:gd name="T2" fmla="*/ 0 w 778"/>
                <a:gd name="T3" fmla="*/ 1 h 1"/>
                <a:gd name="T4" fmla="*/ 16 w 778"/>
                <a:gd name="T5" fmla="*/ 1 h 1"/>
                <a:gd name="T6" fmla="*/ 32 w 778"/>
                <a:gd name="T7" fmla="*/ 1 h 1"/>
                <a:gd name="T8" fmla="*/ 48 w 778"/>
                <a:gd name="T9" fmla="*/ 1 h 1"/>
                <a:gd name="T10" fmla="*/ 65 w 778"/>
                <a:gd name="T11" fmla="*/ 1 h 1"/>
                <a:gd name="T12" fmla="*/ 81 w 778"/>
                <a:gd name="T13" fmla="*/ 1 h 1"/>
                <a:gd name="T14" fmla="*/ 97 w 778"/>
                <a:gd name="T15" fmla="*/ 1 h 1"/>
                <a:gd name="T16" fmla="*/ 113 w 778"/>
                <a:gd name="T17" fmla="*/ 1 h 1"/>
                <a:gd name="T18" fmla="*/ 130 w 778"/>
                <a:gd name="T19" fmla="*/ 1 h 1"/>
                <a:gd name="T20" fmla="*/ 146 w 778"/>
                <a:gd name="T21" fmla="*/ 1 h 1"/>
                <a:gd name="T22" fmla="*/ 162 w 778"/>
                <a:gd name="T23" fmla="*/ 1 h 1"/>
                <a:gd name="T24" fmla="*/ 178 w 778"/>
                <a:gd name="T25" fmla="*/ 1 h 1"/>
                <a:gd name="T26" fmla="*/ 194 w 778"/>
                <a:gd name="T27" fmla="*/ 1 h 1"/>
                <a:gd name="T28" fmla="*/ 211 w 778"/>
                <a:gd name="T29" fmla="*/ 1 h 1"/>
                <a:gd name="T30" fmla="*/ 227 w 778"/>
                <a:gd name="T31" fmla="*/ 1 h 1"/>
                <a:gd name="T32" fmla="*/ 243 w 778"/>
                <a:gd name="T33" fmla="*/ 1 h 1"/>
                <a:gd name="T34" fmla="*/ 259 w 778"/>
                <a:gd name="T35" fmla="*/ 1 h 1"/>
                <a:gd name="T36" fmla="*/ 276 w 778"/>
                <a:gd name="T37" fmla="*/ 1 h 1"/>
                <a:gd name="T38" fmla="*/ 292 w 778"/>
                <a:gd name="T39" fmla="*/ 1 h 1"/>
                <a:gd name="T40" fmla="*/ 308 w 778"/>
                <a:gd name="T41" fmla="*/ 1 h 1"/>
                <a:gd name="T42" fmla="*/ 324 w 778"/>
                <a:gd name="T43" fmla="*/ 1 h 1"/>
                <a:gd name="T44" fmla="*/ 340 w 778"/>
                <a:gd name="T45" fmla="*/ 1 h 1"/>
                <a:gd name="T46" fmla="*/ 357 w 778"/>
                <a:gd name="T47" fmla="*/ 1 h 1"/>
                <a:gd name="T48" fmla="*/ 373 w 778"/>
                <a:gd name="T49" fmla="*/ 1 h 1"/>
                <a:gd name="T50" fmla="*/ 389 w 778"/>
                <a:gd name="T51" fmla="*/ 1 h 1"/>
                <a:gd name="T52" fmla="*/ 405 w 778"/>
                <a:gd name="T53" fmla="*/ 1 h 1"/>
                <a:gd name="T54" fmla="*/ 422 w 778"/>
                <a:gd name="T55" fmla="*/ 1 h 1"/>
                <a:gd name="T56" fmla="*/ 438 w 778"/>
                <a:gd name="T57" fmla="*/ 1 h 1"/>
                <a:gd name="T58" fmla="*/ 454 w 778"/>
                <a:gd name="T59" fmla="*/ 1 h 1"/>
                <a:gd name="T60" fmla="*/ 470 w 778"/>
                <a:gd name="T61" fmla="*/ 1 h 1"/>
                <a:gd name="T62" fmla="*/ 486 w 778"/>
                <a:gd name="T63" fmla="*/ 1 h 1"/>
                <a:gd name="T64" fmla="*/ 503 w 778"/>
                <a:gd name="T65" fmla="*/ 1 h 1"/>
                <a:gd name="T66" fmla="*/ 519 w 778"/>
                <a:gd name="T67" fmla="*/ 1 h 1"/>
                <a:gd name="T68" fmla="*/ 535 w 778"/>
                <a:gd name="T69" fmla="*/ 1 h 1"/>
                <a:gd name="T70" fmla="*/ 551 w 778"/>
                <a:gd name="T71" fmla="*/ 1 h 1"/>
                <a:gd name="T72" fmla="*/ 568 w 778"/>
                <a:gd name="T73" fmla="*/ 1 h 1"/>
                <a:gd name="T74" fmla="*/ 583 w 778"/>
                <a:gd name="T75" fmla="*/ 1 h 1"/>
                <a:gd name="T76" fmla="*/ 600 w 778"/>
                <a:gd name="T77" fmla="*/ 1 h 1"/>
                <a:gd name="T78" fmla="*/ 616 w 778"/>
                <a:gd name="T79" fmla="*/ 1 h 1"/>
                <a:gd name="T80" fmla="*/ 632 w 778"/>
                <a:gd name="T81" fmla="*/ 1 h 1"/>
                <a:gd name="T82" fmla="*/ 648 w 778"/>
                <a:gd name="T83" fmla="*/ 0 h 1"/>
                <a:gd name="T84" fmla="*/ 665 w 778"/>
                <a:gd name="T85" fmla="*/ 0 h 1"/>
                <a:gd name="T86" fmla="*/ 681 w 778"/>
                <a:gd name="T87" fmla="*/ 0 h 1"/>
                <a:gd name="T88" fmla="*/ 697 w 778"/>
                <a:gd name="T89" fmla="*/ 0 h 1"/>
                <a:gd name="T90" fmla="*/ 713 w 778"/>
                <a:gd name="T91" fmla="*/ 0 h 1"/>
                <a:gd name="T92" fmla="*/ 729 w 778"/>
                <a:gd name="T93" fmla="*/ 0 h 1"/>
                <a:gd name="T94" fmla="*/ 746 w 778"/>
                <a:gd name="T95" fmla="*/ 0 h 1"/>
                <a:gd name="T96" fmla="*/ 762 w 778"/>
                <a:gd name="T97" fmla="*/ 0 h 1"/>
                <a:gd name="T98" fmla="*/ 778 w 778"/>
                <a:gd name="T9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8" h="1">
                  <a:moveTo>
                    <a:pt x="0" y="1"/>
                  </a:moveTo>
                  <a:lnTo>
                    <a:pt x="0" y="1"/>
                  </a:lnTo>
                  <a:lnTo>
                    <a:pt x="16" y="1"/>
                  </a:lnTo>
                  <a:lnTo>
                    <a:pt x="32" y="1"/>
                  </a:lnTo>
                  <a:lnTo>
                    <a:pt x="48" y="1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97" y="1"/>
                  </a:lnTo>
                  <a:lnTo>
                    <a:pt x="113" y="1"/>
                  </a:lnTo>
                  <a:lnTo>
                    <a:pt x="130" y="1"/>
                  </a:lnTo>
                  <a:lnTo>
                    <a:pt x="146" y="1"/>
                  </a:lnTo>
                  <a:lnTo>
                    <a:pt x="162" y="1"/>
                  </a:lnTo>
                  <a:lnTo>
                    <a:pt x="178" y="1"/>
                  </a:lnTo>
                  <a:lnTo>
                    <a:pt x="194" y="1"/>
                  </a:lnTo>
                  <a:lnTo>
                    <a:pt x="211" y="1"/>
                  </a:lnTo>
                  <a:lnTo>
                    <a:pt x="227" y="1"/>
                  </a:lnTo>
                  <a:lnTo>
                    <a:pt x="243" y="1"/>
                  </a:lnTo>
                  <a:lnTo>
                    <a:pt x="259" y="1"/>
                  </a:lnTo>
                  <a:lnTo>
                    <a:pt x="276" y="1"/>
                  </a:lnTo>
                  <a:lnTo>
                    <a:pt x="292" y="1"/>
                  </a:lnTo>
                  <a:lnTo>
                    <a:pt x="308" y="1"/>
                  </a:lnTo>
                  <a:lnTo>
                    <a:pt x="324" y="1"/>
                  </a:lnTo>
                  <a:lnTo>
                    <a:pt x="340" y="1"/>
                  </a:lnTo>
                  <a:lnTo>
                    <a:pt x="357" y="1"/>
                  </a:lnTo>
                  <a:lnTo>
                    <a:pt x="373" y="1"/>
                  </a:lnTo>
                  <a:lnTo>
                    <a:pt x="389" y="1"/>
                  </a:lnTo>
                  <a:lnTo>
                    <a:pt x="405" y="1"/>
                  </a:lnTo>
                  <a:lnTo>
                    <a:pt x="422" y="1"/>
                  </a:lnTo>
                  <a:lnTo>
                    <a:pt x="438" y="1"/>
                  </a:lnTo>
                  <a:lnTo>
                    <a:pt x="454" y="1"/>
                  </a:lnTo>
                  <a:lnTo>
                    <a:pt x="470" y="1"/>
                  </a:lnTo>
                  <a:lnTo>
                    <a:pt x="486" y="1"/>
                  </a:lnTo>
                  <a:lnTo>
                    <a:pt x="503" y="1"/>
                  </a:lnTo>
                  <a:lnTo>
                    <a:pt x="519" y="1"/>
                  </a:lnTo>
                  <a:lnTo>
                    <a:pt x="535" y="1"/>
                  </a:lnTo>
                  <a:lnTo>
                    <a:pt x="551" y="1"/>
                  </a:lnTo>
                  <a:lnTo>
                    <a:pt x="568" y="1"/>
                  </a:lnTo>
                  <a:lnTo>
                    <a:pt x="583" y="1"/>
                  </a:lnTo>
                  <a:lnTo>
                    <a:pt x="600" y="1"/>
                  </a:lnTo>
                  <a:lnTo>
                    <a:pt x="616" y="1"/>
                  </a:lnTo>
                  <a:lnTo>
                    <a:pt x="632" y="1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5" name="Freeform 104"/>
            <p:cNvSpPr>
              <a:spLocks/>
            </p:cNvSpPr>
            <p:nvPr/>
          </p:nvSpPr>
          <p:spPr bwMode="auto">
            <a:xfrm>
              <a:off x="1816100" y="2172369"/>
              <a:ext cx="1262063" cy="211138"/>
            </a:xfrm>
            <a:custGeom>
              <a:avLst/>
              <a:gdLst>
                <a:gd name="T0" fmla="*/ 0 w 795"/>
                <a:gd name="T1" fmla="*/ 132 h 133"/>
                <a:gd name="T2" fmla="*/ 16 w 795"/>
                <a:gd name="T3" fmla="*/ 132 h 133"/>
                <a:gd name="T4" fmla="*/ 33 w 795"/>
                <a:gd name="T5" fmla="*/ 132 h 133"/>
                <a:gd name="T6" fmla="*/ 49 w 795"/>
                <a:gd name="T7" fmla="*/ 132 h 133"/>
                <a:gd name="T8" fmla="*/ 65 w 795"/>
                <a:gd name="T9" fmla="*/ 131 h 133"/>
                <a:gd name="T10" fmla="*/ 81 w 795"/>
                <a:gd name="T11" fmla="*/ 131 h 133"/>
                <a:gd name="T12" fmla="*/ 97 w 795"/>
                <a:gd name="T13" fmla="*/ 130 h 133"/>
                <a:gd name="T14" fmla="*/ 114 w 795"/>
                <a:gd name="T15" fmla="*/ 129 h 133"/>
                <a:gd name="T16" fmla="*/ 130 w 795"/>
                <a:gd name="T17" fmla="*/ 128 h 133"/>
                <a:gd name="T18" fmla="*/ 146 w 795"/>
                <a:gd name="T19" fmla="*/ 127 h 133"/>
                <a:gd name="T20" fmla="*/ 162 w 795"/>
                <a:gd name="T21" fmla="*/ 127 h 133"/>
                <a:gd name="T22" fmla="*/ 179 w 795"/>
                <a:gd name="T23" fmla="*/ 128 h 133"/>
                <a:gd name="T24" fmla="*/ 195 w 795"/>
                <a:gd name="T25" fmla="*/ 128 h 133"/>
                <a:gd name="T26" fmla="*/ 211 w 795"/>
                <a:gd name="T27" fmla="*/ 128 h 133"/>
                <a:gd name="T28" fmla="*/ 227 w 795"/>
                <a:gd name="T29" fmla="*/ 129 h 133"/>
                <a:gd name="T30" fmla="*/ 243 w 795"/>
                <a:gd name="T31" fmla="*/ 128 h 133"/>
                <a:gd name="T32" fmla="*/ 260 w 795"/>
                <a:gd name="T33" fmla="*/ 128 h 133"/>
                <a:gd name="T34" fmla="*/ 276 w 795"/>
                <a:gd name="T35" fmla="*/ 128 h 133"/>
                <a:gd name="T36" fmla="*/ 292 w 795"/>
                <a:gd name="T37" fmla="*/ 127 h 133"/>
                <a:gd name="T38" fmla="*/ 308 w 795"/>
                <a:gd name="T39" fmla="*/ 125 h 133"/>
                <a:gd name="T40" fmla="*/ 325 w 795"/>
                <a:gd name="T41" fmla="*/ 123 h 133"/>
                <a:gd name="T42" fmla="*/ 341 w 795"/>
                <a:gd name="T43" fmla="*/ 121 h 133"/>
                <a:gd name="T44" fmla="*/ 357 w 795"/>
                <a:gd name="T45" fmla="*/ 117 h 133"/>
                <a:gd name="T46" fmla="*/ 373 w 795"/>
                <a:gd name="T47" fmla="*/ 112 h 133"/>
                <a:gd name="T48" fmla="*/ 389 w 795"/>
                <a:gd name="T49" fmla="*/ 104 h 133"/>
                <a:gd name="T50" fmla="*/ 406 w 795"/>
                <a:gd name="T51" fmla="*/ 93 h 133"/>
                <a:gd name="T52" fmla="*/ 422 w 795"/>
                <a:gd name="T53" fmla="*/ 79 h 133"/>
                <a:gd name="T54" fmla="*/ 438 w 795"/>
                <a:gd name="T55" fmla="*/ 58 h 133"/>
                <a:gd name="T56" fmla="*/ 454 w 795"/>
                <a:gd name="T57" fmla="*/ 31 h 133"/>
                <a:gd name="T58" fmla="*/ 471 w 795"/>
                <a:gd name="T59" fmla="*/ 10 h 133"/>
                <a:gd name="T60" fmla="*/ 487 w 795"/>
                <a:gd name="T61" fmla="*/ 0 h 133"/>
                <a:gd name="T62" fmla="*/ 503 w 795"/>
                <a:gd name="T63" fmla="*/ 3 h 133"/>
                <a:gd name="T64" fmla="*/ 519 w 795"/>
                <a:gd name="T65" fmla="*/ 18 h 133"/>
                <a:gd name="T66" fmla="*/ 535 w 795"/>
                <a:gd name="T67" fmla="*/ 44 h 133"/>
                <a:gd name="T68" fmla="*/ 552 w 795"/>
                <a:gd name="T69" fmla="*/ 70 h 133"/>
                <a:gd name="T70" fmla="*/ 568 w 795"/>
                <a:gd name="T71" fmla="*/ 89 h 133"/>
                <a:gd name="T72" fmla="*/ 584 w 795"/>
                <a:gd name="T73" fmla="*/ 102 h 133"/>
                <a:gd name="T74" fmla="*/ 600 w 795"/>
                <a:gd name="T75" fmla="*/ 112 h 133"/>
                <a:gd name="T76" fmla="*/ 617 w 795"/>
                <a:gd name="T77" fmla="*/ 119 h 133"/>
                <a:gd name="T78" fmla="*/ 633 w 795"/>
                <a:gd name="T79" fmla="*/ 123 h 133"/>
                <a:gd name="T80" fmla="*/ 649 w 795"/>
                <a:gd name="T81" fmla="*/ 127 h 133"/>
                <a:gd name="T82" fmla="*/ 665 w 795"/>
                <a:gd name="T83" fmla="*/ 129 h 133"/>
                <a:gd name="T84" fmla="*/ 681 w 795"/>
                <a:gd name="T85" fmla="*/ 131 h 133"/>
                <a:gd name="T86" fmla="*/ 698 w 795"/>
                <a:gd name="T87" fmla="*/ 132 h 133"/>
                <a:gd name="T88" fmla="*/ 714 w 795"/>
                <a:gd name="T89" fmla="*/ 132 h 133"/>
                <a:gd name="T90" fmla="*/ 730 w 795"/>
                <a:gd name="T91" fmla="*/ 133 h 133"/>
                <a:gd name="T92" fmla="*/ 746 w 795"/>
                <a:gd name="T93" fmla="*/ 132 h 133"/>
                <a:gd name="T94" fmla="*/ 763 w 795"/>
                <a:gd name="T95" fmla="*/ 132 h 133"/>
                <a:gd name="T96" fmla="*/ 779 w 795"/>
                <a:gd name="T97" fmla="*/ 131 h 133"/>
                <a:gd name="T98" fmla="*/ 795 w 795"/>
                <a:gd name="T99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5" h="133">
                  <a:moveTo>
                    <a:pt x="0" y="132"/>
                  </a:moveTo>
                  <a:lnTo>
                    <a:pt x="16" y="132"/>
                  </a:lnTo>
                  <a:lnTo>
                    <a:pt x="33" y="132"/>
                  </a:lnTo>
                  <a:lnTo>
                    <a:pt x="49" y="132"/>
                  </a:lnTo>
                  <a:lnTo>
                    <a:pt x="65" y="131"/>
                  </a:lnTo>
                  <a:lnTo>
                    <a:pt x="81" y="131"/>
                  </a:lnTo>
                  <a:lnTo>
                    <a:pt x="97" y="130"/>
                  </a:lnTo>
                  <a:lnTo>
                    <a:pt x="114" y="129"/>
                  </a:lnTo>
                  <a:lnTo>
                    <a:pt x="130" y="128"/>
                  </a:lnTo>
                  <a:lnTo>
                    <a:pt x="146" y="127"/>
                  </a:lnTo>
                  <a:lnTo>
                    <a:pt x="162" y="127"/>
                  </a:lnTo>
                  <a:lnTo>
                    <a:pt x="179" y="128"/>
                  </a:lnTo>
                  <a:lnTo>
                    <a:pt x="195" y="128"/>
                  </a:lnTo>
                  <a:lnTo>
                    <a:pt x="211" y="128"/>
                  </a:lnTo>
                  <a:lnTo>
                    <a:pt x="227" y="129"/>
                  </a:lnTo>
                  <a:lnTo>
                    <a:pt x="243" y="128"/>
                  </a:lnTo>
                  <a:lnTo>
                    <a:pt x="260" y="128"/>
                  </a:lnTo>
                  <a:lnTo>
                    <a:pt x="276" y="128"/>
                  </a:lnTo>
                  <a:lnTo>
                    <a:pt x="292" y="127"/>
                  </a:lnTo>
                  <a:lnTo>
                    <a:pt x="308" y="125"/>
                  </a:lnTo>
                  <a:lnTo>
                    <a:pt x="325" y="123"/>
                  </a:lnTo>
                  <a:lnTo>
                    <a:pt x="341" y="121"/>
                  </a:lnTo>
                  <a:lnTo>
                    <a:pt x="357" y="117"/>
                  </a:lnTo>
                  <a:lnTo>
                    <a:pt x="373" y="112"/>
                  </a:lnTo>
                  <a:lnTo>
                    <a:pt x="389" y="104"/>
                  </a:lnTo>
                  <a:lnTo>
                    <a:pt x="406" y="93"/>
                  </a:lnTo>
                  <a:lnTo>
                    <a:pt x="422" y="79"/>
                  </a:lnTo>
                  <a:lnTo>
                    <a:pt x="438" y="58"/>
                  </a:lnTo>
                  <a:lnTo>
                    <a:pt x="454" y="31"/>
                  </a:lnTo>
                  <a:lnTo>
                    <a:pt x="471" y="10"/>
                  </a:lnTo>
                  <a:lnTo>
                    <a:pt x="487" y="0"/>
                  </a:lnTo>
                  <a:lnTo>
                    <a:pt x="503" y="3"/>
                  </a:lnTo>
                  <a:lnTo>
                    <a:pt x="519" y="18"/>
                  </a:lnTo>
                  <a:lnTo>
                    <a:pt x="535" y="44"/>
                  </a:lnTo>
                  <a:lnTo>
                    <a:pt x="552" y="70"/>
                  </a:lnTo>
                  <a:lnTo>
                    <a:pt x="568" y="89"/>
                  </a:lnTo>
                  <a:lnTo>
                    <a:pt x="584" y="102"/>
                  </a:lnTo>
                  <a:lnTo>
                    <a:pt x="600" y="112"/>
                  </a:lnTo>
                  <a:lnTo>
                    <a:pt x="617" y="119"/>
                  </a:lnTo>
                  <a:lnTo>
                    <a:pt x="633" y="123"/>
                  </a:lnTo>
                  <a:lnTo>
                    <a:pt x="649" y="127"/>
                  </a:lnTo>
                  <a:lnTo>
                    <a:pt x="665" y="129"/>
                  </a:lnTo>
                  <a:lnTo>
                    <a:pt x="681" y="131"/>
                  </a:lnTo>
                  <a:lnTo>
                    <a:pt x="698" y="132"/>
                  </a:lnTo>
                  <a:lnTo>
                    <a:pt x="714" y="132"/>
                  </a:lnTo>
                  <a:lnTo>
                    <a:pt x="730" y="133"/>
                  </a:lnTo>
                  <a:lnTo>
                    <a:pt x="746" y="132"/>
                  </a:lnTo>
                  <a:lnTo>
                    <a:pt x="763" y="132"/>
                  </a:lnTo>
                  <a:lnTo>
                    <a:pt x="779" y="131"/>
                  </a:lnTo>
                  <a:lnTo>
                    <a:pt x="795" y="129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6" name="Freeform 105"/>
            <p:cNvSpPr>
              <a:spLocks/>
            </p:cNvSpPr>
            <p:nvPr/>
          </p:nvSpPr>
          <p:spPr bwMode="auto">
            <a:xfrm>
              <a:off x="3078163" y="2373982"/>
              <a:ext cx="1260475" cy="9525"/>
            </a:xfrm>
            <a:custGeom>
              <a:avLst/>
              <a:gdLst>
                <a:gd name="T0" fmla="*/ 0 w 794"/>
                <a:gd name="T1" fmla="*/ 2 h 6"/>
                <a:gd name="T2" fmla="*/ 16 w 794"/>
                <a:gd name="T3" fmla="*/ 1 h 6"/>
                <a:gd name="T4" fmla="*/ 32 w 794"/>
                <a:gd name="T5" fmla="*/ 0 h 6"/>
                <a:gd name="T6" fmla="*/ 49 w 794"/>
                <a:gd name="T7" fmla="*/ 0 h 6"/>
                <a:gd name="T8" fmla="*/ 65 w 794"/>
                <a:gd name="T9" fmla="*/ 0 h 6"/>
                <a:gd name="T10" fmla="*/ 81 w 794"/>
                <a:gd name="T11" fmla="*/ 0 h 6"/>
                <a:gd name="T12" fmla="*/ 97 w 794"/>
                <a:gd name="T13" fmla="*/ 1 h 6"/>
                <a:gd name="T14" fmla="*/ 114 w 794"/>
                <a:gd name="T15" fmla="*/ 3 h 6"/>
                <a:gd name="T16" fmla="*/ 130 w 794"/>
                <a:gd name="T17" fmla="*/ 3 h 6"/>
                <a:gd name="T18" fmla="*/ 146 w 794"/>
                <a:gd name="T19" fmla="*/ 4 h 6"/>
                <a:gd name="T20" fmla="*/ 162 w 794"/>
                <a:gd name="T21" fmla="*/ 5 h 6"/>
                <a:gd name="T22" fmla="*/ 178 w 794"/>
                <a:gd name="T23" fmla="*/ 5 h 6"/>
                <a:gd name="T24" fmla="*/ 195 w 794"/>
                <a:gd name="T25" fmla="*/ 5 h 6"/>
                <a:gd name="T26" fmla="*/ 211 w 794"/>
                <a:gd name="T27" fmla="*/ 5 h 6"/>
                <a:gd name="T28" fmla="*/ 227 w 794"/>
                <a:gd name="T29" fmla="*/ 5 h 6"/>
                <a:gd name="T30" fmla="*/ 243 w 794"/>
                <a:gd name="T31" fmla="*/ 5 h 6"/>
                <a:gd name="T32" fmla="*/ 260 w 794"/>
                <a:gd name="T33" fmla="*/ 5 h 6"/>
                <a:gd name="T34" fmla="*/ 276 w 794"/>
                <a:gd name="T35" fmla="*/ 5 h 6"/>
                <a:gd name="T36" fmla="*/ 292 w 794"/>
                <a:gd name="T37" fmla="*/ 6 h 6"/>
                <a:gd name="T38" fmla="*/ 308 w 794"/>
                <a:gd name="T39" fmla="*/ 6 h 6"/>
                <a:gd name="T40" fmla="*/ 324 w 794"/>
                <a:gd name="T41" fmla="*/ 6 h 6"/>
                <a:gd name="T42" fmla="*/ 341 w 794"/>
                <a:gd name="T43" fmla="*/ 6 h 6"/>
                <a:gd name="T44" fmla="*/ 356 w 794"/>
                <a:gd name="T45" fmla="*/ 6 h 6"/>
                <a:gd name="T46" fmla="*/ 373 w 794"/>
                <a:gd name="T47" fmla="*/ 5 h 6"/>
                <a:gd name="T48" fmla="*/ 389 w 794"/>
                <a:gd name="T49" fmla="*/ 5 h 6"/>
                <a:gd name="T50" fmla="*/ 405 w 794"/>
                <a:gd name="T51" fmla="*/ 5 h 6"/>
                <a:gd name="T52" fmla="*/ 421 w 794"/>
                <a:gd name="T53" fmla="*/ 5 h 6"/>
                <a:gd name="T54" fmla="*/ 438 w 794"/>
                <a:gd name="T55" fmla="*/ 5 h 6"/>
                <a:gd name="T56" fmla="*/ 454 w 794"/>
                <a:gd name="T57" fmla="*/ 5 h 6"/>
                <a:gd name="T58" fmla="*/ 470 w 794"/>
                <a:gd name="T59" fmla="*/ 5 h 6"/>
                <a:gd name="T60" fmla="*/ 486 w 794"/>
                <a:gd name="T61" fmla="*/ 5 h 6"/>
                <a:gd name="T62" fmla="*/ 502 w 794"/>
                <a:gd name="T63" fmla="*/ 5 h 6"/>
                <a:gd name="T64" fmla="*/ 519 w 794"/>
                <a:gd name="T65" fmla="*/ 6 h 6"/>
                <a:gd name="T66" fmla="*/ 535 w 794"/>
                <a:gd name="T67" fmla="*/ 6 h 6"/>
                <a:gd name="T68" fmla="*/ 551 w 794"/>
                <a:gd name="T69" fmla="*/ 6 h 6"/>
                <a:gd name="T70" fmla="*/ 567 w 794"/>
                <a:gd name="T71" fmla="*/ 6 h 6"/>
                <a:gd name="T72" fmla="*/ 584 w 794"/>
                <a:gd name="T73" fmla="*/ 6 h 6"/>
                <a:gd name="T74" fmla="*/ 600 w 794"/>
                <a:gd name="T75" fmla="*/ 6 h 6"/>
                <a:gd name="T76" fmla="*/ 616 w 794"/>
                <a:gd name="T77" fmla="*/ 6 h 6"/>
                <a:gd name="T78" fmla="*/ 632 w 794"/>
                <a:gd name="T79" fmla="*/ 6 h 6"/>
                <a:gd name="T80" fmla="*/ 648 w 794"/>
                <a:gd name="T81" fmla="*/ 6 h 6"/>
                <a:gd name="T82" fmla="*/ 665 w 794"/>
                <a:gd name="T83" fmla="*/ 6 h 6"/>
                <a:gd name="T84" fmla="*/ 681 w 794"/>
                <a:gd name="T85" fmla="*/ 6 h 6"/>
                <a:gd name="T86" fmla="*/ 697 w 794"/>
                <a:gd name="T87" fmla="*/ 6 h 6"/>
                <a:gd name="T88" fmla="*/ 713 w 794"/>
                <a:gd name="T89" fmla="*/ 6 h 6"/>
                <a:gd name="T90" fmla="*/ 730 w 794"/>
                <a:gd name="T91" fmla="*/ 6 h 6"/>
                <a:gd name="T92" fmla="*/ 746 w 794"/>
                <a:gd name="T93" fmla="*/ 6 h 6"/>
                <a:gd name="T94" fmla="*/ 762 w 794"/>
                <a:gd name="T95" fmla="*/ 6 h 6"/>
                <a:gd name="T96" fmla="*/ 778 w 794"/>
                <a:gd name="T97" fmla="*/ 6 h 6"/>
                <a:gd name="T98" fmla="*/ 794 w 794"/>
                <a:gd name="T9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4" h="6">
                  <a:moveTo>
                    <a:pt x="0" y="2"/>
                  </a:moveTo>
                  <a:lnTo>
                    <a:pt x="16" y="1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1"/>
                  </a:lnTo>
                  <a:lnTo>
                    <a:pt x="114" y="3"/>
                  </a:lnTo>
                  <a:lnTo>
                    <a:pt x="130" y="3"/>
                  </a:lnTo>
                  <a:lnTo>
                    <a:pt x="146" y="4"/>
                  </a:lnTo>
                  <a:lnTo>
                    <a:pt x="162" y="5"/>
                  </a:lnTo>
                  <a:lnTo>
                    <a:pt x="178" y="5"/>
                  </a:lnTo>
                  <a:lnTo>
                    <a:pt x="195" y="5"/>
                  </a:lnTo>
                  <a:lnTo>
                    <a:pt x="211" y="5"/>
                  </a:lnTo>
                  <a:lnTo>
                    <a:pt x="227" y="5"/>
                  </a:lnTo>
                  <a:lnTo>
                    <a:pt x="243" y="5"/>
                  </a:lnTo>
                  <a:lnTo>
                    <a:pt x="260" y="5"/>
                  </a:lnTo>
                  <a:lnTo>
                    <a:pt x="276" y="5"/>
                  </a:lnTo>
                  <a:lnTo>
                    <a:pt x="292" y="6"/>
                  </a:lnTo>
                  <a:lnTo>
                    <a:pt x="308" y="6"/>
                  </a:lnTo>
                  <a:lnTo>
                    <a:pt x="324" y="6"/>
                  </a:lnTo>
                  <a:lnTo>
                    <a:pt x="341" y="6"/>
                  </a:lnTo>
                  <a:lnTo>
                    <a:pt x="356" y="6"/>
                  </a:lnTo>
                  <a:lnTo>
                    <a:pt x="373" y="5"/>
                  </a:lnTo>
                  <a:lnTo>
                    <a:pt x="389" y="5"/>
                  </a:lnTo>
                  <a:lnTo>
                    <a:pt x="405" y="5"/>
                  </a:lnTo>
                  <a:lnTo>
                    <a:pt x="421" y="5"/>
                  </a:lnTo>
                  <a:lnTo>
                    <a:pt x="438" y="5"/>
                  </a:lnTo>
                  <a:lnTo>
                    <a:pt x="454" y="5"/>
                  </a:lnTo>
                  <a:lnTo>
                    <a:pt x="470" y="5"/>
                  </a:lnTo>
                  <a:lnTo>
                    <a:pt x="486" y="5"/>
                  </a:lnTo>
                  <a:lnTo>
                    <a:pt x="502" y="5"/>
                  </a:lnTo>
                  <a:lnTo>
                    <a:pt x="519" y="6"/>
                  </a:lnTo>
                  <a:lnTo>
                    <a:pt x="535" y="6"/>
                  </a:lnTo>
                  <a:lnTo>
                    <a:pt x="551" y="6"/>
                  </a:lnTo>
                  <a:lnTo>
                    <a:pt x="567" y="6"/>
                  </a:lnTo>
                  <a:lnTo>
                    <a:pt x="584" y="6"/>
                  </a:lnTo>
                  <a:lnTo>
                    <a:pt x="600" y="6"/>
                  </a:lnTo>
                  <a:lnTo>
                    <a:pt x="616" y="6"/>
                  </a:lnTo>
                  <a:lnTo>
                    <a:pt x="632" y="6"/>
                  </a:lnTo>
                  <a:lnTo>
                    <a:pt x="648" y="6"/>
                  </a:lnTo>
                  <a:lnTo>
                    <a:pt x="665" y="6"/>
                  </a:lnTo>
                  <a:lnTo>
                    <a:pt x="681" y="6"/>
                  </a:lnTo>
                  <a:lnTo>
                    <a:pt x="697" y="6"/>
                  </a:lnTo>
                  <a:lnTo>
                    <a:pt x="713" y="6"/>
                  </a:lnTo>
                  <a:lnTo>
                    <a:pt x="730" y="6"/>
                  </a:lnTo>
                  <a:lnTo>
                    <a:pt x="746" y="6"/>
                  </a:lnTo>
                  <a:lnTo>
                    <a:pt x="762" y="6"/>
                  </a:lnTo>
                  <a:lnTo>
                    <a:pt x="778" y="6"/>
                  </a:lnTo>
                  <a:lnTo>
                    <a:pt x="794" y="6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7" name="Freeform 106"/>
            <p:cNvSpPr>
              <a:spLocks/>
            </p:cNvSpPr>
            <p:nvPr/>
          </p:nvSpPr>
          <p:spPr bwMode="auto">
            <a:xfrm>
              <a:off x="4338638" y="2383507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8" name="Freeform 107"/>
            <p:cNvSpPr>
              <a:spLocks/>
            </p:cNvSpPr>
            <p:nvPr/>
          </p:nvSpPr>
          <p:spPr bwMode="auto">
            <a:xfrm>
              <a:off x="581025" y="2183482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9" name="Freeform 108"/>
            <p:cNvSpPr>
              <a:spLocks/>
            </p:cNvSpPr>
            <p:nvPr/>
          </p:nvSpPr>
          <p:spPr bwMode="auto">
            <a:xfrm>
              <a:off x="1816100" y="2183482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0" name="Freeform 109"/>
            <p:cNvSpPr>
              <a:spLocks/>
            </p:cNvSpPr>
            <p:nvPr/>
          </p:nvSpPr>
          <p:spPr bwMode="auto">
            <a:xfrm>
              <a:off x="3078163" y="2181894"/>
              <a:ext cx="1260475" cy="1588"/>
            </a:xfrm>
            <a:custGeom>
              <a:avLst/>
              <a:gdLst>
                <a:gd name="T0" fmla="*/ 0 w 794"/>
                <a:gd name="T1" fmla="*/ 1 h 1"/>
                <a:gd name="T2" fmla="*/ 16 w 794"/>
                <a:gd name="T3" fmla="*/ 1 h 1"/>
                <a:gd name="T4" fmla="*/ 32 w 794"/>
                <a:gd name="T5" fmla="*/ 1 h 1"/>
                <a:gd name="T6" fmla="*/ 49 w 794"/>
                <a:gd name="T7" fmla="*/ 1 h 1"/>
                <a:gd name="T8" fmla="*/ 65 w 794"/>
                <a:gd name="T9" fmla="*/ 1 h 1"/>
                <a:gd name="T10" fmla="*/ 81 w 794"/>
                <a:gd name="T11" fmla="*/ 1 h 1"/>
                <a:gd name="T12" fmla="*/ 97 w 794"/>
                <a:gd name="T13" fmla="*/ 1 h 1"/>
                <a:gd name="T14" fmla="*/ 114 w 794"/>
                <a:gd name="T15" fmla="*/ 1 h 1"/>
                <a:gd name="T16" fmla="*/ 130 w 794"/>
                <a:gd name="T17" fmla="*/ 1 h 1"/>
                <a:gd name="T18" fmla="*/ 146 w 794"/>
                <a:gd name="T19" fmla="*/ 1 h 1"/>
                <a:gd name="T20" fmla="*/ 162 w 794"/>
                <a:gd name="T21" fmla="*/ 1 h 1"/>
                <a:gd name="T22" fmla="*/ 178 w 794"/>
                <a:gd name="T23" fmla="*/ 1 h 1"/>
                <a:gd name="T24" fmla="*/ 195 w 794"/>
                <a:gd name="T25" fmla="*/ 1 h 1"/>
                <a:gd name="T26" fmla="*/ 211 w 794"/>
                <a:gd name="T27" fmla="*/ 1 h 1"/>
                <a:gd name="T28" fmla="*/ 227 w 794"/>
                <a:gd name="T29" fmla="*/ 1 h 1"/>
                <a:gd name="T30" fmla="*/ 243 w 794"/>
                <a:gd name="T31" fmla="*/ 1 h 1"/>
                <a:gd name="T32" fmla="*/ 260 w 794"/>
                <a:gd name="T33" fmla="*/ 1 h 1"/>
                <a:gd name="T34" fmla="*/ 276 w 794"/>
                <a:gd name="T35" fmla="*/ 1 h 1"/>
                <a:gd name="T36" fmla="*/ 292 w 794"/>
                <a:gd name="T37" fmla="*/ 1 h 1"/>
                <a:gd name="T38" fmla="*/ 308 w 794"/>
                <a:gd name="T39" fmla="*/ 1 h 1"/>
                <a:gd name="T40" fmla="*/ 324 w 794"/>
                <a:gd name="T41" fmla="*/ 1 h 1"/>
                <a:gd name="T42" fmla="*/ 341 w 794"/>
                <a:gd name="T43" fmla="*/ 1 h 1"/>
                <a:gd name="T44" fmla="*/ 356 w 794"/>
                <a:gd name="T45" fmla="*/ 1 h 1"/>
                <a:gd name="T46" fmla="*/ 373 w 794"/>
                <a:gd name="T47" fmla="*/ 1 h 1"/>
                <a:gd name="T48" fmla="*/ 389 w 794"/>
                <a:gd name="T49" fmla="*/ 1 h 1"/>
                <a:gd name="T50" fmla="*/ 405 w 794"/>
                <a:gd name="T51" fmla="*/ 1 h 1"/>
                <a:gd name="T52" fmla="*/ 421 w 794"/>
                <a:gd name="T53" fmla="*/ 1 h 1"/>
                <a:gd name="T54" fmla="*/ 438 w 794"/>
                <a:gd name="T55" fmla="*/ 1 h 1"/>
                <a:gd name="T56" fmla="*/ 454 w 794"/>
                <a:gd name="T57" fmla="*/ 1 h 1"/>
                <a:gd name="T58" fmla="*/ 470 w 794"/>
                <a:gd name="T59" fmla="*/ 1 h 1"/>
                <a:gd name="T60" fmla="*/ 486 w 794"/>
                <a:gd name="T61" fmla="*/ 1 h 1"/>
                <a:gd name="T62" fmla="*/ 502 w 794"/>
                <a:gd name="T63" fmla="*/ 1 h 1"/>
                <a:gd name="T64" fmla="*/ 519 w 794"/>
                <a:gd name="T65" fmla="*/ 1 h 1"/>
                <a:gd name="T66" fmla="*/ 535 w 794"/>
                <a:gd name="T67" fmla="*/ 1 h 1"/>
                <a:gd name="T68" fmla="*/ 551 w 794"/>
                <a:gd name="T69" fmla="*/ 1 h 1"/>
                <a:gd name="T70" fmla="*/ 567 w 794"/>
                <a:gd name="T71" fmla="*/ 1 h 1"/>
                <a:gd name="T72" fmla="*/ 584 w 794"/>
                <a:gd name="T73" fmla="*/ 1 h 1"/>
                <a:gd name="T74" fmla="*/ 600 w 794"/>
                <a:gd name="T75" fmla="*/ 1 h 1"/>
                <a:gd name="T76" fmla="*/ 616 w 794"/>
                <a:gd name="T77" fmla="*/ 1 h 1"/>
                <a:gd name="T78" fmla="*/ 632 w 794"/>
                <a:gd name="T79" fmla="*/ 0 h 1"/>
                <a:gd name="T80" fmla="*/ 648 w 794"/>
                <a:gd name="T81" fmla="*/ 0 h 1"/>
                <a:gd name="T82" fmla="*/ 665 w 794"/>
                <a:gd name="T83" fmla="*/ 0 h 1"/>
                <a:gd name="T84" fmla="*/ 681 w 794"/>
                <a:gd name="T85" fmla="*/ 0 h 1"/>
                <a:gd name="T86" fmla="*/ 697 w 794"/>
                <a:gd name="T87" fmla="*/ 0 h 1"/>
                <a:gd name="T88" fmla="*/ 713 w 794"/>
                <a:gd name="T89" fmla="*/ 0 h 1"/>
                <a:gd name="T90" fmla="*/ 730 w 794"/>
                <a:gd name="T91" fmla="*/ 0 h 1"/>
                <a:gd name="T92" fmla="*/ 746 w 794"/>
                <a:gd name="T93" fmla="*/ 0 h 1"/>
                <a:gd name="T94" fmla="*/ 762 w 794"/>
                <a:gd name="T95" fmla="*/ 0 h 1"/>
                <a:gd name="T96" fmla="*/ 778 w 794"/>
                <a:gd name="T97" fmla="*/ 0 h 1"/>
                <a:gd name="T98" fmla="*/ 794 w 794"/>
                <a:gd name="T9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4" h="1">
                  <a:moveTo>
                    <a:pt x="0" y="1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9" y="1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97" y="1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6" y="1"/>
                  </a:lnTo>
                  <a:lnTo>
                    <a:pt x="162" y="1"/>
                  </a:lnTo>
                  <a:lnTo>
                    <a:pt x="178" y="1"/>
                  </a:lnTo>
                  <a:lnTo>
                    <a:pt x="195" y="1"/>
                  </a:lnTo>
                  <a:lnTo>
                    <a:pt x="211" y="1"/>
                  </a:lnTo>
                  <a:lnTo>
                    <a:pt x="227" y="1"/>
                  </a:lnTo>
                  <a:lnTo>
                    <a:pt x="243" y="1"/>
                  </a:lnTo>
                  <a:lnTo>
                    <a:pt x="260" y="1"/>
                  </a:lnTo>
                  <a:lnTo>
                    <a:pt x="276" y="1"/>
                  </a:lnTo>
                  <a:lnTo>
                    <a:pt x="292" y="1"/>
                  </a:lnTo>
                  <a:lnTo>
                    <a:pt x="308" y="1"/>
                  </a:lnTo>
                  <a:lnTo>
                    <a:pt x="324" y="1"/>
                  </a:lnTo>
                  <a:lnTo>
                    <a:pt x="341" y="1"/>
                  </a:lnTo>
                  <a:lnTo>
                    <a:pt x="356" y="1"/>
                  </a:lnTo>
                  <a:lnTo>
                    <a:pt x="373" y="1"/>
                  </a:lnTo>
                  <a:lnTo>
                    <a:pt x="389" y="1"/>
                  </a:lnTo>
                  <a:lnTo>
                    <a:pt x="405" y="1"/>
                  </a:lnTo>
                  <a:lnTo>
                    <a:pt x="421" y="1"/>
                  </a:lnTo>
                  <a:lnTo>
                    <a:pt x="438" y="1"/>
                  </a:lnTo>
                  <a:lnTo>
                    <a:pt x="454" y="1"/>
                  </a:lnTo>
                  <a:lnTo>
                    <a:pt x="470" y="1"/>
                  </a:lnTo>
                  <a:lnTo>
                    <a:pt x="486" y="1"/>
                  </a:lnTo>
                  <a:lnTo>
                    <a:pt x="502" y="1"/>
                  </a:lnTo>
                  <a:lnTo>
                    <a:pt x="519" y="1"/>
                  </a:lnTo>
                  <a:lnTo>
                    <a:pt x="535" y="1"/>
                  </a:lnTo>
                  <a:lnTo>
                    <a:pt x="551" y="1"/>
                  </a:lnTo>
                  <a:lnTo>
                    <a:pt x="567" y="1"/>
                  </a:lnTo>
                  <a:lnTo>
                    <a:pt x="584" y="1"/>
                  </a:lnTo>
                  <a:lnTo>
                    <a:pt x="600" y="1"/>
                  </a:lnTo>
                  <a:lnTo>
                    <a:pt x="616" y="1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1" name="Freeform 110"/>
            <p:cNvSpPr>
              <a:spLocks/>
            </p:cNvSpPr>
            <p:nvPr/>
          </p:nvSpPr>
          <p:spPr bwMode="auto">
            <a:xfrm>
              <a:off x="4338638" y="2110457"/>
              <a:ext cx="533400" cy="73025"/>
            </a:xfrm>
            <a:custGeom>
              <a:avLst/>
              <a:gdLst>
                <a:gd name="T0" fmla="*/ 0 w 336"/>
                <a:gd name="T1" fmla="*/ 45 h 46"/>
                <a:gd name="T2" fmla="*/ 17 w 336"/>
                <a:gd name="T3" fmla="*/ 46 h 46"/>
                <a:gd name="T4" fmla="*/ 33 w 336"/>
                <a:gd name="T5" fmla="*/ 46 h 46"/>
                <a:gd name="T6" fmla="*/ 49 w 336"/>
                <a:gd name="T7" fmla="*/ 46 h 46"/>
                <a:gd name="T8" fmla="*/ 65 w 336"/>
                <a:gd name="T9" fmla="*/ 46 h 46"/>
                <a:gd name="T10" fmla="*/ 82 w 336"/>
                <a:gd name="T11" fmla="*/ 45 h 46"/>
                <a:gd name="T12" fmla="*/ 98 w 336"/>
                <a:gd name="T13" fmla="*/ 45 h 46"/>
                <a:gd name="T14" fmla="*/ 114 w 336"/>
                <a:gd name="T15" fmla="*/ 45 h 46"/>
                <a:gd name="T16" fmla="*/ 130 w 336"/>
                <a:gd name="T17" fmla="*/ 44 h 46"/>
                <a:gd name="T18" fmla="*/ 146 w 336"/>
                <a:gd name="T19" fmla="*/ 43 h 46"/>
                <a:gd name="T20" fmla="*/ 163 w 336"/>
                <a:gd name="T21" fmla="*/ 42 h 46"/>
                <a:gd name="T22" fmla="*/ 179 w 336"/>
                <a:gd name="T23" fmla="*/ 40 h 46"/>
                <a:gd name="T24" fmla="*/ 195 w 336"/>
                <a:gd name="T25" fmla="*/ 38 h 46"/>
                <a:gd name="T26" fmla="*/ 211 w 336"/>
                <a:gd name="T27" fmla="*/ 36 h 46"/>
                <a:gd name="T28" fmla="*/ 228 w 336"/>
                <a:gd name="T29" fmla="*/ 32 h 46"/>
                <a:gd name="T30" fmla="*/ 244 w 336"/>
                <a:gd name="T31" fmla="*/ 27 h 46"/>
                <a:gd name="T32" fmla="*/ 260 w 336"/>
                <a:gd name="T33" fmla="*/ 20 h 46"/>
                <a:gd name="T34" fmla="*/ 276 w 336"/>
                <a:gd name="T35" fmla="*/ 11 h 46"/>
                <a:gd name="T36" fmla="*/ 292 w 336"/>
                <a:gd name="T37" fmla="*/ 3 h 46"/>
                <a:gd name="T38" fmla="*/ 309 w 336"/>
                <a:gd name="T39" fmla="*/ 0 h 46"/>
                <a:gd name="T40" fmla="*/ 325 w 336"/>
                <a:gd name="T41" fmla="*/ 2 h 46"/>
                <a:gd name="T42" fmla="*/ 336 w 336"/>
                <a:gd name="T4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46">
                  <a:moveTo>
                    <a:pt x="0" y="45"/>
                  </a:moveTo>
                  <a:lnTo>
                    <a:pt x="17" y="46"/>
                  </a:lnTo>
                  <a:lnTo>
                    <a:pt x="33" y="46"/>
                  </a:lnTo>
                  <a:lnTo>
                    <a:pt x="49" y="46"/>
                  </a:lnTo>
                  <a:lnTo>
                    <a:pt x="65" y="46"/>
                  </a:lnTo>
                  <a:lnTo>
                    <a:pt x="82" y="45"/>
                  </a:lnTo>
                  <a:lnTo>
                    <a:pt x="98" y="45"/>
                  </a:lnTo>
                  <a:lnTo>
                    <a:pt x="114" y="45"/>
                  </a:lnTo>
                  <a:lnTo>
                    <a:pt x="130" y="44"/>
                  </a:lnTo>
                  <a:lnTo>
                    <a:pt x="146" y="43"/>
                  </a:lnTo>
                  <a:lnTo>
                    <a:pt x="163" y="42"/>
                  </a:lnTo>
                  <a:lnTo>
                    <a:pt x="179" y="40"/>
                  </a:lnTo>
                  <a:lnTo>
                    <a:pt x="195" y="38"/>
                  </a:lnTo>
                  <a:lnTo>
                    <a:pt x="211" y="36"/>
                  </a:lnTo>
                  <a:lnTo>
                    <a:pt x="228" y="32"/>
                  </a:lnTo>
                  <a:lnTo>
                    <a:pt x="244" y="27"/>
                  </a:lnTo>
                  <a:lnTo>
                    <a:pt x="260" y="20"/>
                  </a:lnTo>
                  <a:lnTo>
                    <a:pt x="276" y="11"/>
                  </a:lnTo>
                  <a:lnTo>
                    <a:pt x="292" y="3"/>
                  </a:lnTo>
                  <a:lnTo>
                    <a:pt x="309" y="0"/>
                  </a:lnTo>
                  <a:lnTo>
                    <a:pt x="325" y="2"/>
                  </a:lnTo>
                  <a:lnTo>
                    <a:pt x="336" y="7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2" name="Freeform 111"/>
            <p:cNvSpPr>
              <a:spLocks/>
            </p:cNvSpPr>
            <p:nvPr/>
          </p:nvSpPr>
          <p:spPr bwMode="auto">
            <a:xfrm>
              <a:off x="581025" y="21374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3" name="Freeform 112"/>
            <p:cNvSpPr>
              <a:spLocks/>
            </p:cNvSpPr>
            <p:nvPr/>
          </p:nvSpPr>
          <p:spPr bwMode="auto">
            <a:xfrm>
              <a:off x="1816100" y="21374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4" name="Freeform 113"/>
            <p:cNvSpPr>
              <a:spLocks/>
            </p:cNvSpPr>
            <p:nvPr/>
          </p:nvSpPr>
          <p:spPr bwMode="auto">
            <a:xfrm>
              <a:off x="3078163" y="21374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5" name="Freeform 114"/>
            <p:cNvSpPr>
              <a:spLocks/>
            </p:cNvSpPr>
            <p:nvPr/>
          </p:nvSpPr>
          <p:spPr bwMode="auto">
            <a:xfrm>
              <a:off x="4338638" y="2088232"/>
              <a:ext cx="533400" cy="49213"/>
            </a:xfrm>
            <a:custGeom>
              <a:avLst/>
              <a:gdLst>
                <a:gd name="T0" fmla="*/ 0 w 336"/>
                <a:gd name="T1" fmla="*/ 31 h 31"/>
                <a:gd name="T2" fmla="*/ 17 w 336"/>
                <a:gd name="T3" fmla="*/ 31 h 31"/>
                <a:gd name="T4" fmla="*/ 33 w 336"/>
                <a:gd name="T5" fmla="*/ 31 h 31"/>
                <a:gd name="T6" fmla="*/ 49 w 336"/>
                <a:gd name="T7" fmla="*/ 31 h 31"/>
                <a:gd name="T8" fmla="*/ 65 w 336"/>
                <a:gd name="T9" fmla="*/ 31 h 31"/>
                <a:gd name="T10" fmla="*/ 82 w 336"/>
                <a:gd name="T11" fmla="*/ 31 h 31"/>
                <a:gd name="T12" fmla="*/ 98 w 336"/>
                <a:gd name="T13" fmla="*/ 31 h 31"/>
                <a:gd name="T14" fmla="*/ 114 w 336"/>
                <a:gd name="T15" fmla="*/ 31 h 31"/>
                <a:gd name="T16" fmla="*/ 130 w 336"/>
                <a:gd name="T17" fmla="*/ 30 h 31"/>
                <a:gd name="T18" fmla="*/ 146 w 336"/>
                <a:gd name="T19" fmla="*/ 29 h 31"/>
                <a:gd name="T20" fmla="*/ 163 w 336"/>
                <a:gd name="T21" fmla="*/ 29 h 31"/>
                <a:gd name="T22" fmla="*/ 179 w 336"/>
                <a:gd name="T23" fmla="*/ 28 h 31"/>
                <a:gd name="T24" fmla="*/ 195 w 336"/>
                <a:gd name="T25" fmla="*/ 26 h 31"/>
                <a:gd name="T26" fmla="*/ 211 w 336"/>
                <a:gd name="T27" fmla="*/ 24 h 31"/>
                <a:gd name="T28" fmla="*/ 228 w 336"/>
                <a:gd name="T29" fmla="*/ 21 h 31"/>
                <a:gd name="T30" fmla="*/ 244 w 336"/>
                <a:gd name="T31" fmla="*/ 17 h 31"/>
                <a:gd name="T32" fmla="*/ 260 w 336"/>
                <a:gd name="T33" fmla="*/ 13 h 31"/>
                <a:gd name="T34" fmla="*/ 276 w 336"/>
                <a:gd name="T35" fmla="*/ 7 h 31"/>
                <a:gd name="T36" fmla="*/ 292 w 336"/>
                <a:gd name="T37" fmla="*/ 1 h 31"/>
                <a:gd name="T38" fmla="*/ 309 w 336"/>
                <a:gd name="T39" fmla="*/ 0 h 31"/>
                <a:gd name="T40" fmla="*/ 325 w 336"/>
                <a:gd name="T41" fmla="*/ 2 h 31"/>
                <a:gd name="T42" fmla="*/ 336 w 336"/>
                <a:gd name="T4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31">
                  <a:moveTo>
                    <a:pt x="0" y="31"/>
                  </a:moveTo>
                  <a:lnTo>
                    <a:pt x="17" y="31"/>
                  </a:lnTo>
                  <a:lnTo>
                    <a:pt x="33" y="31"/>
                  </a:lnTo>
                  <a:lnTo>
                    <a:pt x="49" y="31"/>
                  </a:lnTo>
                  <a:lnTo>
                    <a:pt x="65" y="31"/>
                  </a:lnTo>
                  <a:lnTo>
                    <a:pt x="82" y="31"/>
                  </a:lnTo>
                  <a:lnTo>
                    <a:pt x="98" y="31"/>
                  </a:lnTo>
                  <a:lnTo>
                    <a:pt x="114" y="31"/>
                  </a:lnTo>
                  <a:lnTo>
                    <a:pt x="130" y="30"/>
                  </a:lnTo>
                  <a:lnTo>
                    <a:pt x="146" y="29"/>
                  </a:lnTo>
                  <a:lnTo>
                    <a:pt x="163" y="29"/>
                  </a:lnTo>
                  <a:lnTo>
                    <a:pt x="179" y="28"/>
                  </a:lnTo>
                  <a:lnTo>
                    <a:pt x="195" y="26"/>
                  </a:lnTo>
                  <a:lnTo>
                    <a:pt x="211" y="24"/>
                  </a:lnTo>
                  <a:lnTo>
                    <a:pt x="228" y="21"/>
                  </a:lnTo>
                  <a:lnTo>
                    <a:pt x="244" y="17"/>
                  </a:lnTo>
                  <a:lnTo>
                    <a:pt x="260" y="13"/>
                  </a:lnTo>
                  <a:lnTo>
                    <a:pt x="276" y="7"/>
                  </a:lnTo>
                  <a:lnTo>
                    <a:pt x="292" y="1"/>
                  </a:lnTo>
                  <a:lnTo>
                    <a:pt x="309" y="0"/>
                  </a:lnTo>
                  <a:lnTo>
                    <a:pt x="325" y="2"/>
                  </a:lnTo>
                  <a:lnTo>
                    <a:pt x="336" y="5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6" name="Freeform 115"/>
            <p:cNvSpPr>
              <a:spLocks/>
            </p:cNvSpPr>
            <p:nvPr/>
          </p:nvSpPr>
          <p:spPr bwMode="auto">
            <a:xfrm>
              <a:off x="581025" y="33312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7" name="Freeform 116"/>
            <p:cNvSpPr>
              <a:spLocks/>
            </p:cNvSpPr>
            <p:nvPr/>
          </p:nvSpPr>
          <p:spPr bwMode="auto">
            <a:xfrm>
              <a:off x="1816100" y="33312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8" name="Freeform 117"/>
            <p:cNvSpPr>
              <a:spLocks/>
            </p:cNvSpPr>
            <p:nvPr/>
          </p:nvSpPr>
          <p:spPr bwMode="auto">
            <a:xfrm>
              <a:off x="3078163" y="33312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9" name="Freeform 118"/>
            <p:cNvSpPr>
              <a:spLocks/>
            </p:cNvSpPr>
            <p:nvPr/>
          </p:nvSpPr>
          <p:spPr bwMode="auto">
            <a:xfrm>
              <a:off x="4338638" y="33312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0" name="Freeform 119"/>
            <p:cNvSpPr>
              <a:spLocks/>
            </p:cNvSpPr>
            <p:nvPr/>
          </p:nvSpPr>
          <p:spPr bwMode="auto">
            <a:xfrm>
              <a:off x="581025" y="3024857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1" name="Freeform 120"/>
            <p:cNvSpPr>
              <a:spLocks/>
            </p:cNvSpPr>
            <p:nvPr/>
          </p:nvSpPr>
          <p:spPr bwMode="auto">
            <a:xfrm>
              <a:off x="1816100" y="3024857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2" name="Freeform 121"/>
            <p:cNvSpPr>
              <a:spLocks/>
            </p:cNvSpPr>
            <p:nvPr/>
          </p:nvSpPr>
          <p:spPr bwMode="auto">
            <a:xfrm>
              <a:off x="3078163" y="3024857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3" name="Freeform 122"/>
            <p:cNvSpPr>
              <a:spLocks/>
            </p:cNvSpPr>
            <p:nvPr/>
          </p:nvSpPr>
          <p:spPr bwMode="auto">
            <a:xfrm>
              <a:off x="4338638" y="3024857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4" name="Freeform 123"/>
            <p:cNvSpPr>
              <a:spLocks/>
            </p:cNvSpPr>
            <p:nvPr/>
          </p:nvSpPr>
          <p:spPr bwMode="auto">
            <a:xfrm>
              <a:off x="581025" y="27978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5" name="Freeform 124"/>
            <p:cNvSpPr>
              <a:spLocks/>
            </p:cNvSpPr>
            <p:nvPr/>
          </p:nvSpPr>
          <p:spPr bwMode="auto">
            <a:xfrm>
              <a:off x="1816100" y="27978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6" name="Freeform 125"/>
            <p:cNvSpPr>
              <a:spLocks/>
            </p:cNvSpPr>
            <p:nvPr/>
          </p:nvSpPr>
          <p:spPr bwMode="auto">
            <a:xfrm>
              <a:off x="3078163" y="27978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7" name="Freeform 126"/>
            <p:cNvSpPr>
              <a:spLocks/>
            </p:cNvSpPr>
            <p:nvPr/>
          </p:nvSpPr>
          <p:spPr bwMode="auto">
            <a:xfrm>
              <a:off x="4338638" y="27978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8" name="Freeform 127"/>
            <p:cNvSpPr>
              <a:spLocks/>
            </p:cNvSpPr>
            <p:nvPr/>
          </p:nvSpPr>
          <p:spPr bwMode="auto">
            <a:xfrm>
              <a:off x="581025" y="2615282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9" name="Freeform 128"/>
            <p:cNvSpPr>
              <a:spLocks/>
            </p:cNvSpPr>
            <p:nvPr/>
          </p:nvSpPr>
          <p:spPr bwMode="auto">
            <a:xfrm>
              <a:off x="1816100" y="2615282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0" name="Freeform 129"/>
            <p:cNvSpPr>
              <a:spLocks/>
            </p:cNvSpPr>
            <p:nvPr/>
          </p:nvSpPr>
          <p:spPr bwMode="auto">
            <a:xfrm>
              <a:off x="3078163" y="2615282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1" name="Freeform 130"/>
            <p:cNvSpPr>
              <a:spLocks/>
            </p:cNvSpPr>
            <p:nvPr/>
          </p:nvSpPr>
          <p:spPr bwMode="auto">
            <a:xfrm>
              <a:off x="4338638" y="2615282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2" name="Freeform 131"/>
            <p:cNvSpPr>
              <a:spLocks/>
            </p:cNvSpPr>
            <p:nvPr/>
          </p:nvSpPr>
          <p:spPr bwMode="auto">
            <a:xfrm>
              <a:off x="581025" y="2383507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3" name="Freeform 132"/>
            <p:cNvSpPr>
              <a:spLocks/>
            </p:cNvSpPr>
            <p:nvPr/>
          </p:nvSpPr>
          <p:spPr bwMode="auto">
            <a:xfrm>
              <a:off x="1816100" y="2383507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4" name="Freeform 133"/>
            <p:cNvSpPr>
              <a:spLocks/>
            </p:cNvSpPr>
            <p:nvPr/>
          </p:nvSpPr>
          <p:spPr bwMode="auto">
            <a:xfrm>
              <a:off x="3078163" y="2383507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5" name="Freeform 134"/>
            <p:cNvSpPr>
              <a:spLocks/>
            </p:cNvSpPr>
            <p:nvPr/>
          </p:nvSpPr>
          <p:spPr bwMode="auto">
            <a:xfrm>
              <a:off x="4338638" y="2383507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6" name="Freeform 135"/>
            <p:cNvSpPr>
              <a:spLocks/>
            </p:cNvSpPr>
            <p:nvPr/>
          </p:nvSpPr>
          <p:spPr bwMode="auto">
            <a:xfrm>
              <a:off x="581025" y="2183482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7" name="Freeform 136"/>
            <p:cNvSpPr>
              <a:spLocks/>
            </p:cNvSpPr>
            <p:nvPr/>
          </p:nvSpPr>
          <p:spPr bwMode="auto">
            <a:xfrm>
              <a:off x="1816100" y="2183482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8" name="Freeform 137"/>
            <p:cNvSpPr>
              <a:spLocks/>
            </p:cNvSpPr>
            <p:nvPr/>
          </p:nvSpPr>
          <p:spPr bwMode="auto">
            <a:xfrm>
              <a:off x="3078163" y="2183482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9" name="Freeform 138"/>
            <p:cNvSpPr>
              <a:spLocks/>
            </p:cNvSpPr>
            <p:nvPr/>
          </p:nvSpPr>
          <p:spPr bwMode="auto">
            <a:xfrm>
              <a:off x="4338638" y="2183482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0" name="Freeform 139"/>
            <p:cNvSpPr>
              <a:spLocks/>
            </p:cNvSpPr>
            <p:nvPr/>
          </p:nvSpPr>
          <p:spPr bwMode="auto">
            <a:xfrm>
              <a:off x="581025" y="21374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1" name="Freeform 140"/>
            <p:cNvSpPr>
              <a:spLocks/>
            </p:cNvSpPr>
            <p:nvPr/>
          </p:nvSpPr>
          <p:spPr bwMode="auto">
            <a:xfrm>
              <a:off x="1816100" y="21374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2" name="Freeform 141"/>
            <p:cNvSpPr>
              <a:spLocks/>
            </p:cNvSpPr>
            <p:nvPr/>
          </p:nvSpPr>
          <p:spPr bwMode="auto">
            <a:xfrm>
              <a:off x="3078163" y="21374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3" name="Freeform 142"/>
            <p:cNvSpPr>
              <a:spLocks/>
            </p:cNvSpPr>
            <p:nvPr/>
          </p:nvSpPr>
          <p:spPr bwMode="auto">
            <a:xfrm>
              <a:off x="4338638" y="21374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4" name="Freeform 143"/>
            <p:cNvSpPr>
              <a:spLocks/>
            </p:cNvSpPr>
            <p:nvPr/>
          </p:nvSpPr>
          <p:spPr bwMode="auto">
            <a:xfrm>
              <a:off x="581025" y="33312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5" name="Freeform 144"/>
            <p:cNvSpPr>
              <a:spLocks/>
            </p:cNvSpPr>
            <p:nvPr/>
          </p:nvSpPr>
          <p:spPr bwMode="auto">
            <a:xfrm>
              <a:off x="1816100" y="33312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6" name="Freeform 145"/>
            <p:cNvSpPr>
              <a:spLocks/>
            </p:cNvSpPr>
            <p:nvPr/>
          </p:nvSpPr>
          <p:spPr bwMode="auto">
            <a:xfrm>
              <a:off x="3078163" y="33312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7" name="Freeform 146"/>
            <p:cNvSpPr>
              <a:spLocks/>
            </p:cNvSpPr>
            <p:nvPr/>
          </p:nvSpPr>
          <p:spPr bwMode="auto">
            <a:xfrm>
              <a:off x="4338638" y="33312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8" name="Freeform 147"/>
            <p:cNvSpPr>
              <a:spLocks/>
            </p:cNvSpPr>
            <p:nvPr/>
          </p:nvSpPr>
          <p:spPr bwMode="auto">
            <a:xfrm>
              <a:off x="581025" y="3024857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9" name="Freeform 148"/>
            <p:cNvSpPr>
              <a:spLocks/>
            </p:cNvSpPr>
            <p:nvPr/>
          </p:nvSpPr>
          <p:spPr bwMode="auto">
            <a:xfrm>
              <a:off x="1816100" y="3024857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0" name="Freeform 149"/>
            <p:cNvSpPr>
              <a:spLocks/>
            </p:cNvSpPr>
            <p:nvPr/>
          </p:nvSpPr>
          <p:spPr bwMode="auto">
            <a:xfrm>
              <a:off x="3078163" y="3024857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1" name="Freeform 150"/>
            <p:cNvSpPr>
              <a:spLocks/>
            </p:cNvSpPr>
            <p:nvPr/>
          </p:nvSpPr>
          <p:spPr bwMode="auto">
            <a:xfrm>
              <a:off x="4338638" y="3024857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2" name="Freeform 151"/>
            <p:cNvSpPr>
              <a:spLocks/>
            </p:cNvSpPr>
            <p:nvPr/>
          </p:nvSpPr>
          <p:spPr bwMode="auto">
            <a:xfrm>
              <a:off x="581025" y="27978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3" name="Freeform 152"/>
            <p:cNvSpPr>
              <a:spLocks/>
            </p:cNvSpPr>
            <p:nvPr/>
          </p:nvSpPr>
          <p:spPr bwMode="auto">
            <a:xfrm>
              <a:off x="1816100" y="27978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4" name="Freeform 153"/>
            <p:cNvSpPr>
              <a:spLocks/>
            </p:cNvSpPr>
            <p:nvPr/>
          </p:nvSpPr>
          <p:spPr bwMode="auto">
            <a:xfrm>
              <a:off x="3078163" y="27978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5" name="Freeform 154"/>
            <p:cNvSpPr>
              <a:spLocks/>
            </p:cNvSpPr>
            <p:nvPr/>
          </p:nvSpPr>
          <p:spPr bwMode="auto">
            <a:xfrm>
              <a:off x="4338638" y="27978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6" name="Freeform 155"/>
            <p:cNvSpPr>
              <a:spLocks/>
            </p:cNvSpPr>
            <p:nvPr/>
          </p:nvSpPr>
          <p:spPr bwMode="auto">
            <a:xfrm>
              <a:off x="581025" y="2615282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7" name="Freeform 156"/>
            <p:cNvSpPr>
              <a:spLocks/>
            </p:cNvSpPr>
            <p:nvPr/>
          </p:nvSpPr>
          <p:spPr bwMode="auto">
            <a:xfrm>
              <a:off x="1816100" y="2615282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8" name="Freeform 157"/>
            <p:cNvSpPr>
              <a:spLocks/>
            </p:cNvSpPr>
            <p:nvPr/>
          </p:nvSpPr>
          <p:spPr bwMode="auto">
            <a:xfrm>
              <a:off x="3078163" y="2615282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9" name="Freeform 158"/>
            <p:cNvSpPr>
              <a:spLocks/>
            </p:cNvSpPr>
            <p:nvPr/>
          </p:nvSpPr>
          <p:spPr bwMode="auto">
            <a:xfrm>
              <a:off x="4338638" y="2615282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0" name="Freeform 159"/>
            <p:cNvSpPr>
              <a:spLocks/>
            </p:cNvSpPr>
            <p:nvPr/>
          </p:nvSpPr>
          <p:spPr bwMode="auto">
            <a:xfrm>
              <a:off x="581025" y="2383507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1" name="Freeform 160"/>
            <p:cNvSpPr>
              <a:spLocks/>
            </p:cNvSpPr>
            <p:nvPr/>
          </p:nvSpPr>
          <p:spPr bwMode="auto">
            <a:xfrm>
              <a:off x="1816100" y="2383507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2" name="Freeform 161"/>
            <p:cNvSpPr>
              <a:spLocks/>
            </p:cNvSpPr>
            <p:nvPr/>
          </p:nvSpPr>
          <p:spPr bwMode="auto">
            <a:xfrm>
              <a:off x="3078163" y="2383507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3" name="Freeform 162"/>
            <p:cNvSpPr>
              <a:spLocks/>
            </p:cNvSpPr>
            <p:nvPr/>
          </p:nvSpPr>
          <p:spPr bwMode="auto">
            <a:xfrm>
              <a:off x="4338638" y="2383507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4" name="Freeform 163"/>
            <p:cNvSpPr>
              <a:spLocks/>
            </p:cNvSpPr>
            <p:nvPr/>
          </p:nvSpPr>
          <p:spPr bwMode="auto">
            <a:xfrm>
              <a:off x="581025" y="2183482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5" name="Freeform 164"/>
            <p:cNvSpPr>
              <a:spLocks/>
            </p:cNvSpPr>
            <p:nvPr/>
          </p:nvSpPr>
          <p:spPr bwMode="auto">
            <a:xfrm>
              <a:off x="1816100" y="2183482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6" name="Freeform 165"/>
            <p:cNvSpPr>
              <a:spLocks/>
            </p:cNvSpPr>
            <p:nvPr/>
          </p:nvSpPr>
          <p:spPr bwMode="auto">
            <a:xfrm>
              <a:off x="3078163" y="2183482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7" name="Freeform 166"/>
            <p:cNvSpPr>
              <a:spLocks/>
            </p:cNvSpPr>
            <p:nvPr/>
          </p:nvSpPr>
          <p:spPr bwMode="auto">
            <a:xfrm>
              <a:off x="4338638" y="2183482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40404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8" name="Freeform 167"/>
            <p:cNvSpPr>
              <a:spLocks/>
            </p:cNvSpPr>
            <p:nvPr/>
          </p:nvSpPr>
          <p:spPr bwMode="auto">
            <a:xfrm>
              <a:off x="581025" y="2137444"/>
              <a:ext cx="1235075" cy="0"/>
            </a:xfrm>
            <a:custGeom>
              <a:avLst/>
              <a:gdLst>
                <a:gd name="T0" fmla="*/ 0 w 778"/>
                <a:gd name="T1" fmla="*/ 0 w 778"/>
                <a:gd name="T2" fmla="*/ 16 w 778"/>
                <a:gd name="T3" fmla="*/ 32 w 778"/>
                <a:gd name="T4" fmla="*/ 48 w 778"/>
                <a:gd name="T5" fmla="*/ 65 w 778"/>
                <a:gd name="T6" fmla="*/ 81 w 778"/>
                <a:gd name="T7" fmla="*/ 97 w 778"/>
                <a:gd name="T8" fmla="*/ 113 w 778"/>
                <a:gd name="T9" fmla="*/ 130 w 778"/>
                <a:gd name="T10" fmla="*/ 146 w 778"/>
                <a:gd name="T11" fmla="*/ 162 w 778"/>
                <a:gd name="T12" fmla="*/ 178 w 778"/>
                <a:gd name="T13" fmla="*/ 194 w 778"/>
                <a:gd name="T14" fmla="*/ 211 w 778"/>
                <a:gd name="T15" fmla="*/ 227 w 778"/>
                <a:gd name="T16" fmla="*/ 243 w 778"/>
                <a:gd name="T17" fmla="*/ 259 w 778"/>
                <a:gd name="T18" fmla="*/ 276 w 778"/>
                <a:gd name="T19" fmla="*/ 292 w 778"/>
                <a:gd name="T20" fmla="*/ 308 w 778"/>
                <a:gd name="T21" fmla="*/ 324 w 778"/>
                <a:gd name="T22" fmla="*/ 340 w 778"/>
                <a:gd name="T23" fmla="*/ 357 w 778"/>
                <a:gd name="T24" fmla="*/ 373 w 778"/>
                <a:gd name="T25" fmla="*/ 389 w 778"/>
                <a:gd name="T26" fmla="*/ 405 w 778"/>
                <a:gd name="T27" fmla="*/ 422 w 778"/>
                <a:gd name="T28" fmla="*/ 438 w 778"/>
                <a:gd name="T29" fmla="*/ 454 w 778"/>
                <a:gd name="T30" fmla="*/ 470 w 778"/>
                <a:gd name="T31" fmla="*/ 486 w 778"/>
                <a:gd name="T32" fmla="*/ 503 w 778"/>
                <a:gd name="T33" fmla="*/ 519 w 778"/>
                <a:gd name="T34" fmla="*/ 535 w 778"/>
                <a:gd name="T35" fmla="*/ 551 w 778"/>
                <a:gd name="T36" fmla="*/ 568 w 778"/>
                <a:gd name="T37" fmla="*/ 583 w 778"/>
                <a:gd name="T38" fmla="*/ 600 w 778"/>
                <a:gd name="T39" fmla="*/ 616 w 778"/>
                <a:gd name="T40" fmla="*/ 632 w 778"/>
                <a:gd name="T41" fmla="*/ 648 w 778"/>
                <a:gd name="T42" fmla="*/ 665 w 778"/>
                <a:gd name="T43" fmla="*/ 681 w 778"/>
                <a:gd name="T44" fmla="*/ 697 w 778"/>
                <a:gd name="T45" fmla="*/ 713 w 778"/>
                <a:gd name="T46" fmla="*/ 729 w 778"/>
                <a:gd name="T47" fmla="*/ 746 w 778"/>
                <a:gd name="T48" fmla="*/ 762 w 778"/>
                <a:gd name="T49" fmla="*/ 778 w 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8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8" y="0"/>
                  </a:lnTo>
                  <a:lnTo>
                    <a:pt x="583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29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9" name="Freeform 168"/>
            <p:cNvSpPr>
              <a:spLocks/>
            </p:cNvSpPr>
            <p:nvPr/>
          </p:nvSpPr>
          <p:spPr bwMode="auto">
            <a:xfrm>
              <a:off x="1816100" y="2137444"/>
              <a:ext cx="1262063" cy="0"/>
            </a:xfrm>
            <a:custGeom>
              <a:avLst/>
              <a:gdLst>
                <a:gd name="T0" fmla="*/ 0 w 795"/>
                <a:gd name="T1" fmla="*/ 16 w 795"/>
                <a:gd name="T2" fmla="*/ 33 w 795"/>
                <a:gd name="T3" fmla="*/ 49 w 795"/>
                <a:gd name="T4" fmla="*/ 65 w 795"/>
                <a:gd name="T5" fmla="*/ 81 w 795"/>
                <a:gd name="T6" fmla="*/ 97 w 795"/>
                <a:gd name="T7" fmla="*/ 114 w 795"/>
                <a:gd name="T8" fmla="*/ 130 w 795"/>
                <a:gd name="T9" fmla="*/ 146 w 795"/>
                <a:gd name="T10" fmla="*/ 162 w 795"/>
                <a:gd name="T11" fmla="*/ 179 w 795"/>
                <a:gd name="T12" fmla="*/ 195 w 795"/>
                <a:gd name="T13" fmla="*/ 211 w 795"/>
                <a:gd name="T14" fmla="*/ 227 w 795"/>
                <a:gd name="T15" fmla="*/ 243 w 795"/>
                <a:gd name="T16" fmla="*/ 260 w 795"/>
                <a:gd name="T17" fmla="*/ 276 w 795"/>
                <a:gd name="T18" fmla="*/ 292 w 795"/>
                <a:gd name="T19" fmla="*/ 308 w 795"/>
                <a:gd name="T20" fmla="*/ 325 w 795"/>
                <a:gd name="T21" fmla="*/ 341 w 795"/>
                <a:gd name="T22" fmla="*/ 357 w 795"/>
                <a:gd name="T23" fmla="*/ 373 w 795"/>
                <a:gd name="T24" fmla="*/ 389 w 795"/>
                <a:gd name="T25" fmla="*/ 406 w 795"/>
                <a:gd name="T26" fmla="*/ 422 w 795"/>
                <a:gd name="T27" fmla="*/ 438 w 795"/>
                <a:gd name="T28" fmla="*/ 454 w 795"/>
                <a:gd name="T29" fmla="*/ 471 w 795"/>
                <a:gd name="T30" fmla="*/ 487 w 795"/>
                <a:gd name="T31" fmla="*/ 503 w 795"/>
                <a:gd name="T32" fmla="*/ 519 w 795"/>
                <a:gd name="T33" fmla="*/ 535 w 795"/>
                <a:gd name="T34" fmla="*/ 552 w 795"/>
                <a:gd name="T35" fmla="*/ 568 w 795"/>
                <a:gd name="T36" fmla="*/ 584 w 795"/>
                <a:gd name="T37" fmla="*/ 600 w 795"/>
                <a:gd name="T38" fmla="*/ 617 w 795"/>
                <a:gd name="T39" fmla="*/ 633 w 795"/>
                <a:gd name="T40" fmla="*/ 649 w 795"/>
                <a:gd name="T41" fmla="*/ 665 w 795"/>
                <a:gd name="T42" fmla="*/ 681 w 795"/>
                <a:gd name="T43" fmla="*/ 698 w 795"/>
                <a:gd name="T44" fmla="*/ 714 w 795"/>
                <a:gd name="T45" fmla="*/ 730 w 795"/>
                <a:gd name="T46" fmla="*/ 746 w 795"/>
                <a:gd name="T47" fmla="*/ 763 w 795"/>
                <a:gd name="T48" fmla="*/ 779 w 795"/>
                <a:gd name="T49" fmla="*/ 795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1" y="0"/>
                  </a:lnTo>
                  <a:lnTo>
                    <a:pt x="487" y="0"/>
                  </a:lnTo>
                  <a:lnTo>
                    <a:pt x="503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2" y="0"/>
                  </a:lnTo>
                  <a:lnTo>
                    <a:pt x="568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8" y="0"/>
                  </a:lnTo>
                  <a:lnTo>
                    <a:pt x="714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3" y="0"/>
                  </a:lnTo>
                  <a:lnTo>
                    <a:pt x="779" y="0"/>
                  </a:lnTo>
                  <a:lnTo>
                    <a:pt x="795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0" name="Freeform 169"/>
            <p:cNvSpPr>
              <a:spLocks/>
            </p:cNvSpPr>
            <p:nvPr/>
          </p:nvSpPr>
          <p:spPr bwMode="auto">
            <a:xfrm>
              <a:off x="3078163" y="2137444"/>
              <a:ext cx="1260475" cy="0"/>
            </a:xfrm>
            <a:custGeom>
              <a:avLst/>
              <a:gdLst>
                <a:gd name="T0" fmla="*/ 0 w 794"/>
                <a:gd name="T1" fmla="*/ 16 w 794"/>
                <a:gd name="T2" fmla="*/ 32 w 794"/>
                <a:gd name="T3" fmla="*/ 49 w 794"/>
                <a:gd name="T4" fmla="*/ 65 w 794"/>
                <a:gd name="T5" fmla="*/ 81 w 794"/>
                <a:gd name="T6" fmla="*/ 97 w 794"/>
                <a:gd name="T7" fmla="*/ 114 w 794"/>
                <a:gd name="T8" fmla="*/ 130 w 794"/>
                <a:gd name="T9" fmla="*/ 146 w 794"/>
                <a:gd name="T10" fmla="*/ 162 w 794"/>
                <a:gd name="T11" fmla="*/ 178 w 794"/>
                <a:gd name="T12" fmla="*/ 195 w 794"/>
                <a:gd name="T13" fmla="*/ 211 w 794"/>
                <a:gd name="T14" fmla="*/ 227 w 794"/>
                <a:gd name="T15" fmla="*/ 243 w 794"/>
                <a:gd name="T16" fmla="*/ 260 w 794"/>
                <a:gd name="T17" fmla="*/ 276 w 794"/>
                <a:gd name="T18" fmla="*/ 292 w 794"/>
                <a:gd name="T19" fmla="*/ 308 w 794"/>
                <a:gd name="T20" fmla="*/ 324 w 794"/>
                <a:gd name="T21" fmla="*/ 341 w 794"/>
                <a:gd name="T22" fmla="*/ 356 w 794"/>
                <a:gd name="T23" fmla="*/ 373 w 794"/>
                <a:gd name="T24" fmla="*/ 389 w 794"/>
                <a:gd name="T25" fmla="*/ 405 w 794"/>
                <a:gd name="T26" fmla="*/ 421 w 794"/>
                <a:gd name="T27" fmla="*/ 438 w 794"/>
                <a:gd name="T28" fmla="*/ 454 w 794"/>
                <a:gd name="T29" fmla="*/ 470 w 794"/>
                <a:gd name="T30" fmla="*/ 486 w 794"/>
                <a:gd name="T31" fmla="*/ 502 w 794"/>
                <a:gd name="T32" fmla="*/ 519 w 794"/>
                <a:gd name="T33" fmla="*/ 535 w 794"/>
                <a:gd name="T34" fmla="*/ 551 w 794"/>
                <a:gd name="T35" fmla="*/ 567 w 794"/>
                <a:gd name="T36" fmla="*/ 584 w 794"/>
                <a:gd name="T37" fmla="*/ 600 w 794"/>
                <a:gd name="T38" fmla="*/ 616 w 794"/>
                <a:gd name="T39" fmla="*/ 632 w 794"/>
                <a:gd name="T40" fmla="*/ 648 w 794"/>
                <a:gd name="T41" fmla="*/ 665 w 794"/>
                <a:gd name="T42" fmla="*/ 681 w 794"/>
                <a:gd name="T43" fmla="*/ 697 w 794"/>
                <a:gd name="T44" fmla="*/ 713 w 794"/>
                <a:gd name="T45" fmla="*/ 730 w 794"/>
                <a:gd name="T46" fmla="*/ 746 w 794"/>
                <a:gd name="T47" fmla="*/ 762 w 794"/>
                <a:gd name="T48" fmla="*/ 778 w 794"/>
                <a:gd name="T49" fmla="*/ 794 w 7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4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8" y="0"/>
                  </a:lnTo>
                  <a:lnTo>
                    <a:pt x="45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9" y="0"/>
                  </a:lnTo>
                  <a:lnTo>
                    <a:pt x="535" y="0"/>
                  </a:lnTo>
                  <a:lnTo>
                    <a:pt x="551" y="0"/>
                  </a:lnTo>
                  <a:lnTo>
                    <a:pt x="567" y="0"/>
                  </a:lnTo>
                  <a:lnTo>
                    <a:pt x="584" y="0"/>
                  </a:lnTo>
                  <a:lnTo>
                    <a:pt x="600" y="0"/>
                  </a:lnTo>
                  <a:lnTo>
                    <a:pt x="616" y="0"/>
                  </a:lnTo>
                  <a:lnTo>
                    <a:pt x="632" y="0"/>
                  </a:lnTo>
                  <a:lnTo>
                    <a:pt x="648" y="0"/>
                  </a:lnTo>
                  <a:lnTo>
                    <a:pt x="665" y="0"/>
                  </a:lnTo>
                  <a:lnTo>
                    <a:pt x="681" y="0"/>
                  </a:lnTo>
                  <a:lnTo>
                    <a:pt x="697" y="0"/>
                  </a:lnTo>
                  <a:lnTo>
                    <a:pt x="713" y="0"/>
                  </a:lnTo>
                  <a:lnTo>
                    <a:pt x="730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8" y="0"/>
                  </a:lnTo>
                  <a:lnTo>
                    <a:pt x="794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1" name="Freeform 170"/>
            <p:cNvSpPr>
              <a:spLocks/>
            </p:cNvSpPr>
            <p:nvPr/>
          </p:nvSpPr>
          <p:spPr bwMode="auto">
            <a:xfrm>
              <a:off x="4338638" y="2137444"/>
              <a:ext cx="533400" cy="0"/>
            </a:xfrm>
            <a:custGeom>
              <a:avLst/>
              <a:gdLst>
                <a:gd name="T0" fmla="*/ 0 w 336"/>
                <a:gd name="T1" fmla="*/ 17 w 336"/>
                <a:gd name="T2" fmla="*/ 33 w 336"/>
                <a:gd name="T3" fmla="*/ 49 w 336"/>
                <a:gd name="T4" fmla="*/ 65 w 336"/>
                <a:gd name="T5" fmla="*/ 82 w 336"/>
                <a:gd name="T6" fmla="*/ 98 w 336"/>
                <a:gd name="T7" fmla="*/ 114 w 336"/>
                <a:gd name="T8" fmla="*/ 130 w 336"/>
                <a:gd name="T9" fmla="*/ 146 w 336"/>
                <a:gd name="T10" fmla="*/ 163 w 336"/>
                <a:gd name="T11" fmla="*/ 179 w 336"/>
                <a:gd name="T12" fmla="*/ 195 w 336"/>
                <a:gd name="T13" fmla="*/ 211 w 336"/>
                <a:gd name="T14" fmla="*/ 228 w 336"/>
                <a:gd name="T15" fmla="*/ 244 w 336"/>
                <a:gd name="T16" fmla="*/ 260 w 336"/>
                <a:gd name="T17" fmla="*/ 276 w 336"/>
                <a:gd name="T18" fmla="*/ 292 w 336"/>
                <a:gd name="T19" fmla="*/ 309 w 336"/>
                <a:gd name="T20" fmla="*/ 325 w 336"/>
                <a:gd name="T21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5" y="0"/>
                  </a:lnTo>
                  <a:lnTo>
                    <a:pt x="336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2" name="Rectangle 6"/>
            <p:cNvSpPr>
              <a:spLocks noChangeArrowheads="1"/>
            </p:cNvSpPr>
            <p:nvPr/>
          </p:nvSpPr>
          <p:spPr bwMode="auto">
            <a:xfrm>
              <a:off x="6441228" y="4183477"/>
              <a:ext cx="13335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Position [</a:t>
              </a:r>
              <a:r>
                <a:rPr kumimoji="0" lang="de-DE" altLang="de-DE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nm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43" name="Group 842"/>
          <p:cNvGrpSpPr/>
          <p:nvPr/>
        </p:nvGrpSpPr>
        <p:grpSpPr>
          <a:xfrm>
            <a:off x="5015791" y="1107501"/>
            <a:ext cx="3902374" cy="2749647"/>
            <a:chOff x="-3700463" y="-7452100"/>
            <a:chExt cx="4281489" cy="2729317"/>
          </a:xfrm>
        </p:grpSpPr>
        <p:sp>
          <p:nvSpPr>
            <p:cNvPr id="844" name="Rectangle 5"/>
            <p:cNvSpPr>
              <a:spLocks noChangeArrowheads="1"/>
            </p:cNvSpPr>
            <p:nvPr/>
          </p:nvSpPr>
          <p:spPr bwMode="auto">
            <a:xfrm>
              <a:off x="-3700463" y="-7452100"/>
              <a:ext cx="4279900" cy="2389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5" name="Line 7"/>
            <p:cNvSpPr>
              <a:spLocks noChangeShapeType="1"/>
            </p:cNvSpPr>
            <p:nvPr/>
          </p:nvSpPr>
          <p:spPr bwMode="auto">
            <a:xfrm>
              <a:off x="-3700463" y="-5062913"/>
              <a:ext cx="4279900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6" name="Line 8"/>
            <p:cNvSpPr>
              <a:spLocks noChangeShapeType="1"/>
            </p:cNvSpPr>
            <p:nvPr/>
          </p:nvSpPr>
          <p:spPr bwMode="auto">
            <a:xfrm>
              <a:off x="-3700463" y="-7452100"/>
              <a:ext cx="4279900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7" name="Line 9"/>
            <p:cNvSpPr>
              <a:spLocks noChangeShapeType="1"/>
            </p:cNvSpPr>
            <p:nvPr/>
          </p:nvSpPr>
          <p:spPr bwMode="auto">
            <a:xfrm flipV="1">
              <a:off x="-3273425" y="-5105775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8" name="Line 10"/>
            <p:cNvSpPr>
              <a:spLocks noChangeShapeType="1"/>
            </p:cNvSpPr>
            <p:nvPr/>
          </p:nvSpPr>
          <p:spPr bwMode="auto">
            <a:xfrm flipV="1">
              <a:off x="-2416175" y="-5105775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9" name="Line 11"/>
            <p:cNvSpPr>
              <a:spLocks noChangeShapeType="1"/>
            </p:cNvSpPr>
            <p:nvPr/>
          </p:nvSpPr>
          <p:spPr bwMode="auto">
            <a:xfrm flipV="1">
              <a:off x="-1560513" y="-5105775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0" name="Line 12"/>
            <p:cNvSpPr>
              <a:spLocks noChangeShapeType="1"/>
            </p:cNvSpPr>
            <p:nvPr/>
          </p:nvSpPr>
          <p:spPr bwMode="auto">
            <a:xfrm flipV="1">
              <a:off x="-704850" y="-5105775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1" name="Line 13"/>
            <p:cNvSpPr>
              <a:spLocks noChangeShapeType="1"/>
            </p:cNvSpPr>
            <p:nvPr/>
          </p:nvSpPr>
          <p:spPr bwMode="auto">
            <a:xfrm flipV="1">
              <a:off x="152400" y="-5105775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2" name="Line 14"/>
            <p:cNvSpPr>
              <a:spLocks noChangeShapeType="1"/>
            </p:cNvSpPr>
            <p:nvPr/>
          </p:nvSpPr>
          <p:spPr bwMode="auto">
            <a:xfrm>
              <a:off x="-3273425" y="-7452100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3" name="Line 15"/>
            <p:cNvSpPr>
              <a:spLocks noChangeShapeType="1"/>
            </p:cNvSpPr>
            <p:nvPr/>
          </p:nvSpPr>
          <p:spPr bwMode="auto">
            <a:xfrm>
              <a:off x="-2416175" y="-7452100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4" name="Line 16"/>
            <p:cNvSpPr>
              <a:spLocks noChangeShapeType="1"/>
            </p:cNvSpPr>
            <p:nvPr/>
          </p:nvSpPr>
          <p:spPr bwMode="auto">
            <a:xfrm>
              <a:off x="-1560513" y="-7452100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5" name="Line 17"/>
            <p:cNvSpPr>
              <a:spLocks noChangeShapeType="1"/>
            </p:cNvSpPr>
            <p:nvPr/>
          </p:nvSpPr>
          <p:spPr bwMode="auto">
            <a:xfrm>
              <a:off x="-704850" y="-7452100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6" name="Line 18"/>
            <p:cNvSpPr>
              <a:spLocks noChangeShapeType="1"/>
            </p:cNvSpPr>
            <p:nvPr/>
          </p:nvSpPr>
          <p:spPr bwMode="auto">
            <a:xfrm>
              <a:off x="152400" y="-7452100"/>
              <a:ext cx="0" cy="42863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7" name="Rectangle 19"/>
            <p:cNvSpPr>
              <a:spLocks noChangeArrowheads="1"/>
            </p:cNvSpPr>
            <p:nvPr/>
          </p:nvSpPr>
          <p:spPr bwMode="auto">
            <a:xfrm>
              <a:off x="-3470275" y="-4999008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-160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8" name="Rectangle 20"/>
            <p:cNvSpPr>
              <a:spLocks noChangeArrowheads="1"/>
            </p:cNvSpPr>
            <p:nvPr/>
          </p:nvSpPr>
          <p:spPr bwMode="auto">
            <a:xfrm>
              <a:off x="-2611438" y="-4999008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-150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9" name="Rectangle 21"/>
            <p:cNvSpPr>
              <a:spLocks noChangeArrowheads="1"/>
            </p:cNvSpPr>
            <p:nvPr/>
          </p:nvSpPr>
          <p:spPr bwMode="auto">
            <a:xfrm>
              <a:off x="-1751013" y="-4999008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-140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0" name="Rectangle 22"/>
            <p:cNvSpPr>
              <a:spLocks noChangeArrowheads="1"/>
            </p:cNvSpPr>
            <p:nvPr/>
          </p:nvSpPr>
          <p:spPr bwMode="auto">
            <a:xfrm>
              <a:off x="-900113" y="-4999008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-130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1" name="Rectangle 23"/>
            <p:cNvSpPr>
              <a:spLocks noChangeArrowheads="1"/>
            </p:cNvSpPr>
            <p:nvPr/>
          </p:nvSpPr>
          <p:spPr bwMode="auto">
            <a:xfrm>
              <a:off x="-39688" y="-4999008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-120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2" name="Line 35"/>
            <p:cNvSpPr>
              <a:spLocks noChangeShapeType="1"/>
            </p:cNvSpPr>
            <p:nvPr/>
          </p:nvSpPr>
          <p:spPr bwMode="auto">
            <a:xfrm flipV="1">
              <a:off x="-3700463" y="-7452100"/>
              <a:ext cx="0" cy="23891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3" name="Line 36"/>
            <p:cNvSpPr>
              <a:spLocks noChangeShapeType="1"/>
            </p:cNvSpPr>
            <p:nvPr/>
          </p:nvSpPr>
          <p:spPr bwMode="auto">
            <a:xfrm flipV="1">
              <a:off x="579438" y="-7452100"/>
              <a:ext cx="0" cy="23891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4" name="Line 37"/>
            <p:cNvSpPr>
              <a:spLocks noChangeShapeType="1"/>
            </p:cNvSpPr>
            <p:nvPr/>
          </p:nvSpPr>
          <p:spPr bwMode="auto">
            <a:xfrm>
              <a:off x="-3700463" y="-5145463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5" name="Line 38"/>
            <p:cNvSpPr>
              <a:spLocks noChangeShapeType="1"/>
            </p:cNvSpPr>
            <p:nvPr/>
          </p:nvSpPr>
          <p:spPr bwMode="auto">
            <a:xfrm>
              <a:off x="-3700463" y="-5985250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6" name="Line 39"/>
            <p:cNvSpPr>
              <a:spLocks noChangeShapeType="1"/>
            </p:cNvSpPr>
            <p:nvPr/>
          </p:nvSpPr>
          <p:spPr bwMode="auto">
            <a:xfrm>
              <a:off x="-3700463" y="-6823450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7" name="Line 40"/>
            <p:cNvSpPr>
              <a:spLocks noChangeShapeType="1"/>
            </p:cNvSpPr>
            <p:nvPr/>
          </p:nvSpPr>
          <p:spPr bwMode="auto">
            <a:xfrm flipH="1">
              <a:off x="536575" y="-5145463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8" name="Line 41"/>
            <p:cNvSpPr>
              <a:spLocks noChangeShapeType="1"/>
            </p:cNvSpPr>
            <p:nvPr/>
          </p:nvSpPr>
          <p:spPr bwMode="auto">
            <a:xfrm flipH="1">
              <a:off x="536575" y="-5985250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9" name="Line 42"/>
            <p:cNvSpPr>
              <a:spLocks noChangeShapeType="1"/>
            </p:cNvSpPr>
            <p:nvPr/>
          </p:nvSpPr>
          <p:spPr bwMode="auto">
            <a:xfrm flipH="1">
              <a:off x="536575" y="-6823450"/>
              <a:ext cx="42863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0" name="Freeform 46"/>
            <p:cNvSpPr>
              <a:spLocks noEditPoints="1"/>
            </p:cNvSpPr>
            <p:nvPr/>
          </p:nvSpPr>
          <p:spPr bwMode="auto">
            <a:xfrm>
              <a:off x="-3700463" y="-7348913"/>
              <a:ext cx="4281488" cy="2230438"/>
            </a:xfrm>
            <a:custGeom>
              <a:avLst/>
              <a:gdLst>
                <a:gd name="T0" fmla="*/ 30 w 2697"/>
                <a:gd name="T1" fmla="*/ 634 h 1405"/>
                <a:gd name="T2" fmla="*/ 13 w 2697"/>
                <a:gd name="T3" fmla="*/ 1181 h 1405"/>
                <a:gd name="T4" fmla="*/ 38 w 2697"/>
                <a:gd name="T5" fmla="*/ 1374 h 1405"/>
                <a:gd name="T6" fmla="*/ 124 w 2697"/>
                <a:gd name="T7" fmla="*/ 1375 h 1405"/>
                <a:gd name="T8" fmla="*/ 181 w 2697"/>
                <a:gd name="T9" fmla="*/ 840 h 1405"/>
                <a:gd name="T10" fmla="*/ 164 w 2697"/>
                <a:gd name="T11" fmla="*/ 343 h 1405"/>
                <a:gd name="T12" fmla="*/ 239 w 2697"/>
                <a:gd name="T13" fmla="*/ 22 h 1405"/>
                <a:gd name="T14" fmla="*/ 361 w 2697"/>
                <a:gd name="T15" fmla="*/ 26 h 1405"/>
                <a:gd name="T16" fmla="*/ 369 w 2697"/>
                <a:gd name="T17" fmla="*/ 179 h 1405"/>
                <a:gd name="T18" fmla="*/ 386 w 2697"/>
                <a:gd name="T19" fmla="*/ 826 h 1405"/>
                <a:gd name="T20" fmla="*/ 369 w 2697"/>
                <a:gd name="T21" fmla="*/ 1374 h 1405"/>
                <a:gd name="T22" fmla="*/ 501 w 2697"/>
                <a:gd name="T23" fmla="*/ 1405 h 1405"/>
                <a:gd name="T24" fmla="*/ 571 w 2697"/>
                <a:gd name="T25" fmla="*/ 1386 h 1405"/>
                <a:gd name="T26" fmla="*/ 574 w 2697"/>
                <a:gd name="T27" fmla="*/ 921 h 1405"/>
                <a:gd name="T28" fmla="*/ 590 w 2697"/>
                <a:gd name="T29" fmla="*/ 274 h 1405"/>
                <a:gd name="T30" fmla="*/ 625 w 2697"/>
                <a:gd name="T31" fmla="*/ 12 h 1405"/>
                <a:gd name="T32" fmla="*/ 671 w 2697"/>
                <a:gd name="T33" fmla="*/ 266 h 1405"/>
                <a:gd name="T34" fmla="*/ 671 w 2697"/>
                <a:gd name="T35" fmla="*/ 714 h 1405"/>
                <a:gd name="T36" fmla="*/ 688 w 2697"/>
                <a:gd name="T37" fmla="*/ 1361 h 1405"/>
                <a:gd name="T38" fmla="*/ 736 w 2697"/>
                <a:gd name="T39" fmla="*/ 1223 h 1405"/>
                <a:gd name="T40" fmla="*/ 720 w 2697"/>
                <a:gd name="T41" fmla="*/ 726 h 1405"/>
                <a:gd name="T42" fmla="*/ 736 w 2697"/>
                <a:gd name="T43" fmla="*/ 79 h 1405"/>
                <a:gd name="T44" fmla="*/ 817 w 2697"/>
                <a:gd name="T45" fmla="*/ 26 h 1405"/>
                <a:gd name="T46" fmla="*/ 944 w 2697"/>
                <a:gd name="T47" fmla="*/ 25 h 1405"/>
                <a:gd name="T48" fmla="*/ 1062 w 2697"/>
                <a:gd name="T49" fmla="*/ 16 h 1405"/>
                <a:gd name="T50" fmla="*/ 1070 w 2697"/>
                <a:gd name="T51" fmla="*/ 318 h 1405"/>
                <a:gd name="T52" fmla="*/ 1054 w 2697"/>
                <a:gd name="T53" fmla="*/ 866 h 1405"/>
                <a:gd name="T54" fmla="*/ 1068 w 2697"/>
                <a:gd name="T55" fmla="*/ 1397 h 1405"/>
                <a:gd name="T56" fmla="*/ 1124 w 2697"/>
                <a:gd name="T57" fmla="*/ 1185 h 1405"/>
                <a:gd name="T58" fmla="*/ 1141 w 2697"/>
                <a:gd name="T59" fmla="*/ 539 h 1405"/>
                <a:gd name="T60" fmla="*/ 1141 w 2697"/>
                <a:gd name="T61" fmla="*/ 91 h 1405"/>
                <a:gd name="T62" fmla="*/ 1278 w 2697"/>
                <a:gd name="T63" fmla="*/ 22 h 1405"/>
                <a:gd name="T64" fmla="*/ 1402 w 2697"/>
                <a:gd name="T65" fmla="*/ 21 h 1405"/>
                <a:gd name="T66" fmla="*/ 1421 w 2697"/>
                <a:gd name="T67" fmla="*/ 238 h 1405"/>
                <a:gd name="T68" fmla="*/ 1437 w 2697"/>
                <a:gd name="T69" fmla="*/ 885 h 1405"/>
                <a:gd name="T70" fmla="*/ 1476 w 2697"/>
                <a:gd name="T71" fmla="*/ 1394 h 1405"/>
                <a:gd name="T72" fmla="*/ 1513 w 2697"/>
                <a:gd name="T73" fmla="*/ 1281 h 1405"/>
                <a:gd name="T74" fmla="*/ 1529 w 2697"/>
                <a:gd name="T75" fmla="*/ 734 h 1405"/>
                <a:gd name="T76" fmla="*/ 1513 w 2697"/>
                <a:gd name="T77" fmla="*/ 236 h 1405"/>
                <a:gd name="T78" fmla="*/ 1607 w 2697"/>
                <a:gd name="T79" fmla="*/ 19 h 1405"/>
                <a:gd name="T80" fmla="*/ 1736 w 2697"/>
                <a:gd name="T81" fmla="*/ 18 h 1405"/>
                <a:gd name="T82" fmla="*/ 1799 w 2697"/>
                <a:gd name="T83" fmla="*/ 213 h 1405"/>
                <a:gd name="T84" fmla="*/ 1782 w 2697"/>
                <a:gd name="T85" fmla="*/ 860 h 1405"/>
                <a:gd name="T86" fmla="*/ 1782 w 2697"/>
                <a:gd name="T87" fmla="*/ 1308 h 1405"/>
                <a:gd name="T88" fmla="*/ 1917 w 2697"/>
                <a:gd name="T89" fmla="*/ 1377 h 1405"/>
                <a:gd name="T90" fmla="*/ 1901 w 2697"/>
                <a:gd name="T91" fmla="*/ 731 h 1405"/>
                <a:gd name="T92" fmla="*/ 1917 w 2697"/>
                <a:gd name="T93" fmla="*/ 183 h 1405"/>
                <a:gd name="T94" fmla="*/ 1947 w 2697"/>
                <a:gd name="T95" fmla="*/ 1 h 1405"/>
                <a:gd name="T96" fmla="*/ 2133 w 2697"/>
                <a:gd name="T97" fmla="*/ 17 h 1405"/>
                <a:gd name="T98" fmla="*/ 2160 w 2697"/>
                <a:gd name="T99" fmla="*/ 339 h 1405"/>
                <a:gd name="T100" fmla="*/ 2144 w 2697"/>
                <a:gd name="T101" fmla="*/ 886 h 1405"/>
                <a:gd name="T102" fmla="*/ 2168 w 2697"/>
                <a:gd name="T103" fmla="*/ 1390 h 1405"/>
                <a:gd name="T104" fmla="*/ 2292 w 2697"/>
                <a:gd name="T105" fmla="*/ 1392 h 1405"/>
                <a:gd name="T106" fmla="*/ 2295 w 2697"/>
                <a:gd name="T107" fmla="*/ 1135 h 1405"/>
                <a:gd name="T108" fmla="*/ 2311 w 2697"/>
                <a:gd name="T109" fmla="*/ 488 h 1405"/>
                <a:gd name="T110" fmla="*/ 2308 w 2697"/>
                <a:gd name="T111" fmla="*/ 19 h 1405"/>
                <a:gd name="T112" fmla="*/ 2400 w 2697"/>
                <a:gd name="T113" fmla="*/ 6 h 1405"/>
                <a:gd name="T114" fmla="*/ 2472 w 2697"/>
                <a:gd name="T115" fmla="*/ 26 h 1405"/>
                <a:gd name="T116" fmla="*/ 2516 w 2697"/>
                <a:gd name="T117" fmla="*/ 631 h 1405"/>
                <a:gd name="T118" fmla="*/ 2499 w 2697"/>
                <a:gd name="T119" fmla="*/ 1178 h 1405"/>
                <a:gd name="T120" fmla="*/ 2508 w 2697"/>
                <a:gd name="T121" fmla="*/ 1392 h 1405"/>
                <a:gd name="T122" fmla="*/ 2697 w 2697"/>
                <a:gd name="T123" fmla="*/ 1403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7" h="1405">
                  <a:moveTo>
                    <a:pt x="13" y="86"/>
                  </a:moveTo>
                  <a:lnTo>
                    <a:pt x="13" y="136"/>
                  </a:lnTo>
                  <a:lnTo>
                    <a:pt x="30" y="136"/>
                  </a:lnTo>
                  <a:lnTo>
                    <a:pt x="30" y="86"/>
                  </a:lnTo>
                  <a:lnTo>
                    <a:pt x="13" y="86"/>
                  </a:lnTo>
                  <a:close/>
                  <a:moveTo>
                    <a:pt x="13" y="186"/>
                  </a:moveTo>
                  <a:lnTo>
                    <a:pt x="13" y="236"/>
                  </a:lnTo>
                  <a:lnTo>
                    <a:pt x="30" y="236"/>
                  </a:lnTo>
                  <a:lnTo>
                    <a:pt x="30" y="186"/>
                  </a:lnTo>
                  <a:lnTo>
                    <a:pt x="13" y="186"/>
                  </a:lnTo>
                  <a:close/>
                  <a:moveTo>
                    <a:pt x="13" y="285"/>
                  </a:moveTo>
                  <a:lnTo>
                    <a:pt x="13" y="335"/>
                  </a:lnTo>
                  <a:lnTo>
                    <a:pt x="30" y="335"/>
                  </a:lnTo>
                  <a:lnTo>
                    <a:pt x="30" y="285"/>
                  </a:lnTo>
                  <a:lnTo>
                    <a:pt x="13" y="285"/>
                  </a:lnTo>
                  <a:close/>
                  <a:moveTo>
                    <a:pt x="13" y="385"/>
                  </a:moveTo>
                  <a:lnTo>
                    <a:pt x="13" y="435"/>
                  </a:lnTo>
                  <a:lnTo>
                    <a:pt x="30" y="435"/>
                  </a:lnTo>
                  <a:lnTo>
                    <a:pt x="30" y="385"/>
                  </a:lnTo>
                  <a:lnTo>
                    <a:pt x="13" y="385"/>
                  </a:lnTo>
                  <a:close/>
                  <a:moveTo>
                    <a:pt x="13" y="484"/>
                  </a:moveTo>
                  <a:lnTo>
                    <a:pt x="13" y="534"/>
                  </a:lnTo>
                  <a:lnTo>
                    <a:pt x="30" y="534"/>
                  </a:lnTo>
                  <a:lnTo>
                    <a:pt x="30" y="484"/>
                  </a:lnTo>
                  <a:lnTo>
                    <a:pt x="13" y="484"/>
                  </a:lnTo>
                  <a:close/>
                  <a:moveTo>
                    <a:pt x="13" y="584"/>
                  </a:moveTo>
                  <a:lnTo>
                    <a:pt x="13" y="634"/>
                  </a:lnTo>
                  <a:lnTo>
                    <a:pt x="30" y="634"/>
                  </a:lnTo>
                  <a:lnTo>
                    <a:pt x="30" y="584"/>
                  </a:lnTo>
                  <a:lnTo>
                    <a:pt x="13" y="584"/>
                  </a:lnTo>
                  <a:close/>
                  <a:moveTo>
                    <a:pt x="13" y="684"/>
                  </a:moveTo>
                  <a:lnTo>
                    <a:pt x="13" y="733"/>
                  </a:lnTo>
                  <a:lnTo>
                    <a:pt x="30" y="733"/>
                  </a:lnTo>
                  <a:lnTo>
                    <a:pt x="30" y="684"/>
                  </a:lnTo>
                  <a:lnTo>
                    <a:pt x="13" y="684"/>
                  </a:lnTo>
                  <a:close/>
                  <a:moveTo>
                    <a:pt x="13" y="783"/>
                  </a:moveTo>
                  <a:lnTo>
                    <a:pt x="13" y="833"/>
                  </a:lnTo>
                  <a:lnTo>
                    <a:pt x="30" y="833"/>
                  </a:lnTo>
                  <a:lnTo>
                    <a:pt x="30" y="783"/>
                  </a:lnTo>
                  <a:lnTo>
                    <a:pt x="13" y="783"/>
                  </a:lnTo>
                  <a:close/>
                  <a:moveTo>
                    <a:pt x="13" y="883"/>
                  </a:moveTo>
                  <a:lnTo>
                    <a:pt x="13" y="932"/>
                  </a:lnTo>
                  <a:lnTo>
                    <a:pt x="30" y="932"/>
                  </a:lnTo>
                  <a:lnTo>
                    <a:pt x="30" y="883"/>
                  </a:lnTo>
                  <a:lnTo>
                    <a:pt x="13" y="883"/>
                  </a:lnTo>
                  <a:close/>
                  <a:moveTo>
                    <a:pt x="13" y="982"/>
                  </a:moveTo>
                  <a:lnTo>
                    <a:pt x="13" y="1032"/>
                  </a:lnTo>
                  <a:lnTo>
                    <a:pt x="30" y="1032"/>
                  </a:lnTo>
                  <a:lnTo>
                    <a:pt x="30" y="982"/>
                  </a:lnTo>
                  <a:lnTo>
                    <a:pt x="13" y="982"/>
                  </a:lnTo>
                  <a:close/>
                  <a:moveTo>
                    <a:pt x="13" y="1082"/>
                  </a:moveTo>
                  <a:lnTo>
                    <a:pt x="13" y="1131"/>
                  </a:lnTo>
                  <a:lnTo>
                    <a:pt x="30" y="1131"/>
                  </a:lnTo>
                  <a:lnTo>
                    <a:pt x="30" y="1082"/>
                  </a:lnTo>
                  <a:lnTo>
                    <a:pt x="13" y="1082"/>
                  </a:lnTo>
                  <a:close/>
                  <a:moveTo>
                    <a:pt x="13" y="1181"/>
                  </a:moveTo>
                  <a:lnTo>
                    <a:pt x="13" y="1231"/>
                  </a:lnTo>
                  <a:lnTo>
                    <a:pt x="30" y="1231"/>
                  </a:lnTo>
                  <a:lnTo>
                    <a:pt x="30" y="1181"/>
                  </a:lnTo>
                  <a:lnTo>
                    <a:pt x="13" y="1181"/>
                  </a:lnTo>
                  <a:close/>
                  <a:moveTo>
                    <a:pt x="13" y="1281"/>
                  </a:moveTo>
                  <a:lnTo>
                    <a:pt x="13" y="1330"/>
                  </a:lnTo>
                  <a:lnTo>
                    <a:pt x="30" y="1330"/>
                  </a:lnTo>
                  <a:lnTo>
                    <a:pt x="30" y="1281"/>
                  </a:lnTo>
                  <a:lnTo>
                    <a:pt x="13" y="1281"/>
                  </a:lnTo>
                  <a:close/>
                  <a:moveTo>
                    <a:pt x="13" y="1380"/>
                  </a:moveTo>
                  <a:lnTo>
                    <a:pt x="13" y="1382"/>
                  </a:lnTo>
                  <a:lnTo>
                    <a:pt x="21" y="1390"/>
                  </a:lnTo>
                  <a:lnTo>
                    <a:pt x="27" y="1390"/>
                  </a:lnTo>
                  <a:lnTo>
                    <a:pt x="32" y="1390"/>
                  </a:lnTo>
                  <a:lnTo>
                    <a:pt x="37" y="1390"/>
                  </a:lnTo>
                  <a:lnTo>
                    <a:pt x="43" y="1390"/>
                  </a:lnTo>
                  <a:lnTo>
                    <a:pt x="48" y="1390"/>
                  </a:lnTo>
                  <a:lnTo>
                    <a:pt x="54" y="1390"/>
                  </a:lnTo>
                  <a:lnTo>
                    <a:pt x="59" y="1391"/>
                  </a:lnTo>
                  <a:lnTo>
                    <a:pt x="65" y="1391"/>
                  </a:lnTo>
                  <a:lnTo>
                    <a:pt x="69" y="1391"/>
                  </a:lnTo>
                  <a:lnTo>
                    <a:pt x="70" y="1374"/>
                  </a:lnTo>
                  <a:lnTo>
                    <a:pt x="65" y="1374"/>
                  </a:lnTo>
                  <a:lnTo>
                    <a:pt x="59" y="1374"/>
                  </a:lnTo>
                  <a:lnTo>
                    <a:pt x="54" y="1374"/>
                  </a:lnTo>
                  <a:lnTo>
                    <a:pt x="48" y="1374"/>
                  </a:lnTo>
                  <a:lnTo>
                    <a:pt x="43" y="1374"/>
                  </a:lnTo>
                  <a:lnTo>
                    <a:pt x="38" y="1374"/>
                  </a:lnTo>
                  <a:lnTo>
                    <a:pt x="32" y="1374"/>
                  </a:lnTo>
                  <a:lnTo>
                    <a:pt x="27" y="1374"/>
                  </a:lnTo>
                  <a:lnTo>
                    <a:pt x="21" y="1374"/>
                  </a:lnTo>
                  <a:lnTo>
                    <a:pt x="21" y="1382"/>
                  </a:lnTo>
                  <a:lnTo>
                    <a:pt x="30" y="1382"/>
                  </a:lnTo>
                  <a:lnTo>
                    <a:pt x="30" y="1380"/>
                  </a:lnTo>
                  <a:lnTo>
                    <a:pt x="13" y="1380"/>
                  </a:lnTo>
                  <a:close/>
                  <a:moveTo>
                    <a:pt x="119" y="1391"/>
                  </a:moveTo>
                  <a:lnTo>
                    <a:pt x="124" y="1391"/>
                  </a:lnTo>
                  <a:lnTo>
                    <a:pt x="129" y="1391"/>
                  </a:lnTo>
                  <a:lnTo>
                    <a:pt x="134" y="1392"/>
                  </a:lnTo>
                  <a:lnTo>
                    <a:pt x="140" y="1392"/>
                  </a:lnTo>
                  <a:lnTo>
                    <a:pt x="145" y="1392"/>
                  </a:lnTo>
                  <a:lnTo>
                    <a:pt x="151" y="1392"/>
                  </a:lnTo>
                  <a:lnTo>
                    <a:pt x="156" y="1392"/>
                  </a:lnTo>
                  <a:lnTo>
                    <a:pt x="162" y="1392"/>
                  </a:lnTo>
                  <a:lnTo>
                    <a:pt x="167" y="1393"/>
                  </a:lnTo>
                  <a:lnTo>
                    <a:pt x="169" y="1393"/>
                  </a:lnTo>
                  <a:lnTo>
                    <a:pt x="169" y="1376"/>
                  </a:lnTo>
                  <a:lnTo>
                    <a:pt x="167" y="1376"/>
                  </a:lnTo>
                  <a:lnTo>
                    <a:pt x="162" y="1376"/>
                  </a:lnTo>
                  <a:lnTo>
                    <a:pt x="156" y="1376"/>
                  </a:lnTo>
                  <a:lnTo>
                    <a:pt x="151" y="1376"/>
                  </a:lnTo>
                  <a:lnTo>
                    <a:pt x="146" y="1376"/>
                  </a:lnTo>
                  <a:lnTo>
                    <a:pt x="140" y="1375"/>
                  </a:lnTo>
                  <a:lnTo>
                    <a:pt x="135" y="1375"/>
                  </a:lnTo>
                  <a:lnTo>
                    <a:pt x="130" y="1375"/>
                  </a:lnTo>
                  <a:lnTo>
                    <a:pt x="124" y="1375"/>
                  </a:lnTo>
                  <a:lnTo>
                    <a:pt x="120" y="1375"/>
                  </a:lnTo>
                  <a:lnTo>
                    <a:pt x="119" y="1391"/>
                  </a:lnTo>
                  <a:close/>
                  <a:moveTo>
                    <a:pt x="181" y="1338"/>
                  </a:moveTo>
                  <a:lnTo>
                    <a:pt x="181" y="1288"/>
                  </a:lnTo>
                  <a:lnTo>
                    <a:pt x="164" y="1288"/>
                  </a:lnTo>
                  <a:lnTo>
                    <a:pt x="164" y="1338"/>
                  </a:lnTo>
                  <a:lnTo>
                    <a:pt x="181" y="1338"/>
                  </a:lnTo>
                  <a:close/>
                  <a:moveTo>
                    <a:pt x="181" y="1238"/>
                  </a:moveTo>
                  <a:lnTo>
                    <a:pt x="181" y="1189"/>
                  </a:lnTo>
                  <a:lnTo>
                    <a:pt x="164" y="1189"/>
                  </a:lnTo>
                  <a:lnTo>
                    <a:pt x="164" y="1238"/>
                  </a:lnTo>
                  <a:lnTo>
                    <a:pt x="181" y="1238"/>
                  </a:lnTo>
                  <a:close/>
                  <a:moveTo>
                    <a:pt x="181" y="1139"/>
                  </a:moveTo>
                  <a:lnTo>
                    <a:pt x="181" y="1089"/>
                  </a:lnTo>
                  <a:lnTo>
                    <a:pt x="164" y="1089"/>
                  </a:lnTo>
                  <a:lnTo>
                    <a:pt x="164" y="1139"/>
                  </a:lnTo>
                  <a:lnTo>
                    <a:pt x="181" y="1139"/>
                  </a:lnTo>
                  <a:close/>
                  <a:moveTo>
                    <a:pt x="181" y="1039"/>
                  </a:moveTo>
                  <a:lnTo>
                    <a:pt x="181" y="989"/>
                  </a:lnTo>
                  <a:lnTo>
                    <a:pt x="164" y="989"/>
                  </a:lnTo>
                  <a:lnTo>
                    <a:pt x="164" y="1039"/>
                  </a:lnTo>
                  <a:lnTo>
                    <a:pt x="181" y="1039"/>
                  </a:lnTo>
                  <a:close/>
                  <a:moveTo>
                    <a:pt x="181" y="940"/>
                  </a:moveTo>
                  <a:lnTo>
                    <a:pt x="181" y="890"/>
                  </a:lnTo>
                  <a:lnTo>
                    <a:pt x="164" y="890"/>
                  </a:lnTo>
                  <a:lnTo>
                    <a:pt x="164" y="940"/>
                  </a:lnTo>
                  <a:lnTo>
                    <a:pt x="181" y="940"/>
                  </a:lnTo>
                  <a:close/>
                  <a:moveTo>
                    <a:pt x="181" y="840"/>
                  </a:moveTo>
                  <a:lnTo>
                    <a:pt x="181" y="790"/>
                  </a:lnTo>
                  <a:lnTo>
                    <a:pt x="164" y="790"/>
                  </a:lnTo>
                  <a:lnTo>
                    <a:pt x="164" y="840"/>
                  </a:lnTo>
                  <a:lnTo>
                    <a:pt x="181" y="840"/>
                  </a:lnTo>
                  <a:close/>
                  <a:moveTo>
                    <a:pt x="181" y="741"/>
                  </a:moveTo>
                  <a:lnTo>
                    <a:pt x="181" y="691"/>
                  </a:lnTo>
                  <a:lnTo>
                    <a:pt x="164" y="691"/>
                  </a:lnTo>
                  <a:lnTo>
                    <a:pt x="164" y="741"/>
                  </a:lnTo>
                  <a:lnTo>
                    <a:pt x="181" y="741"/>
                  </a:lnTo>
                  <a:close/>
                  <a:moveTo>
                    <a:pt x="181" y="641"/>
                  </a:moveTo>
                  <a:lnTo>
                    <a:pt x="181" y="591"/>
                  </a:lnTo>
                  <a:lnTo>
                    <a:pt x="164" y="591"/>
                  </a:lnTo>
                  <a:lnTo>
                    <a:pt x="164" y="641"/>
                  </a:lnTo>
                  <a:lnTo>
                    <a:pt x="181" y="641"/>
                  </a:lnTo>
                  <a:close/>
                  <a:moveTo>
                    <a:pt x="181" y="542"/>
                  </a:moveTo>
                  <a:lnTo>
                    <a:pt x="181" y="492"/>
                  </a:lnTo>
                  <a:lnTo>
                    <a:pt x="164" y="492"/>
                  </a:lnTo>
                  <a:lnTo>
                    <a:pt x="164" y="542"/>
                  </a:lnTo>
                  <a:lnTo>
                    <a:pt x="181" y="542"/>
                  </a:lnTo>
                  <a:close/>
                  <a:moveTo>
                    <a:pt x="181" y="442"/>
                  </a:moveTo>
                  <a:lnTo>
                    <a:pt x="181" y="392"/>
                  </a:lnTo>
                  <a:lnTo>
                    <a:pt x="164" y="392"/>
                  </a:lnTo>
                  <a:lnTo>
                    <a:pt x="164" y="442"/>
                  </a:lnTo>
                  <a:lnTo>
                    <a:pt x="181" y="442"/>
                  </a:lnTo>
                  <a:close/>
                  <a:moveTo>
                    <a:pt x="181" y="343"/>
                  </a:moveTo>
                  <a:lnTo>
                    <a:pt x="181" y="293"/>
                  </a:lnTo>
                  <a:lnTo>
                    <a:pt x="164" y="293"/>
                  </a:lnTo>
                  <a:lnTo>
                    <a:pt x="164" y="343"/>
                  </a:lnTo>
                  <a:lnTo>
                    <a:pt x="181" y="343"/>
                  </a:lnTo>
                  <a:close/>
                  <a:moveTo>
                    <a:pt x="181" y="243"/>
                  </a:moveTo>
                  <a:lnTo>
                    <a:pt x="181" y="193"/>
                  </a:lnTo>
                  <a:lnTo>
                    <a:pt x="164" y="193"/>
                  </a:lnTo>
                  <a:lnTo>
                    <a:pt x="164" y="243"/>
                  </a:lnTo>
                  <a:lnTo>
                    <a:pt x="181" y="243"/>
                  </a:lnTo>
                  <a:close/>
                  <a:moveTo>
                    <a:pt x="181" y="144"/>
                  </a:moveTo>
                  <a:lnTo>
                    <a:pt x="181" y="94"/>
                  </a:lnTo>
                  <a:lnTo>
                    <a:pt x="164" y="94"/>
                  </a:lnTo>
                  <a:lnTo>
                    <a:pt x="164" y="144"/>
                  </a:lnTo>
                  <a:lnTo>
                    <a:pt x="181" y="144"/>
                  </a:lnTo>
                  <a:close/>
                  <a:moveTo>
                    <a:pt x="181" y="44"/>
                  </a:moveTo>
                  <a:lnTo>
                    <a:pt x="181" y="11"/>
                  </a:lnTo>
                  <a:lnTo>
                    <a:pt x="172" y="11"/>
                  </a:lnTo>
                  <a:lnTo>
                    <a:pt x="172" y="19"/>
                  </a:lnTo>
                  <a:lnTo>
                    <a:pt x="178" y="19"/>
                  </a:lnTo>
                  <a:lnTo>
                    <a:pt x="183" y="20"/>
                  </a:lnTo>
                  <a:lnTo>
                    <a:pt x="188" y="20"/>
                  </a:lnTo>
                  <a:lnTo>
                    <a:pt x="189" y="20"/>
                  </a:lnTo>
                  <a:lnTo>
                    <a:pt x="190" y="4"/>
                  </a:lnTo>
                  <a:lnTo>
                    <a:pt x="189" y="4"/>
                  </a:lnTo>
                  <a:lnTo>
                    <a:pt x="183" y="3"/>
                  </a:lnTo>
                  <a:lnTo>
                    <a:pt x="178" y="3"/>
                  </a:lnTo>
                  <a:lnTo>
                    <a:pt x="173" y="3"/>
                  </a:lnTo>
                  <a:lnTo>
                    <a:pt x="164" y="11"/>
                  </a:lnTo>
                  <a:lnTo>
                    <a:pt x="164" y="44"/>
                  </a:lnTo>
                  <a:lnTo>
                    <a:pt x="181" y="44"/>
                  </a:lnTo>
                  <a:close/>
                  <a:moveTo>
                    <a:pt x="239" y="22"/>
                  </a:moveTo>
                  <a:lnTo>
                    <a:pt x="242" y="22"/>
                  </a:lnTo>
                  <a:lnTo>
                    <a:pt x="248" y="22"/>
                  </a:lnTo>
                  <a:lnTo>
                    <a:pt x="253" y="22"/>
                  </a:lnTo>
                  <a:lnTo>
                    <a:pt x="258" y="22"/>
                  </a:lnTo>
                  <a:lnTo>
                    <a:pt x="264" y="23"/>
                  </a:lnTo>
                  <a:lnTo>
                    <a:pt x="269" y="23"/>
                  </a:lnTo>
                  <a:lnTo>
                    <a:pt x="274" y="23"/>
                  </a:lnTo>
                  <a:lnTo>
                    <a:pt x="280" y="23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289" y="7"/>
                  </a:lnTo>
                  <a:lnTo>
                    <a:pt x="286" y="7"/>
                  </a:lnTo>
                  <a:lnTo>
                    <a:pt x="281" y="7"/>
                  </a:lnTo>
                  <a:lnTo>
                    <a:pt x="275" y="6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9" y="6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9" y="22"/>
                  </a:lnTo>
                  <a:close/>
                  <a:moveTo>
                    <a:pt x="338" y="25"/>
                  </a:moveTo>
                  <a:lnTo>
                    <a:pt x="339" y="25"/>
                  </a:lnTo>
                  <a:lnTo>
                    <a:pt x="344" y="26"/>
                  </a:lnTo>
                  <a:lnTo>
                    <a:pt x="350" y="26"/>
                  </a:lnTo>
                  <a:lnTo>
                    <a:pt x="355" y="26"/>
                  </a:lnTo>
                  <a:lnTo>
                    <a:pt x="361" y="26"/>
                  </a:lnTo>
                  <a:lnTo>
                    <a:pt x="366" y="27"/>
                  </a:lnTo>
                  <a:lnTo>
                    <a:pt x="371" y="27"/>
                  </a:lnTo>
                  <a:lnTo>
                    <a:pt x="377" y="27"/>
                  </a:lnTo>
                  <a:lnTo>
                    <a:pt x="377" y="19"/>
                  </a:lnTo>
                  <a:lnTo>
                    <a:pt x="369" y="19"/>
                  </a:lnTo>
                  <a:lnTo>
                    <a:pt x="369" y="30"/>
                  </a:lnTo>
                  <a:lnTo>
                    <a:pt x="386" y="30"/>
                  </a:lnTo>
                  <a:lnTo>
                    <a:pt x="386" y="19"/>
                  </a:lnTo>
                  <a:lnTo>
                    <a:pt x="378" y="11"/>
                  </a:lnTo>
                  <a:lnTo>
                    <a:pt x="373" y="11"/>
                  </a:lnTo>
                  <a:lnTo>
                    <a:pt x="367" y="10"/>
                  </a:lnTo>
                  <a:lnTo>
                    <a:pt x="362" y="10"/>
                  </a:lnTo>
                  <a:lnTo>
                    <a:pt x="356" y="10"/>
                  </a:lnTo>
                  <a:lnTo>
                    <a:pt x="351" y="9"/>
                  </a:lnTo>
                  <a:lnTo>
                    <a:pt x="345" y="9"/>
                  </a:lnTo>
                  <a:lnTo>
                    <a:pt x="340" y="9"/>
                  </a:lnTo>
                  <a:lnTo>
                    <a:pt x="339" y="9"/>
                  </a:lnTo>
                  <a:lnTo>
                    <a:pt x="338" y="25"/>
                  </a:lnTo>
                  <a:close/>
                  <a:moveTo>
                    <a:pt x="369" y="80"/>
                  </a:moveTo>
                  <a:lnTo>
                    <a:pt x="369" y="130"/>
                  </a:lnTo>
                  <a:lnTo>
                    <a:pt x="386" y="130"/>
                  </a:lnTo>
                  <a:lnTo>
                    <a:pt x="386" y="80"/>
                  </a:lnTo>
                  <a:lnTo>
                    <a:pt x="369" y="80"/>
                  </a:lnTo>
                  <a:close/>
                  <a:moveTo>
                    <a:pt x="369" y="179"/>
                  </a:moveTo>
                  <a:lnTo>
                    <a:pt x="369" y="229"/>
                  </a:lnTo>
                  <a:lnTo>
                    <a:pt x="386" y="229"/>
                  </a:lnTo>
                  <a:lnTo>
                    <a:pt x="386" y="179"/>
                  </a:lnTo>
                  <a:lnTo>
                    <a:pt x="369" y="179"/>
                  </a:lnTo>
                  <a:close/>
                  <a:moveTo>
                    <a:pt x="369" y="279"/>
                  </a:moveTo>
                  <a:lnTo>
                    <a:pt x="369" y="329"/>
                  </a:lnTo>
                  <a:lnTo>
                    <a:pt x="386" y="329"/>
                  </a:lnTo>
                  <a:lnTo>
                    <a:pt x="386" y="279"/>
                  </a:lnTo>
                  <a:lnTo>
                    <a:pt x="369" y="279"/>
                  </a:lnTo>
                  <a:close/>
                  <a:moveTo>
                    <a:pt x="369" y="378"/>
                  </a:moveTo>
                  <a:lnTo>
                    <a:pt x="369" y="428"/>
                  </a:lnTo>
                  <a:lnTo>
                    <a:pt x="386" y="428"/>
                  </a:lnTo>
                  <a:lnTo>
                    <a:pt x="386" y="378"/>
                  </a:lnTo>
                  <a:lnTo>
                    <a:pt x="369" y="378"/>
                  </a:lnTo>
                  <a:close/>
                  <a:moveTo>
                    <a:pt x="369" y="478"/>
                  </a:moveTo>
                  <a:lnTo>
                    <a:pt x="369" y="528"/>
                  </a:lnTo>
                  <a:lnTo>
                    <a:pt x="386" y="528"/>
                  </a:lnTo>
                  <a:lnTo>
                    <a:pt x="386" y="478"/>
                  </a:lnTo>
                  <a:lnTo>
                    <a:pt x="369" y="478"/>
                  </a:lnTo>
                  <a:close/>
                  <a:moveTo>
                    <a:pt x="369" y="577"/>
                  </a:moveTo>
                  <a:lnTo>
                    <a:pt x="369" y="627"/>
                  </a:lnTo>
                  <a:lnTo>
                    <a:pt x="386" y="627"/>
                  </a:lnTo>
                  <a:lnTo>
                    <a:pt x="386" y="577"/>
                  </a:lnTo>
                  <a:lnTo>
                    <a:pt x="369" y="577"/>
                  </a:lnTo>
                  <a:close/>
                  <a:moveTo>
                    <a:pt x="369" y="677"/>
                  </a:moveTo>
                  <a:lnTo>
                    <a:pt x="369" y="727"/>
                  </a:lnTo>
                  <a:lnTo>
                    <a:pt x="386" y="727"/>
                  </a:lnTo>
                  <a:lnTo>
                    <a:pt x="386" y="677"/>
                  </a:lnTo>
                  <a:lnTo>
                    <a:pt x="369" y="677"/>
                  </a:lnTo>
                  <a:close/>
                  <a:moveTo>
                    <a:pt x="369" y="776"/>
                  </a:moveTo>
                  <a:lnTo>
                    <a:pt x="369" y="826"/>
                  </a:lnTo>
                  <a:lnTo>
                    <a:pt x="386" y="826"/>
                  </a:lnTo>
                  <a:lnTo>
                    <a:pt x="386" y="776"/>
                  </a:lnTo>
                  <a:lnTo>
                    <a:pt x="369" y="776"/>
                  </a:lnTo>
                  <a:close/>
                  <a:moveTo>
                    <a:pt x="369" y="876"/>
                  </a:moveTo>
                  <a:lnTo>
                    <a:pt x="369" y="926"/>
                  </a:lnTo>
                  <a:lnTo>
                    <a:pt x="386" y="926"/>
                  </a:lnTo>
                  <a:lnTo>
                    <a:pt x="386" y="876"/>
                  </a:lnTo>
                  <a:lnTo>
                    <a:pt x="369" y="876"/>
                  </a:lnTo>
                  <a:close/>
                  <a:moveTo>
                    <a:pt x="369" y="975"/>
                  </a:moveTo>
                  <a:lnTo>
                    <a:pt x="369" y="1025"/>
                  </a:lnTo>
                  <a:lnTo>
                    <a:pt x="386" y="1025"/>
                  </a:lnTo>
                  <a:lnTo>
                    <a:pt x="386" y="975"/>
                  </a:lnTo>
                  <a:lnTo>
                    <a:pt x="369" y="975"/>
                  </a:lnTo>
                  <a:close/>
                  <a:moveTo>
                    <a:pt x="369" y="1075"/>
                  </a:moveTo>
                  <a:lnTo>
                    <a:pt x="369" y="1125"/>
                  </a:lnTo>
                  <a:lnTo>
                    <a:pt x="386" y="1125"/>
                  </a:lnTo>
                  <a:lnTo>
                    <a:pt x="386" y="1075"/>
                  </a:lnTo>
                  <a:lnTo>
                    <a:pt x="369" y="1075"/>
                  </a:lnTo>
                  <a:close/>
                  <a:moveTo>
                    <a:pt x="369" y="1175"/>
                  </a:moveTo>
                  <a:lnTo>
                    <a:pt x="369" y="1224"/>
                  </a:lnTo>
                  <a:lnTo>
                    <a:pt x="386" y="1224"/>
                  </a:lnTo>
                  <a:lnTo>
                    <a:pt x="386" y="1175"/>
                  </a:lnTo>
                  <a:lnTo>
                    <a:pt x="369" y="1175"/>
                  </a:lnTo>
                  <a:close/>
                  <a:moveTo>
                    <a:pt x="369" y="1274"/>
                  </a:moveTo>
                  <a:lnTo>
                    <a:pt x="369" y="1324"/>
                  </a:lnTo>
                  <a:lnTo>
                    <a:pt x="386" y="1324"/>
                  </a:lnTo>
                  <a:lnTo>
                    <a:pt x="386" y="1274"/>
                  </a:lnTo>
                  <a:lnTo>
                    <a:pt x="369" y="1274"/>
                  </a:lnTo>
                  <a:close/>
                  <a:moveTo>
                    <a:pt x="369" y="1374"/>
                  </a:moveTo>
                  <a:lnTo>
                    <a:pt x="369" y="1392"/>
                  </a:lnTo>
                  <a:lnTo>
                    <a:pt x="377" y="1400"/>
                  </a:lnTo>
                  <a:lnTo>
                    <a:pt x="382" y="1401"/>
                  </a:lnTo>
                  <a:lnTo>
                    <a:pt x="388" y="1401"/>
                  </a:lnTo>
                  <a:lnTo>
                    <a:pt x="393" y="1402"/>
                  </a:lnTo>
                  <a:lnTo>
                    <a:pt x="398" y="1402"/>
                  </a:lnTo>
                  <a:lnTo>
                    <a:pt x="404" y="1402"/>
                  </a:lnTo>
                  <a:lnTo>
                    <a:pt x="408" y="1403"/>
                  </a:lnTo>
                  <a:lnTo>
                    <a:pt x="409" y="1386"/>
                  </a:lnTo>
                  <a:lnTo>
                    <a:pt x="405" y="1386"/>
                  </a:lnTo>
                  <a:lnTo>
                    <a:pt x="399" y="1385"/>
                  </a:lnTo>
                  <a:lnTo>
                    <a:pt x="394" y="1385"/>
                  </a:lnTo>
                  <a:lnTo>
                    <a:pt x="389" y="1385"/>
                  </a:lnTo>
                  <a:lnTo>
                    <a:pt x="383" y="1384"/>
                  </a:lnTo>
                  <a:lnTo>
                    <a:pt x="378" y="1384"/>
                  </a:lnTo>
                  <a:lnTo>
                    <a:pt x="377" y="1392"/>
                  </a:lnTo>
                  <a:lnTo>
                    <a:pt x="386" y="1392"/>
                  </a:lnTo>
                  <a:lnTo>
                    <a:pt x="386" y="1374"/>
                  </a:lnTo>
                  <a:lnTo>
                    <a:pt x="369" y="1374"/>
                  </a:lnTo>
                  <a:close/>
                  <a:moveTo>
                    <a:pt x="458" y="1405"/>
                  </a:moveTo>
                  <a:lnTo>
                    <a:pt x="464" y="1405"/>
                  </a:lnTo>
                  <a:lnTo>
                    <a:pt x="469" y="1405"/>
                  </a:lnTo>
                  <a:lnTo>
                    <a:pt x="474" y="1405"/>
                  </a:lnTo>
                  <a:lnTo>
                    <a:pt x="480" y="1405"/>
                  </a:lnTo>
                  <a:lnTo>
                    <a:pt x="485" y="1405"/>
                  </a:lnTo>
                  <a:lnTo>
                    <a:pt x="490" y="1405"/>
                  </a:lnTo>
                  <a:lnTo>
                    <a:pt x="496" y="1405"/>
                  </a:lnTo>
                  <a:lnTo>
                    <a:pt x="501" y="1405"/>
                  </a:lnTo>
                  <a:lnTo>
                    <a:pt x="507" y="1405"/>
                  </a:lnTo>
                  <a:lnTo>
                    <a:pt x="508" y="1405"/>
                  </a:lnTo>
                  <a:lnTo>
                    <a:pt x="508" y="1389"/>
                  </a:lnTo>
                  <a:lnTo>
                    <a:pt x="507" y="1389"/>
                  </a:lnTo>
                  <a:lnTo>
                    <a:pt x="501" y="1389"/>
                  </a:lnTo>
                  <a:lnTo>
                    <a:pt x="496" y="1389"/>
                  </a:lnTo>
                  <a:lnTo>
                    <a:pt x="490" y="1389"/>
                  </a:lnTo>
                  <a:lnTo>
                    <a:pt x="485" y="1389"/>
                  </a:lnTo>
                  <a:lnTo>
                    <a:pt x="480" y="1389"/>
                  </a:lnTo>
                  <a:lnTo>
                    <a:pt x="475" y="1389"/>
                  </a:lnTo>
                  <a:lnTo>
                    <a:pt x="469" y="1389"/>
                  </a:lnTo>
                  <a:lnTo>
                    <a:pt x="464" y="1389"/>
                  </a:lnTo>
                  <a:lnTo>
                    <a:pt x="459" y="1388"/>
                  </a:lnTo>
                  <a:lnTo>
                    <a:pt x="458" y="1405"/>
                  </a:lnTo>
                  <a:close/>
                  <a:moveTo>
                    <a:pt x="558" y="1404"/>
                  </a:moveTo>
                  <a:lnTo>
                    <a:pt x="561" y="1404"/>
                  </a:lnTo>
                  <a:lnTo>
                    <a:pt x="566" y="1403"/>
                  </a:lnTo>
                  <a:lnTo>
                    <a:pt x="572" y="1403"/>
                  </a:lnTo>
                  <a:lnTo>
                    <a:pt x="577" y="1403"/>
                  </a:lnTo>
                  <a:lnTo>
                    <a:pt x="583" y="1402"/>
                  </a:lnTo>
                  <a:lnTo>
                    <a:pt x="590" y="1394"/>
                  </a:lnTo>
                  <a:lnTo>
                    <a:pt x="590" y="1369"/>
                  </a:lnTo>
                  <a:lnTo>
                    <a:pt x="574" y="1369"/>
                  </a:lnTo>
                  <a:lnTo>
                    <a:pt x="574" y="1394"/>
                  </a:lnTo>
                  <a:lnTo>
                    <a:pt x="582" y="1394"/>
                  </a:lnTo>
                  <a:lnTo>
                    <a:pt x="582" y="1386"/>
                  </a:lnTo>
                  <a:lnTo>
                    <a:pt x="576" y="1386"/>
                  </a:lnTo>
                  <a:lnTo>
                    <a:pt x="571" y="1386"/>
                  </a:lnTo>
                  <a:lnTo>
                    <a:pt x="566" y="1387"/>
                  </a:lnTo>
                  <a:lnTo>
                    <a:pt x="560" y="1387"/>
                  </a:lnTo>
                  <a:lnTo>
                    <a:pt x="557" y="1387"/>
                  </a:lnTo>
                  <a:lnTo>
                    <a:pt x="558" y="1404"/>
                  </a:lnTo>
                  <a:close/>
                  <a:moveTo>
                    <a:pt x="590" y="1319"/>
                  </a:moveTo>
                  <a:lnTo>
                    <a:pt x="590" y="1269"/>
                  </a:lnTo>
                  <a:lnTo>
                    <a:pt x="574" y="1269"/>
                  </a:lnTo>
                  <a:lnTo>
                    <a:pt x="574" y="1319"/>
                  </a:lnTo>
                  <a:lnTo>
                    <a:pt x="590" y="1319"/>
                  </a:lnTo>
                  <a:close/>
                  <a:moveTo>
                    <a:pt x="590" y="1220"/>
                  </a:moveTo>
                  <a:lnTo>
                    <a:pt x="590" y="1170"/>
                  </a:lnTo>
                  <a:lnTo>
                    <a:pt x="574" y="1170"/>
                  </a:lnTo>
                  <a:lnTo>
                    <a:pt x="574" y="1220"/>
                  </a:lnTo>
                  <a:lnTo>
                    <a:pt x="590" y="1220"/>
                  </a:lnTo>
                  <a:close/>
                  <a:moveTo>
                    <a:pt x="590" y="1120"/>
                  </a:moveTo>
                  <a:lnTo>
                    <a:pt x="590" y="1070"/>
                  </a:lnTo>
                  <a:lnTo>
                    <a:pt x="574" y="1070"/>
                  </a:lnTo>
                  <a:lnTo>
                    <a:pt x="574" y="1120"/>
                  </a:lnTo>
                  <a:lnTo>
                    <a:pt x="590" y="1120"/>
                  </a:lnTo>
                  <a:close/>
                  <a:moveTo>
                    <a:pt x="590" y="1021"/>
                  </a:moveTo>
                  <a:lnTo>
                    <a:pt x="590" y="971"/>
                  </a:lnTo>
                  <a:lnTo>
                    <a:pt x="574" y="971"/>
                  </a:lnTo>
                  <a:lnTo>
                    <a:pt x="574" y="1021"/>
                  </a:lnTo>
                  <a:lnTo>
                    <a:pt x="590" y="1021"/>
                  </a:lnTo>
                  <a:close/>
                  <a:moveTo>
                    <a:pt x="590" y="921"/>
                  </a:moveTo>
                  <a:lnTo>
                    <a:pt x="590" y="871"/>
                  </a:lnTo>
                  <a:lnTo>
                    <a:pt x="574" y="871"/>
                  </a:lnTo>
                  <a:lnTo>
                    <a:pt x="574" y="921"/>
                  </a:lnTo>
                  <a:lnTo>
                    <a:pt x="590" y="921"/>
                  </a:lnTo>
                  <a:close/>
                  <a:moveTo>
                    <a:pt x="590" y="822"/>
                  </a:moveTo>
                  <a:lnTo>
                    <a:pt x="590" y="772"/>
                  </a:lnTo>
                  <a:lnTo>
                    <a:pt x="574" y="772"/>
                  </a:lnTo>
                  <a:lnTo>
                    <a:pt x="574" y="822"/>
                  </a:lnTo>
                  <a:lnTo>
                    <a:pt x="590" y="822"/>
                  </a:lnTo>
                  <a:close/>
                  <a:moveTo>
                    <a:pt x="590" y="722"/>
                  </a:moveTo>
                  <a:lnTo>
                    <a:pt x="590" y="672"/>
                  </a:lnTo>
                  <a:lnTo>
                    <a:pt x="574" y="672"/>
                  </a:lnTo>
                  <a:lnTo>
                    <a:pt x="574" y="722"/>
                  </a:lnTo>
                  <a:lnTo>
                    <a:pt x="590" y="722"/>
                  </a:lnTo>
                  <a:close/>
                  <a:moveTo>
                    <a:pt x="590" y="622"/>
                  </a:moveTo>
                  <a:lnTo>
                    <a:pt x="590" y="573"/>
                  </a:lnTo>
                  <a:lnTo>
                    <a:pt x="574" y="573"/>
                  </a:lnTo>
                  <a:lnTo>
                    <a:pt x="574" y="622"/>
                  </a:lnTo>
                  <a:lnTo>
                    <a:pt x="590" y="622"/>
                  </a:lnTo>
                  <a:close/>
                  <a:moveTo>
                    <a:pt x="590" y="523"/>
                  </a:moveTo>
                  <a:lnTo>
                    <a:pt x="590" y="473"/>
                  </a:lnTo>
                  <a:lnTo>
                    <a:pt x="574" y="473"/>
                  </a:lnTo>
                  <a:lnTo>
                    <a:pt x="574" y="523"/>
                  </a:lnTo>
                  <a:lnTo>
                    <a:pt x="590" y="523"/>
                  </a:lnTo>
                  <a:close/>
                  <a:moveTo>
                    <a:pt x="590" y="423"/>
                  </a:moveTo>
                  <a:lnTo>
                    <a:pt x="590" y="374"/>
                  </a:lnTo>
                  <a:lnTo>
                    <a:pt x="574" y="374"/>
                  </a:lnTo>
                  <a:lnTo>
                    <a:pt x="574" y="423"/>
                  </a:lnTo>
                  <a:lnTo>
                    <a:pt x="590" y="423"/>
                  </a:lnTo>
                  <a:close/>
                  <a:moveTo>
                    <a:pt x="590" y="324"/>
                  </a:moveTo>
                  <a:lnTo>
                    <a:pt x="590" y="274"/>
                  </a:lnTo>
                  <a:lnTo>
                    <a:pt x="574" y="274"/>
                  </a:lnTo>
                  <a:lnTo>
                    <a:pt x="574" y="324"/>
                  </a:lnTo>
                  <a:lnTo>
                    <a:pt x="590" y="324"/>
                  </a:lnTo>
                  <a:close/>
                  <a:moveTo>
                    <a:pt x="590" y="224"/>
                  </a:moveTo>
                  <a:lnTo>
                    <a:pt x="590" y="175"/>
                  </a:lnTo>
                  <a:lnTo>
                    <a:pt x="574" y="175"/>
                  </a:lnTo>
                  <a:lnTo>
                    <a:pt x="574" y="224"/>
                  </a:lnTo>
                  <a:lnTo>
                    <a:pt x="590" y="224"/>
                  </a:lnTo>
                  <a:close/>
                  <a:moveTo>
                    <a:pt x="590" y="125"/>
                  </a:moveTo>
                  <a:lnTo>
                    <a:pt x="590" y="75"/>
                  </a:lnTo>
                  <a:lnTo>
                    <a:pt x="574" y="75"/>
                  </a:lnTo>
                  <a:lnTo>
                    <a:pt x="574" y="125"/>
                  </a:lnTo>
                  <a:lnTo>
                    <a:pt x="590" y="125"/>
                  </a:lnTo>
                  <a:close/>
                  <a:moveTo>
                    <a:pt x="590" y="25"/>
                  </a:moveTo>
                  <a:lnTo>
                    <a:pt x="590" y="21"/>
                  </a:lnTo>
                  <a:lnTo>
                    <a:pt x="582" y="21"/>
                  </a:lnTo>
                  <a:lnTo>
                    <a:pt x="583" y="29"/>
                  </a:lnTo>
                  <a:lnTo>
                    <a:pt x="588" y="29"/>
                  </a:lnTo>
                  <a:lnTo>
                    <a:pt x="593" y="29"/>
                  </a:lnTo>
                  <a:lnTo>
                    <a:pt x="599" y="29"/>
                  </a:lnTo>
                  <a:lnTo>
                    <a:pt x="604" y="28"/>
                  </a:lnTo>
                  <a:lnTo>
                    <a:pt x="610" y="28"/>
                  </a:lnTo>
                  <a:lnTo>
                    <a:pt x="615" y="28"/>
                  </a:lnTo>
                  <a:lnTo>
                    <a:pt x="620" y="28"/>
                  </a:lnTo>
                  <a:lnTo>
                    <a:pt x="626" y="28"/>
                  </a:lnTo>
                  <a:lnTo>
                    <a:pt x="628" y="28"/>
                  </a:lnTo>
                  <a:lnTo>
                    <a:pt x="627" y="11"/>
                  </a:lnTo>
                  <a:lnTo>
                    <a:pt x="625" y="12"/>
                  </a:lnTo>
                  <a:lnTo>
                    <a:pt x="620" y="12"/>
                  </a:lnTo>
                  <a:lnTo>
                    <a:pt x="615" y="12"/>
                  </a:lnTo>
                  <a:lnTo>
                    <a:pt x="609" y="12"/>
                  </a:lnTo>
                  <a:lnTo>
                    <a:pt x="604" y="12"/>
                  </a:lnTo>
                  <a:lnTo>
                    <a:pt x="598" y="12"/>
                  </a:lnTo>
                  <a:lnTo>
                    <a:pt x="593" y="12"/>
                  </a:lnTo>
                  <a:lnTo>
                    <a:pt x="587" y="12"/>
                  </a:lnTo>
                  <a:lnTo>
                    <a:pt x="582" y="12"/>
                  </a:lnTo>
                  <a:lnTo>
                    <a:pt x="574" y="21"/>
                  </a:lnTo>
                  <a:lnTo>
                    <a:pt x="574" y="25"/>
                  </a:lnTo>
                  <a:lnTo>
                    <a:pt x="590" y="25"/>
                  </a:lnTo>
                  <a:close/>
                  <a:moveTo>
                    <a:pt x="678" y="27"/>
                  </a:moveTo>
                  <a:lnTo>
                    <a:pt x="680" y="27"/>
                  </a:lnTo>
                  <a:lnTo>
                    <a:pt x="679" y="19"/>
                  </a:lnTo>
                  <a:lnTo>
                    <a:pt x="671" y="19"/>
                  </a:lnTo>
                  <a:lnTo>
                    <a:pt x="671" y="67"/>
                  </a:lnTo>
                  <a:lnTo>
                    <a:pt x="688" y="67"/>
                  </a:lnTo>
                  <a:lnTo>
                    <a:pt x="688" y="19"/>
                  </a:lnTo>
                  <a:lnTo>
                    <a:pt x="679" y="11"/>
                  </a:lnTo>
                  <a:lnTo>
                    <a:pt x="677" y="11"/>
                  </a:lnTo>
                  <a:lnTo>
                    <a:pt x="678" y="27"/>
                  </a:lnTo>
                  <a:close/>
                  <a:moveTo>
                    <a:pt x="671" y="117"/>
                  </a:moveTo>
                  <a:lnTo>
                    <a:pt x="671" y="166"/>
                  </a:lnTo>
                  <a:lnTo>
                    <a:pt x="688" y="166"/>
                  </a:lnTo>
                  <a:lnTo>
                    <a:pt x="688" y="117"/>
                  </a:lnTo>
                  <a:lnTo>
                    <a:pt x="671" y="117"/>
                  </a:lnTo>
                  <a:close/>
                  <a:moveTo>
                    <a:pt x="671" y="216"/>
                  </a:moveTo>
                  <a:lnTo>
                    <a:pt x="671" y="266"/>
                  </a:lnTo>
                  <a:lnTo>
                    <a:pt x="688" y="266"/>
                  </a:lnTo>
                  <a:lnTo>
                    <a:pt x="688" y="216"/>
                  </a:lnTo>
                  <a:lnTo>
                    <a:pt x="671" y="216"/>
                  </a:lnTo>
                  <a:close/>
                  <a:moveTo>
                    <a:pt x="671" y="316"/>
                  </a:moveTo>
                  <a:lnTo>
                    <a:pt x="671" y="366"/>
                  </a:lnTo>
                  <a:lnTo>
                    <a:pt x="688" y="366"/>
                  </a:lnTo>
                  <a:lnTo>
                    <a:pt x="688" y="316"/>
                  </a:lnTo>
                  <a:lnTo>
                    <a:pt x="671" y="316"/>
                  </a:lnTo>
                  <a:close/>
                  <a:moveTo>
                    <a:pt x="671" y="415"/>
                  </a:moveTo>
                  <a:lnTo>
                    <a:pt x="671" y="465"/>
                  </a:lnTo>
                  <a:lnTo>
                    <a:pt x="688" y="465"/>
                  </a:lnTo>
                  <a:lnTo>
                    <a:pt x="688" y="415"/>
                  </a:lnTo>
                  <a:lnTo>
                    <a:pt x="671" y="415"/>
                  </a:lnTo>
                  <a:close/>
                  <a:moveTo>
                    <a:pt x="671" y="515"/>
                  </a:moveTo>
                  <a:lnTo>
                    <a:pt x="671" y="565"/>
                  </a:lnTo>
                  <a:lnTo>
                    <a:pt x="688" y="565"/>
                  </a:lnTo>
                  <a:lnTo>
                    <a:pt x="688" y="515"/>
                  </a:lnTo>
                  <a:lnTo>
                    <a:pt x="671" y="515"/>
                  </a:lnTo>
                  <a:close/>
                  <a:moveTo>
                    <a:pt x="671" y="614"/>
                  </a:moveTo>
                  <a:lnTo>
                    <a:pt x="671" y="664"/>
                  </a:lnTo>
                  <a:lnTo>
                    <a:pt x="688" y="664"/>
                  </a:lnTo>
                  <a:lnTo>
                    <a:pt x="688" y="614"/>
                  </a:lnTo>
                  <a:lnTo>
                    <a:pt x="671" y="614"/>
                  </a:lnTo>
                  <a:close/>
                  <a:moveTo>
                    <a:pt x="671" y="714"/>
                  </a:moveTo>
                  <a:lnTo>
                    <a:pt x="671" y="764"/>
                  </a:lnTo>
                  <a:lnTo>
                    <a:pt x="688" y="764"/>
                  </a:lnTo>
                  <a:lnTo>
                    <a:pt x="688" y="714"/>
                  </a:lnTo>
                  <a:lnTo>
                    <a:pt x="671" y="714"/>
                  </a:lnTo>
                  <a:close/>
                  <a:moveTo>
                    <a:pt x="671" y="813"/>
                  </a:moveTo>
                  <a:lnTo>
                    <a:pt x="671" y="863"/>
                  </a:lnTo>
                  <a:lnTo>
                    <a:pt x="688" y="863"/>
                  </a:lnTo>
                  <a:lnTo>
                    <a:pt x="688" y="813"/>
                  </a:lnTo>
                  <a:lnTo>
                    <a:pt x="671" y="813"/>
                  </a:lnTo>
                  <a:close/>
                  <a:moveTo>
                    <a:pt x="671" y="913"/>
                  </a:moveTo>
                  <a:lnTo>
                    <a:pt x="671" y="963"/>
                  </a:lnTo>
                  <a:lnTo>
                    <a:pt x="688" y="963"/>
                  </a:lnTo>
                  <a:lnTo>
                    <a:pt x="688" y="913"/>
                  </a:lnTo>
                  <a:lnTo>
                    <a:pt x="671" y="913"/>
                  </a:lnTo>
                  <a:close/>
                  <a:moveTo>
                    <a:pt x="671" y="1012"/>
                  </a:moveTo>
                  <a:lnTo>
                    <a:pt x="671" y="1062"/>
                  </a:lnTo>
                  <a:lnTo>
                    <a:pt x="688" y="1062"/>
                  </a:lnTo>
                  <a:lnTo>
                    <a:pt x="688" y="1012"/>
                  </a:lnTo>
                  <a:lnTo>
                    <a:pt x="671" y="1012"/>
                  </a:lnTo>
                  <a:close/>
                  <a:moveTo>
                    <a:pt x="671" y="1112"/>
                  </a:moveTo>
                  <a:lnTo>
                    <a:pt x="671" y="1162"/>
                  </a:lnTo>
                  <a:lnTo>
                    <a:pt x="688" y="1162"/>
                  </a:lnTo>
                  <a:lnTo>
                    <a:pt x="688" y="1112"/>
                  </a:lnTo>
                  <a:lnTo>
                    <a:pt x="671" y="1112"/>
                  </a:lnTo>
                  <a:close/>
                  <a:moveTo>
                    <a:pt x="671" y="1211"/>
                  </a:moveTo>
                  <a:lnTo>
                    <a:pt x="671" y="1261"/>
                  </a:lnTo>
                  <a:lnTo>
                    <a:pt x="688" y="1261"/>
                  </a:lnTo>
                  <a:lnTo>
                    <a:pt x="688" y="1211"/>
                  </a:lnTo>
                  <a:lnTo>
                    <a:pt x="671" y="1211"/>
                  </a:lnTo>
                  <a:close/>
                  <a:moveTo>
                    <a:pt x="671" y="1311"/>
                  </a:moveTo>
                  <a:lnTo>
                    <a:pt x="671" y="1361"/>
                  </a:lnTo>
                  <a:lnTo>
                    <a:pt x="688" y="1361"/>
                  </a:lnTo>
                  <a:lnTo>
                    <a:pt x="688" y="1311"/>
                  </a:lnTo>
                  <a:lnTo>
                    <a:pt x="671" y="1311"/>
                  </a:lnTo>
                  <a:close/>
                  <a:moveTo>
                    <a:pt x="698" y="1400"/>
                  </a:moveTo>
                  <a:lnTo>
                    <a:pt x="701" y="1400"/>
                  </a:lnTo>
                  <a:lnTo>
                    <a:pt x="706" y="1400"/>
                  </a:lnTo>
                  <a:lnTo>
                    <a:pt x="712" y="1400"/>
                  </a:lnTo>
                  <a:lnTo>
                    <a:pt x="717" y="1400"/>
                  </a:lnTo>
                  <a:lnTo>
                    <a:pt x="722" y="1400"/>
                  </a:lnTo>
                  <a:lnTo>
                    <a:pt x="728" y="1400"/>
                  </a:lnTo>
                  <a:lnTo>
                    <a:pt x="736" y="1392"/>
                  </a:lnTo>
                  <a:lnTo>
                    <a:pt x="736" y="1372"/>
                  </a:lnTo>
                  <a:lnTo>
                    <a:pt x="720" y="1372"/>
                  </a:lnTo>
                  <a:lnTo>
                    <a:pt x="720" y="1392"/>
                  </a:lnTo>
                  <a:lnTo>
                    <a:pt x="728" y="1392"/>
                  </a:lnTo>
                  <a:lnTo>
                    <a:pt x="728" y="1383"/>
                  </a:lnTo>
                  <a:lnTo>
                    <a:pt x="722" y="1384"/>
                  </a:lnTo>
                  <a:lnTo>
                    <a:pt x="717" y="1384"/>
                  </a:lnTo>
                  <a:lnTo>
                    <a:pt x="712" y="1384"/>
                  </a:lnTo>
                  <a:lnTo>
                    <a:pt x="706" y="1384"/>
                  </a:lnTo>
                  <a:lnTo>
                    <a:pt x="701" y="1384"/>
                  </a:lnTo>
                  <a:lnTo>
                    <a:pt x="698" y="1384"/>
                  </a:lnTo>
                  <a:lnTo>
                    <a:pt x="698" y="1400"/>
                  </a:lnTo>
                  <a:close/>
                  <a:moveTo>
                    <a:pt x="736" y="1323"/>
                  </a:moveTo>
                  <a:lnTo>
                    <a:pt x="736" y="1273"/>
                  </a:lnTo>
                  <a:lnTo>
                    <a:pt x="720" y="1273"/>
                  </a:lnTo>
                  <a:lnTo>
                    <a:pt x="720" y="1323"/>
                  </a:lnTo>
                  <a:lnTo>
                    <a:pt x="736" y="1323"/>
                  </a:lnTo>
                  <a:close/>
                  <a:moveTo>
                    <a:pt x="736" y="1223"/>
                  </a:moveTo>
                  <a:lnTo>
                    <a:pt x="736" y="1173"/>
                  </a:lnTo>
                  <a:lnTo>
                    <a:pt x="720" y="1173"/>
                  </a:lnTo>
                  <a:lnTo>
                    <a:pt x="720" y="1223"/>
                  </a:lnTo>
                  <a:lnTo>
                    <a:pt x="736" y="1223"/>
                  </a:lnTo>
                  <a:close/>
                  <a:moveTo>
                    <a:pt x="736" y="1124"/>
                  </a:moveTo>
                  <a:lnTo>
                    <a:pt x="736" y="1074"/>
                  </a:lnTo>
                  <a:lnTo>
                    <a:pt x="720" y="1074"/>
                  </a:lnTo>
                  <a:lnTo>
                    <a:pt x="720" y="1124"/>
                  </a:lnTo>
                  <a:lnTo>
                    <a:pt x="736" y="1124"/>
                  </a:lnTo>
                  <a:close/>
                  <a:moveTo>
                    <a:pt x="736" y="1024"/>
                  </a:moveTo>
                  <a:lnTo>
                    <a:pt x="736" y="974"/>
                  </a:lnTo>
                  <a:lnTo>
                    <a:pt x="720" y="974"/>
                  </a:lnTo>
                  <a:lnTo>
                    <a:pt x="720" y="1024"/>
                  </a:lnTo>
                  <a:lnTo>
                    <a:pt x="736" y="1024"/>
                  </a:lnTo>
                  <a:close/>
                  <a:moveTo>
                    <a:pt x="736" y="925"/>
                  </a:moveTo>
                  <a:lnTo>
                    <a:pt x="736" y="875"/>
                  </a:lnTo>
                  <a:lnTo>
                    <a:pt x="720" y="875"/>
                  </a:lnTo>
                  <a:lnTo>
                    <a:pt x="720" y="925"/>
                  </a:lnTo>
                  <a:lnTo>
                    <a:pt x="736" y="925"/>
                  </a:lnTo>
                  <a:close/>
                  <a:moveTo>
                    <a:pt x="736" y="825"/>
                  </a:moveTo>
                  <a:lnTo>
                    <a:pt x="736" y="775"/>
                  </a:lnTo>
                  <a:lnTo>
                    <a:pt x="720" y="775"/>
                  </a:lnTo>
                  <a:lnTo>
                    <a:pt x="720" y="825"/>
                  </a:lnTo>
                  <a:lnTo>
                    <a:pt x="736" y="825"/>
                  </a:lnTo>
                  <a:close/>
                  <a:moveTo>
                    <a:pt x="736" y="726"/>
                  </a:moveTo>
                  <a:lnTo>
                    <a:pt x="736" y="676"/>
                  </a:lnTo>
                  <a:lnTo>
                    <a:pt x="720" y="676"/>
                  </a:lnTo>
                  <a:lnTo>
                    <a:pt x="720" y="726"/>
                  </a:lnTo>
                  <a:lnTo>
                    <a:pt x="736" y="726"/>
                  </a:lnTo>
                  <a:close/>
                  <a:moveTo>
                    <a:pt x="736" y="626"/>
                  </a:moveTo>
                  <a:lnTo>
                    <a:pt x="736" y="576"/>
                  </a:lnTo>
                  <a:lnTo>
                    <a:pt x="720" y="576"/>
                  </a:lnTo>
                  <a:lnTo>
                    <a:pt x="720" y="626"/>
                  </a:lnTo>
                  <a:lnTo>
                    <a:pt x="736" y="626"/>
                  </a:lnTo>
                  <a:close/>
                  <a:moveTo>
                    <a:pt x="736" y="526"/>
                  </a:moveTo>
                  <a:lnTo>
                    <a:pt x="736" y="477"/>
                  </a:lnTo>
                  <a:lnTo>
                    <a:pt x="720" y="477"/>
                  </a:lnTo>
                  <a:lnTo>
                    <a:pt x="720" y="526"/>
                  </a:lnTo>
                  <a:lnTo>
                    <a:pt x="736" y="526"/>
                  </a:lnTo>
                  <a:close/>
                  <a:moveTo>
                    <a:pt x="736" y="427"/>
                  </a:moveTo>
                  <a:lnTo>
                    <a:pt x="736" y="377"/>
                  </a:lnTo>
                  <a:lnTo>
                    <a:pt x="720" y="377"/>
                  </a:lnTo>
                  <a:lnTo>
                    <a:pt x="720" y="427"/>
                  </a:lnTo>
                  <a:lnTo>
                    <a:pt x="736" y="427"/>
                  </a:lnTo>
                  <a:close/>
                  <a:moveTo>
                    <a:pt x="736" y="327"/>
                  </a:moveTo>
                  <a:lnTo>
                    <a:pt x="736" y="278"/>
                  </a:lnTo>
                  <a:lnTo>
                    <a:pt x="720" y="278"/>
                  </a:lnTo>
                  <a:lnTo>
                    <a:pt x="720" y="327"/>
                  </a:lnTo>
                  <a:lnTo>
                    <a:pt x="736" y="327"/>
                  </a:lnTo>
                  <a:close/>
                  <a:moveTo>
                    <a:pt x="736" y="228"/>
                  </a:moveTo>
                  <a:lnTo>
                    <a:pt x="736" y="178"/>
                  </a:lnTo>
                  <a:lnTo>
                    <a:pt x="720" y="178"/>
                  </a:lnTo>
                  <a:lnTo>
                    <a:pt x="720" y="228"/>
                  </a:lnTo>
                  <a:lnTo>
                    <a:pt x="736" y="228"/>
                  </a:lnTo>
                  <a:close/>
                  <a:moveTo>
                    <a:pt x="736" y="128"/>
                  </a:moveTo>
                  <a:lnTo>
                    <a:pt x="736" y="79"/>
                  </a:lnTo>
                  <a:lnTo>
                    <a:pt x="720" y="79"/>
                  </a:lnTo>
                  <a:lnTo>
                    <a:pt x="720" y="128"/>
                  </a:lnTo>
                  <a:lnTo>
                    <a:pt x="736" y="128"/>
                  </a:lnTo>
                  <a:close/>
                  <a:moveTo>
                    <a:pt x="736" y="29"/>
                  </a:moveTo>
                  <a:lnTo>
                    <a:pt x="736" y="18"/>
                  </a:lnTo>
                  <a:lnTo>
                    <a:pt x="728" y="18"/>
                  </a:lnTo>
                  <a:lnTo>
                    <a:pt x="728" y="27"/>
                  </a:lnTo>
                  <a:lnTo>
                    <a:pt x="733" y="27"/>
                  </a:lnTo>
                  <a:lnTo>
                    <a:pt x="739" y="26"/>
                  </a:lnTo>
                  <a:lnTo>
                    <a:pt x="744" y="26"/>
                  </a:lnTo>
                  <a:lnTo>
                    <a:pt x="750" y="26"/>
                  </a:lnTo>
                  <a:lnTo>
                    <a:pt x="755" y="26"/>
                  </a:lnTo>
                  <a:lnTo>
                    <a:pt x="760" y="26"/>
                  </a:lnTo>
                  <a:lnTo>
                    <a:pt x="766" y="26"/>
                  </a:lnTo>
                  <a:lnTo>
                    <a:pt x="768" y="26"/>
                  </a:lnTo>
                  <a:lnTo>
                    <a:pt x="767" y="10"/>
                  </a:lnTo>
                  <a:lnTo>
                    <a:pt x="766" y="10"/>
                  </a:lnTo>
                  <a:lnTo>
                    <a:pt x="760" y="10"/>
                  </a:lnTo>
                  <a:lnTo>
                    <a:pt x="755" y="10"/>
                  </a:lnTo>
                  <a:lnTo>
                    <a:pt x="749" y="10"/>
                  </a:lnTo>
                  <a:lnTo>
                    <a:pt x="744" y="10"/>
                  </a:lnTo>
                  <a:lnTo>
                    <a:pt x="739" y="10"/>
                  </a:lnTo>
                  <a:lnTo>
                    <a:pt x="733" y="10"/>
                  </a:lnTo>
                  <a:lnTo>
                    <a:pt x="728" y="10"/>
                  </a:lnTo>
                  <a:lnTo>
                    <a:pt x="720" y="18"/>
                  </a:lnTo>
                  <a:lnTo>
                    <a:pt x="720" y="29"/>
                  </a:lnTo>
                  <a:lnTo>
                    <a:pt x="736" y="29"/>
                  </a:lnTo>
                  <a:close/>
                  <a:moveTo>
                    <a:pt x="817" y="26"/>
                  </a:moveTo>
                  <a:lnTo>
                    <a:pt x="820" y="26"/>
                  </a:lnTo>
                  <a:lnTo>
                    <a:pt x="825" y="26"/>
                  </a:lnTo>
                  <a:lnTo>
                    <a:pt x="830" y="26"/>
                  </a:lnTo>
                  <a:lnTo>
                    <a:pt x="836" y="26"/>
                  </a:lnTo>
                  <a:lnTo>
                    <a:pt x="841" y="26"/>
                  </a:lnTo>
                  <a:lnTo>
                    <a:pt x="847" y="26"/>
                  </a:lnTo>
                  <a:lnTo>
                    <a:pt x="852" y="26"/>
                  </a:lnTo>
                  <a:lnTo>
                    <a:pt x="858" y="26"/>
                  </a:lnTo>
                  <a:lnTo>
                    <a:pt x="863" y="26"/>
                  </a:lnTo>
                  <a:lnTo>
                    <a:pt x="867" y="26"/>
                  </a:lnTo>
                  <a:lnTo>
                    <a:pt x="867" y="9"/>
                  </a:lnTo>
                  <a:lnTo>
                    <a:pt x="863" y="9"/>
                  </a:lnTo>
                  <a:lnTo>
                    <a:pt x="857" y="9"/>
                  </a:lnTo>
                  <a:lnTo>
                    <a:pt x="852" y="9"/>
                  </a:lnTo>
                  <a:lnTo>
                    <a:pt x="847" y="9"/>
                  </a:lnTo>
                  <a:lnTo>
                    <a:pt x="841" y="9"/>
                  </a:lnTo>
                  <a:lnTo>
                    <a:pt x="836" y="9"/>
                  </a:lnTo>
                  <a:lnTo>
                    <a:pt x="830" y="9"/>
                  </a:lnTo>
                  <a:lnTo>
                    <a:pt x="825" y="9"/>
                  </a:lnTo>
                  <a:lnTo>
                    <a:pt x="819" y="9"/>
                  </a:lnTo>
                  <a:lnTo>
                    <a:pt x="817" y="9"/>
                  </a:lnTo>
                  <a:lnTo>
                    <a:pt x="817" y="26"/>
                  </a:lnTo>
                  <a:close/>
                  <a:moveTo>
                    <a:pt x="917" y="25"/>
                  </a:moveTo>
                  <a:lnTo>
                    <a:pt x="922" y="25"/>
                  </a:lnTo>
                  <a:lnTo>
                    <a:pt x="928" y="25"/>
                  </a:lnTo>
                  <a:lnTo>
                    <a:pt x="933" y="25"/>
                  </a:lnTo>
                  <a:lnTo>
                    <a:pt x="938" y="25"/>
                  </a:lnTo>
                  <a:lnTo>
                    <a:pt x="944" y="25"/>
                  </a:lnTo>
                  <a:lnTo>
                    <a:pt x="949" y="25"/>
                  </a:lnTo>
                  <a:lnTo>
                    <a:pt x="954" y="25"/>
                  </a:lnTo>
                  <a:lnTo>
                    <a:pt x="960" y="25"/>
                  </a:lnTo>
                  <a:lnTo>
                    <a:pt x="965" y="25"/>
                  </a:lnTo>
                  <a:lnTo>
                    <a:pt x="967" y="25"/>
                  </a:lnTo>
                  <a:lnTo>
                    <a:pt x="967" y="8"/>
                  </a:lnTo>
                  <a:lnTo>
                    <a:pt x="965" y="8"/>
                  </a:lnTo>
                  <a:lnTo>
                    <a:pt x="960" y="8"/>
                  </a:lnTo>
                  <a:lnTo>
                    <a:pt x="954" y="8"/>
                  </a:lnTo>
                  <a:lnTo>
                    <a:pt x="949" y="8"/>
                  </a:lnTo>
                  <a:lnTo>
                    <a:pt x="944" y="8"/>
                  </a:lnTo>
                  <a:lnTo>
                    <a:pt x="938" y="8"/>
                  </a:lnTo>
                  <a:lnTo>
                    <a:pt x="933" y="9"/>
                  </a:lnTo>
                  <a:lnTo>
                    <a:pt x="928" y="9"/>
                  </a:lnTo>
                  <a:lnTo>
                    <a:pt x="922" y="9"/>
                  </a:lnTo>
                  <a:lnTo>
                    <a:pt x="917" y="9"/>
                  </a:lnTo>
                  <a:lnTo>
                    <a:pt x="917" y="25"/>
                  </a:lnTo>
                  <a:close/>
                  <a:moveTo>
                    <a:pt x="1017" y="24"/>
                  </a:moveTo>
                  <a:lnTo>
                    <a:pt x="1019" y="24"/>
                  </a:lnTo>
                  <a:lnTo>
                    <a:pt x="1024" y="24"/>
                  </a:lnTo>
                  <a:lnTo>
                    <a:pt x="1030" y="24"/>
                  </a:lnTo>
                  <a:lnTo>
                    <a:pt x="1035" y="24"/>
                  </a:lnTo>
                  <a:lnTo>
                    <a:pt x="1041" y="24"/>
                  </a:lnTo>
                  <a:lnTo>
                    <a:pt x="1046" y="24"/>
                  </a:lnTo>
                  <a:lnTo>
                    <a:pt x="1052" y="24"/>
                  </a:lnTo>
                  <a:lnTo>
                    <a:pt x="1057" y="24"/>
                  </a:lnTo>
                  <a:lnTo>
                    <a:pt x="1062" y="24"/>
                  </a:lnTo>
                  <a:lnTo>
                    <a:pt x="1062" y="16"/>
                  </a:lnTo>
                  <a:lnTo>
                    <a:pt x="1054" y="16"/>
                  </a:lnTo>
                  <a:lnTo>
                    <a:pt x="1054" y="20"/>
                  </a:lnTo>
                  <a:lnTo>
                    <a:pt x="1070" y="20"/>
                  </a:lnTo>
                  <a:lnTo>
                    <a:pt x="1070" y="16"/>
                  </a:lnTo>
                  <a:lnTo>
                    <a:pt x="1062" y="7"/>
                  </a:lnTo>
                  <a:lnTo>
                    <a:pt x="1057" y="7"/>
                  </a:lnTo>
                  <a:lnTo>
                    <a:pt x="1051" y="7"/>
                  </a:lnTo>
                  <a:lnTo>
                    <a:pt x="1046" y="7"/>
                  </a:lnTo>
                  <a:lnTo>
                    <a:pt x="1040" y="7"/>
                  </a:lnTo>
                  <a:lnTo>
                    <a:pt x="1035" y="7"/>
                  </a:lnTo>
                  <a:lnTo>
                    <a:pt x="1030" y="7"/>
                  </a:lnTo>
                  <a:lnTo>
                    <a:pt x="1024" y="8"/>
                  </a:lnTo>
                  <a:lnTo>
                    <a:pt x="1019" y="8"/>
                  </a:lnTo>
                  <a:lnTo>
                    <a:pt x="1016" y="8"/>
                  </a:lnTo>
                  <a:lnTo>
                    <a:pt x="1017" y="24"/>
                  </a:lnTo>
                  <a:close/>
                  <a:moveTo>
                    <a:pt x="1054" y="70"/>
                  </a:moveTo>
                  <a:lnTo>
                    <a:pt x="1054" y="119"/>
                  </a:lnTo>
                  <a:lnTo>
                    <a:pt x="1070" y="119"/>
                  </a:lnTo>
                  <a:lnTo>
                    <a:pt x="1070" y="70"/>
                  </a:lnTo>
                  <a:lnTo>
                    <a:pt x="1054" y="70"/>
                  </a:lnTo>
                  <a:close/>
                  <a:moveTo>
                    <a:pt x="1054" y="169"/>
                  </a:moveTo>
                  <a:lnTo>
                    <a:pt x="1054" y="219"/>
                  </a:lnTo>
                  <a:lnTo>
                    <a:pt x="1070" y="219"/>
                  </a:lnTo>
                  <a:lnTo>
                    <a:pt x="1070" y="169"/>
                  </a:lnTo>
                  <a:lnTo>
                    <a:pt x="1054" y="169"/>
                  </a:lnTo>
                  <a:close/>
                  <a:moveTo>
                    <a:pt x="1054" y="269"/>
                  </a:moveTo>
                  <a:lnTo>
                    <a:pt x="1054" y="318"/>
                  </a:lnTo>
                  <a:lnTo>
                    <a:pt x="1070" y="318"/>
                  </a:lnTo>
                  <a:lnTo>
                    <a:pt x="1070" y="269"/>
                  </a:lnTo>
                  <a:lnTo>
                    <a:pt x="1054" y="269"/>
                  </a:lnTo>
                  <a:close/>
                  <a:moveTo>
                    <a:pt x="1054" y="368"/>
                  </a:moveTo>
                  <a:lnTo>
                    <a:pt x="1054" y="418"/>
                  </a:lnTo>
                  <a:lnTo>
                    <a:pt x="1070" y="418"/>
                  </a:lnTo>
                  <a:lnTo>
                    <a:pt x="1070" y="368"/>
                  </a:lnTo>
                  <a:lnTo>
                    <a:pt x="1054" y="368"/>
                  </a:lnTo>
                  <a:close/>
                  <a:moveTo>
                    <a:pt x="1054" y="468"/>
                  </a:moveTo>
                  <a:lnTo>
                    <a:pt x="1054" y="518"/>
                  </a:lnTo>
                  <a:lnTo>
                    <a:pt x="1070" y="518"/>
                  </a:lnTo>
                  <a:lnTo>
                    <a:pt x="1070" y="468"/>
                  </a:lnTo>
                  <a:lnTo>
                    <a:pt x="1054" y="468"/>
                  </a:lnTo>
                  <a:close/>
                  <a:moveTo>
                    <a:pt x="1054" y="567"/>
                  </a:moveTo>
                  <a:lnTo>
                    <a:pt x="1054" y="617"/>
                  </a:lnTo>
                  <a:lnTo>
                    <a:pt x="1070" y="617"/>
                  </a:lnTo>
                  <a:lnTo>
                    <a:pt x="1070" y="567"/>
                  </a:lnTo>
                  <a:lnTo>
                    <a:pt x="1054" y="567"/>
                  </a:lnTo>
                  <a:close/>
                  <a:moveTo>
                    <a:pt x="1054" y="667"/>
                  </a:moveTo>
                  <a:lnTo>
                    <a:pt x="1054" y="717"/>
                  </a:lnTo>
                  <a:lnTo>
                    <a:pt x="1070" y="717"/>
                  </a:lnTo>
                  <a:lnTo>
                    <a:pt x="1070" y="667"/>
                  </a:lnTo>
                  <a:lnTo>
                    <a:pt x="1054" y="667"/>
                  </a:lnTo>
                  <a:close/>
                  <a:moveTo>
                    <a:pt x="1054" y="766"/>
                  </a:moveTo>
                  <a:lnTo>
                    <a:pt x="1054" y="816"/>
                  </a:lnTo>
                  <a:lnTo>
                    <a:pt x="1070" y="816"/>
                  </a:lnTo>
                  <a:lnTo>
                    <a:pt x="1070" y="766"/>
                  </a:lnTo>
                  <a:lnTo>
                    <a:pt x="1054" y="766"/>
                  </a:lnTo>
                  <a:close/>
                  <a:moveTo>
                    <a:pt x="1054" y="866"/>
                  </a:moveTo>
                  <a:lnTo>
                    <a:pt x="1054" y="916"/>
                  </a:lnTo>
                  <a:lnTo>
                    <a:pt x="1070" y="916"/>
                  </a:lnTo>
                  <a:lnTo>
                    <a:pt x="1070" y="866"/>
                  </a:lnTo>
                  <a:lnTo>
                    <a:pt x="1054" y="866"/>
                  </a:lnTo>
                  <a:close/>
                  <a:moveTo>
                    <a:pt x="1054" y="965"/>
                  </a:moveTo>
                  <a:lnTo>
                    <a:pt x="1054" y="1015"/>
                  </a:lnTo>
                  <a:lnTo>
                    <a:pt x="1070" y="1015"/>
                  </a:lnTo>
                  <a:lnTo>
                    <a:pt x="1070" y="965"/>
                  </a:lnTo>
                  <a:lnTo>
                    <a:pt x="1054" y="965"/>
                  </a:lnTo>
                  <a:close/>
                  <a:moveTo>
                    <a:pt x="1054" y="1065"/>
                  </a:moveTo>
                  <a:lnTo>
                    <a:pt x="1054" y="1115"/>
                  </a:lnTo>
                  <a:lnTo>
                    <a:pt x="1070" y="1115"/>
                  </a:lnTo>
                  <a:lnTo>
                    <a:pt x="1070" y="1065"/>
                  </a:lnTo>
                  <a:lnTo>
                    <a:pt x="1054" y="1065"/>
                  </a:lnTo>
                  <a:close/>
                  <a:moveTo>
                    <a:pt x="1054" y="1164"/>
                  </a:moveTo>
                  <a:lnTo>
                    <a:pt x="1054" y="1214"/>
                  </a:lnTo>
                  <a:lnTo>
                    <a:pt x="1070" y="1214"/>
                  </a:lnTo>
                  <a:lnTo>
                    <a:pt x="1070" y="1164"/>
                  </a:lnTo>
                  <a:lnTo>
                    <a:pt x="1054" y="1164"/>
                  </a:lnTo>
                  <a:close/>
                  <a:moveTo>
                    <a:pt x="1054" y="1264"/>
                  </a:moveTo>
                  <a:lnTo>
                    <a:pt x="1054" y="1314"/>
                  </a:lnTo>
                  <a:lnTo>
                    <a:pt x="1070" y="1314"/>
                  </a:lnTo>
                  <a:lnTo>
                    <a:pt x="1070" y="1264"/>
                  </a:lnTo>
                  <a:lnTo>
                    <a:pt x="1054" y="1264"/>
                  </a:lnTo>
                  <a:close/>
                  <a:moveTo>
                    <a:pt x="1054" y="1364"/>
                  </a:moveTo>
                  <a:lnTo>
                    <a:pt x="1054" y="1389"/>
                  </a:lnTo>
                  <a:lnTo>
                    <a:pt x="1062" y="1397"/>
                  </a:lnTo>
                  <a:lnTo>
                    <a:pt x="1068" y="1397"/>
                  </a:lnTo>
                  <a:lnTo>
                    <a:pt x="1073" y="1397"/>
                  </a:lnTo>
                  <a:lnTo>
                    <a:pt x="1079" y="1397"/>
                  </a:lnTo>
                  <a:lnTo>
                    <a:pt x="1084" y="1397"/>
                  </a:lnTo>
                  <a:lnTo>
                    <a:pt x="1086" y="1397"/>
                  </a:lnTo>
                  <a:lnTo>
                    <a:pt x="1086" y="1381"/>
                  </a:lnTo>
                  <a:lnTo>
                    <a:pt x="1084" y="1381"/>
                  </a:lnTo>
                  <a:lnTo>
                    <a:pt x="1078" y="1381"/>
                  </a:lnTo>
                  <a:lnTo>
                    <a:pt x="1073" y="1381"/>
                  </a:lnTo>
                  <a:lnTo>
                    <a:pt x="1068" y="1381"/>
                  </a:lnTo>
                  <a:lnTo>
                    <a:pt x="1062" y="1381"/>
                  </a:lnTo>
                  <a:lnTo>
                    <a:pt x="1062" y="1389"/>
                  </a:lnTo>
                  <a:lnTo>
                    <a:pt x="1070" y="1389"/>
                  </a:lnTo>
                  <a:lnTo>
                    <a:pt x="1070" y="1364"/>
                  </a:lnTo>
                  <a:lnTo>
                    <a:pt x="1054" y="1364"/>
                  </a:lnTo>
                  <a:close/>
                  <a:moveTo>
                    <a:pt x="1141" y="1384"/>
                  </a:moveTo>
                  <a:lnTo>
                    <a:pt x="1141" y="1335"/>
                  </a:lnTo>
                  <a:lnTo>
                    <a:pt x="1124" y="1335"/>
                  </a:lnTo>
                  <a:lnTo>
                    <a:pt x="1124" y="1384"/>
                  </a:lnTo>
                  <a:lnTo>
                    <a:pt x="1141" y="1384"/>
                  </a:lnTo>
                  <a:close/>
                  <a:moveTo>
                    <a:pt x="1141" y="1285"/>
                  </a:moveTo>
                  <a:lnTo>
                    <a:pt x="1141" y="1235"/>
                  </a:lnTo>
                  <a:lnTo>
                    <a:pt x="1124" y="1235"/>
                  </a:lnTo>
                  <a:lnTo>
                    <a:pt x="1124" y="1285"/>
                  </a:lnTo>
                  <a:lnTo>
                    <a:pt x="1141" y="1285"/>
                  </a:lnTo>
                  <a:close/>
                  <a:moveTo>
                    <a:pt x="1141" y="1185"/>
                  </a:moveTo>
                  <a:lnTo>
                    <a:pt x="1141" y="1136"/>
                  </a:lnTo>
                  <a:lnTo>
                    <a:pt x="1124" y="1136"/>
                  </a:lnTo>
                  <a:lnTo>
                    <a:pt x="1124" y="1185"/>
                  </a:lnTo>
                  <a:lnTo>
                    <a:pt x="1141" y="1185"/>
                  </a:lnTo>
                  <a:close/>
                  <a:moveTo>
                    <a:pt x="1141" y="1086"/>
                  </a:moveTo>
                  <a:lnTo>
                    <a:pt x="1141" y="1036"/>
                  </a:lnTo>
                  <a:lnTo>
                    <a:pt x="1124" y="1036"/>
                  </a:lnTo>
                  <a:lnTo>
                    <a:pt x="1124" y="1086"/>
                  </a:lnTo>
                  <a:lnTo>
                    <a:pt x="1141" y="1086"/>
                  </a:lnTo>
                  <a:close/>
                  <a:moveTo>
                    <a:pt x="1141" y="986"/>
                  </a:moveTo>
                  <a:lnTo>
                    <a:pt x="1141" y="937"/>
                  </a:lnTo>
                  <a:lnTo>
                    <a:pt x="1124" y="937"/>
                  </a:lnTo>
                  <a:lnTo>
                    <a:pt x="1124" y="986"/>
                  </a:lnTo>
                  <a:lnTo>
                    <a:pt x="1141" y="986"/>
                  </a:lnTo>
                  <a:close/>
                  <a:moveTo>
                    <a:pt x="1141" y="887"/>
                  </a:moveTo>
                  <a:lnTo>
                    <a:pt x="1141" y="837"/>
                  </a:lnTo>
                  <a:lnTo>
                    <a:pt x="1124" y="837"/>
                  </a:lnTo>
                  <a:lnTo>
                    <a:pt x="1124" y="887"/>
                  </a:lnTo>
                  <a:lnTo>
                    <a:pt x="1141" y="887"/>
                  </a:lnTo>
                  <a:close/>
                  <a:moveTo>
                    <a:pt x="1141" y="787"/>
                  </a:moveTo>
                  <a:lnTo>
                    <a:pt x="1141" y="738"/>
                  </a:lnTo>
                  <a:lnTo>
                    <a:pt x="1124" y="738"/>
                  </a:lnTo>
                  <a:lnTo>
                    <a:pt x="1124" y="787"/>
                  </a:lnTo>
                  <a:lnTo>
                    <a:pt x="1141" y="787"/>
                  </a:lnTo>
                  <a:close/>
                  <a:moveTo>
                    <a:pt x="1141" y="688"/>
                  </a:moveTo>
                  <a:lnTo>
                    <a:pt x="1141" y="638"/>
                  </a:lnTo>
                  <a:lnTo>
                    <a:pt x="1124" y="638"/>
                  </a:lnTo>
                  <a:lnTo>
                    <a:pt x="1124" y="688"/>
                  </a:lnTo>
                  <a:lnTo>
                    <a:pt x="1141" y="688"/>
                  </a:lnTo>
                  <a:close/>
                  <a:moveTo>
                    <a:pt x="1141" y="588"/>
                  </a:moveTo>
                  <a:lnTo>
                    <a:pt x="1141" y="539"/>
                  </a:lnTo>
                  <a:lnTo>
                    <a:pt x="1124" y="539"/>
                  </a:lnTo>
                  <a:lnTo>
                    <a:pt x="1124" y="588"/>
                  </a:lnTo>
                  <a:lnTo>
                    <a:pt x="1141" y="588"/>
                  </a:lnTo>
                  <a:close/>
                  <a:moveTo>
                    <a:pt x="1141" y="489"/>
                  </a:moveTo>
                  <a:lnTo>
                    <a:pt x="1141" y="439"/>
                  </a:lnTo>
                  <a:lnTo>
                    <a:pt x="1124" y="439"/>
                  </a:lnTo>
                  <a:lnTo>
                    <a:pt x="1124" y="489"/>
                  </a:lnTo>
                  <a:lnTo>
                    <a:pt x="1141" y="489"/>
                  </a:lnTo>
                  <a:close/>
                  <a:moveTo>
                    <a:pt x="1141" y="389"/>
                  </a:moveTo>
                  <a:lnTo>
                    <a:pt x="1141" y="339"/>
                  </a:lnTo>
                  <a:lnTo>
                    <a:pt x="1124" y="339"/>
                  </a:lnTo>
                  <a:lnTo>
                    <a:pt x="1124" y="389"/>
                  </a:lnTo>
                  <a:lnTo>
                    <a:pt x="1141" y="389"/>
                  </a:lnTo>
                  <a:close/>
                  <a:moveTo>
                    <a:pt x="1141" y="290"/>
                  </a:moveTo>
                  <a:lnTo>
                    <a:pt x="1141" y="240"/>
                  </a:lnTo>
                  <a:lnTo>
                    <a:pt x="1124" y="240"/>
                  </a:lnTo>
                  <a:lnTo>
                    <a:pt x="1124" y="290"/>
                  </a:lnTo>
                  <a:lnTo>
                    <a:pt x="1141" y="290"/>
                  </a:lnTo>
                  <a:close/>
                  <a:moveTo>
                    <a:pt x="1141" y="190"/>
                  </a:moveTo>
                  <a:lnTo>
                    <a:pt x="1141" y="140"/>
                  </a:lnTo>
                  <a:lnTo>
                    <a:pt x="1124" y="140"/>
                  </a:lnTo>
                  <a:lnTo>
                    <a:pt x="1124" y="190"/>
                  </a:lnTo>
                  <a:lnTo>
                    <a:pt x="1141" y="190"/>
                  </a:lnTo>
                  <a:close/>
                  <a:moveTo>
                    <a:pt x="1141" y="91"/>
                  </a:moveTo>
                  <a:lnTo>
                    <a:pt x="1141" y="41"/>
                  </a:lnTo>
                  <a:lnTo>
                    <a:pt x="1124" y="41"/>
                  </a:lnTo>
                  <a:lnTo>
                    <a:pt x="1124" y="91"/>
                  </a:lnTo>
                  <a:lnTo>
                    <a:pt x="1141" y="91"/>
                  </a:lnTo>
                  <a:close/>
                  <a:moveTo>
                    <a:pt x="1156" y="23"/>
                  </a:moveTo>
                  <a:lnTo>
                    <a:pt x="1160" y="23"/>
                  </a:lnTo>
                  <a:lnTo>
                    <a:pt x="1165" y="23"/>
                  </a:lnTo>
                  <a:lnTo>
                    <a:pt x="1170" y="23"/>
                  </a:lnTo>
                  <a:lnTo>
                    <a:pt x="1176" y="23"/>
                  </a:lnTo>
                  <a:lnTo>
                    <a:pt x="1181" y="23"/>
                  </a:lnTo>
                  <a:lnTo>
                    <a:pt x="1186" y="23"/>
                  </a:lnTo>
                  <a:lnTo>
                    <a:pt x="1192" y="23"/>
                  </a:lnTo>
                  <a:lnTo>
                    <a:pt x="1197" y="23"/>
                  </a:lnTo>
                  <a:lnTo>
                    <a:pt x="1203" y="23"/>
                  </a:lnTo>
                  <a:lnTo>
                    <a:pt x="1206" y="23"/>
                  </a:lnTo>
                  <a:lnTo>
                    <a:pt x="1206" y="6"/>
                  </a:lnTo>
                  <a:lnTo>
                    <a:pt x="1202" y="6"/>
                  </a:lnTo>
                  <a:lnTo>
                    <a:pt x="1197" y="6"/>
                  </a:lnTo>
                  <a:lnTo>
                    <a:pt x="1191" y="6"/>
                  </a:lnTo>
                  <a:lnTo>
                    <a:pt x="1186" y="6"/>
                  </a:lnTo>
                  <a:lnTo>
                    <a:pt x="1181" y="6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65" y="7"/>
                  </a:lnTo>
                  <a:lnTo>
                    <a:pt x="1159" y="7"/>
                  </a:lnTo>
                  <a:lnTo>
                    <a:pt x="1156" y="7"/>
                  </a:lnTo>
                  <a:lnTo>
                    <a:pt x="1156" y="23"/>
                  </a:lnTo>
                  <a:close/>
                  <a:moveTo>
                    <a:pt x="1256" y="22"/>
                  </a:moveTo>
                  <a:lnTo>
                    <a:pt x="1262" y="22"/>
                  </a:lnTo>
                  <a:lnTo>
                    <a:pt x="1267" y="22"/>
                  </a:lnTo>
                  <a:lnTo>
                    <a:pt x="1273" y="22"/>
                  </a:lnTo>
                  <a:lnTo>
                    <a:pt x="1278" y="22"/>
                  </a:lnTo>
                  <a:lnTo>
                    <a:pt x="1283" y="22"/>
                  </a:lnTo>
                  <a:lnTo>
                    <a:pt x="1289" y="22"/>
                  </a:lnTo>
                  <a:lnTo>
                    <a:pt x="1294" y="22"/>
                  </a:lnTo>
                  <a:lnTo>
                    <a:pt x="1300" y="22"/>
                  </a:lnTo>
                  <a:lnTo>
                    <a:pt x="1305" y="22"/>
                  </a:lnTo>
                  <a:lnTo>
                    <a:pt x="1306" y="22"/>
                  </a:lnTo>
                  <a:lnTo>
                    <a:pt x="1306" y="5"/>
                  </a:lnTo>
                  <a:lnTo>
                    <a:pt x="1305" y="5"/>
                  </a:lnTo>
                  <a:lnTo>
                    <a:pt x="1300" y="5"/>
                  </a:lnTo>
                  <a:lnTo>
                    <a:pt x="1294" y="5"/>
                  </a:lnTo>
                  <a:lnTo>
                    <a:pt x="1289" y="5"/>
                  </a:lnTo>
                  <a:lnTo>
                    <a:pt x="1283" y="5"/>
                  </a:lnTo>
                  <a:lnTo>
                    <a:pt x="1278" y="5"/>
                  </a:lnTo>
                  <a:lnTo>
                    <a:pt x="1272" y="5"/>
                  </a:lnTo>
                  <a:lnTo>
                    <a:pt x="1267" y="5"/>
                  </a:lnTo>
                  <a:lnTo>
                    <a:pt x="1262" y="5"/>
                  </a:lnTo>
                  <a:lnTo>
                    <a:pt x="1256" y="6"/>
                  </a:lnTo>
                  <a:lnTo>
                    <a:pt x="1256" y="22"/>
                  </a:lnTo>
                  <a:close/>
                  <a:moveTo>
                    <a:pt x="1356" y="21"/>
                  </a:moveTo>
                  <a:lnTo>
                    <a:pt x="1359" y="21"/>
                  </a:lnTo>
                  <a:lnTo>
                    <a:pt x="1364" y="21"/>
                  </a:lnTo>
                  <a:lnTo>
                    <a:pt x="1370" y="21"/>
                  </a:lnTo>
                  <a:lnTo>
                    <a:pt x="1375" y="21"/>
                  </a:lnTo>
                  <a:lnTo>
                    <a:pt x="1381" y="21"/>
                  </a:lnTo>
                  <a:lnTo>
                    <a:pt x="1386" y="21"/>
                  </a:lnTo>
                  <a:lnTo>
                    <a:pt x="1391" y="21"/>
                  </a:lnTo>
                  <a:lnTo>
                    <a:pt x="1397" y="21"/>
                  </a:lnTo>
                  <a:lnTo>
                    <a:pt x="1402" y="21"/>
                  </a:lnTo>
                  <a:lnTo>
                    <a:pt x="1406" y="21"/>
                  </a:lnTo>
                  <a:lnTo>
                    <a:pt x="1406" y="4"/>
                  </a:lnTo>
                  <a:lnTo>
                    <a:pt x="1402" y="4"/>
                  </a:lnTo>
                  <a:lnTo>
                    <a:pt x="1397" y="5"/>
                  </a:lnTo>
                  <a:lnTo>
                    <a:pt x="1391" y="5"/>
                  </a:lnTo>
                  <a:lnTo>
                    <a:pt x="1386" y="5"/>
                  </a:lnTo>
                  <a:lnTo>
                    <a:pt x="1380" y="5"/>
                  </a:lnTo>
                  <a:lnTo>
                    <a:pt x="1375" y="5"/>
                  </a:lnTo>
                  <a:lnTo>
                    <a:pt x="1370" y="5"/>
                  </a:lnTo>
                  <a:lnTo>
                    <a:pt x="1364" y="5"/>
                  </a:lnTo>
                  <a:lnTo>
                    <a:pt x="1359" y="5"/>
                  </a:lnTo>
                  <a:lnTo>
                    <a:pt x="1356" y="5"/>
                  </a:lnTo>
                  <a:lnTo>
                    <a:pt x="1356" y="21"/>
                  </a:lnTo>
                  <a:close/>
                  <a:moveTo>
                    <a:pt x="1421" y="39"/>
                  </a:moveTo>
                  <a:lnTo>
                    <a:pt x="1421" y="89"/>
                  </a:lnTo>
                  <a:lnTo>
                    <a:pt x="1437" y="89"/>
                  </a:lnTo>
                  <a:lnTo>
                    <a:pt x="1437" y="39"/>
                  </a:lnTo>
                  <a:lnTo>
                    <a:pt x="1421" y="39"/>
                  </a:lnTo>
                  <a:close/>
                  <a:moveTo>
                    <a:pt x="1421" y="138"/>
                  </a:moveTo>
                  <a:lnTo>
                    <a:pt x="1421" y="188"/>
                  </a:lnTo>
                  <a:lnTo>
                    <a:pt x="1437" y="188"/>
                  </a:lnTo>
                  <a:lnTo>
                    <a:pt x="1437" y="138"/>
                  </a:lnTo>
                  <a:lnTo>
                    <a:pt x="1421" y="138"/>
                  </a:lnTo>
                  <a:close/>
                  <a:moveTo>
                    <a:pt x="1421" y="238"/>
                  </a:moveTo>
                  <a:lnTo>
                    <a:pt x="1421" y="288"/>
                  </a:lnTo>
                  <a:lnTo>
                    <a:pt x="1437" y="288"/>
                  </a:lnTo>
                  <a:lnTo>
                    <a:pt x="1437" y="238"/>
                  </a:lnTo>
                  <a:lnTo>
                    <a:pt x="1421" y="238"/>
                  </a:lnTo>
                  <a:close/>
                  <a:moveTo>
                    <a:pt x="1421" y="338"/>
                  </a:moveTo>
                  <a:lnTo>
                    <a:pt x="1421" y="387"/>
                  </a:lnTo>
                  <a:lnTo>
                    <a:pt x="1437" y="387"/>
                  </a:lnTo>
                  <a:lnTo>
                    <a:pt x="1437" y="338"/>
                  </a:lnTo>
                  <a:lnTo>
                    <a:pt x="1421" y="338"/>
                  </a:lnTo>
                  <a:close/>
                  <a:moveTo>
                    <a:pt x="1421" y="437"/>
                  </a:moveTo>
                  <a:lnTo>
                    <a:pt x="1421" y="487"/>
                  </a:lnTo>
                  <a:lnTo>
                    <a:pt x="1437" y="487"/>
                  </a:lnTo>
                  <a:lnTo>
                    <a:pt x="1437" y="437"/>
                  </a:lnTo>
                  <a:lnTo>
                    <a:pt x="1421" y="437"/>
                  </a:lnTo>
                  <a:close/>
                  <a:moveTo>
                    <a:pt x="1421" y="537"/>
                  </a:moveTo>
                  <a:lnTo>
                    <a:pt x="1421" y="586"/>
                  </a:lnTo>
                  <a:lnTo>
                    <a:pt x="1437" y="586"/>
                  </a:lnTo>
                  <a:lnTo>
                    <a:pt x="1437" y="537"/>
                  </a:lnTo>
                  <a:lnTo>
                    <a:pt x="1421" y="537"/>
                  </a:lnTo>
                  <a:close/>
                  <a:moveTo>
                    <a:pt x="1421" y="636"/>
                  </a:moveTo>
                  <a:lnTo>
                    <a:pt x="1421" y="686"/>
                  </a:lnTo>
                  <a:lnTo>
                    <a:pt x="1437" y="686"/>
                  </a:lnTo>
                  <a:lnTo>
                    <a:pt x="1437" y="636"/>
                  </a:lnTo>
                  <a:lnTo>
                    <a:pt x="1421" y="636"/>
                  </a:lnTo>
                  <a:close/>
                  <a:moveTo>
                    <a:pt x="1421" y="736"/>
                  </a:moveTo>
                  <a:lnTo>
                    <a:pt x="1421" y="785"/>
                  </a:lnTo>
                  <a:lnTo>
                    <a:pt x="1437" y="785"/>
                  </a:lnTo>
                  <a:lnTo>
                    <a:pt x="1437" y="736"/>
                  </a:lnTo>
                  <a:lnTo>
                    <a:pt x="1421" y="736"/>
                  </a:lnTo>
                  <a:close/>
                  <a:moveTo>
                    <a:pt x="1421" y="835"/>
                  </a:moveTo>
                  <a:lnTo>
                    <a:pt x="1421" y="885"/>
                  </a:lnTo>
                  <a:lnTo>
                    <a:pt x="1437" y="885"/>
                  </a:lnTo>
                  <a:lnTo>
                    <a:pt x="1437" y="835"/>
                  </a:lnTo>
                  <a:lnTo>
                    <a:pt x="1421" y="835"/>
                  </a:lnTo>
                  <a:close/>
                  <a:moveTo>
                    <a:pt x="1421" y="935"/>
                  </a:moveTo>
                  <a:lnTo>
                    <a:pt x="1421" y="984"/>
                  </a:lnTo>
                  <a:lnTo>
                    <a:pt x="1437" y="984"/>
                  </a:lnTo>
                  <a:lnTo>
                    <a:pt x="1437" y="935"/>
                  </a:lnTo>
                  <a:lnTo>
                    <a:pt x="1421" y="935"/>
                  </a:lnTo>
                  <a:close/>
                  <a:moveTo>
                    <a:pt x="1421" y="1034"/>
                  </a:moveTo>
                  <a:lnTo>
                    <a:pt x="1421" y="1084"/>
                  </a:lnTo>
                  <a:lnTo>
                    <a:pt x="1437" y="1084"/>
                  </a:lnTo>
                  <a:lnTo>
                    <a:pt x="1437" y="1034"/>
                  </a:lnTo>
                  <a:lnTo>
                    <a:pt x="1421" y="1034"/>
                  </a:lnTo>
                  <a:close/>
                  <a:moveTo>
                    <a:pt x="1421" y="1134"/>
                  </a:moveTo>
                  <a:lnTo>
                    <a:pt x="1421" y="1183"/>
                  </a:lnTo>
                  <a:lnTo>
                    <a:pt x="1437" y="1183"/>
                  </a:lnTo>
                  <a:lnTo>
                    <a:pt x="1437" y="1134"/>
                  </a:lnTo>
                  <a:lnTo>
                    <a:pt x="1421" y="1134"/>
                  </a:lnTo>
                  <a:close/>
                  <a:moveTo>
                    <a:pt x="1421" y="1233"/>
                  </a:moveTo>
                  <a:lnTo>
                    <a:pt x="1421" y="1283"/>
                  </a:lnTo>
                  <a:lnTo>
                    <a:pt x="1437" y="1283"/>
                  </a:lnTo>
                  <a:lnTo>
                    <a:pt x="1437" y="1233"/>
                  </a:lnTo>
                  <a:lnTo>
                    <a:pt x="1421" y="1233"/>
                  </a:lnTo>
                  <a:close/>
                  <a:moveTo>
                    <a:pt x="1421" y="1333"/>
                  </a:moveTo>
                  <a:lnTo>
                    <a:pt x="1421" y="1383"/>
                  </a:lnTo>
                  <a:lnTo>
                    <a:pt x="1437" y="1383"/>
                  </a:lnTo>
                  <a:lnTo>
                    <a:pt x="1437" y="1333"/>
                  </a:lnTo>
                  <a:lnTo>
                    <a:pt x="1421" y="1333"/>
                  </a:lnTo>
                  <a:close/>
                  <a:moveTo>
                    <a:pt x="1476" y="1394"/>
                  </a:moveTo>
                  <a:lnTo>
                    <a:pt x="1478" y="1394"/>
                  </a:lnTo>
                  <a:lnTo>
                    <a:pt x="1483" y="1394"/>
                  </a:lnTo>
                  <a:lnTo>
                    <a:pt x="1488" y="1394"/>
                  </a:lnTo>
                  <a:lnTo>
                    <a:pt x="1494" y="1394"/>
                  </a:lnTo>
                  <a:lnTo>
                    <a:pt x="1499" y="1393"/>
                  </a:lnTo>
                  <a:lnTo>
                    <a:pt x="1504" y="1393"/>
                  </a:lnTo>
                  <a:lnTo>
                    <a:pt x="1510" y="1393"/>
                  </a:lnTo>
                  <a:lnTo>
                    <a:pt x="1515" y="1393"/>
                  </a:lnTo>
                  <a:lnTo>
                    <a:pt x="1521" y="1393"/>
                  </a:lnTo>
                  <a:lnTo>
                    <a:pt x="1529" y="1385"/>
                  </a:lnTo>
                  <a:lnTo>
                    <a:pt x="1529" y="1381"/>
                  </a:lnTo>
                  <a:lnTo>
                    <a:pt x="1513" y="1381"/>
                  </a:lnTo>
                  <a:lnTo>
                    <a:pt x="1513" y="1385"/>
                  </a:lnTo>
                  <a:lnTo>
                    <a:pt x="1521" y="1385"/>
                  </a:lnTo>
                  <a:lnTo>
                    <a:pt x="1521" y="1377"/>
                  </a:lnTo>
                  <a:lnTo>
                    <a:pt x="1515" y="1377"/>
                  </a:lnTo>
                  <a:lnTo>
                    <a:pt x="1510" y="1377"/>
                  </a:lnTo>
                  <a:lnTo>
                    <a:pt x="1504" y="1377"/>
                  </a:lnTo>
                  <a:lnTo>
                    <a:pt x="1499" y="1377"/>
                  </a:lnTo>
                  <a:lnTo>
                    <a:pt x="1494" y="1377"/>
                  </a:lnTo>
                  <a:lnTo>
                    <a:pt x="1488" y="1377"/>
                  </a:lnTo>
                  <a:lnTo>
                    <a:pt x="1483" y="1377"/>
                  </a:lnTo>
                  <a:lnTo>
                    <a:pt x="1478" y="1377"/>
                  </a:lnTo>
                  <a:lnTo>
                    <a:pt x="1475" y="1377"/>
                  </a:lnTo>
                  <a:lnTo>
                    <a:pt x="1476" y="1394"/>
                  </a:lnTo>
                  <a:close/>
                  <a:moveTo>
                    <a:pt x="1529" y="1331"/>
                  </a:moveTo>
                  <a:lnTo>
                    <a:pt x="1529" y="1281"/>
                  </a:lnTo>
                  <a:lnTo>
                    <a:pt x="1513" y="1281"/>
                  </a:lnTo>
                  <a:lnTo>
                    <a:pt x="1513" y="1331"/>
                  </a:lnTo>
                  <a:lnTo>
                    <a:pt x="1529" y="1331"/>
                  </a:lnTo>
                  <a:close/>
                  <a:moveTo>
                    <a:pt x="1529" y="1231"/>
                  </a:moveTo>
                  <a:lnTo>
                    <a:pt x="1529" y="1182"/>
                  </a:lnTo>
                  <a:lnTo>
                    <a:pt x="1513" y="1182"/>
                  </a:lnTo>
                  <a:lnTo>
                    <a:pt x="1513" y="1231"/>
                  </a:lnTo>
                  <a:lnTo>
                    <a:pt x="1529" y="1231"/>
                  </a:lnTo>
                  <a:close/>
                  <a:moveTo>
                    <a:pt x="1529" y="1132"/>
                  </a:moveTo>
                  <a:lnTo>
                    <a:pt x="1529" y="1082"/>
                  </a:lnTo>
                  <a:lnTo>
                    <a:pt x="1513" y="1082"/>
                  </a:lnTo>
                  <a:lnTo>
                    <a:pt x="1513" y="1132"/>
                  </a:lnTo>
                  <a:lnTo>
                    <a:pt x="1529" y="1132"/>
                  </a:lnTo>
                  <a:close/>
                  <a:moveTo>
                    <a:pt x="1529" y="1032"/>
                  </a:moveTo>
                  <a:lnTo>
                    <a:pt x="1529" y="982"/>
                  </a:lnTo>
                  <a:lnTo>
                    <a:pt x="1513" y="982"/>
                  </a:lnTo>
                  <a:lnTo>
                    <a:pt x="1513" y="1032"/>
                  </a:lnTo>
                  <a:lnTo>
                    <a:pt x="1529" y="1032"/>
                  </a:lnTo>
                  <a:close/>
                  <a:moveTo>
                    <a:pt x="1529" y="933"/>
                  </a:moveTo>
                  <a:lnTo>
                    <a:pt x="1529" y="883"/>
                  </a:lnTo>
                  <a:lnTo>
                    <a:pt x="1513" y="883"/>
                  </a:lnTo>
                  <a:lnTo>
                    <a:pt x="1513" y="933"/>
                  </a:lnTo>
                  <a:lnTo>
                    <a:pt x="1529" y="933"/>
                  </a:lnTo>
                  <a:close/>
                  <a:moveTo>
                    <a:pt x="1529" y="833"/>
                  </a:moveTo>
                  <a:lnTo>
                    <a:pt x="1529" y="783"/>
                  </a:lnTo>
                  <a:lnTo>
                    <a:pt x="1513" y="783"/>
                  </a:lnTo>
                  <a:lnTo>
                    <a:pt x="1513" y="833"/>
                  </a:lnTo>
                  <a:lnTo>
                    <a:pt x="1529" y="833"/>
                  </a:lnTo>
                  <a:close/>
                  <a:moveTo>
                    <a:pt x="1529" y="734"/>
                  </a:moveTo>
                  <a:lnTo>
                    <a:pt x="1529" y="684"/>
                  </a:lnTo>
                  <a:lnTo>
                    <a:pt x="1513" y="684"/>
                  </a:lnTo>
                  <a:lnTo>
                    <a:pt x="1513" y="734"/>
                  </a:lnTo>
                  <a:lnTo>
                    <a:pt x="1529" y="734"/>
                  </a:lnTo>
                  <a:close/>
                  <a:moveTo>
                    <a:pt x="1529" y="634"/>
                  </a:moveTo>
                  <a:lnTo>
                    <a:pt x="1529" y="584"/>
                  </a:lnTo>
                  <a:lnTo>
                    <a:pt x="1513" y="584"/>
                  </a:lnTo>
                  <a:lnTo>
                    <a:pt x="1513" y="634"/>
                  </a:lnTo>
                  <a:lnTo>
                    <a:pt x="1529" y="634"/>
                  </a:lnTo>
                  <a:close/>
                  <a:moveTo>
                    <a:pt x="1529" y="535"/>
                  </a:moveTo>
                  <a:lnTo>
                    <a:pt x="1529" y="485"/>
                  </a:lnTo>
                  <a:lnTo>
                    <a:pt x="1513" y="485"/>
                  </a:lnTo>
                  <a:lnTo>
                    <a:pt x="1513" y="535"/>
                  </a:lnTo>
                  <a:lnTo>
                    <a:pt x="1529" y="535"/>
                  </a:lnTo>
                  <a:close/>
                  <a:moveTo>
                    <a:pt x="1529" y="435"/>
                  </a:moveTo>
                  <a:lnTo>
                    <a:pt x="1529" y="385"/>
                  </a:lnTo>
                  <a:lnTo>
                    <a:pt x="1513" y="385"/>
                  </a:lnTo>
                  <a:lnTo>
                    <a:pt x="1513" y="435"/>
                  </a:lnTo>
                  <a:lnTo>
                    <a:pt x="1529" y="435"/>
                  </a:lnTo>
                  <a:close/>
                  <a:moveTo>
                    <a:pt x="1529" y="336"/>
                  </a:moveTo>
                  <a:lnTo>
                    <a:pt x="1529" y="286"/>
                  </a:lnTo>
                  <a:lnTo>
                    <a:pt x="1513" y="286"/>
                  </a:lnTo>
                  <a:lnTo>
                    <a:pt x="1513" y="336"/>
                  </a:lnTo>
                  <a:lnTo>
                    <a:pt x="1529" y="336"/>
                  </a:lnTo>
                  <a:close/>
                  <a:moveTo>
                    <a:pt x="1529" y="236"/>
                  </a:moveTo>
                  <a:lnTo>
                    <a:pt x="1529" y="186"/>
                  </a:lnTo>
                  <a:lnTo>
                    <a:pt x="1513" y="186"/>
                  </a:lnTo>
                  <a:lnTo>
                    <a:pt x="1513" y="236"/>
                  </a:lnTo>
                  <a:lnTo>
                    <a:pt x="1529" y="236"/>
                  </a:lnTo>
                  <a:close/>
                  <a:moveTo>
                    <a:pt x="1529" y="137"/>
                  </a:moveTo>
                  <a:lnTo>
                    <a:pt x="1529" y="87"/>
                  </a:lnTo>
                  <a:lnTo>
                    <a:pt x="1513" y="87"/>
                  </a:lnTo>
                  <a:lnTo>
                    <a:pt x="1513" y="137"/>
                  </a:lnTo>
                  <a:lnTo>
                    <a:pt x="1529" y="137"/>
                  </a:lnTo>
                  <a:close/>
                  <a:moveTo>
                    <a:pt x="1529" y="37"/>
                  </a:moveTo>
                  <a:lnTo>
                    <a:pt x="1529" y="12"/>
                  </a:lnTo>
                  <a:lnTo>
                    <a:pt x="1521" y="12"/>
                  </a:lnTo>
                  <a:lnTo>
                    <a:pt x="1521" y="20"/>
                  </a:lnTo>
                  <a:lnTo>
                    <a:pt x="1526" y="20"/>
                  </a:lnTo>
                  <a:lnTo>
                    <a:pt x="1532" y="20"/>
                  </a:lnTo>
                  <a:lnTo>
                    <a:pt x="1537" y="20"/>
                  </a:lnTo>
                  <a:lnTo>
                    <a:pt x="1542" y="20"/>
                  </a:lnTo>
                  <a:lnTo>
                    <a:pt x="1545" y="20"/>
                  </a:lnTo>
                  <a:lnTo>
                    <a:pt x="1545" y="4"/>
                  </a:lnTo>
                  <a:lnTo>
                    <a:pt x="1542" y="4"/>
                  </a:lnTo>
                  <a:lnTo>
                    <a:pt x="1537" y="4"/>
                  </a:lnTo>
                  <a:lnTo>
                    <a:pt x="1531" y="4"/>
                  </a:lnTo>
                  <a:lnTo>
                    <a:pt x="1526" y="4"/>
                  </a:lnTo>
                  <a:lnTo>
                    <a:pt x="1521" y="4"/>
                  </a:lnTo>
                  <a:lnTo>
                    <a:pt x="1513" y="12"/>
                  </a:lnTo>
                  <a:lnTo>
                    <a:pt x="1513" y="37"/>
                  </a:lnTo>
                  <a:lnTo>
                    <a:pt x="1529" y="37"/>
                  </a:lnTo>
                  <a:close/>
                  <a:moveTo>
                    <a:pt x="1595" y="19"/>
                  </a:moveTo>
                  <a:lnTo>
                    <a:pt x="1596" y="19"/>
                  </a:lnTo>
                  <a:lnTo>
                    <a:pt x="1602" y="19"/>
                  </a:lnTo>
                  <a:lnTo>
                    <a:pt x="1607" y="19"/>
                  </a:lnTo>
                  <a:lnTo>
                    <a:pt x="1613" y="19"/>
                  </a:lnTo>
                  <a:lnTo>
                    <a:pt x="1618" y="19"/>
                  </a:lnTo>
                  <a:lnTo>
                    <a:pt x="1623" y="19"/>
                  </a:lnTo>
                  <a:lnTo>
                    <a:pt x="1629" y="19"/>
                  </a:lnTo>
                  <a:lnTo>
                    <a:pt x="1634" y="19"/>
                  </a:lnTo>
                  <a:lnTo>
                    <a:pt x="1639" y="19"/>
                  </a:lnTo>
                  <a:lnTo>
                    <a:pt x="1645" y="19"/>
                  </a:lnTo>
                  <a:lnTo>
                    <a:pt x="1645" y="3"/>
                  </a:lnTo>
                  <a:lnTo>
                    <a:pt x="1639" y="3"/>
                  </a:lnTo>
                  <a:lnTo>
                    <a:pt x="1634" y="3"/>
                  </a:lnTo>
                  <a:lnTo>
                    <a:pt x="1629" y="3"/>
                  </a:lnTo>
                  <a:lnTo>
                    <a:pt x="1623" y="3"/>
                  </a:lnTo>
                  <a:lnTo>
                    <a:pt x="1618" y="3"/>
                  </a:lnTo>
                  <a:lnTo>
                    <a:pt x="1612" y="3"/>
                  </a:lnTo>
                  <a:lnTo>
                    <a:pt x="1607" y="3"/>
                  </a:lnTo>
                  <a:lnTo>
                    <a:pt x="1602" y="3"/>
                  </a:lnTo>
                  <a:lnTo>
                    <a:pt x="1596" y="3"/>
                  </a:lnTo>
                  <a:lnTo>
                    <a:pt x="1595" y="3"/>
                  </a:lnTo>
                  <a:lnTo>
                    <a:pt x="1595" y="19"/>
                  </a:lnTo>
                  <a:close/>
                  <a:moveTo>
                    <a:pt x="1695" y="19"/>
                  </a:moveTo>
                  <a:lnTo>
                    <a:pt x="1699" y="19"/>
                  </a:lnTo>
                  <a:lnTo>
                    <a:pt x="1704" y="19"/>
                  </a:lnTo>
                  <a:lnTo>
                    <a:pt x="1710" y="19"/>
                  </a:lnTo>
                  <a:lnTo>
                    <a:pt x="1715" y="19"/>
                  </a:lnTo>
                  <a:lnTo>
                    <a:pt x="1720" y="19"/>
                  </a:lnTo>
                  <a:lnTo>
                    <a:pt x="1726" y="19"/>
                  </a:lnTo>
                  <a:lnTo>
                    <a:pt x="1731" y="19"/>
                  </a:lnTo>
                  <a:lnTo>
                    <a:pt x="1736" y="18"/>
                  </a:lnTo>
                  <a:lnTo>
                    <a:pt x="1742" y="18"/>
                  </a:lnTo>
                  <a:lnTo>
                    <a:pt x="1745" y="18"/>
                  </a:lnTo>
                  <a:lnTo>
                    <a:pt x="1745" y="2"/>
                  </a:lnTo>
                  <a:lnTo>
                    <a:pt x="1742" y="2"/>
                  </a:lnTo>
                  <a:lnTo>
                    <a:pt x="1736" y="2"/>
                  </a:lnTo>
                  <a:lnTo>
                    <a:pt x="1731" y="2"/>
                  </a:lnTo>
                  <a:lnTo>
                    <a:pt x="1726" y="2"/>
                  </a:lnTo>
                  <a:lnTo>
                    <a:pt x="1720" y="2"/>
                  </a:lnTo>
                  <a:lnTo>
                    <a:pt x="1715" y="2"/>
                  </a:lnTo>
                  <a:lnTo>
                    <a:pt x="1710" y="2"/>
                  </a:lnTo>
                  <a:lnTo>
                    <a:pt x="1704" y="2"/>
                  </a:lnTo>
                  <a:lnTo>
                    <a:pt x="1699" y="2"/>
                  </a:lnTo>
                  <a:lnTo>
                    <a:pt x="1695" y="2"/>
                  </a:lnTo>
                  <a:lnTo>
                    <a:pt x="1695" y="19"/>
                  </a:lnTo>
                  <a:close/>
                  <a:moveTo>
                    <a:pt x="1782" y="14"/>
                  </a:moveTo>
                  <a:lnTo>
                    <a:pt x="1782" y="64"/>
                  </a:lnTo>
                  <a:lnTo>
                    <a:pt x="1799" y="64"/>
                  </a:lnTo>
                  <a:lnTo>
                    <a:pt x="1799" y="14"/>
                  </a:lnTo>
                  <a:lnTo>
                    <a:pt x="1782" y="14"/>
                  </a:lnTo>
                  <a:close/>
                  <a:moveTo>
                    <a:pt x="1782" y="114"/>
                  </a:moveTo>
                  <a:lnTo>
                    <a:pt x="1782" y="163"/>
                  </a:lnTo>
                  <a:lnTo>
                    <a:pt x="1799" y="163"/>
                  </a:lnTo>
                  <a:lnTo>
                    <a:pt x="1799" y="114"/>
                  </a:lnTo>
                  <a:lnTo>
                    <a:pt x="1782" y="114"/>
                  </a:lnTo>
                  <a:close/>
                  <a:moveTo>
                    <a:pt x="1782" y="213"/>
                  </a:moveTo>
                  <a:lnTo>
                    <a:pt x="1782" y="263"/>
                  </a:lnTo>
                  <a:lnTo>
                    <a:pt x="1799" y="263"/>
                  </a:lnTo>
                  <a:lnTo>
                    <a:pt x="1799" y="213"/>
                  </a:lnTo>
                  <a:lnTo>
                    <a:pt x="1782" y="213"/>
                  </a:lnTo>
                  <a:close/>
                  <a:moveTo>
                    <a:pt x="1782" y="313"/>
                  </a:moveTo>
                  <a:lnTo>
                    <a:pt x="1782" y="362"/>
                  </a:lnTo>
                  <a:lnTo>
                    <a:pt x="1799" y="362"/>
                  </a:lnTo>
                  <a:lnTo>
                    <a:pt x="1799" y="313"/>
                  </a:lnTo>
                  <a:lnTo>
                    <a:pt x="1782" y="313"/>
                  </a:lnTo>
                  <a:close/>
                  <a:moveTo>
                    <a:pt x="1782" y="412"/>
                  </a:moveTo>
                  <a:lnTo>
                    <a:pt x="1782" y="462"/>
                  </a:lnTo>
                  <a:lnTo>
                    <a:pt x="1799" y="462"/>
                  </a:lnTo>
                  <a:lnTo>
                    <a:pt x="1799" y="412"/>
                  </a:lnTo>
                  <a:lnTo>
                    <a:pt x="1782" y="412"/>
                  </a:lnTo>
                  <a:close/>
                  <a:moveTo>
                    <a:pt x="1782" y="512"/>
                  </a:moveTo>
                  <a:lnTo>
                    <a:pt x="1782" y="561"/>
                  </a:lnTo>
                  <a:lnTo>
                    <a:pt x="1799" y="561"/>
                  </a:lnTo>
                  <a:lnTo>
                    <a:pt x="1799" y="512"/>
                  </a:lnTo>
                  <a:lnTo>
                    <a:pt x="1782" y="512"/>
                  </a:lnTo>
                  <a:close/>
                  <a:moveTo>
                    <a:pt x="1782" y="611"/>
                  </a:moveTo>
                  <a:lnTo>
                    <a:pt x="1782" y="661"/>
                  </a:lnTo>
                  <a:lnTo>
                    <a:pt x="1799" y="661"/>
                  </a:lnTo>
                  <a:lnTo>
                    <a:pt x="1799" y="611"/>
                  </a:lnTo>
                  <a:lnTo>
                    <a:pt x="1782" y="611"/>
                  </a:lnTo>
                  <a:close/>
                  <a:moveTo>
                    <a:pt x="1782" y="711"/>
                  </a:moveTo>
                  <a:lnTo>
                    <a:pt x="1782" y="761"/>
                  </a:lnTo>
                  <a:lnTo>
                    <a:pt x="1799" y="761"/>
                  </a:lnTo>
                  <a:lnTo>
                    <a:pt x="1799" y="711"/>
                  </a:lnTo>
                  <a:lnTo>
                    <a:pt x="1782" y="711"/>
                  </a:lnTo>
                  <a:close/>
                  <a:moveTo>
                    <a:pt x="1782" y="810"/>
                  </a:moveTo>
                  <a:lnTo>
                    <a:pt x="1782" y="860"/>
                  </a:lnTo>
                  <a:lnTo>
                    <a:pt x="1799" y="860"/>
                  </a:lnTo>
                  <a:lnTo>
                    <a:pt x="1799" y="810"/>
                  </a:lnTo>
                  <a:lnTo>
                    <a:pt x="1782" y="810"/>
                  </a:lnTo>
                  <a:close/>
                  <a:moveTo>
                    <a:pt x="1782" y="910"/>
                  </a:moveTo>
                  <a:lnTo>
                    <a:pt x="1782" y="960"/>
                  </a:lnTo>
                  <a:lnTo>
                    <a:pt x="1799" y="960"/>
                  </a:lnTo>
                  <a:lnTo>
                    <a:pt x="1799" y="910"/>
                  </a:lnTo>
                  <a:lnTo>
                    <a:pt x="1782" y="910"/>
                  </a:lnTo>
                  <a:close/>
                  <a:moveTo>
                    <a:pt x="1782" y="1009"/>
                  </a:moveTo>
                  <a:lnTo>
                    <a:pt x="1782" y="1059"/>
                  </a:lnTo>
                  <a:lnTo>
                    <a:pt x="1799" y="1059"/>
                  </a:lnTo>
                  <a:lnTo>
                    <a:pt x="1799" y="1009"/>
                  </a:lnTo>
                  <a:lnTo>
                    <a:pt x="1782" y="1009"/>
                  </a:lnTo>
                  <a:close/>
                  <a:moveTo>
                    <a:pt x="1782" y="1109"/>
                  </a:moveTo>
                  <a:lnTo>
                    <a:pt x="1782" y="1159"/>
                  </a:lnTo>
                  <a:lnTo>
                    <a:pt x="1799" y="1159"/>
                  </a:lnTo>
                  <a:lnTo>
                    <a:pt x="1799" y="1109"/>
                  </a:lnTo>
                  <a:lnTo>
                    <a:pt x="1782" y="1109"/>
                  </a:lnTo>
                  <a:close/>
                  <a:moveTo>
                    <a:pt x="1782" y="1208"/>
                  </a:moveTo>
                  <a:lnTo>
                    <a:pt x="1782" y="1258"/>
                  </a:lnTo>
                  <a:lnTo>
                    <a:pt x="1799" y="1258"/>
                  </a:lnTo>
                  <a:lnTo>
                    <a:pt x="1799" y="1208"/>
                  </a:lnTo>
                  <a:lnTo>
                    <a:pt x="1782" y="1208"/>
                  </a:lnTo>
                  <a:close/>
                  <a:moveTo>
                    <a:pt x="1782" y="1308"/>
                  </a:moveTo>
                  <a:lnTo>
                    <a:pt x="1782" y="1358"/>
                  </a:lnTo>
                  <a:lnTo>
                    <a:pt x="1799" y="1358"/>
                  </a:lnTo>
                  <a:lnTo>
                    <a:pt x="1799" y="1308"/>
                  </a:lnTo>
                  <a:lnTo>
                    <a:pt x="1782" y="1308"/>
                  </a:lnTo>
                  <a:close/>
                  <a:moveTo>
                    <a:pt x="1815" y="1391"/>
                  </a:moveTo>
                  <a:lnTo>
                    <a:pt x="1817" y="1391"/>
                  </a:lnTo>
                  <a:lnTo>
                    <a:pt x="1823" y="1391"/>
                  </a:lnTo>
                  <a:lnTo>
                    <a:pt x="1828" y="1391"/>
                  </a:lnTo>
                  <a:lnTo>
                    <a:pt x="1834" y="1391"/>
                  </a:lnTo>
                  <a:lnTo>
                    <a:pt x="1839" y="1391"/>
                  </a:lnTo>
                  <a:lnTo>
                    <a:pt x="1844" y="1391"/>
                  </a:lnTo>
                  <a:lnTo>
                    <a:pt x="1850" y="1391"/>
                  </a:lnTo>
                  <a:lnTo>
                    <a:pt x="1855" y="1391"/>
                  </a:lnTo>
                  <a:lnTo>
                    <a:pt x="1861" y="1391"/>
                  </a:lnTo>
                  <a:lnTo>
                    <a:pt x="1864" y="1391"/>
                  </a:lnTo>
                  <a:lnTo>
                    <a:pt x="1864" y="1374"/>
                  </a:lnTo>
                  <a:lnTo>
                    <a:pt x="1861" y="1374"/>
                  </a:lnTo>
                  <a:lnTo>
                    <a:pt x="1855" y="1374"/>
                  </a:lnTo>
                  <a:lnTo>
                    <a:pt x="1850" y="1374"/>
                  </a:lnTo>
                  <a:lnTo>
                    <a:pt x="1844" y="1374"/>
                  </a:lnTo>
                  <a:lnTo>
                    <a:pt x="1839" y="1374"/>
                  </a:lnTo>
                  <a:lnTo>
                    <a:pt x="1833" y="1374"/>
                  </a:lnTo>
                  <a:lnTo>
                    <a:pt x="1828" y="1375"/>
                  </a:lnTo>
                  <a:lnTo>
                    <a:pt x="1823" y="1375"/>
                  </a:lnTo>
                  <a:lnTo>
                    <a:pt x="1817" y="1375"/>
                  </a:lnTo>
                  <a:lnTo>
                    <a:pt x="1815" y="1375"/>
                  </a:lnTo>
                  <a:lnTo>
                    <a:pt x="1815" y="1391"/>
                  </a:lnTo>
                  <a:close/>
                  <a:moveTo>
                    <a:pt x="1917" y="1377"/>
                  </a:moveTo>
                  <a:lnTo>
                    <a:pt x="1917" y="1328"/>
                  </a:lnTo>
                  <a:lnTo>
                    <a:pt x="1901" y="1328"/>
                  </a:lnTo>
                  <a:lnTo>
                    <a:pt x="1901" y="1377"/>
                  </a:lnTo>
                  <a:lnTo>
                    <a:pt x="1917" y="1377"/>
                  </a:lnTo>
                  <a:close/>
                  <a:moveTo>
                    <a:pt x="1917" y="1278"/>
                  </a:moveTo>
                  <a:lnTo>
                    <a:pt x="1917" y="1228"/>
                  </a:lnTo>
                  <a:lnTo>
                    <a:pt x="1901" y="1228"/>
                  </a:lnTo>
                  <a:lnTo>
                    <a:pt x="1901" y="1278"/>
                  </a:lnTo>
                  <a:lnTo>
                    <a:pt x="1917" y="1278"/>
                  </a:lnTo>
                  <a:close/>
                  <a:moveTo>
                    <a:pt x="1917" y="1178"/>
                  </a:moveTo>
                  <a:lnTo>
                    <a:pt x="1917" y="1129"/>
                  </a:lnTo>
                  <a:lnTo>
                    <a:pt x="1901" y="1129"/>
                  </a:lnTo>
                  <a:lnTo>
                    <a:pt x="1901" y="1178"/>
                  </a:lnTo>
                  <a:lnTo>
                    <a:pt x="1917" y="1178"/>
                  </a:lnTo>
                  <a:close/>
                  <a:moveTo>
                    <a:pt x="1917" y="1079"/>
                  </a:moveTo>
                  <a:lnTo>
                    <a:pt x="1917" y="1029"/>
                  </a:lnTo>
                  <a:lnTo>
                    <a:pt x="1901" y="1029"/>
                  </a:lnTo>
                  <a:lnTo>
                    <a:pt x="1901" y="1079"/>
                  </a:lnTo>
                  <a:lnTo>
                    <a:pt x="1917" y="1079"/>
                  </a:lnTo>
                  <a:close/>
                  <a:moveTo>
                    <a:pt x="1917" y="979"/>
                  </a:moveTo>
                  <a:lnTo>
                    <a:pt x="1917" y="930"/>
                  </a:lnTo>
                  <a:lnTo>
                    <a:pt x="1901" y="930"/>
                  </a:lnTo>
                  <a:lnTo>
                    <a:pt x="1901" y="979"/>
                  </a:lnTo>
                  <a:lnTo>
                    <a:pt x="1917" y="979"/>
                  </a:lnTo>
                  <a:close/>
                  <a:moveTo>
                    <a:pt x="1917" y="880"/>
                  </a:moveTo>
                  <a:lnTo>
                    <a:pt x="1917" y="830"/>
                  </a:lnTo>
                  <a:lnTo>
                    <a:pt x="1901" y="830"/>
                  </a:lnTo>
                  <a:lnTo>
                    <a:pt x="1901" y="880"/>
                  </a:lnTo>
                  <a:lnTo>
                    <a:pt x="1917" y="880"/>
                  </a:lnTo>
                  <a:close/>
                  <a:moveTo>
                    <a:pt x="1917" y="780"/>
                  </a:moveTo>
                  <a:lnTo>
                    <a:pt x="1917" y="731"/>
                  </a:lnTo>
                  <a:lnTo>
                    <a:pt x="1901" y="731"/>
                  </a:lnTo>
                  <a:lnTo>
                    <a:pt x="1901" y="780"/>
                  </a:lnTo>
                  <a:lnTo>
                    <a:pt x="1917" y="780"/>
                  </a:lnTo>
                  <a:close/>
                  <a:moveTo>
                    <a:pt x="1917" y="681"/>
                  </a:moveTo>
                  <a:lnTo>
                    <a:pt x="1917" y="631"/>
                  </a:lnTo>
                  <a:lnTo>
                    <a:pt x="1901" y="631"/>
                  </a:lnTo>
                  <a:lnTo>
                    <a:pt x="1901" y="681"/>
                  </a:lnTo>
                  <a:lnTo>
                    <a:pt x="1917" y="681"/>
                  </a:lnTo>
                  <a:close/>
                  <a:moveTo>
                    <a:pt x="1917" y="581"/>
                  </a:moveTo>
                  <a:lnTo>
                    <a:pt x="1917" y="532"/>
                  </a:lnTo>
                  <a:lnTo>
                    <a:pt x="1901" y="532"/>
                  </a:lnTo>
                  <a:lnTo>
                    <a:pt x="1901" y="581"/>
                  </a:lnTo>
                  <a:lnTo>
                    <a:pt x="1917" y="581"/>
                  </a:lnTo>
                  <a:close/>
                  <a:moveTo>
                    <a:pt x="1917" y="482"/>
                  </a:moveTo>
                  <a:lnTo>
                    <a:pt x="1917" y="432"/>
                  </a:lnTo>
                  <a:lnTo>
                    <a:pt x="1901" y="432"/>
                  </a:lnTo>
                  <a:lnTo>
                    <a:pt x="1901" y="482"/>
                  </a:lnTo>
                  <a:lnTo>
                    <a:pt x="1917" y="482"/>
                  </a:lnTo>
                  <a:close/>
                  <a:moveTo>
                    <a:pt x="1917" y="382"/>
                  </a:moveTo>
                  <a:lnTo>
                    <a:pt x="1917" y="332"/>
                  </a:lnTo>
                  <a:lnTo>
                    <a:pt x="1901" y="332"/>
                  </a:lnTo>
                  <a:lnTo>
                    <a:pt x="1901" y="382"/>
                  </a:lnTo>
                  <a:lnTo>
                    <a:pt x="1917" y="382"/>
                  </a:lnTo>
                  <a:close/>
                  <a:moveTo>
                    <a:pt x="1917" y="283"/>
                  </a:moveTo>
                  <a:lnTo>
                    <a:pt x="1917" y="233"/>
                  </a:lnTo>
                  <a:lnTo>
                    <a:pt x="1901" y="233"/>
                  </a:lnTo>
                  <a:lnTo>
                    <a:pt x="1901" y="283"/>
                  </a:lnTo>
                  <a:lnTo>
                    <a:pt x="1917" y="283"/>
                  </a:lnTo>
                  <a:close/>
                  <a:moveTo>
                    <a:pt x="1917" y="183"/>
                  </a:moveTo>
                  <a:lnTo>
                    <a:pt x="1917" y="133"/>
                  </a:lnTo>
                  <a:lnTo>
                    <a:pt x="1901" y="133"/>
                  </a:lnTo>
                  <a:lnTo>
                    <a:pt x="1901" y="183"/>
                  </a:lnTo>
                  <a:lnTo>
                    <a:pt x="1917" y="183"/>
                  </a:lnTo>
                  <a:close/>
                  <a:moveTo>
                    <a:pt x="1917" y="84"/>
                  </a:moveTo>
                  <a:lnTo>
                    <a:pt x="1917" y="34"/>
                  </a:lnTo>
                  <a:lnTo>
                    <a:pt x="1901" y="34"/>
                  </a:lnTo>
                  <a:lnTo>
                    <a:pt x="1901" y="84"/>
                  </a:lnTo>
                  <a:lnTo>
                    <a:pt x="1917" y="84"/>
                  </a:lnTo>
                  <a:close/>
                  <a:moveTo>
                    <a:pt x="1935" y="18"/>
                  </a:moveTo>
                  <a:lnTo>
                    <a:pt x="1936" y="18"/>
                  </a:lnTo>
                  <a:lnTo>
                    <a:pt x="1942" y="18"/>
                  </a:lnTo>
                  <a:lnTo>
                    <a:pt x="1947" y="18"/>
                  </a:lnTo>
                  <a:lnTo>
                    <a:pt x="1952" y="18"/>
                  </a:lnTo>
                  <a:lnTo>
                    <a:pt x="1958" y="18"/>
                  </a:lnTo>
                  <a:lnTo>
                    <a:pt x="1963" y="18"/>
                  </a:lnTo>
                  <a:lnTo>
                    <a:pt x="1968" y="17"/>
                  </a:lnTo>
                  <a:lnTo>
                    <a:pt x="1974" y="17"/>
                  </a:lnTo>
                  <a:lnTo>
                    <a:pt x="1979" y="17"/>
                  </a:lnTo>
                  <a:lnTo>
                    <a:pt x="1984" y="17"/>
                  </a:lnTo>
                  <a:lnTo>
                    <a:pt x="1984" y="1"/>
                  </a:lnTo>
                  <a:lnTo>
                    <a:pt x="1979" y="1"/>
                  </a:lnTo>
                  <a:lnTo>
                    <a:pt x="1974" y="1"/>
                  </a:lnTo>
                  <a:lnTo>
                    <a:pt x="1968" y="1"/>
                  </a:lnTo>
                  <a:lnTo>
                    <a:pt x="1963" y="1"/>
                  </a:lnTo>
                  <a:lnTo>
                    <a:pt x="1958" y="1"/>
                  </a:lnTo>
                  <a:lnTo>
                    <a:pt x="1952" y="1"/>
                  </a:lnTo>
                  <a:lnTo>
                    <a:pt x="1947" y="1"/>
                  </a:lnTo>
                  <a:lnTo>
                    <a:pt x="1942" y="1"/>
                  </a:lnTo>
                  <a:lnTo>
                    <a:pt x="1936" y="1"/>
                  </a:lnTo>
                  <a:lnTo>
                    <a:pt x="1934" y="1"/>
                  </a:lnTo>
                  <a:lnTo>
                    <a:pt x="1935" y="18"/>
                  </a:lnTo>
                  <a:close/>
                  <a:moveTo>
                    <a:pt x="2034" y="17"/>
                  </a:moveTo>
                  <a:lnTo>
                    <a:pt x="2038" y="17"/>
                  </a:lnTo>
                  <a:lnTo>
                    <a:pt x="2044" y="17"/>
                  </a:lnTo>
                  <a:lnTo>
                    <a:pt x="2049" y="17"/>
                  </a:lnTo>
                  <a:lnTo>
                    <a:pt x="2055" y="17"/>
                  </a:lnTo>
                  <a:lnTo>
                    <a:pt x="2060" y="17"/>
                  </a:lnTo>
                  <a:lnTo>
                    <a:pt x="2065" y="17"/>
                  </a:lnTo>
                  <a:lnTo>
                    <a:pt x="2071" y="17"/>
                  </a:lnTo>
                  <a:lnTo>
                    <a:pt x="2076" y="17"/>
                  </a:lnTo>
                  <a:lnTo>
                    <a:pt x="2082" y="17"/>
                  </a:lnTo>
                  <a:lnTo>
                    <a:pt x="2084" y="17"/>
                  </a:lnTo>
                  <a:lnTo>
                    <a:pt x="2084" y="0"/>
                  </a:lnTo>
                  <a:lnTo>
                    <a:pt x="2082" y="0"/>
                  </a:lnTo>
                  <a:lnTo>
                    <a:pt x="2076" y="0"/>
                  </a:lnTo>
                  <a:lnTo>
                    <a:pt x="2071" y="0"/>
                  </a:lnTo>
                  <a:lnTo>
                    <a:pt x="2065" y="0"/>
                  </a:lnTo>
                  <a:lnTo>
                    <a:pt x="2060" y="0"/>
                  </a:lnTo>
                  <a:lnTo>
                    <a:pt x="2055" y="0"/>
                  </a:lnTo>
                  <a:lnTo>
                    <a:pt x="2049" y="0"/>
                  </a:lnTo>
                  <a:lnTo>
                    <a:pt x="2044" y="0"/>
                  </a:lnTo>
                  <a:lnTo>
                    <a:pt x="2038" y="0"/>
                  </a:lnTo>
                  <a:lnTo>
                    <a:pt x="2034" y="0"/>
                  </a:lnTo>
                  <a:lnTo>
                    <a:pt x="2034" y="17"/>
                  </a:lnTo>
                  <a:close/>
                  <a:moveTo>
                    <a:pt x="2133" y="17"/>
                  </a:moveTo>
                  <a:lnTo>
                    <a:pt x="2135" y="17"/>
                  </a:lnTo>
                  <a:lnTo>
                    <a:pt x="2141" y="17"/>
                  </a:lnTo>
                  <a:lnTo>
                    <a:pt x="2146" y="17"/>
                  </a:lnTo>
                  <a:lnTo>
                    <a:pt x="2152" y="17"/>
                  </a:lnTo>
                  <a:lnTo>
                    <a:pt x="2152" y="9"/>
                  </a:lnTo>
                  <a:lnTo>
                    <a:pt x="2144" y="9"/>
                  </a:lnTo>
                  <a:lnTo>
                    <a:pt x="2144" y="40"/>
                  </a:lnTo>
                  <a:lnTo>
                    <a:pt x="2160" y="40"/>
                  </a:lnTo>
                  <a:lnTo>
                    <a:pt x="2160" y="9"/>
                  </a:lnTo>
                  <a:lnTo>
                    <a:pt x="2152" y="0"/>
                  </a:lnTo>
                  <a:lnTo>
                    <a:pt x="2146" y="0"/>
                  </a:lnTo>
                  <a:lnTo>
                    <a:pt x="2141" y="0"/>
                  </a:lnTo>
                  <a:lnTo>
                    <a:pt x="2135" y="0"/>
                  </a:lnTo>
                  <a:lnTo>
                    <a:pt x="2133" y="0"/>
                  </a:lnTo>
                  <a:lnTo>
                    <a:pt x="2133" y="17"/>
                  </a:lnTo>
                  <a:close/>
                  <a:moveTo>
                    <a:pt x="2144" y="90"/>
                  </a:moveTo>
                  <a:lnTo>
                    <a:pt x="2144" y="140"/>
                  </a:lnTo>
                  <a:lnTo>
                    <a:pt x="2160" y="140"/>
                  </a:lnTo>
                  <a:lnTo>
                    <a:pt x="2160" y="90"/>
                  </a:lnTo>
                  <a:lnTo>
                    <a:pt x="2144" y="90"/>
                  </a:lnTo>
                  <a:close/>
                  <a:moveTo>
                    <a:pt x="2144" y="190"/>
                  </a:moveTo>
                  <a:lnTo>
                    <a:pt x="2144" y="240"/>
                  </a:lnTo>
                  <a:lnTo>
                    <a:pt x="2160" y="240"/>
                  </a:lnTo>
                  <a:lnTo>
                    <a:pt x="2160" y="190"/>
                  </a:lnTo>
                  <a:lnTo>
                    <a:pt x="2144" y="190"/>
                  </a:lnTo>
                  <a:close/>
                  <a:moveTo>
                    <a:pt x="2144" y="289"/>
                  </a:moveTo>
                  <a:lnTo>
                    <a:pt x="2144" y="339"/>
                  </a:lnTo>
                  <a:lnTo>
                    <a:pt x="2160" y="339"/>
                  </a:lnTo>
                  <a:lnTo>
                    <a:pt x="2160" y="289"/>
                  </a:lnTo>
                  <a:lnTo>
                    <a:pt x="2144" y="289"/>
                  </a:lnTo>
                  <a:close/>
                  <a:moveTo>
                    <a:pt x="2144" y="389"/>
                  </a:moveTo>
                  <a:lnTo>
                    <a:pt x="2144" y="439"/>
                  </a:lnTo>
                  <a:lnTo>
                    <a:pt x="2160" y="439"/>
                  </a:lnTo>
                  <a:lnTo>
                    <a:pt x="2160" y="389"/>
                  </a:lnTo>
                  <a:lnTo>
                    <a:pt x="2144" y="389"/>
                  </a:lnTo>
                  <a:close/>
                  <a:moveTo>
                    <a:pt x="2144" y="488"/>
                  </a:moveTo>
                  <a:lnTo>
                    <a:pt x="2144" y="538"/>
                  </a:lnTo>
                  <a:lnTo>
                    <a:pt x="2160" y="538"/>
                  </a:lnTo>
                  <a:lnTo>
                    <a:pt x="2160" y="488"/>
                  </a:lnTo>
                  <a:lnTo>
                    <a:pt x="2144" y="488"/>
                  </a:lnTo>
                  <a:close/>
                  <a:moveTo>
                    <a:pt x="2144" y="588"/>
                  </a:moveTo>
                  <a:lnTo>
                    <a:pt x="2144" y="638"/>
                  </a:lnTo>
                  <a:lnTo>
                    <a:pt x="2160" y="638"/>
                  </a:lnTo>
                  <a:lnTo>
                    <a:pt x="2160" y="588"/>
                  </a:lnTo>
                  <a:lnTo>
                    <a:pt x="2144" y="588"/>
                  </a:lnTo>
                  <a:close/>
                  <a:moveTo>
                    <a:pt x="2144" y="687"/>
                  </a:moveTo>
                  <a:lnTo>
                    <a:pt x="2144" y="737"/>
                  </a:lnTo>
                  <a:lnTo>
                    <a:pt x="2160" y="737"/>
                  </a:lnTo>
                  <a:lnTo>
                    <a:pt x="2160" y="687"/>
                  </a:lnTo>
                  <a:lnTo>
                    <a:pt x="2144" y="687"/>
                  </a:lnTo>
                  <a:close/>
                  <a:moveTo>
                    <a:pt x="2144" y="787"/>
                  </a:moveTo>
                  <a:lnTo>
                    <a:pt x="2144" y="837"/>
                  </a:lnTo>
                  <a:lnTo>
                    <a:pt x="2160" y="837"/>
                  </a:lnTo>
                  <a:lnTo>
                    <a:pt x="2160" y="787"/>
                  </a:lnTo>
                  <a:lnTo>
                    <a:pt x="2144" y="787"/>
                  </a:lnTo>
                  <a:close/>
                  <a:moveTo>
                    <a:pt x="2144" y="886"/>
                  </a:moveTo>
                  <a:lnTo>
                    <a:pt x="2144" y="936"/>
                  </a:lnTo>
                  <a:lnTo>
                    <a:pt x="2160" y="936"/>
                  </a:lnTo>
                  <a:lnTo>
                    <a:pt x="2160" y="886"/>
                  </a:lnTo>
                  <a:lnTo>
                    <a:pt x="2144" y="886"/>
                  </a:lnTo>
                  <a:close/>
                  <a:moveTo>
                    <a:pt x="2144" y="986"/>
                  </a:moveTo>
                  <a:lnTo>
                    <a:pt x="2144" y="1036"/>
                  </a:lnTo>
                  <a:lnTo>
                    <a:pt x="2160" y="1036"/>
                  </a:lnTo>
                  <a:lnTo>
                    <a:pt x="2160" y="986"/>
                  </a:lnTo>
                  <a:lnTo>
                    <a:pt x="2144" y="986"/>
                  </a:lnTo>
                  <a:close/>
                  <a:moveTo>
                    <a:pt x="2144" y="1086"/>
                  </a:moveTo>
                  <a:lnTo>
                    <a:pt x="2144" y="1135"/>
                  </a:lnTo>
                  <a:lnTo>
                    <a:pt x="2160" y="1135"/>
                  </a:lnTo>
                  <a:lnTo>
                    <a:pt x="2160" y="1086"/>
                  </a:lnTo>
                  <a:lnTo>
                    <a:pt x="2144" y="1086"/>
                  </a:lnTo>
                  <a:close/>
                  <a:moveTo>
                    <a:pt x="2144" y="1185"/>
                  </a:moveTo>
                  <a:lnTo>
                    <a:pt x="2144" y="1235"/>
                  </a:lnTo>
                  <a:lnTo>
                    <a:pt x="2160" y="1235"/>
                  </a:lnTo>
                  <a:lnTo>
                    <a:pt x="2160" y="1185"/>
                  </a:lnTo>
                  <a:lnTo>
                    <a:pt x="2144" y="1185"/>
                  </a:lnTo>
                  <a:close/>
                  <a:moveTo>
                    <a:pt x="2144" y="1285"/>
                  </a:moveTo>
                  <a:lnTo>
                    <a:pt x="2144" y="1334"/>
                  </a:lnTo>
                  <a:lnTo>
                    <a:pt x="2160" y="1334"/>
                  </a:lnTo>
                  <a:lnTo>
                    <a:pt x="2160" y="1285"/>
                  </a:lnTo>
                  <a:lnTo>
                    <a:pt x="2144" y="1285"/>
                  </a:lnTo>
                  <a:close/>
                  <a:moveTo>
                    <a:pt x="2154" y="1390"/>
                  </a:moveTo>
                  <a:lnTo>
                    <a:pt x="2157" y="1390"/>
                  </a:lnTo>
                  <a:lnTo>
                    <a:pt x="2163" y="1390"/>
                  </a:lnTo>
                  <a:lnTo>
                    <a:pt x="2168" y="1390"/>
                  </a:lnTo>
                  <a:lnTo>
                    <a:pt x="2173" y="1390"/>
                  </a:lnTo>
                  <a:lnTo>
                    <a:pt x="2179" y="1390"/>
                  </a:lnTo>
                  <a:lnTo>
                    <a:pt x="2184" y="1390"/>
                  </a:lnTo>
                  <a:lnTo>
                    <a:pt x="2189" y="1391"/>
                  </a:lnTo>
                  <a:lnTo>
                    <a:pt x="2195" y="1391"/>
                  </a:lnTo>
                  <a:lnTo>
                    <a:pt x="2200" y="1391"/>
                  </a:lnTo>
                  <a:lnTo>
                    <a:pt x="2204" y="1391"/>
                  </a:lnTo>
                  <a:lnTo>
                    <a:pt x="2204" y="1374"/>
                  </a:lnTo>
                  <a:lnTo>
                    <a:pt x="2200" y="1374"/>
                  </a:lnTo>
                  <a:lnTo>
                    <a:pt x="2195" y="1374"/>
                  </a:lnTo>
                  <a:lnTo>
                    <a:pt x="2189" y="1374"/>
                  </a:lnTo>
                  <a:lnTo>
                    <a:pt x="2184" y="1374"/>
                  </a:lnTo>
                  <a:lnTo>
                    <a:pt x="2179" y="1374"/>
                  </a:lnTo>
                  <a:lnTo>
                    <a:pt x="2174" y="1374"/>
                  </a:lnTo>
                  <a:lnTo>
                    <a:pt x="2168" y="1374"/>
                  </a:lnTo>
                  <a:lnTo>
                    <a:pt x="2163" y="1374"/>
                  </a:lnTo>
                  <a:lnTo>
                    <a:pt x="2157" y="1374"/>
                  </a:lnTo>
                  <a:lnTo>
                    <a:pt x="2154" y="1374"/>
                  </a:lnTo>
                  <a:lnTo>
                    <a:pt x="2154" y="1390"/>
                  </a:lnTo>
                  <a:close/>
                  <a:moveTo>
                    <a:pt x="2253" y="1391"/>
                  </a:moveTo>
                  <a:lnTo>
                    <a:pt x="2254" y="1391"/>
                  </a:lnTo>
                  <a:lnTo>
                    <a:pt x="2260" y="1391"/>
                  </a:lnTo>
                  <a:lnTo>
                    <a:pt x="2265" y="1392"/>
                  </a:lnTo>
                  <a:lnTo>
                    <a:pt x="2270" y="1392"/>
                  </a:lnTo>
                  <a:lnTo>
                    <a:pt x="2276" y="1392"/>
                  </a:lnTo>
                  <a:lnTo>
                    <a:pt x="2281" y="1392"/>
                  </a:lnTo>
                  <a:lnTo>
                    <a:pt x="2286" y="1392"/>
                  </a:lnTo>
                  <a:lnTo>
                    <a:pt x="2292" y="1392"/>
                  </a:lnTo>
                  <a:lnTo>
                    <a:pt x="2297" y="1393"/>
                  </a:lnTo>
                  <a:lnTo>
                    <a:pt x="2302" y="1393"/>
                  </a:lnTo>
                  <a:lnTo>
                    <a:pt x="2303" y="1376"/>
                  </a:lnTo>
                  <a:lnTo>
                    <a:pt x="2298" y="1376"/>
                  </a:lnTo>
                  <a:lnTo>
                    <a:pt x="2292" y="1376"/>
                  </a:lnTo>
                  <a:lnTo>
                    <a:pt x="2287" y="1376"/>
                  </a:lnTo>
                  <a:lnTo>
                    <a:pt x="2281" y="1376"/>
                  </a:lnTo>
                  <a:lnTo>
                    <a:pt x="2276" y="1376"/>
                  </a:lnTo>
                  <a:lnTo>
                    <a:pt x="2270" y="1375"/>
                  </a:lnTo>
                  <a:lnTo>
                    <a:pt x="2265" y="1375"/>
                  </a:lnTo>
                  <a:lnTo>
                    <a:pt x="2260" y="1375"/>
                  </a:lnTo>
                  <a:lnTo>
                    <a:pt x="2254" y="1375"/>
                  </a:lnTo>
                  <a:lnTo>
                    <a:pt x="2254" y="1375"/>
                  </a:lnTo>
                  <a:lnTo>
                    <a:pt x="2253" y="1391"/>
                  </a:lnTo>
                  <a:close/>
                  <a:moveTo>
                    <a:pt x="2311" y="1334"/>
                  </a:moveTo>
                  <a:lnTo>
                    <a:pt x="2311" y="1285"/>
                  </a:lnTo>
                  <a:lnTo>
                    <a:pt x="2295" y="1285"/>
                  </a:lnTo>
                  <a:lnTo>
                    <a:pt x="2295" y="1334"/>
                  </a:lnTo>
                  <a:lnTo>
                    <a:pt x="2311" y="1334"/>
                  </a:lnTo>
                  <a:close/>
                  <a:moveTo>
                    <a:pt x="2311" y="1235"/>
                  </a:moveTo>
                  <a:lnTo>
                    <a:pt x="2311" y="1185"/>
                  </a:lnTo>
                  <a:lnTo>
                    <a:pt x="2295" y="1185"/>
                  </a:lnTo>
                  <a:lnTo>
                    <a:pt x="2295" y="1235"/>
                  </a:lnTo>
                  <a:lnTo>
                    <a:pt x="2311" y="1235"/>
                  </a:lnTo>
                  <a:close/>
                  <a:moveTo>
                    <a:pt x="2311" y="1135"/>
                  </a:moveTo>
                  <a:lnTo>
                    <a:pt x="2311" y="1086"/>
                  </a:lnTo>
                  <a:lnTo>
                    <a:pt x="2295" y="1086"/>
                  </a:lnTo>
                  <a:lnTo>
                    <a:pt x="2295" y="1135"/>
                  </a:lnTo>
                  <a:lnTo>
                    <a:pt x="2311" y="1135"/>
                  </a:lnTo>
                  <a:close/>
                  <a:moveTo>
                    <a:pt x="2311" y="1036"/>
                  </a:moveTo>
                  <a:lnTo>
                    <a:pt x="2311" y="986"/>
                  </a:lnTo>
                  <a:lnTo>
                    <a:pt x="2295" y="986"/>
                  </a:lnTo>
                  <a:lnTo>
                    <a:pt x="2295" y="1036"/>
                  </a:lnTo>
                  <a:lnTo>
                    <a:pt x="2311" y="1036"/>
                  </a:lnTo>
                  <a:close/>
                  <a:moveTo>
                    <a:pt x="2311" y="936"/>
                  </a:moveTo>
                  <a:lnTo>
                    <a:pt x="2311" y="886"/>
                  </a:lnTo>
                  <a:lnTo>
                    <a:pt x="2295" y="886"/>
                  </a:lnTo>
                  <a:lnTo>
                    <a:pt x="2295" y="936"/>
                  </a:lnTo>
                  <a:lnTo>
                    <a:pt x="2311" y="936"/>
                  </a:lnTo>
                  <a:close/>
                  <a:moveTo>
                    <a:pt x="2311" y="837"/>
                  </a:moveTo>
                  <a:lnTo>
                    <a:pt x="2311" y="787"/>
                  </a:lnTo>
                  <a:lnTo>
                    <a:pt x="2295" y="787"/>
                  </a:lnTo>
                  <a:lnTo>
                    <a:pt x="2295" y="837"/>
                  </a:lnTo>
                  <a:lnTo>
                    <a:pt x="2311" y="837"/>
                  </a:lnTo>
                  <a:close/>
                  <a:moveTo>
                    <a:pt x="2311" y="737"/>
                  </a:moveTo>
                  <a:lnTo>
                    <a:pt x="2311" y="687"/>
                  </a:lnTo>
                  <a:lnTo>
                    <a:pt x="2295" y="687"/>
                  </a:lnTo>
                  <a:lnTo>
                    <a:pt x="2295" y="737"/>
                  </a:lnTo>
                  <a:lnTo>
                    <a:pt x="2311" y="737"/>
                  </a:lnTo>
                  <a:close/>
                  <a:moveTo>
                    <a:pt x="2311" y="638"/>
                  </a:moveTo>
                  <a:lnTo>
                    <a:pt x="2311" y="588"/>
                  </a:lnTo>
                  <a:lnTo>
                    <a:pt x="2295" y="588"/>
                  </a:lnTo>
                  <a:lnTo>
                    <a:pt x="2295" y="638"/>
                  </a:lnTo>
                  <a:lnTo>
                    <a:pt x="2311" y="638"/>
                  </a:lnTo>
                  <a:close/>
                  <a:moveTo>
                    <a:pt x="2311" y="538"/>
                  </a:moveTo>
                  <a:lnTo>
                    <a:pt x="2311" y="488"/>
                  </a:lnTo>
                  <a:lnTo>
                    <a:pt x="2295" y="488"/>
                  </a:lnTo>
                  <a:lnTo>
                    <a:pt x="2295" y="538"/>
                  </a:lnTo>
                  <a:lnTo>
                    <a:pt x="2311" y="538"/>
                  </a:lnTo>
                  <a:close/>
                  <a:moveTo>
                    <a:pt x="2311" y="439"/>
                  </a:moveTo>
                  <a:lnTo>
                    <a:pt x="2311" y="389"/>
                  </a:lnTo>
                  <a:lnTo>
                    <a:pt x="2295" y="389"/>
                  </a:lnTo>
                  <a:lnTo>
                    <a:pt x="2295" y="439"/>
                  </a:lnTo>
                  <a:lnTo>
                    <a:pt x="2311" y="439"/>
                  </a:lnTo>
                  <a:close/>
                  <a:moveTo>
                    <a:pt x="2311" y="339"/>
                  </a:moveTo>
                  <a:lnTo>
                    <a:pt x="2311" y="289"/>
                  </a:lnTo>
                  <a:lnTo>
                    <a:pt x="2295" y="289"/>
                  </a:lnTo>
                  <a:lnTo>
                    <a:pt x="2295" y="339"/>
                  </a:lnTo>
                  <a:lnTo>
                    <a:pt x="2311" y="339"/>
                  </a:lnTo>
                  <a:close/>
                  <a:moveTo>
                    <a:pt x="2311" y="240"/>
                  </a:moveTo>
                  <a:lnTo>
                    <a:pt x="2311" y="190"/>
                  </a:lnTo>
                  <a:lnTo>
                    <a:pt x="2295" y="190"/>
                  </a:lnTo>
                  <a:lnTo>
                    <a:pt x="2295" y="240"/>
                  </a:lnTo>
                  <a:lnTo>
                    <a:pt x="2311" y="240"/>
                  </a:lnTo>
                  <a:close/>
                  <a:moveTo>
                    <a:pt x="2311" y="140"/>
                  </a:moveTo>
                  <a:lnTo>
                    <a:pt x="2311" y="90"/>
                  </a:lnTo>
                  <a:lnTo>
                    <a:pt x="2295" y="90"/>
                  </a:lnTo>
                  <a:lnTo>
                    <a:pt x="2295" y="140"/>
                  </a:lnTo>
                  <a:lnTo>
                    <a:pt x="2311" y="140"/>
                  </a:lnTo>
                  <a:close/>
                  <a:moveTo>
                    <a:pt x="2311" y="40"/>
                  </a:moveTo>
                  <a:lnTo>
                    <a:pt x="2311" y="11"/>
                  </a:lnTo>
                  <a:lnTo>
                    <a:pt x="2303" y="11"/>
                  </a:lnTo>
                  <a:lnTo>
                    <a:pt x="2302" y="19"/>
                  </a:lnTo>
                  <a:lnTo>
                    <a:pt x="2308" y="19"/>
                  </a:lnTo>
                  <a:lnTo>
                    <a:pt x="2313" y="20"/>
                  </a:lnTo>
                  <a:lnTo>
                    <a:pt x="2319" y="20"/>
                  </a:lnTo>
                  <a:lnTo>
                    <a:pt x="2323" y="20"/>
                  </a:lnTo>
                  <a:lnTo>
                    <a:pt x="2323" y="4"/>
                  </a:lnTo>
                  <a:lnTo>
                    <a:pt x="2319" y="4"/>
                  </a:lnTo>
                  <a:lnTo>
                    <a:pt x="2314" y="3"/>
                  </a:lnTo>
                  <a:lnTo>
                    <a:pt x="2308" y="3"/>
                  </a:lnTo>
                  <a:lnTo>
                    <a:pt x="2303" y="3"/>
                  </a:lnTo>
                  <a:lnTo>
                    <a:pt x="2295" y="11"/>
                  </a:lnTo>
                  <a:lnTo>
                    <a:pt x="2295" y="40"/>
                  </a:lnTo>
                  <a:lnTo>
                    <a:pt x="2311" y="40"/>
                  </a:lnTo>
                  <a:close/>
                  <a:moveTo>
                    <a:pt x="2373" y="22"/>
                  </a:moveTo>
                  <a:lnTo>
                    <a:pt x="2378" y="22"/>
                  </a:lnTo>
                  <a:lnTo>
                    <a:pt x="2383" y="22"/>
                  </a:lnTo>
                  <a:lnTo>
                    <a:pt x="2389" y="22"/>
                  </a:lnTo>
                  <a:lnTo>
                    <a:pt x="2394" y="23"/>
                  </a:lnTo>
                  <a:lnTo>
                    <a:pt x="2400" y="23"/>
                  </a:lnTo>
                  <a:lnTo>
                    <a:pt x="2405" y="23"/>
                  </a:lnTo>
                  <a:lnTo>
                    <a:pt x="2410" y="23"/>
                  </a:lnTo>
                  <a:lnTo>
                    <a:pt x="2416" y="23"/>
                  </a:lnTo>
                  <a:lnTo>
                    <a:pt x="2421" y="23"/>
                  </a:lnTo>
                  <a:lnTo>
                    <a:pt x="2423" y="24"/>
                  </a:lnTo>
                  <a:lnTo>
                    <a:pt x="2423" y="7"/>
                  </a:lnTo>
                  <a:lnTo>
                    <a:pt x="2422" y="7"/>
                  </a:lnTo>
                  <a:lnTo>
                    <a:pt x="2416" y="7"/>
                  </a:lnTo>
                  <a:lnTo>
                    <a:pt x="2411" y="7"/>
                  </a:lnTo>
                  <a:lnTo>
                    <a:pt x="2406" y="6"/>
                  </a:lnTo>
                  <a:lnTo>
                    <a:pt x="2400" y="6"/>
                  </a:lnTo>
                  <a:lnTo>
                    <a:pt x="2395" y="6"/>
                  </a:lnTo>
                  <a:lnTo>
                    <a:pt x="2389" y="6"/>
                  </a:lnTo>
                  <a:lnTo>
                    <a:pt x="2384" y="5"/>
                  </a:lnTo>
                  <a:lnTo>
                    <a:pt x="2379" y="5"/>
                  </a:lnTo>
                  <a:lnTo>
                    <a:pt x="2373" y="5"/>
                  </a:lnTo>
                  <a:lnTo>
                    <a:pt x="2373" y="22"/>
                  </a:lnTo>
                  <a:close/>
                  <a:moveTo>
                    <a:pt x="2472" y="26"/>
                  </a:moveTo>
                  <a:lnTo>
                    <a:pt x="2475" y="26"/>
                  </a:lnTo>
                  <a:lnTo>
                    <a:pt x="2480" y="26"/>
                  </a:lnTo>
                  <a:lnTo>
                    <a:pt x="2486" y="26"/>
                  </a:lnTo>
                  <a:lnTo>
                    <a:pt x="2491" y="26"/>
                  </a:lnTo>
                  <a:lnTo>
                    <a:pt x="2497" y="27"/>
                  </a:lnTo>
                  <a:lnTo>
                    <a:pt x="2502" y="27"/>
                  </a:lnTo>
                  <a:lnTo>
                    <a:pt x="2507" y="27"/>
                  </a:lnTo>
                  <a:lnTo>
                    <a:pt x="2508" y="19"/>
                  </a:lnTo>
                  <a:lnTo>
                    <a:pt x="2499" y="19"/>
                  </a:lnTo>
                  <a:lnTo>
                    <a:pt x="2499" y="34"/>
                  </a:lnTo>
                  <a:lnTo>
                    <a:pt x="2516" y="34"/>
                  </a:lnTo>
                  <a:lnTo>
                    <a:pt x="2516" y="19"/>
                  </a:lnTo>
                  <a:lnTo>
                    <a:pt x="2508" y="11"/>
                  </a:lnTo>
                  <a:lnTo>
                    <a:pt x="2503" y="11"/>
                  </a:lnTo>
                  <a:lnTo>
                    <a:pt x="2497" y="10"/>
                  </a:lnTo>
                  <a:lnTo>
                    <a:pt x="2492" y="10"/>
                  </a:lnTo>
                  <a:lnTo>
                    <a:pt x="2486" y="10"/>
                  </a:lnTo>
                  <a:lnTo>
                    <a:pt x="2481" y="9"/>
                  </a:lnTo>
                  <a:lnTo>
                    <a:pt x="2476" y="9"/>
                  </a:lnTo>
                  <a:lnTo>
                    <a:pt x="2473" y="9"/>
                  </a:lnTo>
                  <a:lnTo>
                    <a:pt x="2472" y="26"/>
                  </a:lnTo>
                  <a:close/>
                  <a:moveTo>
                    <a:pt x="2499" y="84"/>
                  </a:moveTo>
                  <a:lnTo>
                    <a:pt x="2499" y="133"/>
                  </a:lnTo>
                  <a:lnTo>
                    <a:pt x="2516" y="133"/>
                  </a:lnTo>
                  <a:lnTo>
                    <a:pt x="2516" y="84"/>
                  </a:lnTo>
                  <a:lnTo>
                    <a:pt x="2499" y="84"/>
                  </a:lnTo>
                  <a:close/>
                  <a:moveTo>
                    <a:pt x="2499" y="183"/>
                  </a:moveTo>
                  <a:lnTo>
                    <a:pt x="2499" y="233"/>
                  </a:lnTo>
                  <a:lnTo>
                    <a:pt x="2516" y="233"/>
                  </a:lnTo>
                  <a:lnTo>
                    <a:pt x="2516" y="183"/>
                  </a:lnTo>
                  <a:lnTo>
                    <a:pt x="2499" y="183"/>
                  </a:lnTo>
                  <a:close/>
                  <a:moveTo>
                    <a:pt x="2499" y="283"/>
                  </a:moveTo>
                  <a:lnTo>
                    <a:pt x="2499" y="332"/>
                  </a:lnTo>
                  <a:lnTo>
                    <a:pt x="2516" y="332"/>
                  </a:lnTo>
                  <a:lnTo>
                    <a:pt x="2516" y="283"/>
                  </a:lnTo>
                  <a:lnTo>
                    <a:pt x="2499" y="283"/>
                  </a:lnTo>
                  <a:close/>
                  <a:moveTo>
                    <a:pt x="2499" y="382"/>
                  </a:moveTo>
                  <a:lnTo>
                    <a:pt x="2499" y="432"/>
                  </a:lnTo>
                  <a:lnTo>
                    <a:pt x="2516" y="432"/>
                  </a:lnTo>
                  <a:lnTo>
                    <a:pt x="2516" y="382"/>
                  </a:lnTo>
                  <a:lnTo>
                    <a:pt x="2499" y="382"/>
                  </a:lnTo>
                  <a:close/>
                  <a:moveTo>
                    <a:pt x="2499" y="482"/>
                  </a:moveTo>
                  <a:lnTo>
                    <a:pt x="2499" y="532"/>
                  </a:lnTo>
                  <a:lnTo>
                    <a:pt x="2516" y="532"/>
                  </a:lnTo>
                  <a:lnTo>
                    <a:pt x="2516" y="482"/>
                  </a:lnTo>
                  <a:lnTo>
                    <a:pt x="2499" y="482"/>
                  </a:lnTo>
                  <a:close/>
                  <a:moveTo>
                    <a:pt x="2499" y="581"/>
                  </a:moveTo>
                  <a:lnTo>
                    <a:pt x="2499" y="631"/>
                  </a:lnTo>
                  <a:lnTo>
                    <a:pt x="2516" y="631"/>
                  </a:lnTo>
                  <a:lnTo>
                    <a:pt x="2516" y="581"/>
                  </a:lnTo>
                  <a:lnTo>
                    <a:pt x="2499" y="581"/>
                  </a:lnTo>
                  <a:close/>
                  <a:moveTo>
                    <a:pt x="2499" y="681"/>
                  </a:moveTo>
                  <a:lnTo>
                    <a:pt x="2499" y="731"/>
                  </a:lnTo>
                  <a:lnTo>
                    <a:pt x="2516" y="731"/>
                  </a:lnTo>
                  <a:lnTo>
                    <a:pt x="2516" y="681"/>
                  </a:lnTo>
                  <a:lnTo>
                    <a:pt x="2499" y="681"/>
                  </a:lnTo>
                  <a:close/>
                  <a:moveTo>
                    <a:pt x="2499" y="780"/>
                  </a:moveTo>
                  <a:lnTo>
                    <a:pt x="2499" y="830"/>
                  </a:lnTo>
                  <a:lnTo>
                    <a:pt x="2516" y="830"/>
                  </a:lnTo>
                  <a:lnTo>
                    <a:pt x="2516" y="780"/>
                  </a:lnTo>
                  <a:lnTo>
                    <a:pt x="2499" y="780"/>
                  </a:lnTo>
                  <a:close/>
                  <a:moveTo>
                    <a:pt x="2499" y="880"/>
                  </a:moveTo>
                  <a:lnTo>
                    <a:pt x="2499" y="930"/>
                  </a:lnTo>
                  <a:lnTo>
                    <a:pt x="2516" y="930"/>
                  </a:lnTo>
                  <a:lnTo>
                    <a:pt x="2516" y="880"/>
                  </a:lnTo>
                  <a:lnTo>
                    <a:pt x="2499" y="880"/>
                  </a:lnTo>
                  <a:close/>
                  <a:moveTo>
                    <a:pt x="2499" y="979"/>
                  </a:moveTo>
                  <a:lnTo>
                    <a:pt x="2499" y="1029"/>
                  </a:lnTo>
                  <a:lnTo>
                    <a:pt x="2516" y="1029"/>
                  </a:lnTo>
                  <a:lnTo>
                    <a:pt x="2516" y="979"/>
                  </a:lnTo>
                  <a:lnTo>
                    <a:pt x="2499" y="979"/>
                  </a:lnTo>
                  <a:close/>
                  <a:moveTo>
                    <a:pt x="2499" y="1079"/>
                  </a:moveTo>
                  <a:lnTo>
                    <a:pt x="2499" y="1129"/>
                  </a:lnTo>
                  <a:lnTo>
                    <a:pt x="2516" y="1129"/>
                  </a:lnTo>
                  <a:lnTo>
                    <a:pt x="2516" y="1079"/>
                  </a:lnTo>
                  <a:lnTo>
                    <a:pt x="2499" y="1079"/>
                  </a:lnTo>
                  <a:close/>
                  <a:moveTo>
                    <a:pt x="2499" y="1178"/>
                  </a:moveTo>
                  <a:lnTo>
                    <a:pt x="2499" y="1228"/>
                  </a:lnTo>
                  <a:lnTo>
                    <a:pt x="2516" y="1228"/>
                  </a:lnTo>
                  <a:lnTo>
                    <a:pt x="2516" y="1178"/>
                  </a:lnTo>
                  <a:lnTo>
                    <a:pt x="2499" y="1178"/>
                  </a:lnTo>
                  <a:close/>
                  <a:moveTo>
                    <a:pt x="2499" y="1278"/>
                  </a:moveTo>
                  <a:lnTo>
                    <a:pt x="2499" y="1328"/>
                  </a:lnTo>
                  <a:lnTo>
                    <a:pt x="2516" y="1328"/>
                  </a:lnTo>
                  <a:lnTo>
                    <a:pt x="2516" y="1278"/>
                  </a:lnTo>
                  <a:lnTo>
                    <a:pt x="2499" y="1278"/>
                  </a:lnTo>
                  <a:close/>
                  <a:moveTo>
                    <a:pt x="2499" y="1377"/>
                  </a:moveTo>
                  <a:lnTo>
                    <a:pt x="2499" y="1392"/>
                  </a:lnTo>
                  <a:lnTo>
                    <a:pt x="2507" y="1400"/>
                  </a:lnTo>
                  <a:lnTo>
                    <a:pt x="2513" y="1401"/>
                  </a:lnTo>
                  <a:lnTo>
                    <a:pt x="2518" y="1401"/>
                  </a:lnTo>
                  <a:lnTo>
                    <a:pt x="2523" y="1402"/>
                  </a:lnTo>
                  <a:lnTo>
                    <a:pt x="2529" y="1402"/>
                  </a:lnTo>
                  <a:lnTo>
                    <a:pt x="2534" y="1402"/>
                  </a:lnTo>
                  <a:lnTo>
                    <a:pt x="2539" y="1403"/>
                  </a:lnTo>
                  <a:lnTo>
                    <a:pt x="2542" y="1403"/>
                  </a:lnTo>
                  <a:lnTo>
                    <a:pt x="2543" y="1386"/>
                  </a:lnTo>
                  <a:lnTo>
                    <a:pt x="2541" y="1386"/>
                  </a:lnTo>
                  <a:lnTo>
                    <a:pt x="2535" y="1386"/>
                  </a:lnTo>
                  <a:lnTo>
                    <a:pt x="2530" y="1385"/>
                  </a:lnTo>
                  <a:lnTo>
                    <a:pt x="2525" y="1385"/>
                  </a:lnTo>
                  <a:lnTo>
                    <a:pt x="2519" y="1385"/>
                  </a:lnTo>
                  <a:lnTo>
                    <a:pt x="2514" y="1384"/>
                  </a:lnTo>
                  <a:lnTo>
                    <a:pt x="2508" y="1384"/>
                  </a:lnTo>
                  <a:lnTo>
                    <a:pt x="2508" y="1392"/>
                  </a:lnTo>
                  <a:lnTo>
                    <a:pt x="2516" y="1392"/>
                  </a:lnTo>
                  <a:lnTo>
                    <a:pt x="2516" y="1377"/>
                  </a:lnTo>
                  <a:lnTo>
                    <a:pt x="2499" y="1377"/>
                  </a:lnTo>
                  <a:close/>
                  <a:moveTo>
                    <a:pt x="2592" y="1405"/>
                  </a:moveTo>
                  <a:lnTo>
                    <a:pt x="2594" y="1405"/>
                  </a:lnTo>
                  <a:lnTo>
                    <a:pt x="2599" y="1405"/>
                  </a:lnTo>
                  <a:lnTo>
                    <a:pt x="2605" y="1405"/>
                  </a:lnTo>
                  <a:lnTo>
                    <a:pt x="2610" y="1405"/>
                  </a:lnTo>
                  <a:lnTo>
                    <a:pt x="2615" y="1405"/>
                  </a:lnTo>
                  <a:lnTo>
                    <a:pt x="2621" y="1405"/>
                  </a:lnTo>
                  <a:lnTo>
                    <a:pt x="2626" y="1405"/>
                  </a:lnTo>
                  <a:lnTo>
                    <a:pt x="2632" y="1405"/>
                  </a:lnTo>
                  <a:lnTo>
                    <a:pt x="2637" y="1405"/>
                  </a:lnTo>
                  <a:lnTo>
                    <a:pt x="2642" y="1405"/>
                  </a:lnTo>
                  <a:lnTo>
                    <a:pt x="2642" y="1389"/>
                  </a:lnTo>
                  <a:lnTo>
                    <a:pt x="2637" y="1389"/>
                  </a:lnTo>
                  <a:lnTo>
                    <a:pt x="2632" y="1389"/>
                  </a:lnTo>
                  <a:lnTo>
                    <a:pt x="2626" y="1389"/>
                  </a:lnTo>
                  <a:lnTo>
                    <a:pt x="2621" y="1389"/>
                  </a:lnTo>
                  <a:lnTo>
                    <a:pt x="2616" y="1389"/>
                  </a:lnTo>
                  <a:lnTo>
                    <a:pt x="2610" y="1389"/>
                  </a:lnTo>
                  <a:lnTo>
                    <a:pt x="2605" y="1389"/>
                  </a:lnTo>
                  <a:lnTo>
                    <a:pt x="2599" y="1389"/>
                  </a:lnTo>
                  <a:lnTo>
                    <a:pt x="2594" y="1389"/>
                  </a:lnTo>
                  <a:lnTo>
                    <a:pt x="2592" y="1388"/>
                  </a:lnTo>
                  <a:lnTo>
                    <a:pt x="2592" y="1405"/>
                  </a:lnTo>
                  <a:close/>
                  <a:moveTo>
                    <a:pt x="2692" y="1404"/>
                  </a:moveTo>
                  <a:lnTo>
                    <a:pt x="2697" y="1403"/>
                  </a:lnTo>
                  <a:lnTo>
                    <a:pt x="2697" y="1403"/>
                  </a:lnTo>
                  <a:lnTo>
                    <a:pt x="2696" y="1387"/>
                  </a:lnTo>
                  <a:lnTo>
                    <a:pt x="2696" y="1387"/>
                  </a:lnTo>
                  <a:lnTo>
                    <a:pt x="2691" y="1387"/>
                  </a:lnTo>
                  <a:lnTo>
                    <a:pt x="2692" y="1404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13" y="37"/>
                  </a:lnTo>
                  <a:lnTo>
                    <a:pt x="30" y="37"/>
                  </a:lnTo>
                  <a:lnTo>
                    <a:pt x="30" y="9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1" name="Freeform 47"/>
            <p:cNvSpPr>
              <a:spLocks/>
            </p:cNvSpPr>
            <p:nvPr/>
          </p:nvSpPr>
          <p:spPr bwMode="auto">
            <a:xfrm>
              <a:off x="-3700463" y="-5997950"/>
              <a:ext cx="1233488" cy="163513"/>
            </a:xfrm>
            <a:custGeom>
              <a:avLst/>
              <a:gdLst>
                <a:gd name="T0" fmla="*/ 0 w 777"/>
                <a:gd name="T1" fmla="*/ 103 h 103"/>
                <a:gd name="T2" fmla="*/ 0 w 777"/>
                <a:gd name="T3" fmla="*/ 103 h 103"/>
                <a:gd name="T4" fmla="*/ 16 w 777"/>
                <a:gd name="T5" fmla="*/ 103 h 103"/>
                <a:gd name="T6" fmla="*/ 32 w 777"/>
                <a:gd name="T7" fmla="*/ 103 h 103"/>
                <a:gd name="T8" fmla="*/ 48 w 777"/>
                <a:gd name="T9" fmla="*/ 103 h 103"/>
                <a:gd name="T10" fmla="*/ 65 w 777"/>
                <a:gd name="T11" fmla="*/ 103 h 103"/>
                <a:gd name="T12" fmla="*/ 81 w 777"/>
                <a:gd name="T13" fmla="*/ 102 h 103"/>
                <a:gd name="T14" fmla="*/ 97 w 777"/>
                <a:gd name="T15" fmla="*/ 102 h 103"/>
                <a:gd name="T16" fmla="*/ 113 w 777"/>
                <a:gd name="T17" fmla="*/ 102 h 103"/>
                <a:gd name="T18" fmla="*/ 129 w 777"/>
                <a:gd name="T19" fmla="*/ 102 h 103"/>
                <a:gd name="T20" fmla="*/ 146 w 777"/>
                <a:gd name="T21" fmla="*/ 102 h 103"/>
                <a:gd name="T22" fmla="*/ 162 w 777"/>
                <a:gd name="T23" fmla="*/ 102 h 103"/>
                <a:gd name="T24" fmla="*/ 178 w 777"/>
                <a:gd name="T25" fmla="*/ 102 h 103"/>
                <a:gd name="T26" fmla="*/ 194 w 777"/>
                <a:gd name="T27" fmla="*/ 102 h 103"/>
                <a:gd name="T28" fmla="*/ 210 w 777"/>
                <a:gd name="T29" fmla="*/ 102 h 103"/>
                <a:gd name="T30" fmla="*/ 226 w 777"/>
                <a:gd name="T31" fmla="*/ 102 h 103"/>
                <a:gd name="T32" fmla="*/ 243 w 777"/>
                <a:gd name="T33" fmla="*/ 102 h 103"/>
                <a:gd name="T34" fmla="*/ 259 w 777"/>
                <a:gd name="T35" fmla="*/ 102 h 103"/>
                <a:gd name="T36" fmla="*/ 275 w 777"/>
                <a:gd name="T37" fmla="*/ 101 h 103"/>
                <a:gd name="T38" fmla="*/ 291 w 777"/>
                <a:gd name="T39" fmla="*/ 100 h 103"/>
                <a:gd name="T40" fmla="*/ 307 w 777"/>
                <a:gd name="T41" fmla="*/ 98 h 103"/>
                <a:gd name="T42" fmla="*/ 323 w 777"/>
                <a:gd name="T43" fmla="*/ 95 h 103"/>
                <a:gd name="T44" fmla="*/ 339 w 777"/>
                <a:gd name="T45" fmla="*/ 90 h 103"/>
                <a:gd name="T46" fmla="*/ 356 w 777"/>
                <a:gd name="T47" fmla="*/ 83 h 103"/>
                <a:gd name="T48" fmla="*/ 372 w 777"/>
                <a:gd name="T49" fmla="*/ 71 h 103"/>
                <a:gd name="T50" fmla="*/ 388 w 777"/>
                <a:gd name="T51" fmla="*/ 56 h 103"/>
                <a:gd name="T52" fmla="*/ 404 w 777"/>
                <a:gd name="T53" fmla="*/ 41 h 103"/>
                <a:gd name="T54" fmla="*/ 420 w 777"/>
                <a:gd name="T55" fmla="*/ 27 h 103"/>
                <a:gd name="T56" fmla="*/ 437 w 777"/>
                <a:gd name="T57" fmla="*/ 15 h 103"/>
                <a:gd name="T58" fmla="*/ 453 w 777"/>
                <a:gd name="T59" fmla="*/ 6 h 103"/>
                <a:gd name="T60" fmla="*/ 469 w 777"/>
                <a:gd name="T61" fmla="*/ 1 h 103"/>
                <a:gd name="T62" fmla="*/ 485 w 777"/>
                <a:gd name="T63" fmla="*/ 0 h 103"/>
                <a:gd name="T64" fmla="*/ 501 w 777"/>
                <a:gd name="T65" fmla="*/ 4 h 103"/>
                <a:gd name="T66" fmla="*/ 518 w 777"/>
                <a:gd name="T67" fmla="*/ 11 h 103"/>
                <a:gd name="T68" fmla="*/ 534 w 777"/>
                <a:gd name="T69" fmla="*/ 21 h 103"/>
                <a:gd name="T70" fmla="*/ 550 w 777"/>
                <a:gd name="T71" fmla="*/ 34 h 103"/>
                <a:gd name="T72" fmla="*/ 566 w 777"/>
                <a:gd name="T73" fmla="*/ 49 h 103"/>
                <a:gd name="T74" fmla="*/ 582 w 777"/>
                <a:gd name="T75" fmla="*/ 63 h 103"/>
                <a:gd name="T76" fmla="*/ 598 w 777"/>
                <a:gd name="T77" fmla="*/ 77 h 103"/>
                <a:gd name="T78" fmla="*/ 615 w 777"/>
                <a:gd name="T79" fmla="*/ 86 h 103"/>
                <a:gd name="T80" fmla="*/ 631 w 777"/>
                <a:gd name="T81" fmla="*/ 91 h 103"/>
                <a:gd name="T82" fmla="*/ 647 w 777"/>
                <a:gd name="T83" fmla="*/ 95 h 103"/>
                <a:gd name="T84" fmla="*/ 663 w 777"/>
                <a:gd name="T85" fmla="*/ 97 h 103"/>
                <a:gd name="T86" fmla="*/ 679 w 777"/>
                <a:gd name="T87" fmla="*/ 98 h 103"/>
                <a:gd name="T88" fmla="*/ 696 w 777"/>
                <a:gd name="T89" fmla="*/ 99 h 103"/>
                <a:gd name="T90" fmla="*/ 712 w 777"/>
                <a:gd name="T91" fmla="*/ 100 h 103"/>
                <a:gd name="T92" fmla="*/ 728 w 777"/>
                <a:gd name="T93" fmla="*/ 101 h 103"/>
                <a:gd name="T94" fmla="*/ 744 w 777"/>
                <a:gd name="T95" fmla="*/ 102 h 103"/>
                <a:gd name="T96" fmla="*/ 760 w 777"/>
                <a:gd name="T97" fmla="*/ 102 h 103"/>
                <a:gd name="T98" fmla="*/ 777 w 777"/>
                <a:gd name="T9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7" h="103">
                  <a:moveTo>
                    <a:pt x="0" y="103"/>
                  </a:moveTo>
                  <a:lnTo>
                    <a:pt x="0" y="103"/>
                  </a:lnTo>
                  <a:lnTo>
                    <a:pt x="16" y="103"/>
                  </a:lnTo>
                  <a:lnTo>
                    <a:pt x="32" y="103"/>
                  </a:lnTo>
                  <a:lnTo>
                    <a:pt x="48" y="103"/>
                  </a:lnTo>
                  <a:lnTo>
                    <a:pt x="65" y="103"/>
                  </a:lnTo>
                  <a:lnTo>
                    <a:pt x="81" y="102"/>
                  </a:lnTo>
                  <a:lnTo>
                    <a:pt x="97" y="102"/>
                  </a:lnTo>
                  <a:lnTo>
                    <a:pt x="113" y="102"/>
                  </a:lnTo>
                  <a:lnTo>
                    <a:pt x="129" y="102"/>
                  </a:lnTo>
                  <a:lnTo>
                    <a:pt x="146" y="102"/>
                  </a:lnTo>
                  <a:lnTo>
                    <a:pt x="162" y="102"/>
                  </a:lnTo>
                  <a:lnTo>
                    <a:pt x="178" y="102"/>
                  </a:lnTo>
                  <a:lnTo>
                    <a:pt x="194" y="102"/>
                  </a:lnTo>
                  <a:lnTo>
                    <a:pt x="210" y="102"/>
                  </a:lnTo>
                  <a:lnTo>
                    <a:pt x="226" y="102"/>
                  </a:lnTo>
                  <a:lnTo>
                    <a:pt x="243" y="102"/>
                  </a:lnTo>
                  <a:lnTo>
                    <a:pt x="259" y="102"/>
                  </a:lnTo>
                  <a:lnTo>
                    <a:pt x="275" y="101"/>
                  </a:lnTo>
                  <a:lnTo>
                    <a:pt x="291" y="100"/>
                  </a:lnTo>
                  <a:lnTo>
                    <a:pt x="307" y="98"/>
                  </a:lnTo>
                  <a:lnTo>
                    <a:pt x="323" y="95"/>
                  </a:lnTo>
                  <a:lnTo>
                    <a:pt x="339" y="90"/>
                  </a:lnTo>
                  <a:lnTo>
                    <a:pt x="356" y="83"/>
                  </a:lnTo>
                  <a:lnTo>
                    <a:pt x="372" y="71"/>
                  </a:lnTo>
                  <a:lnTo>
                    <a:pt x="388" y="56"/>
                  </a:lnTo>
                  <a:lnTo>
                    <a:pt x="404" y="41"/>
                  </a:lnTo>
                  <a:lnTo>
                    <a:pt x="420" y="27"/>
                  </a:lnTo>
                  <a:lnTo>
                    <a:pt x="437" y="15"/>
                  </a:lnTo>
                  <a:lnTo>
                    <a:pt x="453" y="6"/>
                  </a:lnTo>
                  <a:lnTo>
                    <a:pt x="469" y="1"/>
                  </a:lnTo>
                  <a:lnTo>
                    <a:pt x="485" y="0"/>
                  </a:lnTo>
                  <a:lnTo>
                    <a:pt x="501" y="4"/>
                  </a:lnTo>
                  <a:lnTo>
                    <a:pt x="518" y="11"/>
                  </a:lnTo>
                  <a:lnTo>
                    <a:pt x="534" y="21"/>
                  </a:lnTo>
                  <a:lnTo>
                    <a:pt x="550" y="34"/>
                  </a:lnTo>
                  <a:lnTo>
                    <a:pt x="566" y="49"/>
                  </a:lnTo>
                  <a:lnTo>
                    <a:pt x="582" y="63"/>
                  </a:lnTo>
                  <a:lnTo>
                    <a:pt x="598" y="77"/>
                  </a:lnTo>
                  <a:lnTo>
                    <a:pt x="615" y="86"/>
                  </a:lnTo>
                  <a:lnTo>
                    <a:pt x="631" y="91"/>
                  </a:lnTo>
                  <a:lnTo>
                    <a:pt x="647" y="95"/>
                  </a:lnTo>
                  <a:lnTo>
                    <a:pt x="663" y="97"/>
                  </a:lnTo>
                  <a:lnTo>
                    <a:pt x="679" y="98"/>
                  </a:lnTo>
                  <a:lnTo>
                    <a:pt x="696" y="99"/>
                  </a:lnTo>
                  <a:lnTo>
                    <a:pt x="712" y="100"/>
                  </a:lnTo>
                  <a:lnTo>
                    <a:pt x="728" y="101"/>
                  </a:lnTo>
                  <a:lnTo>
                    <a:pt x="744" y="102"/>
                  </a:lnTo>
                  <a:lnTo>
                    <a:pt x="760" y="102"/>
                  </a:lnTo>
                  <a:lnTo>
                    <a:pt x="777" y="103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2" name="Freeform 48"/>
            <p:cNvSpPr>
              <a:spLocks/>
            </p:cNvSpPr>
            <p:nvPr/>
          </p:nvSpPr>
          <p:spPr bwMode="auto">
            <a:xfrm>
              <a:off x="-2466975" y="-583443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3" name="Freeform 49"/>
            <p:cNvSpPr>
              <a:spLocks/>
            </p:cNvSpPr>
            <p:nvPr/>
          </p:nvSpPr>
          <p:spPr bwMode="auto">
            <a:xfrm>
              <a:off x="-1209675" y="-583443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4" name="Freeform 50"/>
            <p:cNvSpPr>
              <a:spLocks/>
            </p:cNvSpPr>
            <p:nvPr/>
          </p:nvSpPr>
          <p:spPr bwMode="auto">
            <a:xfrm>
              <a:off x="49213" y="-583443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5" name="Freeform 51"/>
            <p:cNvSpPr>
              <a:spLocks/>
            </p:cNvSpPr>
            <p:nvPr/>
          </p:nvSpPr>
          <p:spPr bwMode="auto">
            <a:xfrm>
              <a:off x="-3700463" y="-6302750"/>
              <a:ext cx="1233488" cy="190500"/>
            </a:xfrm>
            <a:custGeom>
              <a:avLst/>
              <a:gdLst>
                <a:gd name="T0" fmla="*/ 0 w 777"/>
                <a:gd name="T1" fmla="*/ 87 h 120"/>
                <a:gd name="T2" fmla="*/ 0 w 777"/>
                <a:gd name="T3" fmla="*/ 87 h 120"/>
                <a:gd name="T4" fmla="*/ 16 w 777"/>
                <a:gd name="T5" fmla="*/ 70 h 120"/>
                <a:gd name="T6" fmla="*/ 32 w 777"/>
                <a:gd name="T7" fmla="*/ 48 h 120"/>
                <a:gd name="T8" fmla="*/ 48 w 777"/>
                <a:gd name="T9" fmla="*/ 29 h 120"/>
                <a:gd name="T10" fmla="*/ 65 w 777"/>
                <a:gd name="T11" fmla="*/ 14 h 120"/>
                <a:gd name="T12" fmla="*/ 81 w 777"/>
                <a:gd name="T13" fmla="*/ 4 h 120"/>
                <a:gd name="T14" fmla="*/ 97 w 777"/>
                <a:gd name="T15" fmla="*/ 0 h 120"/>
                <a:gd name="T16" fmla="*/ 113 w 777"/>
                <a:gd name="T17" fmla="*/ 4 h 120"/>
                <a:gd name="T18" fmla="*/ 129 w 777"/>
                <a:gd name="T19" fmla="*/ 14 h 120"/>
                <a:gd name="T20" fmla="*/ 146 w 777"/>
                <a:gd name="T21" fmla="*/ 30 h 120"/>
                <a:gd name="T22" fmla="*/ 162 w 777"/>
                <a:gd name="T23" fmla="*/ 49 h 120"/>
                <a:gd name="T24" fmla="*/ 178 w 777"/>
                <a:gd name="T25" fmla="*/ 71 h 120"/>
                <a:gd name="T26" fmla="*/ 194 w 777"/>
                <a:gd name="T27" fmla="*/ 88 h 120"/>
                <a:gd name="T28" fmla="*/ 210 w 777"/>
                <a:gd name="T29" fmla="*/ 99 h 120"/>
                <a:gd name="T30" fmla="*/ 226 w 777"/>
                <a:gd name="T31" fmla="*/ 106 h 120"/>
                <a:gd name="T32" fmla="*/ 243 w 777"/>
                <a:gd name="T33" fmla="*/ 111 h 120"/>
                <a:gd name="T34" fmla="*/ 259 w 777"/>
                <a:gd name="T35" fmla="*/ 114 h 120"/>
                <a:gd name="T36" fmla="*/ 275 w 777"/>
                <a:gd name="T37" fmla="*/ 116 h 120"/>
                <a:gd name="T38" fmla="*/ 291 w 777"/>
                <a:gd name="T39" fmla="*/ 118 h 120"/>
                <a:gd name="T40" fmla="*/ 307 w 777"/>
                <a:gd name="T41" fmla="*/ 119 h 120"/>
                <a:gd name="T42" fmla="*/ 323 w 777"/>
                <a:gd name="T43" fmla="*/ 119 h 120"/>
                <a:gd name="T44" fmla="*/ 339 w 777"/>
                <a:gd name="T45" fmla="*/ 119 h 120"/>
                <a:gd name="T46" fmla="*/ 356 w 777"/>
                <a:gd name="T47" fmla="*/ 120 h 120"/>
                <a:gd name="T48" fmla="*/ 372 w 777"/>
                <a:gd name="T49" fmla="*/ 120 h 120"/>
                <a:gd name="T50" fmla="*/ 388 w 777"/>
                <a:gd name="T51" fmla="*/ 120 h 120"/>
                <a:gd name="T52" fmla="*/ 404 w 777"/>
                <a:gd name="T53" fmla="*/ 119 h 120"/>
                <a:gd name="T54" fmla="*/ 420 w 777"/>
                <a:gd name="T55" fmla="*/ 119 h 120"/>
                <a:gd name="T56" fmla="*/ 437 w 777"/>
                <a:gd name="T57" fmla="*/ 119 h 120"/>
                <a:gd name="T58" fmla="*/ 453 w 777"/>
                <a:gd name="T59" fmla="*/ 119 h 120"/>
                <a:gd name="T60" fmla="*/ 469 w 777"/>
                <a:gd name="T61" fmla="*/ 119 h 120"/>
                <a:gd name="T62" fmla="*/ 485 w 777"/>
                <a:gd name="T63" fmla="*/ 118 h 120"/>
                <a:gd name="T64" fmla="*/ 501 w 777"/>
                <a:gd name="T65" fmla="*/ 118 h 120"/>
                <a:gd name="T66" fmla="*/ 518 w 777"/>
                <a:gd name="T67" fmla="*/ 118 h 120"/>
                <a:gd name="T68" fmla="*/ 534 w 777"/>
                <a:gd name="T69" fmla="*/ 118 h 120"/>
                <a:gd name="T70" fmla="*/ 550 w 777"/>
                <a:gd name="T71" fmla="*/ 119 h 120"/>
                <a:gd name="T72" fmla="*/ 566 w 777"/>
                <a:gd name="T73" fmla="*/ 119 h 120"/>
                <a:gd name="T74" fmla="*/ 582 w 777"/>
                <a:gd name="T75" fmla="*/ 119 h 120"/>
                <a:gd name="T76" fmla="*/ 598 w 777"/>
                <a:gd name="T77" fmla="*/ 119 h 120"/>
                <a:gd name="T78" fmla="*/ 615 w 777"/>
                <a:gd name="T79" fmla="*/ 119 h 120"/>
                <a:gd name="T80" fmla="*/ 631 w 777"/>
                <a:gd name="T81" fmla="*/ 119 h 120"/>
                <a:gd name="T82" fmla="*/ 647 w 777"/>
                <a:gd name="T83" fmla="*/ 119 h 120"/>
                <a:gd name="T84" fmla="*/ 663 w 777"/>
                <a:gd name="T85" fmla="*/ 119 h 120"/>
                <a:gd name="T86" fmla="*/ 679 w 777"/>
                <a:gd name="T87" fmla="*/ 119 h 120"/>
                <a:gd name="T88" fmla="*/ 696 w 777"/>
                <a:gd name="T89" fmla="*/ 120 h 120"/>
                <a:gd name="T90" fmla="*/ 712 w 777"/>
                <a:gd name="T91" fmla="*/ 120 h 120"/>
                <a:gd name="T92" fmla="*/ 728 w 777"/>
                <a:gd name="T93" fmla="*/ 120 h 120"/>
                <a:gd name="T94" fmla="*/ 744 w 777"/>
                <a:gd name="T95" fmla="*/ 120 h 120"/>
                <a:gd name="T96" fmla="*/ 760 w 777"/>
                <a:gd name="T97" fmla="*/ 120 h 120"/>
                <a:gd name="T98" fmla="*/ 777 w 777"/>
                <a:gd name="T9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7" h="120">
                  <a:moveTo>
                    <a:pt x="0" y="87"/>
                  </a:moveTo>
                  <a:lnTo>
                    <a:pt x="0" y="87"/>
                  </a:lnTo>
                  <a:lnTo>
                    <a:pt x="16" y="70"/>
                  </a:lnTo>
                  <a:lnTo>
                    <a:pt x="32" y="48"/>
                  </a:lnTo>
                  <a:lnTo>
                    <a:pt x="48" y="29"/>
                  </a:lnTo>
                  <a:lnTo>
                    <a:pt x="65" y="14"/>
                  </a:lnTo>
                  <a:lnTo>
                    <a:pt x="81" y="4"/>
                  </a:lnTo>
                  <a:lnTo>
                    <a:pt x="97" y="0"/>
                  </a:lnTo>
                  <a:lnTo>
                    <a:pt x="113" y="4"/>
                  </a:lnTo>
                  <a:lnTo>
                    <a:pt x="129" y="14"/>
                  </a:lnTo>
                  <a:lnTo>
                    <a:pt x="146" y="30"/>
                  </a:lnTo>
                  <a:lnTo>
                    <a:pt x="162" y="49"/>
                  </a:lnTo>
                  <a:lnTo>
                    <a:pt x="178" y="71"/>
                  </a:lnTo>
                  <a:lnTo>
                    <a:pt x="194" y="88"/>
                  </a:lnTo>
                  <a:lnTo>
                    <a:pt x="210" y="99"/>
                  </a:lnTo>
                  <a:lnTo>
                    <a:pt x="226" y="106"/>
                  </a:lnTo>
                  <a:lnTo>
                    <a:pt x="243" y="111"/>
                  </a:lnTo>
                  <a:lnTo>
                    <a:pt x="259" y="114"/>
                  </a:lnTo>
                  <a:lnTo>
                    <a:pt x="275" y="116"/>
                  </a:lnTo>
                  <a:lnTo>
                    <a:pt x="291" y="118"/>
                  </a:lnTo>
                  <a:lnTo>
                    <a:pt x="307" y="119"/>
                  </a:lnTo>
                  <a:lnTo>
                    <a:pt x="323" y="119"/>
                  </a:lnTo>
                  <a:lnTo>
                    <a:pt x="339" y="119"/>
                  </a:lnTo>
                  <a:lnTo>
                    <a:pt x="356" y="120"/>
                  </a:lnTo>
                  <a:lnTo>
                    <a:pt x="372" y="120"/>
                  </a:lnTo>
                  <a:lnTo>
                    <a:pt x="388" y="120"/>
                  </a:lnTo>
                  <a:lnTo>
                    <a:pt x="404" y="119"/>
                  </a:lnTo>
                  <a:lnTo>
                    <a:pt x="420" y="119"/>
                  </a:lnTo>
                  <a:lnTo>
                    <a:pt x="437" y="119"/>
                  </a:lnTo>
                  <a:lnTo>
                    <a:pt x="453" y="119"/>
                  </a:lnTo>
                  <a:lnTo>
                    <a:pt x="469" y="119"/>
                  </a:lnTo>
                  <a:lnTo>
                    <a:pt x="485" y="118"/>
                  </a:lnTo>
                  <a:lnTo>
                    <a:pt x="501" y="118"/>
                  </a:lnTo>
                  <a:lnTo>
                    <a:pt x="518" y="118"/>
                  </a:lnTo>
                  <a:lnTo>
                    <a:pt x="534" y="118"/>
                  </a:lnTo>
                  <a:lnTo>
                    <a:pt x="550" y="119"/>
                  </a:lnTo>
                  <a:lnTo>
                    <a:pt x="566" y="119"/>
                  </a:lnTo>
                  <a:lnTo>
                    <a:pt x="582" y="119"/>
                  </a:lnTo>
                  <a:lnTo>
                    <a:pt x="598" y="119"/>
                  </a:lnTo>
                  <a:lnTo>
                    <a:pt x="615" y="119"/>
                  </a:lnTo>
                  <a:lnTo>
                    <a:pt x="631" y="119"/>
                  </a:lnTo>
                  <a:lnTo>
                    <a:pt x="647" y="119"/>
                  </a:lnTo>
                  <a:lnTo>
                    <a:pt x="663" y="119"/>
                  </a:lnTo>
                  <a:lnTo>
                    <a:pt x="679" y="119"/>
                  </a:lnTo>
                  <a:lnTo>
                    <a:pt x="696" y="120"/>
                  </a:lnTo>
                  <a:lnTo>
                    <a:pt x="712" y="120"/>
                  </a:lnTo>
                  <a:lnTo>
                    <a:pt x="728" y="120"/>
                  </a:lnTo>
                  <a:lnTo>
                    <a:pt x="744" y="120"/>
                  </a:lnTo>
                  <a:lnTo>
                    <a:pt x="760" y="120"/>
                  </a:lnTo>
                  <a:lnTo>
                    <a:pt x="777" y="12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6" name="Freeform 52"/>
            <p:cNvSpPr>
              <a:spLocks/>
            </p:cNvSpPr>
            <p:nvPr/>
          </p:nvSpPr>
          <p:spPr bwMode="auto">
            <a:xfrm>
              <a:off x="-2466975" y="-6112250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7" name="Freeform 53"/>
            <p:cNvSpPr>
              <a:spLocks/>
            </p:cNvSpPr>
            <p:nvPr/>
          </p:nvSpPr>
          <p:spPr bwMode="auto">
            <a:xfrm>
              <a:off x="-1209675" y="-6112250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8" name="Freeform 54"/>
            <p:cNvSpPr>
              <a:spLocks/>
            </p:cNvSpPr>
            <p:nvPr/>
          </p:nvSpPr>
          <p:spPr bwMode="auto">
            <a:xfrm>
              <a:off x="49213" y="-6112250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9" name="Freeform 55"/>
            <p:cNvSpPr>
              <a:spLocks/>
            </p:cNvSpPr>
            <p:nvPr/>
          </p:nvSpPr>
          <p:spPr bwMode="auto">
            <a:xfrm>
              <a:off x="-3700463" y="-6328150"/>
              <a:ext cx="1233488" cy="3175"/>
            </a:xfrm>
            <a:custGeom>
              <a:avLst/>
              <a:gdLst>
                <a:gd name="T0" fmla="*/ 0 w 777"/>
                <a:gd name="T1" fmla="*/ 2 h 2"/>
                <a:gd name="T2" fmla="*/ 0 w 777"/>
                <a:gd name="T3" fmla="*/ 2 h 2"/>
                <a:gd name="T4" fmla="*/ 16 w 777"/>
                <a:gd name="T5" fmla="*/ 2 h 2"/>
                <a:gd name="T6" fmla="*/ 32 w 777"/>
                <a:gd name="T7" fmla="*/ 2 h 2"/>
                <a:gd name="T8" fmla="*/ 48 w 777"/>
                <a:gd name="T9" fmla="*/ 1 h 2"/>
                <a:gd name="T10" fmla="*/ 65 w 777"/>
                <a:gd name="T11" fmla="*/ 1 h 2"/>
                <a:gd name="T12" fmla="*/ 81 w 777"/>
                <a:gd name="T13" fmla="*/ 0 h 2"/>
                <a:gd name="T14" fmla="*/ 97 w 777"/>
                <a:gd name="T15" fmla="*/ 0 h 2"/>
                <a:gd name="T16" fmla="*/ 113 w 777"/>
                <a:gd name="T17" fmla="*/ 0 h 2"/>
                <a:gd name="T18" fmla="*/ 129 w 777"/>
                <a:gd name="T19" fmla="*/ 0 h 2"/>
                <a:gd name="T20" fmla="*/ 146 w 777"/>
                <a:gd name="T21" fmla="*/ 0 h 2"/>
                <a:gd name="T22" fmla="*/ 162 w 777"/>
                <a:gd name="T23" fmla="*/ 1 h 2"/>
                <a:gd name="T24" fmla="*/ 178 w 777"/>
                <a:gd name="T25" fmla="*/ 1 h 2"/>
                <a:gd name="T26" fmla="*/ 194 w 777"/>
                <a:gd name="T27" fmla="*/ 2 h 2"/>
                <a:gd name="T28" fmla="*/ 210 w 777"/>
                <a:gd name="T29" fmla="*/ 2 h 2"/>
                <a:gd name="T30" fmla="*/ 226 w 777"/>
                <a:gd name="T31" fmla="*/ 2 h 2"/>
                <a:gd name="T32" fmla="*/ 243 w 777"/>
                <a:gd name="T33" fmla="*/ 2 h 2"/>
                <a:gd name="T34" fmla="*/ 259 w 777"/>
                <a:gd name="T35" fmla="*/ 2 h 2"/>
                <a:gd name="T36" fmla="*/ 275 w 777"/>
                <a:gd name="T37" fmla="*/ 2 h 2"/>
                <a:gd name="T38" fmla="*/ 291 w 777"/>
                <a:gd name="T39" fmla="*/ 2 h 2"/>
                <a:gd name="T40" fmla="*/ 307 w 777"/>
                <a:gd name="T41" fmla="*/ 2 h 2"/>
                <a:gd name="T42" fmla="*/ 323 w 777"/>
                <a:gd name="T43" fmla="*/ 2 h 2"/>
                <a:gd name="T44" fmla="*/ 339 w 777"/>
                <a:gd name="T45" fmla="*/ 2 h 2"/>
                <a:gd name="T46" fmla="*/ 356 w 777"/>
                <a:gd name="T47" fmla="*/ 2 h 2"/>
                <a:gd name="T48" fmla="*/ 372 w 777"/>
                <a:gd name="T49" fmla="*/ 2 h 2"/>
                <a:gd name="T50" fmla="*/ 388 w 777"/>
                <a:gd name="T51" fmla="*/ 2 h 2"/>
                <a:gd name="T52" fmla="*/ 404 w 777"/>
                <a:gd name="T53" fmla="*/ 2 h 2"/>
                <a:gd name="T54" fmla="*/ 420 w 777"/>
                <a:gd name="T55" fmla="*/ 2 h 2"/>
                <a:gd name="T56" fmla="*/ 437 w 777"/>
                <a:gd name="T57" fmla="*/ 2 h 2"/>
                <a:gd name="T58" fmla="*/ 453 w 777"/>
                <a:gd name="T59" fmla="*/ 2 h 2"/>
                <a:gd name="T60" fmla="*/ 469 w 777"/>
                <a:gd name="T61" fmla="*/ 2 h 2"/>
                <a:gd name="T62" fmla="*/ 485 w 777"/>
                <a:gd name="T63" fmla="*/ 2 h 2"/>
                <a:gd name="T64" fmla="*/ 501 w 777"/>
                <a:gd name="T65" fmla="*/ 2 h 2"/>
                <a:gd name="T66" fmla="*/ 518 w 777"/>
                <a:gd name="T67" fmla="*/ 2 h 2"/>
                <a:gd name="T68" fmla="*/ 534 w 777"/>
                <a:gd name="T69" fmla="*/ 2 h 2"/>
                <a:gd name="T70" fmla="*/ 550 w 777"/>
                <a:gd name="T71" fmla="*/ 2 h 2"/>
                <a:gd name="T72" fmla="*/ 566 w 777"/>
                <a:gd name="T73" fmla="*/ 2 h 2"/>
                <a:gd name="T74" fmla="*/ 582 w 777"/>
                <a:gd name="T75" fmla="*/ 2 h 2"/>
                <a:gd name="T76" fmla="*/ 598 w 777"/>
                <a:gd name="T77" fmla="*/ 2 h 2"/>
                <a:gd name="T78" fmla="*/ 615 w 777"/>
                <a:gd name="T79" fmla="*/ 2 h 2"/>
                <a:gd name="T80" fmla="*/ 631 w 777"/>
                <a:gd name="T81" fmla="*/ 2 h 2"/>
                <a:gd name="T82" fmla="*/ 647 w 777"/>
                <a:gd name="T83" fmla="*/ 2 h 2"/>
                <a:gd name="T84" fmla="*/ 663 w 777"/>
                <a:gd name="T85" fmla="*/ 2 h 2"/>
                <a:gd name="T86" fmla="*/ 679 w 777"/>
                <a:gd name="T87" fmla="*/ 2 h 2"/>
                <a:gd name="T88" fmla="*/ 696 w 777"/>
                <a:gd name="T89" fmla="*/ 2 h 2"/>
                <a:gd name="T90" fmla="*/ 712 w 777"/>
                <a:gd name="T91" fmla="*/ 2 h 2"/>
                <a:gd name="T92" fmla="*/ 728 w 777"/>
                <a:gd name="T93" fmla="*/ 2 h 2"/>
                <a:gd name="T94" fmla="*/ 744 w 777"/>
                <a:gd name="T95" fmla="*/ 2 h 2"/>
                <a:gd name="T96" fmla="*/ 760 w 777"/>
                <a:gd name="T97" fmla="*/ 2 h 2"/>
                <a:gd name="T98" fmla="*/ 777 w 777"/>
                <a:gd name="T9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7" h="2">
                  <a:moveTo>
                    <a:pt x="0" y="2"/>
                  </a:moveTo>
                  <a:lnTo>
                    <a:pt x="0" y="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8" y="1"/>
                  </a:lnTo>
                  <a:lnTo>
                    <a:pt x="65" y="1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1"/>
                  </a:lnTo>
                  <a:lnTo>
                    <a:pt x="178" y="1"/>
                  </a:lnTo>
                  <a:lnTo>
                    <a:pt x="194" y="2"/>
                  </a:lnTo>
                  <a:lnTo>
                    <a:pt x="210" y="2"/>
                  </a:lnTo>
                  <a:lnTo>
                    <a:pt x="226" y="2"/>
                  </a:lnTo>
                  <a:lnTo>
                    <a:pt x="243" y="2"/>
                  </a:lnTo>
                  <a:lnTo>
                    <a:pt x="259" y="2"/>
                  </a:lnTo>
                  <a:lnTo>
                    <a:pt x="275" y="2"/>
                  </a:lnTo>
                  <a:lnTo>
                    <a:pt x="291" y="2"/>
                  </a:lnTo>
                  <a:lnTo>
                    <a:pt x="307" y="2"/>
                  </a:lnTo>
                  <a:lnTo>
                    <a:pt x="323" y="2"/>
                  </a:lnTo>
                  <a:lnTo>
                    <a:pt x="339" y="2"/>
                  </a:lnTo>
                  <a:lnTo>
                    <a:pt x="356" y="2"/>
                  </a:lnTo>
                  <a:lnTo>
                    <a:pt x="372" y="2"/>
                  </a:lnTo>
                  <a:lnTo>
                    <a:pt x="388" y="2"/>
                  </a:lnTo>
                  <a:lnTo>
                    <a:pt x="404" y="2"/>
                  </a:lnTo>
                  <a:lnTo>
                    <a:pt x="420" y="2"/>
                  </a:lnTo>
                  <a:lnTo>
                    <a:pt x="437" y="2"/>
                  </a:lnTo>
                  <a:lnTo>
                    <a:pt x="453" y="2"/>
                  </a:lnTo>
                  <a:lnTo>
                    <a:pt x="469" y="2"/>
                  </a:lnTo>
                  <a:lnTo>
                    <a:pt x="485" y="2"/>
                  </a:lnTo>
                  <a:lnTo>
                    <a:pt x="501" y="2"/>
                  </a:lnTo>
                  <a:lnTo>
                    <a:pt x="518" y="2"/>
                  </a:lnTo>
                  <a:lnTo>
                    <a:pt x="534" y="2"/>
                  </a:lnTo>
                  <a:lnTo>
                    <a:pt x="550" y="2"/>
                  </a:lnTo>
                  <a:lnTo>
                    <a:pt x="566" y="2"/>
                  </a:lnTo>
                  <a:lnTo>
                    <a:pt x="582" y="2"/>
                  </a:lnTo>
                  <a:lnTo>
                    <a:pt x="598" y="2"/>
                  </a:lnTo>
                  <a:lnTo>
                    <a:pt x="615" y="2"/>
                  </a:lnTo>
                  <a:lnTo>
                    <a:pt x="631" y="2"/>
                  </a:lnTo>
                  <a:lnTo>
                    <a:pt x="647" y="2"/>
                  </a:lnTo>
                  <a:lnTo>
                    <a:pt x="663" y="2"/>
                  </a:lnTo>
                  <a:lnTo>
                    <a:pt x="679" y="2"/>
                  </a:lnTo>
                  <a:lnTo>
                    <a:pt x="696" y="2"/>
                  </a:lnTo>
                  <a:lnTo>
                    <a:pt x="712" y="2"/>
                  </a:lnTo>
                  <a:lnTo>
                    <a:pt x="728" y="2"/>
                  </a:lnTo>
                  <a:lnTo>
                    <a:pt x="744" y="2"/>
                  </a:lnTo>
                  <a:lnTo>
                    <a:pt x="760" y="2"/>
                  </a:lnTo>
                  <a:lnTo>
                    <a:pt x="777" y="2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0" name="Freeform 56"/>
            <p:cNvSpPr>
              <a:spLocks/>
            </p:cNvSpPr>
            <p:nvPr/>
          </p:nvSpPr>
          <p:spPr bwMode="auto">
            <a:xfrm>
              <a:off x="-2466975" y="-6324975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1" name="Freeform 57"/>
            <p:cNvSpPr>
              <a:spLocks/>
            </p:cNvSpPr>
            <p:nvPr/>
          </p:nvSpPr>
          <p:spPr bwMode="auto">
            <a:xfrm>
              <a:off x="-1209675" y="-6324975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2" name="Freeform 58"/>
            <p:cNvSpPr>
              <a:spLocks/>
            </p:cNvSpPr>
            <p:nvPr/>
          </p:nvSpPr>
          <p:spPr bwMode="auto">
            <a:xfrm>
              <a:off x="49213" y="-6324975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3" name="Freeform 59"/>
            <p:cNvSpPr>
              <a:spLocks/>
            </p:cNvSpPr>
            <p:nvPr/>
          </p:nvSpPr>
          <p:spPr bwMode="auto">
            <a:xfrm>
              <a:off x="-3700463" y="-6544050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4" name="Freeform 60"/>
            <p:cNvSpPr>
              <a:spLocks/>
            </p:cNvSpPr>
            <p:nvPr/>
          </p:nvSpPr>
          <p:spPr bwMode="auto">
            <a:xfrm>
              <a:off x="-2466975" y="-6544050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5" name="Freeform 61"/>
            <p:cNvSpPr>
              <a:spLocks/>
            </p:cNvSpPr>
            <p:nvPr/>
          </p:nvSpPr>
          <p:spPr bwMode="auto">
            <a:xfrm>
              <a:off x="-1209675" y="-6544050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6" name="Freeform 62"/>
            <p:cNvSpPr>
              <a:spLocks/>
            </p:cNvSpPr>
            <p:nvPr/>
          </p:nvSpPr>
          <p:spPr bwMode="auto">
            <a:xfrm>
              <a:off x="49213" y="-6544050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7" name="Freeform 63"/>
            <p:cNvSpPr>
              <a:spLocks/>
            </p:cNvSpPr>
            <p:nvPr/>
          </p:nvSpPr>
          <p:spPr bwMode="auto">
            <a:xfrm>
              <a:off x="-3700463" y="-6758363"/>
              <a:ext cx="1233488" cy="3175"/>
            </a:xfrm>
            <a:custGeom>
              <a:avLst/>
              <a:gdLst>
                <a:gd name="T0" fmla="*/ 0 w 777"/>
                <a:gd name="T1" fmla="*/ 2 h 2"/>
                <a:gd name="T2" fmla="*/ 0 w 777"/>
                <a:gd name="T3" fmla="*/ 2 h 2"/>
                <a:gd name="T4" fmla="*/ 16 w 777"/>
                <a:gd name="T5" fmla="*/ 2 h 2"/>
                <a:gd name="T6" fmla="*/ 32 w 777"/>
                <a:gd name="T7" fmla="*/ 2 h 2"/>
                <a:gd name="T8" fmla="*/ 48 w 777"/>
                <a:gd name="T9" fmla="*/ 2 h 2"/>
                <a:gd name="T10" fmla="*/ 65 w 777"/>
                <a:gd name="T11" fmla="*/ 2 h 2"/>
                <a:gd name="T12" fmla="*/ 81 w 777"/>
                <a:gd name="T13" fmla="*/ 2 h 2"/>
                <a:gd name="T14" fmla="*/ 97 w 777"/>
                <a:gd name="T15" fmla="*/ 2 h 2"/>
                <a:gd name="T16" fmla="*/ 113 w 777"/>
                <a:gd name="T17" fmla="*/ 2 h 2"/>
                <a:gd name="T18" fmla="*/ 129 w 777"/>
                <a:gd name="T19" fmla="*/ 2 h 2"/>
                <a:gd name="T20" fmla="*/ 146 w 777"/>
                <a:gd name="T21" fmla="*/ 2 h 2"/>
                <a:gd name="T22" fmla="*/ 162 w 777"/>
                <a:gd name="T23" fmla="*/ 2 h 2"/>
                <a:gd name="T24" fmla="*/ 178 w 777"/>
                <a:gd name="T25" fmla="*/ 2 h 2"/>
                <a:gd name="T26" fmla="*/ 194 w 777"/>
                <a:gd name="T27" fmla="*/ 2 h 2"/>
                <a:gd name="T28" fmla="*/ 210 w 777"/>
                <a:gd name="T29" fmla="*/ 2 h 2"/>
                <a:gd name="T30" fmla="*/ 226 w 777"/>
                <a:gd name="T31" fmla="*/ 2 h 2"/>
                <a:gd name="T32" fmla="*/ 243 w 777"/>
                <a:gd name="T33" fmla="*/ 2 h 2"/>
                <a:gd name="T34" fmla="*/ 259 w 777"/>
                <a:gd name="T35" fmla="*/ 2 h 2"/>
                <a:gd name="T36" fmla="*/ 275 w 777"/>
                <a:gd name="T37" fmla="*/ 2 h 2"/>
                <a:gd name="T38" fmla="*/ 291 w 777"/>
                <a:gd name="T39" fmla="*/ 2 h 2"/>
                <a:gd name="T40" fmla="*/ 307 w 777"/>
                <a:gd name="T41" fmla="*/ 2 h 2"/>
                <a:gd name="T42" fmla="*/ 323 w 777"/>
                <a:gd name="T43" fmla="*/ 2 h 2"/>
                <a:gd name="T44" fmla="*/ 339 w 777"/>
                <a:gd name="T45" fmla="*/ 2 h 2"/>
                <a:gd name="T46" fmla="*/ 356 w 777"/>
                <a:gd name="T47" fmla="*/ 2 h 2"/>
                <a:gd name="T48" fmla="*/ 372 w 777"/>
                <a:gd name="T49" fmla="*/ 2 h 2"/>
                <a:gd name="T50" fmla="*/ 388 w 777"/>
                <a:gd name="T51" fmla="*/ 2 h 2"/>
                <a:gd name="T52" fmla="*/ 404 w 777"/>
                <a:gd name="T53" fmla="*/ 2 h 2"/>
                <a:gd name="T54" fmla="*/ 420 w 777"/>
                <a:gd name="T55" fmla="*/ 2 h 2"/>
                <a:gd name="T56" fmla="*/ 437 w 777"/>
                <a:gd name="T57" fmla="*/ 2 h 2"/>
                <a:gd name="T58" fmla="*/ 453 w 777"/>
                <a:gd name="T59" fmla="*/ 2 h 2"/>
                <a:gd name="T60" fmla="*/ 469 w 777"/>
                <a:gd name="T61" fmla="*/ 2 h 2"/>
                <a:gd name="T62" fmla="*/ 485 w 777"/>
                <a:gd name="T63" fmla="*/ 2 h 2"/>
                <a:gd name="T64" fmla="*/ 501 w 777"/>
                <a:gd name="T65" fmla="*/ 2 h 2"/>
                <a:gd name="T66" fmla="*/ 518 w 777"/>
                <a:gd name="T67" fmla="*/ 2 h 2"/>
                <a:gd name="T68" fmla="*/ 534 w 777"/>
                <a:gd name="T69" fmla="*/ 2 h 2"/>
                <a:gd name="T70" fmla="*/ 550 w 777"/>
                <a:gd name="T71" fmla="*/ 2 h 2"/>
                <a:gd name="T72" fmla="*/ 566 w 777"/>
                <a:gd name="T73" fmla="*/ 2 h 2"/>
                <a:gd name="T74" fmla="*/ 582 w 777"/>
                <a:gd name="T75" fmla="*/ 2 h 2"/>
                <a:gd name="T76" fmla="*/ 598 w 777"/>
                <a:gd name="T77" fmla="*/ 2 h 2"/>
                <a:gd name="T78" fmla="*/ 615 w 777"/>
                <a:gd name="T79" fmla="*/ 2 h 2"/>
                <a:gd name="T80" fmla="*/ 631 w 777"/>
                <a:gd name="T81" fmla="*/ 2 h 2"/>
                <a:gd name="T82" fmla="*/ 647 w 777"/>
                <a:gd name="T83" fmla="*/ 2 h 2"/>
                <a:gd name="T84" fmla="*/ 663 w 777"/>
                <a:gd name="T85" fmla="*/ 2 h 2"/>
                <a:gd name="T86" fmla="*/ 679 w 777"/>
                <a:gd name="T87" fmla="*/ 1 h 2"/>
                <a:gd name="T88" fmla="*/ 696 w 777"/>
                <a:gd name="T89" fmla="*/ 1 h 2"/>
                <a:gd name="T90" fmla="*/ 712 w 777"/>
                <a:gd name="T91" fmla="*/ 0 h 2"/>
                <a:gd name="T92" fmla="*/ 728 w 777"/>
                <a:gd name="T93" fmla="*/ 0 h 2"/>
                <a:gd name="T94" fmla="*/ 744 w 777"/>
                <a:gd name="T95" fmla="*/ 1 h 2"/>
                <a:gd name="T96" fmla="*/ 760 w 777"/>
                <a:gd name="T97" fmla="*/ 1 h 2"/>
                <a:gd name="T98" fmla="*/ 777 w 777"/>
                <a:gd name="T9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7" h="2">
                  <a:moveTo>
                    <a:pt x="0" y="2"/>
                  </a:moveTo>
                  <a:lnTo>
                    <a:pt x="0" y="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8" y="2"/>
                  </a:lnTo>
                  <a:lnTo>
                    <a:pt x="65" y="2"/>
                  </a:lnTo>
                  <a:lnTo>
                    <a:pt x="81" y="2"/>
                  </a:lnTo>
                  <a:lnTo>
                    <a:pt x="97" y="2"/>
                  </a:lnTo>
                  <a:lnTo>
                    <a:pt x="113" y="2"/>
                  </a:lnTo>
                  <a:lnTo>
                    <a:pt x="129" y="2"/>
                  </a:lnTo>
                  <a:lnTo>
                    <a:pt x="146" y="2"/>
                  </a:lnTo>
                  <a:lnTo>
                    <a:pt x="162" y="2"/>
                  </a:lnTo>
                  <a:lnTo>
                    <a:pt x="178" y="2"/>
                  </a:lnTo>
                  <a:lnTo>
                    <a:pt x="194" y="2"/>
                  </a:lnTo>
                  <a:lnTo>
                    <a:pt x="210" y="2"/>
                  </a:lnTo>
                  <a:lnTo>
                    <a:pt x="226" y="2"/>
                  </a:lnTo>
                  <a:lnTo>
                    <a:pt x="243" y="2"/>
                  </a:lnTo>
                  <a:lnTo>
                    <a:pt x="259" y="2"/>
                  </a:lnTo>
                  <a:lnTo>
                    <a:pt x="275" y="2"/>
                  </a:lnTo>
                  <a:lnTo>
                    <a:pt x="291" y="2"/>
                  </a:lnTo>
                  <a:lnTo>
                    <a:pt x="307" y="2"/>
                  </a:lnTo>
                  <a:lnTo>
                    <a:pt x="323" y="2"/>
                  </a:lnTo>
                  <a:lnTo>
                    <a:pt x="339" y="2"/>
                  </a:lnTo>
                  <a:lnTo>
                    <a:pt x="356" y="2"/>
                  </a:lnTo>
                  <a:lnTo>
                    <a:pt x="372" y="2"/>
                  </a:lnTo>
                  <a:lnTo>
                    <a:pt x="388" y="2"/>
                  </a:lnTo>
                  <a:lnTo>
                    <a:pt x="404" y="2"/>
                  </a:lnTo>
                  <a:lnTo>
                    <a:pt x="420" y="2"/>
                  </a:lnTo>
                  <a:lnTo>
                    <a:pt x="437" y="2"/>
                  </a:lnTo>
                  <a:lnTo>
                    <a:pt x="453" y="2"/>
                  </a:lnTo>
                  <a:lnTo>
                    <a:pt x="469" y="2"/>
                  </a:lnTo>
                  <a:lnTo>
                    <a:pt x="485" y="2"/>
                  </a:lnTo>
                  <a:lnTo>
                    <a:pt x="501" y="2"/>
                  </a:lnTo>
                  <a:lnTo>
                    <a:pt x="518" y="2"/>
                  </a:lnTo>
                  <a:lnTo>
                    <a:pt x="534" y="2"/>
                  </a:lnTo>
                  <a:lnTo>
                    <a:pt x="550" y="2"/>
                  </a:lnTo>
                  <a:lnTo>
                    <a:pt x="566" y="2"/>
                  </a:lnTo>
                  <a:lnTo>
                    <a:pt x="582" y="2"/>
                  </a:lnTo>
                  <a:lnTo>
                    <a:pt x="598" y="2"/>
                  </a:lnTo>
                  <a:lnTo>
                    <a:pt x="615" y="2"/>
                  </a:lnTo>
                  <a:lnTo>
                    <a:pt x="631" y="2"/>
                  </a:lnTo>
                  <a:lnTo>
                    <a:pt x="647" y="2"/>
                  </a:lnTo>
                  <a:lnTo>
                    <a:pt x="663" y="2"/>
                  </a:lnTo>
                  <a:lnTo>
                    <a:pt x="679" y="1"/>
                  </a:lnTo>
                  <a:lnTo>
                    <a:pt x="696" y="1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1"/>
                  </a:lnTo>
                  <a:lnTo>
                    <a:pt x="760" y="1"/>
                  </a:lnTo>
                  <a:lnTo>
                    <a:pt x="777" y="1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8" name="Freeform 64"/>
            <p:cNvSpPr>
              <a:spLocks/>
            </p:cNvSpPr>
            <p:nvPr/>
          </p:nvSpPr>
          <p:spPr bwMode="auto">
            <a:xfrm>
              <a:off x="-2466975" y="-6959975"/>
              <a:ext cx="1257300" cy="204788"/>
            </a:xfrm>
            <a:custGeom>
              <a:avLst/>
              <a:gdLst>
                <a:gd name="T0" fmla="*/ 0 w 792"/>
                <a:gd name="T1" fmla="*/ 128 h 129"/>
                <a:gd name="T2" fmla="*/ 16 w 792"/>
                <a:gd name="T3" fmla="*/ 128 h 129"/>
                <a:gd name="T4" fmla="*/ 32 w 792"/>
                <a:gd name="T5" fmla="*/ 127 h 129"/>
                <a:gd name="T6" fmla="*/ 48 w 792"/>
                <a:gd name="T7" fmla="*/ 127 h 129"/>
                <a:gd name="T8" fmla="*/ 64 w 792"/>
                <a:gd name="T9" fmla="*/ 127 h 129"/>
                <a:gd name="T10" fmla="*/ 81 w 792"/>
                <a:gd name="T11" fmla="*/ 126 h 129"/>
                <a:gd name="T12" fmla="*/ 96 w 792"/>
                <a:gd name="T13" fmla="*/ 126 h 129"/>
                <a:gd name="T14" fmla="*/ 113 w 792"/>
                <a:gd name="T15" fmla="*/ 125 h 129"/>
                <a:gd name="T16" fmla="*/ 129 w 792"/>
                <a:gd name="T17" fmla="*/ 123 h 129"/>
                <a:gd name="T18" fmla="*/ 145 w 792"/>
                <a:gd name="T19" fmla="*/ 121 h 129"/>
                <a:gd name="T20" fmla="*/ 161 w 792"/>
                <a:gd name="T21" fmla="*/ 119 h 129"/>
                <a:gd name="T22" fmla="*/ 177 w 792"/>
                <a:gd name="T23" fmla="*/ 115 h 129"/>
                <a:gd name="T24" fmla="*/ 194 w 792"/>
                <a:gd name="T25" fmla="*/ 111 h 129"/>
                <a:gd name="T26" fmla="*/ 210 w 792"/>
                <a:gd name="T27" fmla="*/ 105 h 129"/>
                <a:gd name="T28" fmla="*/ 226 w 792"/>
                <a:gd name="T29" fmla="*/ 96 h 129"/>
                <a:gd name="T30" fmla="*/ 242 w 792"/>
                <a:gd name="T31" fmla="*/ 85 h 129"/>
                <a:gd name="T32" fmla="*/ 258 w 792"/>
                <a:gd name="T33" fmla="*/ 69 h 129"/>
                <a:gd name="T34" fmla="*/ 274 w 792"/>
                <a:gd name="T35" fmla="*/ 49 h 129"/>
                <a:gd name="T36" fmla="*/ 291 w 792"/>
                <a:gd name="T37" fmla="*/ 22 h 129"/>
                <a:gd name="T38" fmla="*/ 307 w 792"/>
                <a:gd name="T39" fmla="*/ 4 h 129"/>
                <a:gd name="T40" fmla="*/ 323 w 792"/>
                <a:gd name="T41" fmla="*/ 0 h 129"/>
                <a:gd name="T42" fmla="*/ 339 w 792"/>
                <a:gd name="T43" fmla="*/ 10 h 129"/>
                <a:gd name="T44" fmla="*/ 355 w 792"/>
                <a:gd name="T45" fmla="*/ 33 h 129"/>
                <a:gd name="T46" fmla="*/ 372 w 792"/>
                <a:gd name="T47" fmla="*/ 58 h 129"/>
                <a:gd name="T48" fmla="*/ 388 w 792"/>
                <a:gd name="T49" fmla="*/ 77 h 129"/>
                <a:gd name="T50" fmla="*/ 404 w 792"/>
                <a:gd name="T51" fmla="*/ 92 h 129"/>
                <a:gd name="T52" fmla="*/ 420 w 792"/>
                <a:gd name="T53" fmla="*/ 102 h 129"/>
                <a:gd name="T54" fmla="*/ 436 w 792"/>
                <a:gd name="T55" fmla="*/ 110 h 129"/>
                <a:gd name="T56" fmla="*/ 453 w 792"/>
                <a:gd name="T57" fmla="*/ 115 h 129"/>
                <a:gd name="T58" fmla="*/ 469 w 792"/>
                <a:gd name="T59" fmla="*/ 120 h 129"/>
                <a:gd name="T60" fmla="*/ 485 w 792"/>
                <a:gd name="T61" fmla="*/ 123 h 129"/>
                <a:gd name="T62" fmla="*/ 501 w 792"/>
                <a:gd name="T63" fmla="*/ 125 h 129"/>
                <a:gd name="T64" fmla="*/ 517 w 792"/>
                <a:gd name="T65" fmla="*/ 127 h 129"/>
                <a:gd name="T66" fmla="*/ 533 w 792"/>
                <a:gd name="T67" fmla="*/ 128 h 129"/>
                <a:gd name="T68" fmla="*/ 550 w 792"/>
                <a:gd name="T69" fmla="*/ 129 h 129"/>
                <a:gd name="T70" fmla="*/ 566 w 792"/>
                <a:gd name="T71" fmla="*/ 129 h 129"/>
                <a:gd name="T72" fmla="*/ 582 w 792"/>
                <a:gd name="T73" fmla="*/ 129 h 129"/>
                <a:gd name="T74" fmla="*/ 598 w 792"/>
                <a:gd name="T75" fmla="*/ 129 h 129"/>
                <a:gd name="T76" fmla="*/ 614 w 792"/>
                <a:gd name="T77" fmla="*/ 129 h 129"/>
                <a:gd name="T78" fmla="*/ 631 w 792"/>
                <a:gd name="T79" fmla="*/ 129 h 129"/>
                <a:gd name="T80" fmla="*/ 646 w 792"/>
                <a:gd name="T81" fmla="*/ 128 h 129"/>
                <a:gd name="T82" fmla="*/ 663 w 792"/>
                <a:gd name="T83" fmla="*/ 127 h 129"/>
                <a:gd name="T84" fmla="*/ 679 w 792"/>
                <a:gd name="T85" fmla="*/ 126 h 129"/>
                <a:gd name="T86" fmla="*/ 695 w 792"/>
                <a:gd name="T87" fmla="*/ 126 h 129"/>
                <a:gd name="T88" fmla="*/ 711 w 792"/>
                <a:gd name="T89" fmla="*/ 125 h 129"/>
                <a:gd name="T90" fmla="*/ 727 w 792"/>
                <a:gd name="T91" fmla="*/ 126 h 129"/>
                <a:gd name="T92" fmla="*/ 744 w 792"/>
                <a:gd name="T93" fmla="*/ 126 h 129"/>
                <a:gd name="T94" fmla="*/ 760 w 792"/>
                <a:gd name="T95" fmla="*/ 127 h 129"/>
                <a:gd name="T96" fmla="*/ 776 w 792"/>
                <a:gd name="T97" fmla="*/ 128 h 129"/>
                <a:gd name="T98" fmla="*/ 792 w 792"/>
                <a:gd name="T99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129">
                  <a:moveTo>
                    <a:pt x="0" y="128"/>
                  </a:moveTo>
                  <a:lnTo>
                    <a:pt x="16" y="128"/>
                  </a:lnTo>
                  <a:lnTo>
                    <a:pt x="32" y="127"/>
                  </a:lnTo>
                  <a:lnTo>
                    <a:pt x="48" y="127"/>
                  </a:lnTo>
                  <a:lnTo>
                    <a:pt x="64" y="127"/>
                  </a:lnTo>
                  <a:lnTo>
                    <a:pt x="81" y="126"/>
                  </a:lnTo>
                  <a:lnTo>
                    <a:pt x="96" y="126"/>
                  </a:lnTo>
                  <a:lnTo>
                    <a:pt x="113" y="125"/>
                  </a:lnTo>
                  <a:lnTo>
                    <a:pt x="129" y="123"/>
                  </a:lnTo>
                  <a:lnTo>
                    <a:pt x="145" y="121"/>
                  </a:lnTo>
                  <a:lnTo>
                    <a:pt x="161" y="119"/>
                  </a:lnTo>
                  <a:lnTo>
                    <a:pt x="177" y="115"/>
                  </a:lnTo>
                  <a:lnTo>
                    <a:pt x="194" y="111"/>
                  </a:lnTo>
                  <a:lnTo>
                    <a:pt x="210" y="105"/>
                  </a:lnTo>
                  <a:lnTo>
                    <a:pt x="226" y="96"/>
                  </a:lnTo>
                  <a:lnTo>
                    <a:pt x="242" y="85"/>
                  </a:lnTo>
                  <a:lnTo>
                    <a:pt x="258" y="69"/>
                  </a:lnTo>
                  <a:lnTo>
                    <a:pt x="274" y="49"/>
                  </a:lnTo>
                  <a:lnTo>
                    <a:pt x="291" y="22"/>
                  </a:lnTo>
                  <a:lnTo>
                    <a:pt x="307" y="4"/>
                  </a:lnTo>
                  <a:lnTo>
                    <a:pt x="323" y="0"/>
                  </a:lnTo>
                  <a:lnTo>
                    <a:pt x="339" y="10"/>
                  </a:lnTo>
                  <a:lnTo>
                    <a:pt x="355" y="33"/>
                  </a:lnTo>
                  <a:lnTo>
                    <a:pt x="372" y="58"/>
                  </a:lnTo>
                  <a:lnTo>
                    <a:pt x="388" y="77"/>
                  </a:lnTo>
                  <a:lnTo>
                    <a:pt x="404" y="92"/>
                  </a:lnTo>
                  <a:lnTo>
                    <a:pt x="420" y="102"/>
                  </a:lnTo>
                  <a:lnTo>
                    <a:pt x="436" y="110"/>
                  </a:lnTo>
                  <a:lnTo>
                    <a:pt x="453" y="115"/>
                  </a:lnTo>
                  <a:lnTo>
                    <a:pt x="469" y="120"/>
                  </a:lnTo>
                  <a:lnTo>
                    <a:pt x="485" y="123"/>
                  </a:lnTo>
                  <a:lnTo>
                    <a:pt x="501" y="125"/>
                  </a:lnTo>
                  <a:lnTo>
                    <a:pt x="517" y="127"/>
                  </a:lnTo>
                  <a:lnTo>
                    <a:pt x="533" y="128"/>
                  </a:lnTo>
                  <a:lnTo>
                    <a:pt x="550" y="129"/>
                  </a:lnTo>
                  <a:lnTo>
                    <a:pt x="566" y="129"/>
                  </a:lnTo>
                  <a:lnTo>
                    <a:pt x="582" y="129"/>
                  </a:lnTo>
                  <a:lnTo>
                    <a:pt x="598" y="129"/>
                  </a:lnTo>
                  <a:lnTo>
                    <a:pt x="614" y="129"/>
                  </a:lnTo>
                  <a:lnTo>
                    <a:pt x="631" y="129"/>
                  </a:lnTo>
                  <a:lnTo>
                    <a:pt x="646" y="128"/>
                  </a:lnTo>
                  <a:lnTo>
                    <a:pt x="663" y="127"/>
                  </a:lnTo>
                  <a:lnTo>
                    <a:pt x="679" y="126"/>
                  </a:lnTo>
                  <a:lnTo>
                    <a:pt x="695" y="126"/>
                  </a:lnTo>
                  <a:lnTo>
                    <a:pt x="711" y="125"/>
                  </a:lnTo>
                  <a:lnTo>
                    <a:pt x="727" y="126"/>
                  </a:lnTo>
                  <a:lnTo>
                    <a:pt x="744" y="126"/>
                  </a:lnTo>
                  <a:lnTo>
                    <a:pt x="760" y="127"/>
                  </a:lnTo>
                  <a:lnTo>
                    <a:pt x="776" y="128"/>
                  </a:lnTo>
                  <a:lnTo>
                    <a:pt x="792" y="128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9" name="Freeform 65"/>
            <p:cNvSpPr>
              <a:spLocks/>
            </p:cNvSpPr>
            <p:nvPr/>
          </p:nvSpPr>
          <p:spPr bwMode="auto">
            <a:xfrm>
              <a:off x="-1209675" y="-6756775"/>
              <a:ext cx="1258888" cy="1588"/>
            </a:xfrm>
            <a:custGeom>
              <a:avLst/>
              <a:gdLst>
                <a:gd name="T0" fmla="*/ 0 w 793"/>
                <a:gd name="T1" fmla="*/ 0 h 1"/>
                <a:gd name="T2" fmla="*/ 16 w 793"/>
                <a:gd name="T3" fmla="*/ 1 h 1"/>
                <a:gd name="T4" fmla="*/ 33 w 793"/>
                <a:gd name="T5" fmla="*/ 1 h 1"/>
                <a:gd name="T6" fmla="*/ 49 w 793"/>
                <a:gd name="T7" fmla="*/ 1 h 1"/>
                <a:gd name="T8" fmla="*/ 65 w 793"/>
                <a:gd name="T9" fmla="*/ 1 h 1"/>
                <a:gd name="T10" fmla="*/ 81 w 793"/>
                <a:gd name="T11" fmla="*/ 1 h 1"/>
                <a:gd name="T12" fmla="*/ 97 w 793"/>
                <a:gd name="T13" fmla="*/ 1 h 1"/>
                <a:gd name="T14" fmla="*/ 114 w 793"/>
                <a:gd name="T15" fmla="*/ 1 h 1"/>
                <a:gd name="T16" fmla="*/ 130 w 793"/>
                <a:gd name="T17" fmla="*/ 1 h 1"/>
                <a:gd name="T18" fmla="*/ 146 w 793"/>
                <a:gd name="T19" fmla="*/ 1 h 1"/>
                <a:gd name="T20" fmla="*/ 162 w 793"/>
                <a:gd name="T21" fmla="*/ 1 h 1"/>
                <a:gd name="T22" fmla="*/ 178 w 793"/>
                <a:gd name="T23" fmla="*/ 1 h 1"/>
                <a:gd name="T24" fmla="*/ 194 w 793"/>
                <a:gd name="T25" fmla="*/ 1 h 1"/>
                <a:gd name="T26" fmla="*/ 211 w 793"/>
                <a:gd name="T27" fmla="*/ 1 h 1"/>
                <a:gd name="T28" fmla="*/ 227 w 793"/>
                <a:gd name="T29" fmla="*/ 1 h 1"/>
                <a:gd name="T30" fmla="*/ 243 w 793"/>
                <a:gd name="T31" fmla="*/ 1 h 1"/>
                <a:gd name="T32" fmla="*/ 259 w 793"/>
                <a:gd name="T33" fmla="*/ 1 h 1"/>
                <a:gd name="T34" fmla="*/ 275 w 793"/>
                <a:gd name="T35" fmla="*/ 1 h 1"/>
                <a:gd name="T36" fmla="*/ 292 w 793"/>
                <a:gd name="T37" fmla="*/ 1 h 1"/>
                <a:gd name="T38" fmla="*/ 308 w 793"/>
                <a:gd name="T39" fmla="*/ 1 h 1"/>
                <a:gd name="T40" fmla="*/ 324 w 793"/>
                <a:gd name="T41" fmla="*/ 1 h 1"/>
                <a:gd name="T42" fmla="*/ 340 w 793"/>
                <a:gd name="T43" fmla="*/ 1 h 1"/>
                <a:gd name="T44" fmla="*/ 356 w 793"/>
                <a:gd name="T45" fmla="*/ 1 h 1"/>
                <a:gd name="T46" fmla="*/ 373 w 793"/>
                <a:gd name="T47" fmla="*/ 1 h 1"/>
                <a:gd name="T48" fmla="*/ 389 w 793"/>
                <a:gd name="T49" fmla="*/ 1 h 1"/>
                <a:gd name="T50" fmla="*/ 405 w 793"/>
                <a:gd name="T51" fmla="*/ 1 h 1"/>
                <a:gd name="T52" fmla="*/ 421 w 793"/>
                <a:gd name="T53" fmla="*/ 1 h 1"/>
                <a:gd name="T54" fmla="*/ 437 w 793"/>
                <a:gd name="T55" fmla="*/ 1 h 1"/>
                <a:gd name="T56" fmla="*/ 453 w 793"/>
                <a:gd name="T57" fmla="*/ 1 h 1"/>
                <a:gd name="T58" fmla="*/ 469 w 793"/>
                <a:gd name="T59" fmla="*/ 1 h 1"/>
                <a:gd name="T60" fmla="*/ 486 w 793"/>
                <a:gd name="T61" fmla="*/ 1 h 1"/>
                <a:gd name="T62" fmla="*/ 502 w 793"/>
                <a:gd name="T63" fmla="*/ 1 h 1"/>
                <a:gd name="T64" fmla="*/ 518 w 793"/>
                <a:gd name="T65" fmla="*/ 1 h 1"/>
                <a:gd name="T66" fmla="*/ 534 w 793"/>
                <a:gd name="T67" fmla="*/ 1 h 1"/>
                <a:gd name="T68" fmla="*/ 550 w 793"/>
                <a:gd name="T69" fmla="*/ 1 h 1"/>
                <a:gd name="T70" fmla="*/ 566 w 793"/>
                <a:gd name="T71" fmla="*/ 1 h 1"/>
                <a:gd name="T72" fmla="*/ 583 w 793"/>
                <a:gd name="T73" fmla="*/ 1 h 1"/>
                <a:gd name="T74" fmla="*/ 599 w 793"/>
                <a:gd name="T75" fmla="*/ 1 h 1"/>
                <a:gd name="T76" fmla="*/ 615 w 793"/>
                <a:gd name="T77" fmla="*/ 1 h 1"/>
                <a:gd name="T78" fmla="*/ 631 w 793"/>
                <a:gd name="T79" fmla="*/ 1 h 1"/>
                <a:gd name="T80" fmla="*/ 647 w 793"/>
                <a:gd name="T81" fmla="*/ 1 h 1"/>
                <a:gd name="T82" fmla="*/ 664 w 793"/>
                <a:gd name="T83" fmla="*/ 1 h 1"/>
                <a:gd name="T84" fmla="*/ 680 w 793"/>
                <a:gd name="T85" fmla="*/ 1 h 1"/>
                <a:gd name="T86" fmla="*/ 696 w 793"/>
                <a:gd name="T87" fmla="*/ 1 h 1"/>
                <a:gd name="T88" fmla="*/ 712 w 793"/>
                <a:gd name="T89" fmla="*/ 1 h 1"/>
                <a:gd name="T90" fmla="*/ 728 w 793"/>
                <a:gd name="T91" fmla="*/ 1 h 1"/>
                <a:gd name="T92" fmla="*/ 745 w 793"/>
                <a:gd name="T93" fmla="*/ 1 h 1"/>
                <a:gd name="T94" fmla="*/ 761 w 793"/>
                <a:gd name="T95" fmla="*/ 1 h 1"/>
                <a:gd name="T96" fmla="*/ 777 w 793"/>
                <a:gd name="T97" fmla="*/ 1 h 1"/>
                <a:gd name="T98" fmla="*/ 793 w 793"/>
                <a:gd name="T9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1">
                  <a:moveTo>
                    <a:pt x="0" y="0"/>
                  </a:moveTo>
                  <a:lnTo>
                    <a:pt x="16" y="1"/>
                  </a:lnTo>
                  <a:lnTo>
                    <a:pt x="33" y="1"/>
                  </a:lnTo>
                  <a:lnTo>
                    <a:pt x="49" y="1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97" y="1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6" y="1"/>
                  </a:lnTo>
                  <a:lnTo>
                    <a:pt x="162" y="1"/>
                  </a:lnTo>
                  <a:lnTo>
                    <a:pt x="178" y="1"/>
                  </a:lnTo>
                  <a:lnTo>
                    <a:pt x="194" y="1"/>
                  </a:lnTo>
                  <a:lnTo>
                    <a:pt x="211" y="1"/>
                  </a:lnTo>
                  <a:lnTo>
                    <a:pt x="227" y="1"/>
                  </a:lnTo>
                  <a:lnTo>
                    <a:pt x="243" y="1"/>
                  </a:lnTo>
                  <a:lnTo>
                    <a:pt x="259" y="1"/>
                  </a:lnTo>
                  <a:lnTo>
                    <a:pt x="275" y="1"/>
                  </a:lnTo>
                  <a:lnTo>
                    <a:pt x="292" y="1"/>
                  </a:lnTo>
                  <a:lnTo>
                    <a:pt x="308" y="1"/>
                  </a:lnTo>
                  <a:lnTo>
                    <a:pt x="324" y="1"/>
                  </a:lnTo>
                  <a:lnTo>
                    <a:pt x="340" y="1"/>
                  </a:lnTo>
                  <a:lnTo>
                    <a:pt x="356" y="1"/>
                  </a:lnTo>
                  <a:lnTo>
                    <a:pt x="373" y="1"/>
                  </a:lnTo>
                  <a:lnTo>
                    <a:pt x="389" y="1"/>
                  </a:lnTo>
                  <a:lnTo>
                    <a:pt x="405" y="1"/>
                  </a:lnTo>
                  <a:lnTo>
                    <a:pt x="421" y="1"/>
                  </a:lnTo>
                  <a:lnTo>
                    <a:pt x="437" y="1"/>
                  </a:lnTo>
                  <a:lnTo>
                    <a:pt x="453" y="1"/>
                  </a:lnTo>
                  <a:lnTo>
                    <a:pt x="469" y="1"/>
                  </a:lnTo>
                  <a:lnTo>
                    <a:pt x="486" y="1"/>
                  </a:lnTo>
                  <a:lnTo>
                    <a:pt x="502" y="1"/>
                  </a:lnTo>
                  <a:lnTo>
                    <a:pt x="518" y="1"/>
                  </a:lnTo>
                  <a:lnTo>
                    <a:pt x="534" y="1"/>
                  </a:lnTo>
                  <a:lnTo>
                    <a:pt x="550" y="1"/>
                  </a:lnTo>
                  <a:lnTo>
                    <a:pt x="566" y="1"/>
                  </a:lnTo>
                  <a:lnTo>
                    <a:pt x="583" y="1"/>
                  </a:lnTo>
                  <a:lnTo>
                    <a:pt x="599" y="1"/>
                  </a:lnTo>
                  <a:lnTo>
                    <a:pt x="615" y="1"/>
                  </a:lnTo>
                  <a:lnTo>
                    <a:pt x="631" y="1"/>
                  </a:lnTo>
                  <a:lnTo>
                    <a:pt x="647" y="1"/>
                  </a:lnTo>
                  <a:lnTo>
                    <a:pt x="664" y="1"/>
                  </a:lnTo>
                  <a:lnTo>
                    <a:pt x="680" y="1"/>
                  </a:lnTo>
                  <a:lnTo>
                    <a:pt x="696" y="1"/>
                  </a:lnTo>
                  <a:lnTo>
                    <a:pt x="712" y="1"/>
                  </a:lnTo>
                  <a:lnTo>
                    <a:pt x="728" y="1"/>
                  </a:lnTo>
                  <a:lnTo>
                    <a:pt x="745" y="1"/>
                  </a:lnTo>
                  <a:lnTo>
                    <a:pt x="761" y="1"/>
                  </a:lnTo>
                  <a:lnTo>
                    <a:pt x="777" y="1"/>
                  </a:lnTo>
                  <a:lnTo>
                    <a:pt x="793" y="1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0" name="Freeform 66"/>
            <p:cNvSpPr>
              <a:spLocks/>
            </p:cNvSpPr>
            <p:nvPr/>
          </p:nvSpPr>
          <p:spPr bwMode="auto">
            <a:xfrm>
              <a:off x="49213" y="-675518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1" name="Freeform 67"/>
            <p:cNvSpPr>
              <a:spLocks/>
            </p:cNvSpPr>
            <p:nvPr/>
          </p:nvSpPr>
          <p:spPr bwMode="auto">
            <a:xfrm>
              <a:off x="-3700463" y="-7113963"/>
              <a:ext cx="1233488" cy="155575"/>
            </a:xfrm>
            <a:custGeom>
              <a:avLst/>
              <a:gdLst>
                <a:gd name="T0" fmla="*/ 0 w 777"/>
                <a:gd name="T1" fmla="*/ 97 h 98"/>
                <a:gd name="T2" fmla="*/ 0 w 777"/>
                <a:gd name="T3" fmla="*/ 97 h 98"/>
                <a:gd name="T4" fmla="*/ 16 w 777"/>
                <a:gd name="T5" fmla="*/ 97 h 98"/>
                <a:gd name="T6" fmla="*/ 32 w 777"/>
                <a:gd name="T7" fmla="*/ 97 h 98"/>
                <a:gd name="T8" fmla="*/ 48 w 777"/>
                <a:gd name="T9" fmla="*/ 97 h 98"/>
                <a:gd name="T10" fmla="*/ 65 w 777"/>
                <a:gd name="T11" fmla="*/ 97 h 98"/>
                <a:gd name="T12" fmla="*/ 81 w 777"/>
                <a:gd name="T13" fmla="*/ 97 h 98"/>
                <a:gd name="T14" fmla="*/ 97 w 777"/>
                <a:gd name="T15" fmla="*/ 97 h 98"/>
                <a:gd name="T16" fmla="*/ 113 w 777"/>
                <a:gd name="T17" fmla="*/ 98 h 98"/>
                <a:gd name="T18" fmla="*/ 129 w 777"/>
                <a:gd name="T19" fmla="*/ 98 h 98"/>
                <a:gd name="T20" fmla="*/ 146 w 777"/>
                <a:gd name="T21" fmla="*/ 98 h 98"/>
                <a:gd name="T22" fmla="*/ 162 w 777"/>
                <a:gd name="T23" fmla="*/ 98 h 98"/>
                <a:gd name="T24" fmla="*/ 178 w 777"/>
                <a:gd name="T25" fmla="*/ 98 h 98"/>
                <a:gd name="T26" fmla="*/ 194 w 777"/>
                <a:gd name="T27" fmla="*/ 97 h 98"/>
                <a:gd name="T28" fmla="*/ 210 w 777"/>
                <a:gd name="T29" fmla="*/ 97 h 98"/>
                <a:gd name="T30" fmla="*/ 226 w 777"/>
                <a:gd name="T31" fmla="*/ 97 h 98"/>
                <a:gd name="T32" fmla="*/ 243 w 777"/>
                <a:gd name="T33" fmla="*/ 96 h 98"/>
                <a:gd name="T34" fmla="*/ 259 w 777"/>
                <a:gd name="T35" fmla="*/ 95 h 98"/>
                <a:gd name="T36" fmla="*/ 275 w 777"/>
                <a:gd name="T37" fmla="*/ 94 h 98"/>
                <a:gd name="T38" fmla="*/ 291 w 777"/>
                <a:gd name="T39" fmla="*/ 92 h 98"/>
                <a:gd name="T40" fmla="*/ 307 w 777"/>
                <a:gd name="T41" fmla="*/ 90 h 98"/>
                <a:gd name="T42" fmla="*/ 323 w 777"/>
                <a:gd name="T43" fmla="*/ 88 h 98"/>
                <a:gd name="T44" fmla="*/ 339 w 777"/>
                <a:gd name="T45" fmla="*/ 85 h 98"/>
                <a:gd name="T46" fmla="*/ 356 w 777"/>
                <a:gd name="T47" fmla="*/ 80 h 98"/>
                <a:gd name="T48" fmla="*/ 372 w 777"/>
                <a:gd name="T49" fmla="*/ 75 h 98"/>
                <a:gd name="T50" fmla="*/ 388 w 777"/>
                <a:gd name="T51" fmla="*/ 70 h 98"/>
                <a:gd name="T52" fmla="*/ 404 w 777"/>
                <a:gd name="T53" fmla="*/ 68 h 98"/>
                <a:gd name="T54" fmla="*/ 420 w 777"/>
                <a:gd name="T55" fmla="*/ 70 h 98"/>
                <a:gd name="T56" fmla="*/ 437 w 777"/>
                <a:gd name="T57" fmla="*/ 76 h 98"/>
                <a:gd name="T58" fmla="*/ 453 w 777"/>
                <a:gd name="T59" fmla="*/ 83 h 98"/>
                <a:gd name="T60" fmla="*/ 469 w 777"/>
                <a:gd name="T61" fmla="*/ 91 h 98"/>
                <a:gd name="T62" fmla="*/ 485 w 777"/>
                <a:gd name="T63" fmla="*/ 96 h 98"/>
                <a:gd name="T64" fmla="*/ 501 w 777"/>
                <a:gd name="T65" fmla="*/ 98 h 98"/>
                <a:gd name="T66" fmla="*/ 518 w 777"/>
                <a:gd name="T67" fmla="*/ 96 h 98"/>
                <a:gd name="T68" fmla="*/ 534 w 777"/>
                <a:gd name="T69" fmla="*/ 90 h 98"/>
                <a:gd name="T70" fmla="*/ 550 w 777"/>
                <a:gd name="T71" fmla="*/ 83 h 98"/>
                <a:gd name="T72" fmla="*/ 566 w 777"/>
                <a:gd name="T73" fmla="*/ 75 h 98"/>
                <a:gd name="T74" fmla="*/ 582 w 777"/>
                <a:gd name="T75" fmla="*/ 70 h 98"/>
                <a:gd name="T76" fmla="*/ 598 w 777"/>
                <a:gd name="T77" fmla="*/ 65 h 98"/>
                <a:gd name="T78" fmla="*/ 615 w 777"/>
                <a:gd name="T79" fmla="*/ 59 h 98"/>
                <a:gd name="T80" fmla="*/ 631 w 777"/>
                <a:gd name="T81" fmla="*/ 51 h 98"/>
                <a:gd name="T82" fmla="*/ 647 w 777"/>
                <a:gd name="T83" fmla="*/ 41 h 98"/>
                <a:gd name="T84" fmla="*/ 663 w 777"/>
                <a:gd name="T85" fmla="*/ 28 h 98"/>
                <a:gd name="T86" fmla="*/ 679 w 777"/>
                <a:gd name="T87" fmla="*/ 12 h 98"/>
                <a:gd name="T88" fmla="*/ 696 w 777"/>
                <a:gd name="T89" fmla="*/ 0 h 98"/>
                <a:gd name="T90" fmla="*/ 712 w 777"/>
                <a:gd name="T91" fmla="*/ 2 h 98"/>
                <a:gd name="T92" fmla="*/ 728 w 777"/>
                <a:gd name="T93" fmla="*/ 16 h 98"/>
                <a:gd name="T94" fmla="*/ 744 w 777"/>
                <a:gd name="T95" fmla="*/ 34 h 98"/>
                <a:gd name="T96" fmla="*/ 760 w 777"/>
                <a:gd name="T97" fmla="*/ 48 h 98"/>
                <a:gd name="T98" fmla="*/ 777 w 777"/>
                <a:gd name="T99" fmla="*/ 6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7" h="98">
                  <a:moveTo>
                    <a:pt x="0" y="97"/>
                  </a:moveTo>
                  <a:lnTo>
                    <a:pt x="0" y="97"/>
                  </a:lnTo>
                  <a:lnTo>
                    <a:pt x="16" y="97"/>
                  </a:lnTo>
                  <a:lnTo>
                    <a:pt x="32" y="97"/>
                  </a:lnTo>
                  <a:lnTo>
                    <a:pt x="48" y="97"/>
                  </a:lnTo>
                  <a:lnTo>
                    <a:pt x="65" y="97"/>
                  </a:lnTo>
                  <a:lnTo>
                    <a:pt x="81" y="97"/>
                  </a:lnTo>
                  <a:lnTo>
                    <a:pt x="97" y="97"/>
                  </a:lnTo>
                  <a:lnTo>
                    <a:pt x="113" y="98"/>
                  </a:lnTo>
                  <a:lnTo>
                    <a:pt x="129" y="98"/>
                  </a:lnTo>
                  <a:lnTo>
                    <a:pt x="146" y="98"/>
                  </a:lnTo>
                  <a:lnTo>
                    <a:pt x="162" y="98"/>
                  </a:lnTo>
                  <a:lnTo>
                    <a:pt x="178" y="98"/>
                  </a:lnTo>
                  <a:lnTo>
                    <a:pt x="194" y="97"/>
                  </a:lnTo>
                  <a:lnTo>
                    <a:pt x="210" y="97"/>
                  </a:lnTo>
                  <a:lnTo>
                    <a:pt x="226" y="97"/>
                  </a:lnTo>
                  <a:lnTo>
                    <a:pt x="243" y="96"/>
                  </a:lnTo>
                  <a:lnTo>
                    <a:pt x="259" y="95"/>
                  </a:lnTo>
                  <a:lnTo>
                    <a:pt x="275" y="94"/>
                  </a:lnTo>
                  <a:lnTo>
                    <a:pt x="291" y="92"/>
                  </a:lnTo>
                  <a:lnTo>
                    <a:pt x="307" y="90"/>
                  </a:lnTo>
                  <a:lnTo>
                    <a:pt x="323" y="88"/>
                  </a:lnTo>
                  <a:lnTo>
                    <a:pt x="339" y="85"/>
                  </a:lnTo>
                  <a:lnTo>
                    <a:pt x="356" y="80"/>
                  </a:lnTo>
                  <a:lnTo>
                    <a:pt x="372" y="75"/>
                  </a:lnTo>
                  <a:lnTo>
                    <a:pt x="388" y="70"/>
                  </a:lnTo>
                  <a:lnTo>
                    <a:pt x="404" y="68"/>
                  </a:lnTo>
                  <a:lnTo>
                    <a:pt x="420" y="70"/>
                  </a:lnTo>
                  <a:lnTo>
                    <a:pt x="437" y="76"/>
                  </a:lnTo>
                  <a:lnTo>
                    <a:pt x="453" y="83"/>
                  </a:lnTo>
                  <a:lnTo>
                    <a:pt x="469" y="91"/>
                  </a:lnTo>
                  <a:lnTo>
                    <a:pt x="485" y="96"/>
                  </a:lnTo>
                  <a:lnTo>
                    <a:pt x="501" y="98"/>
                  </a:lnTo>
                  <a:lnTo>
                    <a:pt x="518" y="96"/>
                  </a:lnTo>
                  <a:lnTo>
                    <a:pt x="534" y="90"/>
                  </a:lnTo>
                  <a:lnTo>
                    <a:pt x="550" y="83"/>
                  </a:lnTo>
                  <a:lnTo>
                    <a:pt x="566" y="75"/>
                  </a:lnTo>
                  <a:lnTo>
                    <a:pt x="582" y="70"/>
                  </a:lnTo>
                  <a:lnTo>
                    <a:pt x="598" y="65"/>
                  </a:lnTo>
                  <a:lnTo>
                    <a:pt x="615" y="59"/>
                  </a:lnTo>
                  <a:lnTo>
                    <a:pt x="631" y="51"/>
                  </a:lnTo>
                  <a:lnTo>
                    <a:pt x="647" y="41"/>
                  </a:lnTo>
                  <a:lnTo>
                    <a:pt x="663" y="28"/>
                  </a:lnTo>
                  <a:lnTo>
                    <a:pt x="679" y="12"/>
                  </a:lnTo>
                  <a:lnTo>
                    <a:pt x="696" y="0"/>
                  </a:lnTo>
                  <a:lnTo>
                    <a:pt x="712" y="2"/>
                  </a:lnTo>
                  <a:lnTo>
                    <a:pt x="728" y="16"/>
                  </a:lnTo>
                  <a:lnTo>
                    <a:pt x="744" y="34"/>
                  </a:lnTo>
                  <a:lnTo>
                    <a:pt x="760" y="48"/>
                  </a:lnTo>
                  <a:lnTo>
                    <a:pt x="777" y="6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2" name="Freeform 68"/>
            <p:cNvSpPr>
              <a:spLocks/>
            </p:cNvSpPr>
            <p:nvPr/>
          </p:nvSpPr>
          <p:spPr bwMode="auto">
            <a:xfrm>
              <a:off x="-2466975" y="-7018713"/>
              <a:ext cx="1257300" cy="60325"/>
            </a:xfrm>
            <a:custGeom>
              <a:avLst/>
              <a:gdLst>
                <a:gd name="T0" fmla="*/ 0 w 792"/>
                <a:gd name="T1" fmla="*/ 0 h 38"/>
                <a:gd name="T2" fmla="*/ 16 w 792"/>
                <a:gd name="T3" fmla="*/ 9 h 38"/>
                <a:gd name="T4" fmla="*/ 32 w 792"/>
                <a:gd name="T5" fmla="*/ 16 h 38"/>
                <a:gd name="T6" fmla="*/ 48 w 792"/>
                <a:gd name="T7" fmla="*/ 21 h 38"/>
                <a:gd name="T8" fmla="*/ 64 w 792"/>
                <a:gd name="T9" fmla="*/ 26 h 38"/>
                <a:gd name="T10" fmla="*/ 81 w 792"/>
                <a:gd name="T11" fmla="*/ 29 h 38"/>
                <a:gd name="T12" fmla="*/ 96 w 792"/>
                <a:gd name="T13" fmla="*/ 32 h 38"/>
                <a:gd name="T14" fmla="*/ 113 w 792"/>
                <a:gd name="T15" fmla="*/ 33 h 38"/>
                <a:gd name="T16" fmla="*/ 129 w 792"/>
                <a:gd name="T17" fmla="*/ 35 h 38"/>
                <a:gd name="T18" fmla="*/ 145 w 792"/>
                <a:gd name="T19" fmla="*/ 36 h 38"/>
                <a:gd name="T20" fmla="*/ 161 w 792"/>
                <a:gd name="T21" fmla="*/ 37 h 38"/>
                <a:gd name="T22" fmla="*/ 177 w 792"/>
                <a:gd name="T23" fmla="*/ 37 h 38"/>
                <a:gd name="T24" fmla="*/ 194 w 792"/>
                <a:gd name="T25" fmla="*/ 38 h 38"/>
                <a:gd name="T26" fmla="*/ 210 w 792"/>
                <a:gd name="T27" fmla="*/ 38 h 38"/>
                <a:gd name="T28" fmla="*/ 226 w 792"/>
                <a:gd name="T29" fmla="*/ 38 h 38"/>
                <a:gd name="T30" fmla="*/ 242 w 792"/>
                <a:gd name="T31" fmla="*/ 38 h 38"/>
                <a:gd name="T32" fmla="*/ 258 w 792"/>
                <a:gd name="T33" fmla="*/ 37 h 38"/>
                <a:gd name="T34" fmla="*/ 274 w 792"/>
                <a:gd name="T35" fmla="*/ 36 h 38"/>
                <a:gd name="T36" fmla="*/ 291 w 792"/>
                <a:gd name="T37" fmla="*/ 35 h 38"/>
                <a:gd name="T38" fmla="*/ 307 w 792"/>
                <a:gd name="T39" fmla="*/ 34 h 38"/>
                <a:gd name="T40" fmla="*/ 323 w 792"/>
                <a:gd name="T41" fmla="*/ 34 h 38"/>
                <a:gd name="T42" fmla="*/ 339 w 792"/>
                <a:gd name="T43" fmla="*/ 34 h 38"/>
                <a:gd name="T44" fmla="*/ 355 w 792"/>
                <a:gd name="T45" fmla="*/ 35 h 38"/>
                <a:gd name="T46" fmla="*/ 372 w 792"/>
                <a:gd name="T47" fmla="*/ 35 h 38"/>
                <a:gd name="T48" fmla="*/ 388 w 792"/>
                <a:gd name="T49" fmla="*/ 36 h 38"/>
                <a:gd name="T50" fmla="*/ 404 w 792"/>
                <a:gd name="T51" fmla="*/ 36 h 38"/>
                <a:gd name="T52" fmla="*/ 420 w 792"/>
                <a:gd name="T53" fmla="*/ 37 h 38"/>
                <a:gd name="T54" fmla="*/ 436 w 792"/>
                <a:gd name="T55" fmla="*/ 37 h 38"/>
                <a:gd name="T56" fmla="*/ 453 w 792"/>
                <a:gd name="T57" fmla="*/ 37 h 38"/>
                <a:gd name="T58" fmla="*/ 469 w 792"/>
                <a:gd name="T59" fmla="*/ 37 h 38"/>
                <a:gd name="T60" fmla="*/ 485 w 792"/>
                <a:gd name="T61" fmla="*/ 38 h 38"/>
                <a:gd name="T62" fmla="*/ 501 w 792"/>
                <a:gd name="T63" fmla="*/ 38 h 38"/>
                <a:gd name="T64" fmla="*/ 517 w 792"/>
                <a:gd name="T65" fmla="*/ 38 h 38"/>
                <a:gd name="T66" fmla="*/ 533 w 792"/>
                <a:gd name="T67" fmla="*/ 38 h 38"/>
                <a:gd name="T68" fmla="*/ 550 w 792"/>
                <a:gd name="T69" fmla="*/ 38 h 38"/>
                <a:gd name="T70" fmla="*/ 566 w 792"/>
                <a:gd name="T71" fmla="*/ 38 h 38"/>
                <a:gd name="T72" fmla="*/ 582 w 792"/>
                <a:gd name="T73" fmla="*/ 38 h 38"/>
                <a:gd name="T74" fmla="*/ 598 w 792"/>
                <a:gd name="T75" fmla="*/ 38 h 38"/>
                <a:gd name="T76" fmla="*/ 614 w 792"/>
                <a:gd name="T77" fmla="*/ 38 h 38"/>
                <a:gd name="T78" fmla="*/ 631 w 792"/>
                <a:gd name="T79" fmla="*/ 38 h 38"/>
                <a:gd name="T80" fmla="*/ 646 w 792"/>
                <a:gd name="T81" fmla="*/ 38 h 38"/>
                <a:gd name="T82" fmla="*/ 663 w 792"/>
                <a:gd name="T83" fmla="*/ 38 h 38"/>
                <a:gd name="T84" fmla="*/ 679 w 792"/>
                <a:gd name="T85" fmla="*/ 38 h 38"/>
                <a:gd name="T86" fmla="*/ 695 w 792"/>
                <a:gd name="T87" fmla="*/ 38 h 38"/>
                <a:gd name="T88" fmla="*/ 711 w 792"/>
                <a:gd name="T89" fmla="*/ 38 h 38"/>
                <a:gd name="T90" fmla="*/ 727 w 792"/>
                <a:gd name="T91" fmla="*/ 38 h 38"/>
                <a:gd name="T92" fmla="*/ 744 w 792"/>
                <a:gd name="T93" fmla="*/ 38 h 38"/>
                <a:gd name="T94" fmla="*/ 760 w 792"/>
                <a:gd name="T95" fmla="*/ 38 h 38"/>
                <a:gd name="T96" fmla="*/ 776 w 792"/>
                <a:gd name="T97" fmla="*/ 38 h 38"/>
                <a:gd name="T98" fmla="*/ 792 w 792"/>
                <a:gd name="T9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38">
                  <a:moveTo>
                    <a:pt x="0" y="0"/>
                  </a:moveTo>
                  <a:lnTo>
                    <a:pt x="16" y="9"/>
                  </a:lnTo>
                  <a:lnTo>
                    <a:pt x="32" y="16"/>
                  </a:lnTo>
                  <a:lnTo>
                    <a:pt x="48" y="21"/>
                  </a:lnTo>
                  <a:lnTo>
                    <a:pt x="64" y="26"/>
                  </a:lnTo>
                  <a:lnTo>
                    <a:pt x="81" y="29"/>
                  </a:lnTo>
                  <a:lnTo>
                    <a:pt x="96" y="32"/>
                  </a:lnTo>
                  <a:lnTo>
                    <a:pt x="113" y="33"/>
                  </a:lnTo>
                  <a:lnTo>
                    <a:pt x="129" y="35"/>
                  </a:lnTo>
                  <a:lnTo>
                    <a:pt x="145" y="36"/>
                  </a:lnTo>
                  <a:lnTo>
                    <a:pt x="161" y="37"/>
                  </a:lnTo>
                  <a:lnTo>
                    <a:pt x="177" y="37"/>
                  </a:lnTo>
                  <a:lnTo>
                    <a:pt x="194" y="38"/>
                  </a:lnTo>
                  <a:lnTo>
                    <a:pt x="210" y="38"/>
                  </a:lnTo>
                  <a:lnTo>
                    <a:pt x="226" y="38"/>
                  </a:lnTo>
                  <a:lnTo>
                    <a:pt x="242" y="38"/>
                  </a:lnTo>
                  <a:lnTo>
                    <a:pt x="258" y="37"/>
                  </a:lnTo>
                  <a:lnTo>
                    <a:pt x="274" y="36"/>
                  </a:lnTo>
                  <a:lnTo>
                    <a:pt x="291" y="35"/>
                  </a:lnTo>
                  <a:lnTo>
                    <a:pt x="307" y="34"/>
                  </a:lnTo>
                  <a:lnTo>
                    <a:pt x="323" y="34"/>
                  </a:lnTo>
                  <a:lnTo>
                    <a:pt x="339" y="34"/>
                  </a:lnTo>
                  <a:lnTo>
                    <a:pt x="355" y="35"/>
                  </a:lnTo>
                  <a:lnTo>
                    <a:pt x="372" y="35"/>
                  </a:lnTo>
                  <a:lnTo>
                    <a:pt x="388" y="36"/>
                  </a:lnTo>
                  <a:lnTo>
                    <a:pt x="404" y="36"/>
                  </a:lnTo>
                  <a:lnTo>
                    <a:pt x="420" y="37"/>
                  </a:lnTo>
                  <a:lnTo>
                    <a:pt x="436" y="37"/>
                  </a:lnTo>
                  <a:lnTo>
                    <a:pt x="453" y="37"/>
                  </a:lnTo>
                  <a:lnTo>
                    <a:pt x="469" y="37"/>
                  </a:lnTo>
                  <a:lnTo>
                    <a:pt x="485" y="38"/>
                  </a:lnTo>
                  <a:lnTo>
                    <a:pt x="501" y="38"/>
                  </a:lnTo>
                  <a:lnTo>
                    <a:pt x="517" y="38"/>
                  </a:lnTo>
                  <a:lnTo>
                    <a:pt x="533" y="38"/>
                  </a:lnTo>
                  <a:lnTo>
                    <a:pt x="550" y="38"/>
                  </a:lnTo>
                  <a:lnTo>
                    <a:pt x="566" y="38"/>
                  </a:lnTo>
                  <a:lnTo>
                    <a:pt x="582" y="38"/>
                  </a:lnTo>
                  <a:lnTo>
                    <a:pt x="598" y="38"/>
                  </a:lnTo>
                  <a:lnTo>
                    <a:pt x="614" y="38"/>
                  </a:lnTo>
                  <a:lnTo>
                    <a:pt x="631" y="38"/>
                  </a:lnTo>
                  <a:lnTo>
                    <a:pt x="646" y="38"/>
                  </a:lnTo>
                  <a:lnTo>
                    <a:pt x="663" y="38"/>
                  </a:lnTo>
                  <a:lnTo>
                    <a:pt x="679" y="38"/>
                  </a:lnTo>
                  <a:lnTo>
                    <a:pt x="695" y="38"/>
                  </a:lnTo>
                  <a:lnTo>
                    <a:pt x="711" y="38"/>
                  </a:lnTo>
                  <a:lnTo>
                    <a:pt x="727" y="38"/>
                  </a:lnTo>
                  <a:lnTo>
                    <a:pt x="744" y="38"/>
                  </a:lnTo>
                  <a:lnTo>
                    <a:pt x="760" y="38"/>
                  </a:lnTo>
                  <a:lnTo>
                    <a:pt x="776" y="38"/>
                  </a:lnTo>
                  <a:lnTo>
                    <a:pt x="792" y="38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3" name="Freeform 69"/>
            <p:cNvSpPr>
              <a:spLocks/>
            </p:cNvSpPr>
            <p:nvPr/>
          </p:nvSpPr>
          <p:spPr bwMode="auto">
            <a:xfrm>
              <a:off x="-1209675" y="-695838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4" name="Freeform 70"/>
            <p:cNvSpPr>
              <a:spLocks/>
            </p:cNvSpPr>
            <p:nvPr/>
          </p:nvSpPr>
          <p:spPr bwMode="auto">
            <a:xfrm>
              <a:off x="49213" y="-695838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5" name="Freeform 71"/>
            <p:cNvSpPr>
              <a:spLocks/>
            </p:cNvSpPr>
            <p:nvPr/>
          </p:nvSpPr>
          <p:spPr bwMode="auto">
            <a:xfrm>
              <a:off x="-3700463" y="-583443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6" name="Freeform 72"/>
            <p:cNvSpPr>
              <a:spLocks/>
            </p:cNvSpPr>
            <p:nvPr/>
          </p:nvSpPr>
          <p:spPr bwMode="auto">
            <a:xfrm>
              <a:off x="-2466975" y="-583443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7" name="Freeform 73"/>
            <p:cNvSpPr>
              <a:spLocks/>
            </p:cNvSpPr>
            <p:nvPr/>
          </p:nvSpPr>
          <p:spPr bwMode="auto">
            <a:xfrm>
              <a:off x="-1209675" y="-5836025"/>
              <a:ext cx="1258888" cy="1588"/>
            </a:xfrm>
            <a:custGeom>
              <a:avLst/>
              <a:gdLst>
                <a:gd name="T0" fmla="*/ 0 w 793"/>
                <a:gd name="T1" fmla="*/ 1 h 1"/>
                <a:gd name="T2" fmla="*/ 16 w 793"/>
                <a:gd name="T3" fmla="*/ 1 h 1"/>
                <a:gd name="T4" fmla="*/ 33 w 793"/>
                <a:gd name="T5" fmla="*/ 1 h 1"/>
                <a:gd name="T6" fmla="*/ 49 w 793"/>
                <a:gd name="T7" fmla="*/ 1 h 1"/>
                <a:gd name="T8" fmla="*/ 65 w 793"/>
                <a:gd name="T9" fmla="*/ 1 h 1"/>
                <a:gd name="T10" fmla="*/ 81 w 793"/>
                <a:gd name="T11" fmla="*/ 1 h 1"/>
                <a:gd name="T12" fmla="*/ 97 w 793"/>
                <a:gd name="T13" fmla="*/ 1 h 1"/>
                <a:gd name="T14" fmla="*/ 114 w 793"/>
                <a:gd name="T15" fmla="*/ 1 h 1"/>
                <a:gd name="T16" fmla="*/ 130 w 793"/>
                <a:gd name="T17" fmla="*/ 1 h 1"/>
                <a:gd name="T18" fmla="*/ 146 w 793"/>
                <a:gd name="T19" fmla="*/ 1 h 1"/>
                <a:gd name="T20" fmla="*/ 162 w 793"/>
                <a:gd name="T21" fmla="*/ 1 h 1"/>
                <a:gd name="T22" fmla="*/ 178 w 793"/>
                <a:gd name="T23" fmla="*/ 1 h 1"/>
                <a:gd name="T24" fmla="*/ 194 w 793"/>
                <a:gd name="T25" fmla="*/ 1 h 1"/>
                <a:gd name="T26" fmla="*/ 211 w 793"/>
                <a:gd name="T27" fmla="*/ 1 h 1"/>
                <a:gd name="T28" fmla="*/ 227 w 793"/>
                <a:gd name="T29" fmla="*/ 1 h 1"/>
                <a:gd name="T30" fmla="*/ 243 w 793"/>
                <a:gd name="T31" fmla="*/ 1 h 1"/>
                <a:gd name="T32" fmla="*/ 259 w 793"/>
                <a:gd name="T33" fmla="*/ 1 h 1"/>
                <a:gd name="T34" fmla="*/ 275 w 793"/>
                <a:gd name="T35" fmla="*/ 1 h 1"/>
                <a:gd name="T36" fmla="*/ 292 w 793"/>
                <a:gd name="T37" fmla="*/ 1 h 1"/>
                <a:gd name="T38" fmla="*/ 308 w 793"/>
                <a:gd name="T39" fmla="*/ 1 h 1"/>
                <a:gd name="T40" fmla="*/ 324 w 793"/>
                <a:gd name="T41" fmla="*/ 1 h 1"/>
                <a:gd name="T42" fmla="*/ 340 w 793"/>
                <a:gd name="T43" fmla="*/ 1 h 1"/>
                <a:gd name="T44" fmla="*/ 356 w 793"/>
                <a:gd name="T45" fmla="*/ 1 h 1"/>
                <a:gd name="T46" fmla="*/ 373 w 793"/>
                <a:gd name="T47" fmla="*/ 1 h 1"/>
                <a:gd name="T48" fmla="*/ 389 w 793"/>
                <a:gd name="T49" fmla="*/ 1 h 1"/>
                <a:gd name="T50" fmla="*/ 405 w 793"/>
                <a:gd name="T51" fmla="*/ 1 h 1"/>
                <a:gd name="T52" fmla="*/ 421 w 793"/>
                <a:gd name="T53" fmla="*/ 1 h 1"/>
                <a:gd name="T54" fmla="*/ 437 w 793"/>
                <a:gd name="T55" fmla="*/ 1 h 1"/>
                <a:gd name="T56" fmla="*/ 453 w 793"/>
                <a:gd name="T57" fmla="*/ 1 h 1"/>
                <a:gd name="T58" fmla="*/ 469 w 793"/>
                <a:gd name="T59" fmla="*/ 1 h 1"/>
                <a:gd name="T60" fmla="*/ 486 w 793"/>
                <a:gd name="T61" fmla="*/ 1 h 1"/>
                <a:gd name="T62" fmla="*/ 502 w 793"/>
                <a:gd name="T63" fmla="*/ 1 h 1"/>
                <a:gd name="T64" fmla="*/ 518 w 793"/>
                <a:gd name="T65" fmla="*/ 1 h 1"/>
                <a:gd name="T66" fmla="*/ 534 w 793"/>
                <a:gd name="T67" fmla="*/ 1 h 1"/>
                <a:gd name="T68" fmla="*/ 550 w 793"/>
                <a:gd name="T69" fmla="*/ 1 h 1"/>
                <a:gd name="T70" fmla="*/ 566 w 793"/>
                <a:gd name="T71" fmla="*/ 1 h 1"/>
                <a:gd name="T72" fmla="*/ 583 w 793"/>
                <a:gd name="T73" fmla="*/ 1 h 1"/>
                <a:gd name="T74" fmla="*/ 599 w 793"/>
                <a:gd name="T75" fmla="*/ 1 h 1"/>
                <a:gd name="T76" fmla="*/ 615 w 793"/>
                <a:gd name="T77" fmla="*/ 1 h 1"/>
                <a:gd name="T78" fmla="*/ 631 w 793"/>
                <a:gd name="T79" fmla="*/ 0 h 1"/>
                <a:gd name="T80" fmla="*/ 647 w 793"/>
                <a:gd name="T81" fmla="*/ 0 h 1"/>
                <a:gd name="T82" fmla="*/ 664 w 793"/>
                <a:gd name="T83" fmla="*/ 0 h 1"/>
                <a:gd name="T84" fmla="*/ 680 w 793"/>
                <a:gd name="T85" fmla="*/ 0 h 1"/>
                <a:gd name="T86" fmla="*/ 696 w 793"/>
                <a:gd name="T87" fmla="*/ 0 h 1"/>
                <a:gd name="T88" fmla="*/ 712 w 793"/>
                <a:gd name="T89" fmla="*/ 0 h 1"/>
                <a:gd name="T90" fmla="*/ 728 w 793"/>
                <a:gd name="T91" fmla="*/ 0 h 1"/>
                <a:gd name="T92" fmla="*/ 745 w 793"/>
                <a:gd name="T93" fmla="*/ 0 h 1"/>
                <a:gd name="T94" fmla="*/ 761 w 793"/>
                <a:gd name="T95" fmla="*/ 0 h 1"/>
                <a:gd name="T96" fmla="*/ 777 w 793"/>
                <a:gd name="T97" fmla="*/ 0 h 1"/>
                <a:gd name="T98" fmla="*/ 793 w 793"/>
                <a:gd name="T9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1">
                  <a:moveTo>
                    <a:pt x="0" y="1"/>
                  </a:moveTo>
                  <a:lnTo>
                    <a:pt x="16" y="1"/>
                  </a:lnTo>
                  <a:lnTo>
                    <a:pt x="33" y="1"/>
                  </a:lnTo>
                  <a:lnTo>
                    <a:pt x="49" y="1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97" y="1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6" y="1"/>
                  </a:lnTo>
                  <a:lnTo>
                    <a:pt x="162" y="1"/>
                  </a:lnTo>
                  <a:lnTo>
                    <a:pt x="178" y="1"/>
                  </a:lnTo>
                  <a:lnTo>
                    <a:pt x="194" y="1"/>
                  </a:lnTo>
                  <a:lnTo>
                    <a:pt x="211" y="1"/>
                  </a:lnTo>
                  <a:lnTo>
                    <a:pt x="227" y="1"/>
                  </a:lnTo>
                  <a:lnTo>
                    <a:pt x="243" y="1"/>
                  </a:lnTo>
                  <a:lnTo>
                    <a:pt x="259" y="1"/>
                  </a:lnTo>
                  <a:lnTo>
                    <a:pt x="275" y="1"/>
                  </a:lnTo>
                  <a:lnTo>
                    <a:pt x="292" y="1"/>
                  </a:lnTo>
                  <a:lnTo>
                    <a:pt x="308" y="1"/>
                  </a:lnTo>
                  <a:lnTo>
                    <a:pt x="324" y="1"/>
                  </a:lnTo>
                  <a:lnTo>
                    <a:pt x="340" y="1"/>
                  </a:lnTo>
                  <a:lnTo>
                    <a:pt x="356" y="1"/>
                  </a:lnTo>
                  <a:lnTo>
                    <a:pt x="373" y="1"/>
                  </a:lnTo>
                  <a:lnTo>
                    <a:pt x="389" y="1"/>
                  </a:lnTo>
                  <a:lnTo>
                    <a:pt x="405" y="1"/>
                  </a:lnTo>
                  <a:lnTo>
                    <a:pt x="421" y="1"/>
                  </a:lnTo>
                  <a:lnTo>
                    <a:pt x="437" y="1"/>
                  </a:lnTo>
                  <a:lnTo>
                    <a:pt x="453" y="1"/>
                  </a:lnTo>
                  <a:lnTo>
                    <a:pt x="469" y="1"/>
                  </a:lnTo>
                  <a:lnTo>
                    <a:pt x="486" y="1"/>
                  </a:lnTo>
                  <a:lnTo>
                    <a:pt x="502" y="1"/>
                  </a:lnTo>
                  <a:lnTo>
                    <a:pt x="518" y="1"/>
                  </a:lnTo>
                  <a:lnTo>
                    <a:pt x="534" y="1"/>
                  </a:lnTo>
                  <a:lnTo>
                    <a:pt x="550" y="1"/>
                  </a:lnTo>
                  <a:lnTo>
                    <a:pt x="566" y="1"/>
                  </a:lnTo>
                  <a:lnTo>
                    <a:pt x="583" y="1"/>
                  </a:lnTo>
                  <a:lnTo>
                    <a:pt x="599" y="1"/>
                  </a:lnTo>
                  <a:lnTo>
                    <a:pt x="615" y="1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8" name="Freeform 74"/>
            <p:cNvSpPr>
              <a:spLocks/>
            </p:cNvSpPr>
            <p:nvPr/>
          </p:nvSpPr>
          <p:spPr bwMode="auto">
            <a:xfrm>
              <a:off x="49213" y="-5997950"/>
              <a:ext cx="531813" cy="161925"/>
            </a:xfrm>
            <a:custGeom>
              <a:avLst/>
              <a:gdLst>
                <a:gd name="T0" fmla="*/ 0 w 335"/>
                <a:gd name="T1" fmla="*/ 102 h 102"/>
                <a:gd name="T2" fmla="*/ 16 w 335"/>
                <a:gd name="T3" fmla="*/ 102 h 102"/>
                <a:gd name="T4" fmla="*/ 33 w 335"/>
                <a:gd name="T5" fmla="*/ 101 h 102"/>
                <a:gd name="T6" fmla="*/ 49 w 335"/>
                <a:gd name="T7" fmla="*/ 100 h 102"/>
                <a:gd name="T8" fmla="*/ 65 w 335"/>
                <a:gd name="T9" fmla="*/ 99 h 102"/>
                <a:gd name="T10" fmla="*/ 81 w 335"/>
                <a:gd name="T11" fmla="*/ 97 h 102"/>
                <a:gd name="T12" fmla="*/ 97 w 335"/>
                <a:gd name="T13" fmla="*/ 93 h 102"/>
                <a:gd name="T14" fmla="*/ 113 w 335"/>
                <a:gd name="T15" fmla="*/ 88 h 102"/>
                <a:gd name="T16" fmla="*/ 130 w 335"/>
                <a:gd name="T17" fmla="*/ 79 h 102"/>
                <a:gd name="T18" fmla="*/ 146 w 335"/>
                <a:gd name="T19" fmla="*/ 65 h 102"/>
                <a:gd name="T20" fmla="*/ 162 w 335"/>
                <a:gd name="T21" fmla="*/ 51 h 102"/>
                <a:gd name="T22" fmla="*/ 178 w 335"/>
                <a:gd name="T23" fmla="*/ 36 h 102"/>
                <a:gd name="T24" fmla="*/ 194 w 335"/>
                <a:gd name="T25" fmla="*/ 23 h 102"/>
                <a:gd name="T26" fmla="*/ 211 w 335"/>
                <a:gd name="T27" fmla="*/ 12 h 102"/>
                <a:gd name="T28" fmla="*/ 226 w 335"/>
                <a:gd name="T29" fmla="*/ 4 h 102"/>
                <a:gd name="T30" fmla="*/ 243 w 335"/>
                <a:gd name="T31" fmla="*/ 0 h 102"/>
                <a:gd name="T32" fmla="*/ 259 w 335"/>
                <a:gd name="T33" fmla="*/ 1 h 102"/>
                <a:gd name="T34" fmla="*/ 275 w 335"/>
                <a:gd name="T35" fmla="*/ 6 h 102"/>
                <a:gd name="T36" fmla="*/ 291 w 335"/>
                <a:gd name="T37" fmla="*/ 14 h 102"/>
                <a:gd name="T38" fmla="*/ 307 w 335"/>
                <a:gd name="T39" fmla="*/ 25 h 102"/>
                <a:gd name="T40" fmla="*/ 324 w 335"/>
                <a:gd name="T41" fmla="*/ 39 h 102"/>
                <a:gd name="T42" fmla="*/ 335 w 335"/>
                <a:gd name="T43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5" h="102">
                  <a:moveTo>
                    <a:pt x="0" y="102"/>
                  </a:moveTo>
                  <a:lnTo>
                    <a:pt x="16" y="102"/>
                  </a:lnTo>
                  <a:lnTo>
                    <a:pt x="33" y="101"/>
                  </a:lnTo>
                  <a:lnTo>
                    <a:pt x="49" y="100"/>
                  </a:lnTo>
                  <a:lnTo>
                    <a:pt x="65" y="99"/>
                  </a:lnTo>
                  <a:lnTo>
                    <a:pt x="81" y="97"/>
                  </a:lnTo>
                  <a:lnTo>
                    <a:pt x="97" y="93"/>
                  </a:lnTo>
                  <a:lnTo>
                    <a:pt x="113" y="88"/>
                  </a:lnTo>
                  <a:lnTo>
                    <a:pt x="130" y="79"/>
                  </a:lnTo>
                  <a:lnTo>
                    <a:pt x="146" y="65"/>
                  </a:lnTo>
                  <a:lnTo>
                    <a:pt x="162" y="51"/>
                  </a:lnTo>
                  <a:lnTo>
                    <a:pt x="178" y="36"/>
                  </a:lnTo>
                  <a:lnTo>
                    <a:pt x="194" y="23"/>
                  </a:lnTo>
                  <a:lnTo>
                    <a:pt x="211" y="12"/>
                  </a:lnTo>
                  <a:lnTo>
                    <a:pt x="226" y="4"/>
                  </a:lnTo>
                  <a:lnTo>
                    <a:pt x="243" y="0"/>
                  </a:lnTo>
                  <a:lnTo>
                    <a:pt x="259" y="1"/>
                  </a:lnTo>
                  <a:lnTo>
                    <a:pt x="275" y="6"/>
                  </a:lnTo>
                  <a:lnTo>
                    <a:pt x="291" y="14"/>
                  </a:lnTo>
                  <a:lnTo>
                    <a:pt x="307" y="25"/>
                  </a:lnTo>
                  <a:lnTo>
                    <a:pt x="324" y="39"/>
                  </a:lnTo>
                  <a:lnTo>
                    <a:pt x="335" y="49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9" name="Freeform 75"/>
            <p:cNvSpPr>
              <a:spLocks/>
            </p:cNvSpPr>
            <p:nvPr/>
          </p:nvSpPr>
          <p:spPr bwMode="auto">
            <a:xfrm>
              <a:off x="-3700463" y="-6112250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0" name="Freeform 76"/>
            <p:cNvSpPr>
              <a:spLocks/>
            </p:cNvSpPr>
            <p:nvPr/>
          </p:nvSpPr>
          <p:spPr bwMode="auto">
            <a:xfrm>
              <a:off x="-2466975" y="-6112250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1" name="Freeform 77"/>
            <p:cNvSpPr>
              <a:spLocks/>
            </p:cNvSpPr>
            <p:nvPr/>
          </p:nvSpPr>
          <p:spPr bwMode="auto">
            <a:xfrm>
              <a:off x="-1209675" y="-6301163"/>
              <a:ext cx="1258888" cy="188913"/>
            </a:xfrm>
            <a:custGeom>
              <a:avLst/>
              <a:gdLst>
                <a:gd name="T0" fmla="*/ 0 w 793"/>
                <a:gd name="T1" fmla="*/ 119 h 119"/>
                <a:gd name="T2" fmla="*/ 16 w 793"/>
                <a:gd name="T3" fmla="*/ 119 h 119"/>
                <a:gd name="T4" fmla="*/ 33 w 793"/>
                <a:gd name="T5" fmla="*/ 119 h 119"/>
                <a:gd name="T6" fmla="*/ 49 w 793"/>
                <a:gd name="T7" fmla="*/ 119 h 119"/>
                <a:gd name="T8" fmla="*/ 65 w 793"/>
                <a:gd name="T9" fmla="*/ 119 h 119"/>
                <a:gd name="T10" fmla="*/ 81 w 793"/>
                <a:gd name="T11" fmla="*/ 119 h 119"/>
                <a:gd name="T12" fmla="*/ 97 w 793"/>
                <a:gd name="T13" fmla="*/ 119 h 119"/>
                <a:gd name="T14" fmla="*/ 114 w 793"/>
                <a:gd name="T15" fmla="*/ 119 h 119"/>
                <a:gd name="T16" fmla="*/ 130 w 793"/>
                <a:gd name="T17" fmla="*/ 119 h 119"/>
                <a:gd name="T18" fmla="*/ 146 w 793"/>
                <a:gd name="T19" fmla="*/ 119 h 119"/>
                <a:gd name="T20" fmla="*/ 162 w 793"/>
                <a:gd name="T21" fmla="*/ 118 h 119"/>
                <a:gd name="T22" fmla="*/ 178 w 793"/>
                <a:gd name="T23" fmla="*/ 118 h 119"/>
                <a:gd name="T24" fmla="*/ 194 w 793"/>
                <a:gd name="T25" fmla="*/ 118 h 119"/>
                <a:gd name="T26" fmla="*/ 211 w 793"/>
                <a:gd name="T27" fmla="*/ 118 h 119"/>
                <a:gd name="T28" fmla="*/ 227 w 793"/>
                <a:gd name="T29" fmla="*/ 118 h 119"/>
                <a:gd name="T30" fmla="*/ 243 w 793"/>
                <a:gd name="T31" fmla="*/ 117 h 119"/>
                <a:gd name="T32" fmla="*/ 259 w 793"/>
                <a:gd name="T33" fmla="*/ 117 h 119"/>
                <a:gd name="T34" fmla="*/ 275 w 793"/>
                <a:gd name="T35" fmla="*/ 117 h 119"/>
                <a:gd name="T36" fmla="*/ 292 w 793"/>
                <a:gd name="T37" fmla="*/ 117 h 119"/>
                <a:gd name="T38" fmla="*/ 308 w 793"/>
                <a:gd name="T39" fmla="*/ 117 h 119"/>
                <a:gd name="T40" fmla="*/ 324 w 793"/>
                <a:gd name="T41" fmla="*/ 117 h 119"/>
                <a:gd name="T42" fmla="*/ 340 w 793"/>
                <a:gd name="T43" fmla="*/ 117 h 119"/>
                <a:gd name="T44" fmla="*/ 356 w 793"/>
                <a:gd name="T45" fmla="*/ 118 h 119"/>
                <a:gd name="T46" fmla="*/ 373 w 793"/>
                <a:gd name="T47" fmla="*/ 118 h 119"/>
                <a:gd name="T48" fmla="*/ 389 w 793"/>
                <a:gd name="T49" fmla="*/ 118 h 119"/>
                <a:gd name="T50" fmla="*/ 405 w 793"/>
                <a:gd name="T51" fmla="*/ 118 h 119"/>
                <a:gd name="T52" fmla="*/ 421 w 793"/>
                <a:gd name="T53" fmla="*/ 117 h 119"/>
                <a:gd name="T54" fmla="*/ 437 w 793"/>
                <a:gd name="T55" fmla="*/ 117 h 119"/>
                <a:gd name="T56" fmla="*/ 453 w 793"/>
                <a:gd name="T57" fmla="*/ 116 h 119"/>
                <a:gd name="T58" fmla="*/ 469 w 793"/>
                <a:gd name="T59" fmla="*/ 115 h 119"/>
                <a:gd name="T60" fmla="*/ 486 w 793"/>
                <a:gd name="T61" fmla="*/ 114 h 119"/>
                <a:gd name="T62" fmla="*/ 502 w 793"/>
                <a:gd name="T63" fmla="*/ 111 h 119"/>
                <a:gd name="T64" fmla="*/ 518 w 793"/>
                <a:gd name="T65" fmla="*/ 108 h 119"/>
                <a:gd name="T66" fmla="*/ 534 w 793"/>
                <a:gd name="T67" fmla="*/ 102 h 119"/>
                <a:gd name="T68" fmla="*/ 550 w 793"/>
                <a:gd name="T69" fmla="*/ 94 h 119"/>
                <a:gd name="T70" fmla="*/ 566 w 793"/>
                <a:gd name="T71" fmla="*/ 81 h 119"/>
                <a:gd name="T72" fmla="*/ 583 w 793"/>
                <a:gd name="T73" fmla="*/ 61 h 119"/>
                <a:gd name="T74" fmla="*/ 599 w 793"/>
                <a:gd name="T75" fmla="*/ 41 h 119"/>
                <a:gd name="T76" fmla="*/ 615 w 793"/>
                <a:gd name="T77" fmla="*/ 22 h 119"/>
                <a:gd name="T78" fmla="*/ 631 w 793"/>
                <a:gd name="T79" fmla="*/ 9 h 119"/>
                <a:gd name="T80" fmla="*/ 647 w 793"/>
                <a:gd name="T81" fmla="*/ 1 h 119"/>
                <a:gd name="T82" fmla="*/ 664 w 793"/>
                <a:gd name="T83" fmla="*/ 0 h 119"/>
                <a:gd name="T84" fmla="*/ 680 w 793"/>
                <a:gd name="T85" fmla="*/ 6 h 119"/>
                <a:gd name="T86" fmla="*/ 696 w 793"/>
                <a:gd name="T87" fmla="*/ 18 h 119"/>
                <a:gd name="T88" fmla="*/ 712 w 793"/>
                <a:gd name="T89" fmla="*/ 35 h 119"/>
                <a:gd name="T90" fmla="*/ 728 w 793"/>
                <a:gd name="T91" fmla="*/ 55 h 119"/>
                <a:gd name="T92" fmla="*/ 745 w 793"/>
                <a:gd name="T93" fmla="*/ 76 h 119"/>
                <a:gd name="T94" fmla="*/ 761 w 793"/>
                <a:gd name="T95" fmla="*/ 91 h 119"/>
                <a:gd name="T96" fmla="*/ 777 w 793"/>
                <a:gd name="T97" fmla="*/ 101 h 119"/>
                <a:gd name="T98" fmla="*/ 793 w 793"/>
                <a:gd name="T99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119">
                  <a:moveTo>
                    <a:pt x="0" y="119"/>
                  </a:moveTo>
                  <a:lnTo>
                    <a:pt x="16" y="119"/>
                  </a:lnTo>
                  <a:lnTo>
                    <a:pt x="33" y="119"/>
                  </a:lnTo>
                  <a:lnTo>
                    <a:pt x="49" y="119"/>
                  </a:lnTo>
                  <a:lnTo>
                    <a:pt x="65" y="119"/>
                  </a:lnTo>
                  <a:lnTo>
                    <a:pt x="81" y="119"/>
                  </a:lnTo>
                  <a:lnTo>
                    <a:pt x="97" y="119"/>
                  </a:lnTo>
                  <a:lnTo>
                    <a:pt x="114" y="119"/>
                  </a:lnTo>
                  <a:lnTo>
                    <a:pt x="130" y="119"/>
                  </a:lnTo>
                  <a:lnTo>
                    <a:pt x="146" y="119"/>
                  </a:lnTo>
                  <a:lnTo>
                    <a:pt x="162" y="118"/>
                  </a:lnTo>
                  <a:lnTo>
                    <a:pt x="178" y="118"/>
                  </a:lnTo>
                  <a:lnTo>
                    <a:pt x="194" y="118"/>
                  </a:lnTo>
                  <a:lnTo>
                    <a:pt x="211" y="118"/>
                  </a:lnTo>
                  <a:lnTo>
                    <a:pt x="227" y="118"/>
                  </a:lnTo>
                  <a:lnTo>
                    <a:pt x="243" y="117"/>
                  </a:lnTo>
                  <a:lnTo>
                    <a:pt x="259" y="117"/>
                  </a:lnTo>
                  <a:lnTo>
                    <a:pt x="275" y="117"/>
                  </a:lnTo>
                  <a:lnTo>
                    <a:pt x="292" y="117"/>
                  </a:lnTo>
                  <a:lnTo>
                    <a:pt x="308" y="117"/>
                  </a:lnTo>
                  <a:lnTo>
                    <a:pt x="324" y="117"/>
                  </a:lnTo>
                  <a:lnTo>
                    <a:pt x="340" y="117"/>
                  </a:lnTo>
                  <a:lnTo>
                    <a:pt x="356" y="118"/>
                  </a:lnTo>
                  <a:lnTo>
                    <a:pt x="373" y="118"/>
                  </a:lnTo>
                  <a:lnTo>
                    <a:pt x="389" y="118"/>
                  </a:lnTo>
                  <a:lnTo>
                    <a:pt x="405" y="118"/>
                  </a:lnTo>
                  <a:lnTo>
                    <a:pt x="421" y="117"/>
                  </a:lnTo>
                  <a:lnTo>
                    <a:pt x="437" y="117"/>
                  </a:lnTo>
                  <a:lnTo>
                    <a:pt x="453" y="116"/>
                  </a:lnTo>
                  <a:lnTo>
                    <a:pt x="469" y="115"/>
                  </a:lnTo>
                  <a:lnTo>
                    <a:pt x="486" y="114"/>
                  </a:lnTo>
                  <a:lnTo>
                    <a:pt x="502" y="111"/>
                  </a:lnTo>
                  <a:lnTo>
                    <a:pt x="518" y="108"/>
                  </a:lnTo>
                  <a:lnTo>
                    <a:pt x="534" y="102"/>
                  </a:lnTo>
                  <a:lnTo>
                    <a:pt x="550" y="94"/>
                  </a:lnTo>
                  <a:lnTo>
                    <a:pt x="566" y="81"/>
                  </a:lnTo>
                  <a:lnTo>
                    <a:pt x="583" y="61"/>
                  </a:lnTo>
                  <a:lnTo>
                    <a:pt x="599" y="41"/>
                  </a:lnTo>
                  <a:lnTo>
                    <a:pt x="615" y="22"/>
                  </a:lnTo>
                  <a:lnTo>
                    <a:pt x="631" y="9"/>
                  </a:lnTo>
                  <a:lnTo>
                    <a:pt x="647" y="1"/>
                  </a:lnTo>
                  <a:lnTo>
                    <a:pt x="664" y="0"/>
                  </a:lnTo>
                  <a:lnTo>
                    <a:pt x="680" y="6"/>
                  </a:lnTo>
                  <a:lnTo>
                    <a:pt x="696" y="18"/>
                  </a:lnTo>
                  <a:lnTo>
                    <a:pt x="712" y="35"/>
                  </a:lnTo>
                  <a:lnTo>
                    <a:pt x="728" y="55"/>
                  </a:lnTo>
                  <a:lnTo>
                    <a:pt x="745" y="76"/>
                  </a:lnTo>
                  <a:lnTo>
                    <a:pt x="761" y="91"/>
                  </a:lnTo>
                  <a:lnTo>
                    <a:pt x="777" y="101"/>
                  </a:lnTo>
                  <a:lnTo>
                    <a:pt x="793" y="107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2" name="Freeform 78"/>
            <p:cNvSpPr>
              <a:spLocks/>
            </p:cNvSpPr>
            <p:nvPr/>
          </p:nvSpPr>
          <p:spPr bwMode="auto">
            <a:xfrm>
              <a:off x="49213" y="-6131300"/>
              <a:ext cx="531813" cy="19050"/>
            </a:xfrm>
            <a:custGeom>
              <a:avLst/>
              <a:gdLst>
                <a:gd name="T0" fmla="*/ 0 w 335"/>
                <a:gd name="T1" fmla="*/ 0 h 12"/>
                <a:gd name="T2" fmla="*/ 16 w 335"/>
                <a:gd name="T3" fmla="*/ 4 h 12"/>
                <a:gd name="T4" fmla="*/ 33 w 335"/>
                <a:gd name="T5" fmla="*/ 7 h 12"/>
                <a:gd name="T6" fmla="*/ 49 w 335"/>
                <a:gd name="T7" fmla="*/ 9 h 12"/>
                <a:gd name="T8" fmla="*/ 65 w 335"/>
                <a:gd name="T9" fmla="*/ 10 h 12"/>
                <a:gd name="T10" fmla="*/ 81 w 335"/>
                <a:gd name="T11" fmla="*/ 11 h 12"/>
                <a:gd name="T12" fmla="*/ 97 w 335"/>
                <a:gd name="T13" fmla="*/ 11 h 12"/>
                <a:gd name="T14" fmla="*/ 113 w 335"/>
                <a:gd name="T15" fmla="*/ 12 h 12"/>
                <a:gd name="T16" fmla="*/ 130 w 335"/>
                <a:gd name="T17" fmla="*/ 12 h 12"/>
                <a:gd name="T18" fmla="*/ 146 w 335"/>
                <a:gd name="T19" fmla="*/ 12 h 12"/>
                <a:gd name="T20" fmla="*/ 162 w 335"/>
                <a:gd name="T21" fmla="*/ 12 h 12"/>
                <a:gd name="T22" fmla="*/ 178 w 335"/>
                <a:gd name="T23" fmla="*/ 11 h 12"/>
                <a:gd name="T24" fmla="*/ 194 w 335"/>
                <a:gd name="T25" fmla="*/ 11 h 12"/>
                <a:gd name="T26" fmla="*/ 211 w 335"/>
                <a:gd name="T27" fmla="*/ 11 h 12"/>
                <a:gd name="T28" fmla="*/ 226 w 335"/>
                <a:gd name="T29" fmla="*/ 11 h 12"/>
                <a:gd name="T30" fmla="*/ 243 w 335"/>
                <a:gd name="T31" fmla="*/ 11 h 12"/>
                <a:gd name="T32" fmla="*/ 259 w 335"/>
                <a:gd name="T33" fmla="*/ 10 h 12"/>
                <a:gd name="T34" fmla="*/ 275 w 335"/>
                <a:gd name="T35" fmla="*/ 10 h 12"/>
                <a:gd name="T36" fmla="*/ 291 w 335"/>
                <a:gd name="T37" fmla="*/ 10 h 12"/>
                <a:gd name="T38" fmla="*/ 307 w 335"/>
                <a:gd name="T39" fmla="*/ 10 h 12"/>
                <a:gd name="T40" fmla="*/ 324 w 335"/>
                <a:gd name="T41" fmla="*/ 11 h 12"/>
                <a:gd name="T42" fmla="*/ 335 w 335"/>
                <a:gd name="T4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5" h="12">
                  <a:moveTo>
                    <a:pt x="0" y="0"/>
                  </a:moveTo>
                  <a:lnTo>
                    <a:pt x="16" y="4"/>
                  </a:lnTo>
                  <a:lnTo>
                    <a:pt x="33" y="7"/>
                  </a:lnTo>
                  <a:lnTo>
                    <a:pt x="49" y="9"/>
                  </a:lnTo>
                  <a:lnTo>
                    <a:pt x="65" y="10"/>
                  </a:lnTo>
                  <a:lnTo>
                    <a:pt x="81" y="11"/>
                  </a:lnTo>
                  <a:lnTo>
                    <a:pt x="97" y="11"/>
                  </a:lnTo>
                  <a:lnTo>
                    <a:pt x="113" y="12"/>
                  </a:lnTo>
                  <a:lnTo>
                    <a:pt x="130" y="12"/>
                  </a:lnTo>
                  <a:lnTo>
                    <a:pt x="146" y="12"/>
                  </a:lnTo>
                  <a:lnTo>
                    <a:pt x="162" y="12"/>
                  </a:lnTo>
                  <a:lnTo>
                    <a:pt x="178" y="11"/>
                  </a:lnTo>
                  <a:lnTo>
                    <a:pt x="194" y="11"/>
                  </a:lnTo>
                  <a:lnTo>
                    <a:pt x="211" y="11"/>
                  </a:lnTo>
                  <a:lnTo>
                    <a:pt x="226" y="11"/>
                  </a:lnTo>
                  <a:lnTo>
                    <a:pt x="243" y="11"/>
                  </a:lnTo>
                  <a:lnTo>
                    <a:pt x="259" y="10"/>
                  </a:lnTo>
                  <a:lnTo>
                    <a:pt x="275" y="10"/>
                  </a:lnTo>
                  <a:lnTo>
                    <a:pt x="291" y="10"/>
                  </a:lnTo>
                  <a:lnTo>
                    <a:pt x="307" y="10"/>
                  </a:lnTo>
                  <a:lnTo>
                    <a:pt x="324" y="11"/>
                  </a:lnTo>
                  <a:lnTo>
                    <a:pt x="335" y="11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3" name="Freeform 79"/>
            <p:cNvSpPr>
              <a:spLocks/>
            </p:cNvSpPr>
            <p:nvPr/>
          </p:nvSpPr>
          <p:spPr bwMode="auto">
            <a:xfrm>
              <a:off x="-3700463" y="-6324975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4" name="Freeform 80"/>
            <p:cNvSpPr>
              <a:spLocks/>
            </p:cNvSpPr>
            <p:nvPr/>
          </p:nvSpPr>
          <p:spPr bwMode="auto">
            <a:xfrm>
              <a:off x="-2466975" y="-6328150"/>
              <a:ext cx="1257300" cy="3175"/>
            </a:xfrm>
            <a:custGeom>
              <a:avLst/>
              <a:gdLst>
                <a:gd name="T0" fmla="*/ 0 w 792"/>
                <a:gd name="T1" fmla="*/ 2 h 2"/>
                <a:gd name="T2" fmla="*/ 16 w 792"/>
                <a:gd name="T3" fmla="*/ 2 h 2"/>
                <a:gd name="T4" fmla="*/ 32 w 792"/>
                <a:gd name="T5" fmla="*/ 2 h 2"/>
                <a:gd name="T6" fmla="*/ 48 w 792"/>
                <a:gd name="T7" fmla="*/ 2 h 2"/>
                <a:gd name="T8" fmla="*/ 64 w 792"/>
                <a:gd name="T9" fmla="*/ 2 h 2"/>
                <a:gd name="T10" fmla="*/ 81 w 792"/>
                <a:gd name="T11" fmla="*/ 2 h 2"/>
                <a:gd name="T12" fmla="*/ 96 w 792"/>
                <a:gd name="T13" fmla="*/ 2 h 2"/>
                <a:gd name="T14" fmla="*/ 113 w 792"/>
                <a:gd name="T15" fmla="*/ 2 h 2"/>
                <a:gd name="T16" fmla="*/ 129 w 792"/>
                <a:gd name="T17" fmla="*/ 2 h 2"/>
                <a:gd name="T18" fmla="*/ 145 w 792"/>
                <a:gd name="T19" fmla="*/ 2 h 2"/>
                <a:gd name="T20" fmla="*/ 161 w 792"/>
                <a:gd name="T21" fmla="*/ 2 h 2"/>
                <a:gd name="T22" fmla="*/ 177 w 792"/>
                <a:gd name="T23" fmla="*/ 2 h 2"/>
                <a:gd name="T24" fmla="*/ 194 w 792"/>
                <a:gd name="T25" fmla="*/ 2 h 2"/>
                <a:gd name="T26" fmla="*/ 210 w 792"/>
                <a:gd name="T27" fmla="*/ 2 h 2"/>
                <a:gd name="T28" fmla="*/ 226 w 792"/>
                <a:gd name="T29" fmla="*/ 2 h 2"/>
                <a:gd name="T30" fmla="*/ 242 w 792"/>
                <a:gd name="T31" fmla="*/ 2 h 2"/>
                <a:gd name="T32" fmla="*/ 258 w 792"/>
                <a:gd name="T33" fmla="*/ 2 h 2"/>
                <a:gd name="T34" fmla="*/ 274 w 792"/>
                <a:gd name="T35" fmla="*/ 2 h 2"/>
                <a:gd name="T36" fmla="*/ 291 w 792"/>
                <a:gd name="T37" fmla="*/ 2 h 2"/>
                <a:gd name="T38" fmla="*/ 307 w 792"/>
                <a:gd name="T39" fmla="*/ 2 h 2"/>
                <a:gd name="T40" fmla="*/ 323 w 792"/>
                <a:gd name="T41" fmla="*/ 2 h 2"/>
                <a:gd name="T42" fmla="*/ 339 w 792"/>
                <a:gd name="T43" fmla="*/ 2 h 2"/>
                <a:gd name="T44" fmla="*/ 355 w 792"/>
                <a:gd name="T45" fmla="*/ 2 h 2"/>
                <a:gd name="T46" fmla="*/ 372 w 792"/>
                <a:gd name="T47" fmla="*/ 2 h 2"/>
                <a:gd name="T48" fmla="*/ 388 w 792"/>
                <a:gd name="T49" fmla="*/ 2 h 2"/>
                <a:gd name="T50" fmla="*/ 404 w 792"/>
                <a:gd name="T51" fmla="*/ 2 h 2"/>
                <a:gd name="T52" fmla="*/ 420 w 792"/>
                <a:gd name="T53" fmla="*/ 2 h 2"/>
                <a:gd name="T54" fmla="*/ 436 w 792"/>
                <a:gd name="T55" fmla="*/ 2 h 2"/>
                <a:gd name="T56" fmla="*/ 453 w 792"/>
                <a:gd name="T57" fmla="*/ 2 h 2"/>
                <a:gd name="T58" fmla="*/ 469 w 792"/>
                <a:gd name="T59" fmla="*/ 2 h 2"/>
                <a:gd name="T60" fmla="*/ 485 w 792"/>
                <a:gd name="T61" fmla="*/ 2 h 2"/>
                <a:gd name="T62" fmla="*/ 501 w 792"/>
                <a:gd name="T63" fmla="*/ 2 h 2"/>
                <a:gd name="T64" fmla="*/ 517 w 792"/>
                <a:gd name="T65" fmla="*/ 2 h 2"/>
                <a:gd name="T66" fmla="*/ 533 w 792"/>
                <a:gd name="T67" fmla="*/ 2 h 2"/>
                <a:gd name="T68" fmla="*/ 550 w 792"/>
                <a:gd name="T69" fmla="*/ 2 h 2"/>
                <a:gd name="T70" fmla="*/ 566 w 792"/>
                <a:gd name="T71" fmla="*/ 2 h 2"/>
                <a:gd name="T72" fmla="*/ 582 w 792"/>
                <a:gd name="T73" fmla="*/ 2 h 2"/>
                <a:gd name="T74" fmla="*/ 598 w 792"/>
                <a:gd name="T75" fmla="*/ 2 h 2"/>
                <a:gd name="T76" fmla="*/ 614 w 792"/>
                <a:gd name="T77" fmla="*/ 2 h 2"/>
                <a:gd name="T78" fmla="*/ 631 w 792"/>
                <a:gd name="T79" fmla="*/ 2 h 2"/>
                <a:gd name="T80" fmla="*/ 646 w 792"/>
                <a:gd name="T81" fmla="*/ 2 h 2"/>
                <a:gd name="T82" fmla="*/ 663 w 792"/>
                <a:gd name="T83" fmla="*/ 1 h 2"/>
                <a:gd name="T84" fmla="*/ 679 w 792"/>
                <a:gd name="T85" fmla="*/ 1 h 2"/>
                <a:gd name="T86" fmla="*/ 695 w 792"/>
                <a:gd name="T87" fmla="*/ 0 h 2"/>
                <a:gd name="T88" fmla="*/ 711 w 792"/>
                <a:gd name="T89" fmla="*/ 0 h 2"/>
                <a:gd name="T90" fmla="*/ 727 w 792"/>
                <a:gd name="T91" fmla="*/ 0 h 2"/>
                <a:gd name="T92" fmla="*/ 744 w 792"/>
                <a:gd name="T93" fmla="*/ 1 h 2"/>
                <a:gd name="T94" fmla="*/ 760 w 792"/>
                <a:gd name="T95" fmla="*/ 1 h 2"/>
                <a:gd name="T96" fmla="*/ 776 w 792"/>
                <a:gd name="T97" fmla="*/ 1 h 2"/>
                <a:gd name="T98" fmla="*/ 792 w 792"/>
                <a:gd name="T9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2">
                  <a:moveTo>
                    <a:pt x="0" y="2"/>
                  </a:moveTo>
                  <a:lnTo>
                    <a:pt x="16" y="2"/>
                  </a:lnTo>
                  <a:lnTo>
                    <a:pt x="32" y="2"/>
                  </a:lnTo>
                  <a:lnTo>
                    <a:pt x="48" y="2"/>
                  </a:lnTo>
                  <a:lnTo>
                    <a:pt x="64" y="2"/>
                  </a:lnTo>
                  <a:lnTo>
                    <a:pt x="81" y="2"/>
                  </a:lnTo>
                  <a:lnTo>
                    <a:pt x="96" y="2"/>
                  </a:lnTo>
                  <a:lnTo>
                    <a:pt x="113" y="2"/>
                  </a:lnTo>
                  <a:lnTo>
                    <a:pt x="129" y="2"/>
                  </a:lnTo>
                  <a:lnTo>
                    <a:pt x="145" y="2"/>
                  </a:lnTo>
                  <a:lnTo>
                    <a:pt x="161" y="2"/>
                  </a:lnTo>
                  <a:lnTo>
                    <a:pt x="177" y="2"/>
                  </a:lnTo>
                  <a:lnTo>
                    <a:pt x="194" y="2"/>
                  </a:lnTo>
                  <a:lnTo>
                    <a:pt x="210" y="2"/>
                  </a:lnTo>
                  <a:lnTo>
                    <a:pt x="226" y="2"/>
                  </a:lnTo>
                  <a:lnTo>
                    <a:pt x="242" y="2"/>
                  </a:lnTo>
                  <a:lnTo>
                    <a:pt x="258" y="2"/>
                  </a:lnTo>
                  <a:lnTo>
                    <a:pt x="274" y="2"/>
                  </a:lnTo>
                  <a:lnTo>
                    <a:pt x="291" y="2"/>
                  </a:lnTo>
                  <a:lnTo>
                    <a:pt x="307" y="2"/>
                  </a:lnTo>
                  <a:lnTo>
                    <a:pt x="323" y="2"/>
                  </a:lnTo>
                  <a:lnTo>
                    <a:pt x="339" y="2"/>
                  </a:lnTo>
                  <a:lnTo>
                    <a:pt x="355" y="2"/>
                  </a:lnTo>
                  <a:lnTo>
                    <a:pt x="372" y="2"/>
                  </a:lnTo>
                  <a:lnTo>
                    <a:pt x="388" y="2"/>
                  </a:lnTo>
                  <a:lnTo>
                    <a:pt x="404" y="2"/>
                  </a:lnTo>
                  <a:lnTo>
                    <a:pt x="420" y="2"/>
                  </a:lnTo>
                  <a:lnTo>
                    <a:pt x="436" y="2"/>
                  </a:lnTo>
                  <a:lnTo>
                    <a:pt x="453" y="2"/>
                  </a:lnTo>
                  <a:lnTo>
                    <a:pt x="469" y="2"/>
                  </a:lnTo>
                  <a:lnTo>
                    <a:pt x="485" y="2"/>
                  </a:lnTo>
                  <a:lnTo>
                    <a:pt x="501" y="2"/>
                  </a:lnTo>
                  <a:lnTo>
                    <a:pt x="517" y="2"/>
                  </a:lnTo>
                  <a:lnTo>
                    <a:pt x="533" y="2"/>
                  </a:lnTo>
                  <a:lnTo>
                    <a:pt x="550" y="2"/>
                  </a:lnTo>
                  <a:lnTo>
                    <a:pt x="566" y="2"/>
                  </a:lnTo>
                  <a:lnTo>
                    <a:pt x="582" y="2"/>
                  </a:lnTo>
                  <a:lnTo>
                    <a:pt x="598" y="2"/>
                  </a:lnTo>
                  <a:lnTo>
                    <a:pt x="614" y="2"/>
                  </a:lnTo>
                  <a:lnTo>
                    <a:pt x="631" y="2"/>
                  </a:lnTo>
                  <a:lnTo>
                    <a:pt x="646" y="2"/>
                  </a:lnTo>
                  <a:lnTo>
                    <a:pt x="663" y="1"/>
                  </a:lnTo>
                  <a:lnTo>
                    <a:pt x="679" y="1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1"/>
                  </a:lnTo>
                  <a:lnTo>
                    <a:pt x="760" y="1"/>
                  </a:lnTo>
                  <a:lnTo>
                    <a:pt x="776" y="1"/>
                  </a:lnTo>
                  <a:lnTo>
                    <a:pt x="792" y="1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5" name="Freeform 81"/>
            <p:cNvSpPr>
              <a:spLocks/>
            </p:cNvSpPr>
            <p:nvPr/>
          </p:nvSpPr>
          <p:spPr bwMode="auto">
            <a:xfrm>
              <a:off x="-1209675" y="-6526588"/>
              <a:ext cx="1258888" cy="201613"/>
            </a:xfrm>
            <a:custGeom>
              <a:avLst/>
              <a:gdLst>
                <a:gd name="T0" fmla="*/ 0 w 793"/>
                <a:gd name="T1" fmla="*/ 126 h 127"/>
                <a:gd name="T2" fmla="*/ 16 w 793"/>
                <a:gd name="T3" fmla="*/ 126 h 127"/>
                <a:gd name="T4" fmla="*/ 33 w 793"/>
                <a:gd name="T5" fmla="*/ 126 h 127"/>
                <a:gd name="T6" fmla="*/ 49 w 793"/>
                <a:gd name="T7" fmla="*/ 125 h 127"/>
                <a:gd name="T8" fmla="*/ 65 w 793"/>
                <a:gd name="T9" fmla="*/ 125 h 127"/>
                <a:gd name="T10" fmla="*/ 81 w 793"/>
                <a:gd name="T11" fmla="*/ 124 h 127"/>
                <a:gd name="T12" fmla="*/ 97 w 793"/>
                <a:gd name="T13" fmla="*/ 123 h 127"/>
                <a:gd name="T14" fmla="*/ 114 w 793"/>
                <a:gd name="T15" fmla="*/ 121 h 127"/>
                <a:gd name="T16" fmla="*/ 130 w 793"/>
                <a:gd name="T17" fmla="*/ 119 h 127"/>
                <a:gd name="T18" fmla="*/ 146 w 793"/>
                <a:gd name="T19" fmla="*/ 115 h 127"/>
                <a:gd name="T20" fmla="*/ 162 w 793"/>
                <a:gd name="T21" fmla="*/ 109 h 127"/>
                <a:gd name="T22" fmla="*/ 178 w 793"/>
                <a:gd name="T23" fmla="*/ 101 h 127"/>
                <a:gd name="T24" fmla="*/ 194 w 793"/>
                <a:gd name="T25" fmla="*/ 89 h 127"/>
                <a:gd name="T26" fmla="*/ 211 w 793"/>
                <a:gd name="T27" fmla="*/ 71 h 127"/>
                <a:gd name="T28" fmla="*/ 227 w 793"/>
                <a:gd name="T29" fmla="*/ 46 h 127"/>
                <a:gd name="T30" fmla="*/ 243 w 793"/>
                <a:gd name="T31" fmla="*/ 24 h 127"/>
                <a:gd name="T32" fmla="*/ 259 w 793"/>
                <a:gd name="T33" fmla="*/ 7 h 127"/>
                <a:gd name="T34" fmla="*/ 275 w 793"/>
                <a:gd name="T35" fmla="*/ 0 h 127"/>
                <a:gd name="T36" fmla="*/ 292 w 793"/>
                <a:gd name="T37" fmla="*/ 2 h 127"/>
                <a:gd name="T38" fmla="*/ 308 w 793"/>
                <a:gd name="T39" fmla="*/ 13 h 127"/>
                <a:gd name="T40" fmla="*/ 324 w 793"/>
                <a:gd name="T41" fmla="*/ 32 h 127"/>
                <a:gd name="T42" fmla="*/ 340 w 793"/>
                <a:gd name="T43" fmla="*/ 56 h 127"/>
                <a:gd name="T44" fmla="*/ 356 w 793"/>
                <a:gd name="T45" fmla="*/ 79 h 127"/>
                <a:gd name="T46" fmla="*/ 373 w 793"/>
                <a:gd name="T47" fmla="*/ 95 h 127"/>
                <a:gd name="T48" fmla="*/ 389 w 793"/>
                <a:gd name="T49" fmla="*/ 106 h 127"/>
                <a:gd name="T50" fmla="*/ 405 w 793"/>
                <a:gd name="T51" fmla="*/ 113 h 127"/>
                <a:gd name="T52" fmla="*/ 421 w 793"/>
                <a:gd name="T53" fmla="*/ 118 h 127"/>
                <a:gd name="T54" fmla="*/ 437 w 793"/>
                <a:gd name="T55" fmla="*/ 122 h 127"/>
                <a:gd name="T56" fmla="*/ 453 w 793"/>
                <a:gd name="T57" fmla="*/ 124 h 127"/>
                <a:gd name="T58" fmla="*/ 469 w 793"/>
                <a:gd name="T59" fmla="*/ 125 h 127"/>
                <a:gd name="T60" fmla="*/ 486 w 793"/>
                <a:gd name="T61" fmla="*/ 126 h 127"/>
                <a:gd name="T62" fmla="*/ 502 w 793"/>
                <a:gd name="T63" fmla="*/ 127 h 127"/>
                <a:gd name="T64" fmla="*/ 518 w 793"/>
                <a:gd name="T65" fmla="*/ 127 h 127"/>
                <a:gd name="T66" fmla="*/ 534 w 793"/>
                <a:gd name="T67" fmla="*/ 127 h 127"/>
                <a:gd name="T68" fmla="*/ 550 w 793"/>
                <a:gd name="T69" fmla="*/ 127 h 127"/>
                <a:gd name="T70" fmla="*/ 566 w 793"/>
                <a:gd name="T71" fmla="*/ 127 h 127"/>
                <a:gd name="T72" fmla="*/ 583 w 793"/>
                <a:gd name="T73" fmla="*/ 127 h 127"/>
                <a:gd name="T74" fmla="*/ 599 w 793"/>
                <a:gd name="T75" fmla="*/ 127 h 127"/>
                <a:gd name="T76" fmla="*/ 615 w 793"/>
                <a:gd name="T77" fmla="*/ 126 h 127"/>
                <a:gd name="T78" fmla="*/ 631 w 793"/>
                <a:gd name="T79" fmla="*/ 125 h 127"/>
                <a:gd name="T80" fmla="*/ 647 w 793"/>
                <a:gd name="T81" fmla="*/ 125 h 127"/>
                <a:gd name="T82" fmla="*/ 664 w 793"/>
                <a:gd name="T83" fmla="*/ 125 h 127"/>
                <a:gd name="T84" fmla="*/ 680 w 793"/>
                <a:gd name="T85" fmla="*/ 125 h 127"/>
                <a:gd name="T86" fmla="*/ 696 w 793"/>
                <a:gd name="T87" fmla="*/ 125 h 127"/>
                <a:gd name="T88" fmla="*/ 712 w 793"/>
                <a:gd name="T89" fmla="*/ 125 h 127"/>
                <a:gd name="T90" fmla="*/ 728 w 793"/>
                <a:gd name="T91" fmla="*/ 126 h 127"/>
                <a:gd name="T92" fmla="*/ 745 w 793"/>
                <a:gd name="T93" fmla="*/ 126 h 127"/>
                <a:gd name="T94" fmla="*/ 761 w 793"/>
                <a:gd name="T95" fmla="*/ 127 h 127"/>
                <a:gd name="T96" fmla="*/ 777 w 793"/>
                <a:gd name="T97" fmla="*/ 127 h 127"/>
                <a:gd name="T98" fmla="*/ 793 w 793"/>
                <a:gd name="T9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127">
                  <a:moveTo>
                    <a:pt x="0" y="126"/>
                  </a:moveTo>
                  <a:lnTo>
                    <a:pt x="16" y="126"/>
                  </a:lnTo>
                  <a:lnTo>
                    <a:pt x="33" y="126"/>
                  </a:lnTo>
                  <a:lnTo>
                    <a:pt x="49" y="125"/>
                  </a:lnTo>
                  <a:lnTo>
                    <a:pt x="65" y="125"/>
                  </a:lnTo>
                  <a:lnTo>
                    <a:pt x="81" y="124"/>
                  </a:lnTo>
                  <a:lnTo>
                    <a:pt x="97" y="123"/>
                  </a:lnTo>
                  <a:lnTo>
                    <a:pt x="114" y="121"/>
                  </a:lnTo>
                  <a:lnTo>
                    <a:pt x="130" y="119"/>
                  </a:lnTo>
                  <a:lnTo>
                    <a:pt x="146" y="115"/>
                  </a:lnTo>
                  <a:lnTo>
                    <a:pt x="162" y="109"/>
                  </a:lnTo>
                  <a:lnTo>
                    <a:pt x="178" y="101"/>
                  </a:lnTo>
                  <a:lnTo>
                    <a:pt x="194" y="89"/>
                  </a:lnTo>
                  <a:lnTo>
                    <a:pt x="211" y="71"/>
                  </a:lnTo>
                  <a:lnTo>
                    <a:pt x="227" y="46"/>
                  </a:lnTo>
                  <a:lnTo>
                    <a:pt x="243" y="24"/>
                  </a:lnTo>
                  <a:lnTo>
                    <a:pt x="259" y="7"/>
                  </a:lnTo>
                  <a:lnTo>
                    <a:pt x="275" y="0"/>
                  </a:lnTo>
                  <a:lnTo>
                    <a:pt x="292" y="2"/>
                  </a:lnTo>
                  <a:lnTo>
                    <a:pt x="308" y="13"/>
                  </a:lnTo>
                  <a:lnTo>
                    <a:pt x="324" y="32"/>
                  </a:lnTo>
                  <a:lnTo>
                    <a:pt x="340" y="56"/>
                  </a:lnTo>
                  <a:lnTo>
                    <a:pt x="356" y="79"/>
                  </a:lnTo>
                  <a:lnTo>
                    <a:pt x="373" y="95"/>
                  </a:lnTo>
                  <a:lnTo>
                    <a:pt x="389" y="106"/>
                  </a:lnTo>
                  <a:lnTo>
                    <a:pt x="405" y="113"/>
                  </a:lnTo>
                  <a:lnTo>
                    <a:pt x="421" y="118"/>
                  </a:lnTo>
                  <a:lnTo>
                    <a:pt x="437" y="122"/>
                  </a:lnTo>
                  <a:lnTo>
                    <a:pt x="453" y="124"/>
                  </a:lnTo>
                  <a:lnTo>
                    <a:pt x="469" y="125"/>
                  </a:lnTo>
                  <a:lnTo>
                    <a:pt x="486" y="126"/>
                  </a:lnTo>
                  <a:lnTo>
                    <a:pt x="502" y="127"/>
                  </a:lnTo>
                  <a:lnTo>
                    <a:pt x="518" y="127"/>
                  </a:lnTo>
                  <a:lnTo>
                    <a:pt x="534" y="127"/>
                  </a:lnTo>
                  <a:lnTo>
                    <a:pt x="550" y="127"/>
                  </a:lnTo>
                  <a:lnTo>
                    <a:pt x="566" y="127"/>
                  </a:lnTo>
                  <a:lnTo>
                    <a:pt x="583" y="127"/>
                  </a:lnTo>
                  <a:lnTo>
                    <a:pt x="599" y="127"/>
                  </a:lnTo>
                  <a:lnTo>
                    <a:pt x="615" y="126"/>
                  </a:lnTo>
                  <a:lnTo>
                    <a:pt x="631" y="125"/>
                  </a:lnTo>
                  <a:lnTo>
                    <a:pt x="647" y="125"/>
                  </a:lnTo>
                  <a:lnTo>
                    <a:pt x="664" y="125"/>
                  </a:lnTo>
                  <a:lnTo>
                    <a:pt x="680" y="125"/>
                  </a:lnTo>
                  <a:lnTo>
                    <a:pt x="696" y="125"/>
                  </a:lnTo>
                  <a:lnTo>
                    <a:pt x="712" y="125"/>
                  </a:lnTo>
                  <a:lnTo>
                    <a:pt x="728" y="126"/>
                  </a:lnTo>
                  <a:lnTo>
                    <a:pt x="745" y="126"/>
                  </a:lnTo>
                  <a:lnTo>
                    <a:pt x="761" y="127"/>
                  </a:lnTo>
                  <a:lnTo>
                    <a:pt x="777" y="127"/>
                  </a:lnTo>
                  <a:lnTo>
                    <a:pt x="793" y="127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6" name="Freeform 82"/>
            <p:cNvSpPr>
              <a:spLocks/>
            </p:cNvSpPr>
            <p:nvPr/>
          </p:nvSpPr>
          <p:spPr bwMode="auto">
            <a:xfrm>
              <a:off x="49213" y="-6324975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7" name="Freeform 83"/>
            <p:cNvSpPr>
              <a:spLocks/>
            </p:cNvSpPr>
            <p:nvPr/>
          </p:nvSpPr>
          <p:spPr bwMode="auto">
            <a:xfrm>
              <a:off x="-3700463" y="-6544050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8" name="Freeform 84"/>
            <p:cNvSpPr>
              <a:spLocks/>
            </p:cNvSpPr>
            <p:nvPr/>
          </p:nvSpPr>
          <p:spPr bwMode="auto">
            <a:xfrm>
              <a:off x="-2466975" y="-6753600"/>
              <a:ext cx="1257300" cy="209550"/>
            </a:xfrm>
            <a:custGeom>
              <a:avLst/>
              <a:gdLst>
                <a:gd name="T0" fmla="*/ 0 w 792"/>
                <a:gd name="T1" fmla="*/ 132 h 132"/>
                <a:gd name="T2" fmla="*/ 16 w 792"/>
                <a:gd name="T3" fmla="*/ 132 h 132"/>
                <a:gd name="T4" fmla="*/ 32 w 792"/>
                <a:gd name="T5" fmla="*/ 132 h 132"/>
                <a:gd name="T6" fmla="*/ 48 w 792"/>
                <a:gd name="T7" fmla="*/ 132 h 132"/>
                <a:gd name="T8" fmla="*/ 64 w 792"/>
                <a:gd name="T9" fmla="*/ 132 h 132"/>
                <a:gd name="T10" fmla="*/ 81 w 792"/>
                <a:gd name="T11" fmla="*/ 132 h 132"/>
                <a:gd name="T12" fmla="*/ 96 w 792"/>
                <a:gd name="T13" fmla="*/ 132 h 132"/>
                <a:gd name="T14" fmla="*/ 113 w 792"/>
                <a:gd name="T15" fmla="*/ 132 h 132"/>
                <a:gd name="T16" fmla="*/ 129 w 792"/>
                <a:gd name="T17" fmla="*/ 132 h 132"/>
                <a:gd name="T18" fmla="*/ 145 w 792"/>
                <a:gd name="T19" fmla="*/ 132 h 132"/>
                <a:gd name="T20" fmla="*/ 161 w 792"/>
                <a:gd name="T21" fmla="*/ 132 h 132"/>
                <a:gd name="T22" fmla="*/ 177 w 792"/>
                <a:gd name="T23" fmla="*/ 132 h 132"/>
                <a:gd name="T24" fmla="*/ 194 w 792"/>
                <a:gd name="T25" fmla="*/ 132 h 132"/>
                <a:gd name="T26" fmla="*/ 210 w 792"/>
                <a:gd name="T27" fmla="*/ 132 h 132"/>
                <a:gd name="T28" fmla="*/ 226 w 792"/>
                <a:gd name="T29" fmla="*/ 132 h 132"/>
                <a:gd name="T30" fmla="*/ 242 w 792"/>
                <a:gd name="T31" fmla="*/ 132 h 132"/>
                <a:gd name="T32" fmla="*/ 258 w 792"/>
                <a:gd name="T33" fmla="*/ 131 h 132"/>
                <a:gd name="T34" fmla="*/ 274 w 792"/>
                <a:gd name="T35" fmla="*/ 131 h 132"/>
                <a:gd name="T36" fmla="*/ 291 w 792"/>
                <a:gd name="T37" fmla="*/ 130 h 132"/>
                <a:gd name="T38" fmla="*/ 307 w 792"/>
                <a:gd name="T39" fmla="*/ 130 h 132"/>
                <a:gd name="T40" fmla="*/ 323 w 792"/>
                <a:gd name="T41" fmla="*/ 130 h 132"/>
                <a:gd name="T42" fmla="*/ 339 w 792"/>
                <a:gd name="T43" fmla="*/ 130 h 132"/>
                <a:gd name="T44" fmla="*/ 355 w 792"/>
                <a:gd name="T45" fmla="*/ 130 h 132"/>
                <a:gd name="T46" fmla="*/ 372 w 792"/>
                <a:gd name="T47" fmla="*/ 130 h 132"/>
                <a:gd name="T48" fmla="*/ 388 w 792"/>
                <a:gd name="T49" fmla="*/ 130 h 132"/>
                <a:gd name="T50" fmla="*/ 404 w 792"/>
                <a:gd name="T51" fmla="*/ 130 h 132"/>
                <a:gd name="T52" fmla="*/ 420 w 792"/>
                <a:gd name="T53" fmla="*/ 130 h 132"/>
                <a:gd name="T54" fmla="*/ 436 w 792"/>
                <a:gd name="T55" fmla="*/ 130 h 132"/>
                <a:gd name="T56" fmla="*/ 453 w 792"/>
                <a:gd name="T57" fmla="*/ 130 h 132"/>
                <a:gd name="T58" fmla="*/ 469 w 792"/>
                <a:gd name="T59" fmla="*/ 130 h 132"/>
                <a:gd name="T60" fmla="*/ 485 w 792"/>
                <a:gd name="T61" fmla="*/ 129 h 132"/>
                <a:gd name="T62" fmla="*/ 501 w 792"/>
                <a:gd name="T63" fmla="*/ 128 h 132"/>
                <a:gd name="T64" fmla="*/ 517 w 792"/>
                <a:gd name="T65" fmla="*/ 127 h 132"/>
                <a:gd name="T66" fmla="*/ 533 w 792"/>
                <a:gd name="T67" fmla="*/ 124 h 132"/>
                <a:gd name="T68" fmla="*/ 550 w 792"/>
                <a:gd name="T69" fmla="*/ 122 h 132"/>
                <a:gd name="T70" fmla="*/ 566 w 792"/>
                <a:gd name="T71" fmla="*/ 118 h 132"/>
                <a:gd name="T72" fmla="*/ 582 w 792"/>
                <a:gd name="T73" fmla="*/ 112 h 132"/>
                <a:gd name="T74" fmla="*/ 598 w 792"/>
                <a:gd name="T75" fmla="*/ 104 h 132"/>
                <a:gd name="T76" fmla="*/ 614 w 792"/>
                <a:gd name="T77" fmla="*/ 92 h 132"/>
                <a:gd name="T78" fmla="*/ 631 w 792"/>
                <a:gd name="T79" fmla="*/ 76 h 132"/>
                <a:gd name="T80" fmla="*/ 646 w 792"/>
                <a:gd name="T81" fmla="*/ 53 h 132"/>
                <a:gd name="T82" fmla="*/ 663 w 792"/>
                <a:gd name="T83" fmla="*/ 27 h 132"/>
                <a:gd name="T84" fmla="*/ 679 w 792"/>
                <a:gd name="T85" fmla="*/ 8 h 132"/>
                <a:gd name="T86" fmla="*/ 695 w 792"/>
                <a:gd name="T87" fmla="*/ 0 h 132"/>
                <a:gd name="T88" fmla="*/ 711 w 792"/>
                <a:gd name="T89" fmla="*/ 5 h 132"/>
                <a:gd name="T90" fmla="*/ 727 w 792"/>
                <a:gd name="T91" fmla="*/ 21 h 132"/>
                <a:gd name="T92" fmla="*/ 744 w 792"/>
                <a:gd name="T93" fmla="*/ 46 h 132"/>
                <a:gd name="T94" fmla="*/ 760 w 792"/>
                <a:gd name="T95" fmla="*/ 72 h 132"/>
                <a:gd name="T96" fmla="*/ 776 w 792"/>
                <a:gd name="T97" fmla="*/ 90 h 132"/>
                <a:gd name="T98" fmla="*/ 792 w 792"/>
                <a:gd name="T99" fmla="*/ 10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132">
                  <a:moveTo>
                    <a:pt x="0" y="132"/>
                  </a:moveTo>
                  <a:lnTo>
                    <a:pt x="16" y="132"/>
                  </a:lnTo>
                  <a:lnTo>
                    <a:pt x="32" y="132"/>
                  </a:lnTo>
                  <a:lnTo>
                    <a:pt x="48" y="132"/>
                  </a:lnTo>
                  <a:lnTo>
                    <a:pt x="64" y="132"/>
                  </a:lnTo>
                  <a:lnTo>
                    <a:pt x="81" y="132"/>
                  </a:lnTo>
                  <a:lnTo>
                    <a:pt x="96" y="132"/>
                  </a:lnTo>
                  <a:lnTo>
                    <a:pt x="113" y="132"/>
                  </a:lnTo>
                  <a:lnTo>
                    <a:pt x="129" y="132"/>
                  </a:lnTo>
                  <a:lnTo>
                    <a:pt x="145" y="132"/>
                  </a:lnTo>
                  <a:lnTo>
                    <a:pt x="161" y="132"/>
                  </a:lnTo>
                  <a:lnTo>
                    <a:pt x="177" y="132"/>
                  </a:lnTo>
                  <a:lnTo>
                    <a:pt x="194" y="132"/>
                  </a:lnTo>
                  <a:lnTo>
                    <a:pt x="210" y="132"/>
                  </a:lnTo>
                  <a:lnTo>
                    <a:pt x="226" y="132"/>
                  </a:lnTo>
                  <a:lnTo>
                    <a:pt x="242" y="132"/>
                  </a:lnTo>
                  <a:lnTo>
                    <a:pt x="258" y="131"/>
                  </a:lnTo>
                  <a:lnTo>
                    <a:pt x="274" y="131"/>
                  </a:lnTo>
                  <a:lnTo>
                    <a:pt x="291" y="130"/>
                  </a:lnTo>
                  <a:lnTo>
                    <a:pt x="307" y="130"/>
                  </a:lnTo>
                  <a:lnTo>
                    <a:pt x="323" y="130"/>
                  </a:lnTo>
                  <a:lnTo>
                    <a:pt x="339" y="130"/>
                  </a:lnTo>
                  <a:lnTo>
                    <a:pt x="355" y="130"/>
                  </a:lnTo>
                  <a:lnTo>
                    <a:pt x="372" y="130"/>
                  </a:lnTo>
                  <a:lnTo>
                    <a:pt x="388" y="130"/>
                  </a:lnTo>
                  <a:lnTo>
                    <a:pt x="404" y="130"/>
                  </a:lnTo>
                  <a:lnTo>
                    <a:pt x="420" y="130"/>
                  </a:lnTo>
                  <a:lnTo>
                    <a:pt x="436" y="130"/>
                  </a:lnTo>
                  <a:lnTo>
                    <a:pt x="453" y="130"/>
                  </a:lnTo>
                  <a:lnTo>
                    <a:pt x="469" y="130"/>
                  </a:lnTo>
                  <a:lnTo>
                    <a:pt x="485" y="129"/>
                  </a:lnTo>
                  <a:lnTo>
                    <a:pt x="501" y="128"/>
                  </a:lnTo>
                  <a:lnTo>
                    <a:pt x="517" y="127"/>
                  </a:lnTo>
                  <a:lnTo>
                    <a:pt x="533" y="124"/>
                  </a:lnTo>
                  <a:lnTo>
                    <a:pt x="550" y="122"/>
                  </a:lnTo>
                  <a:lnTo>
                    <a:pt x="566" y="118"/>
                  </a:lnTo>
                  <a:lnTo>
                    <a:pt x="582" y="112"/>
                  </a:lnTo>
                  <a:lnTo>
                    <a:pt x="598" y="104"/>
                  </a:lnTo>
                  <a:lnTo>
                    <a:pt x="614" y="92"/>
                  </a:lnTo>
                  <a:lnTo>
                    <a:pt x="631" y="76"/>
                  </a:lnTo>
                  <a:lnTo>
                    <a:pt x="646" y="53"/>
                  </a:lnTo>
                  <a:lnTo>
                    <a:pt x="663" y="27"/>
                  </a:lnTo>
                  <a:lnTo>
                    <a:pt x="679" y="8"/>
                  </a:lnTo>
                  <a:lnTo>
                    <a:pt x="695" y="0"/>
                  </a:lnTo>
                  <a:lnTo>
                    <a:pt x="711" y="5"/>
                  </a:lnTo>
                  <a:lnTo>
                    <a:pt x="727" y="21"/>
                  </a:lnTo>
                  <a:lnTo>
                    <a:pt x="744" y="46"/>
                  </a:lnTo>
                  <a:lnTo>
                    <a:pt x="760" y="72"/>
                  </a:lnTo>
                  <a:lnTo>
                    <a:pt x="776" y="90"/>
                  </a:lnTo>
                  <a:lnTo>
                    <a:pt x="792" y="103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9" name="Freeform 85"/>
            <p:cNvSpPr>
              <a:spLocks/>
            </p:cNvSpPr>
            <p:nvPr/>
          </p:nvSpPr>
          <p:spPr bwMode="auto">
            <a:xfrm>
              <a:off x="-1209675" y="-6590088"/>
              <a:ext cx="1258888" cy="46038"/>
            </a:xfrm>
            <a:custGeom>
              <a:avLst/>
              <a:gdLst>
                <a:gd name="T0" fmla="*/ 0 w 793"/>
                <a:gd name="T1" fmla="*/ 0 h 29"/>
                <a:gd name="T2" fmla="*/ 16 w 793"/>
                <a:gd name="T3" fmla="*/ 9 h 29"/>
                <a:gd name="T4" fmla="*/ 33 w 793"/>
                <a:gd name="T5" fmla="*/ 15 h 29"/>
                <a:gd name="T6" fmla="*/ 49 w 793"/>
                <a:gd name="T7" fmla="*/ 20 h 29"/>
                <a:gd name="T8" fmla="*/ 65 w 793"/>
                <a:gd name="T9" fmla="*/ 23 h 29"/>
                <a:gd name="T10" fmla="*/ 81 w 793"/>
                <a:gd name="T11" fmla="*/ 25 h 29"/>
                <a:gd name="T12" fmla="*/ 97 w 793"/>
                <a:gd name="T13" fmla="*/ 27 h 29"/>
                <a:gd name="T14" fmla="*/ 114 w 793"/>
                <a:gd name="T15" fmla="*/ 28 h 29"/>
                <a:gd name="T16" fmla="*/ 130 w 793"/>
                <a:gd name="T17" fmla="*/ 29 h 29"/>
                <a:gd name="T18" fmla="*/ 146 w 793"/>
                <a:gd name="T19" fmla="*/ 29 h 29"/>
                <a:gd name="T20" fmla="*/ 162 w 793"/>
                <a:gd name="T21" fmla="*/ 29 h 29"/>
                <a:gd name="T22" fmla="*/ 178 w 793"/>
                <a:gd name="T23" fmla="*/ 29 h 29"/>
                <a:gd name="T24" fmla="*/ 194 w 793"/>
                <a:gd name="T25" fmla="*/ 29 h 29"/>
                <a:gd name="T26" fmla="*/ 211 w 793"/>
                <a:gd name="T27" fmla="*/ 29 h 29"/>
                <a:gd name="T28" fmla="*/ 227 w 793"/>
                <a:gd name="T29" fmla="*/ 28 h 29"/>
                <a:gd name="T30" fmla="*/ 243 w 793"/>
                <a:gd name="T31" fmla="*/ 27 h 29"/>
                <a:gd name="T32" fmla="*/ 259 w 793"/>
                <a:gd name="T33" fmla="*/ 27 h 29"/>
                <a:gd name="T34" fmla="*/ 275 w 793"/>
                <a:gd name="T35" fmla="*/ 26 h 29"/>
                <a:gd name="T36" fmla="*/ 292 w 793"/>
                <a:gd name="T37" fmla="*/ 26 h 29"/>
                <a:gd name="T38" fmla="*/ 308 w 793"/>
                <a:gd name="T39" fmla="*/ 26 h 29"/>
                <a:gd name="T40" fmla="*/ 324 w 793"/>
                <a:gd name="T41" fmla="*/ 27 h 29"/>
                <a:gd name="T42" fmla="*/ 340 w 793"/>
                <a:gd name="T43" fmla="*/ 27 h 29"/>
                <a:gd name="T44" fmla="*/ 356 w 793"/>
                <a:gd name="T45" fmla="*/ 28 h 29"/>
                <a:gd name="T46" fmla="*/ 373 w 793"/>
                <a:gd name="T47" fmla="*/ 28 h 29"/>
                <a:gd name="T48" fmla="*/ 389 w 793"/>
                <a:gd name="T49" fmla="*/ 29 h 29"/>
                <a:gd name="T50" fmla="*/ 405 w 793"/>
                <a:gd name="T51" fmla="*/ 29 h 29"/>
                <a:gd name="T52" fmla="*/ 421 w 793"/>
                <a:gd name="T53" fmla="*/ 29 h 29"/>
                <a:gd name="T54" fmla="*/ 437 w 793"/>
                <a:gd name="T55" fmla="*/ 29 h 29"/>
                <a:gd name="T56" fmla="*/ 453 w 793"/>
                <a:gd name="T57" fmla="*/ 29 h 29"/>
                <a:gd name="T58" fmla="*/ 469 w 793"/>
                <a:gd name="T59" fmla="*/ 29 h 29"/>
                <a:gd name="T60" fmla="*/ 486 w 793"/>
                <a:gd name="T61" fmla="*/ 29 h 29"/>
                <a:gd name="T62" fmla="*/ 502 w 793"/>
                <a:gd name="T63" fmla="*/ 29 h 29"/>
                <a:gd name="T64" fmla="*/ 518 w 793"/>
                <a:gd name="T65" fmla="*/ 29 h 29"/>
                <a:gd name="T66" fmla="*/ 534 w 793"/>
                <a:gd name="T67" fmla="*/ 29 h 29"/>
                <a:gd name="T68" fmla="*/ 550 w 793"/>
                <a:gd name="T69" fmla="*/ 29 h 29"/>
                <a:gd name="T70" fmla="*/ 566 w 793"/>
                <a:gd name="T71" fmla="*/ 29 h 29"/>
                <a:gd name="T72" fmla="*/ 583 w 793"/>
                <a:gd name="T73" fmla="*/ 29 h 29"/>
                <a:gd name="T74" fmla="*/ 599 w 793"/>
                <a:gd name="T75" fmla="*/ 29 h 29"/>
                <a:gd name="T76" fmla="*/ 615 w 793"/>
                <a:gd name="T77" fmla="*/ 29 h 29"/>
                <a:gd name="T78" fmla="*/ 631 w 793"/>
                <a:gd name="T79" fmla="*/ 29 h 29"/>
                <a:gd name="T80" fmla="*/ 647 w 793"/>
                <a:gd name="T81" fmla="*/ 29 h 29"/>
                <a:gd name="T82" fmla="*/ 664 w 793"/>
                <a:gd name="T83" fmla="*/ 29 h 29"/>
                <a:gd name="T84" fmla="*/ 680 w 793"/>
                <a:gd name="T85" fmla="*/ 29 h 29"/>
                <a:gd name="T86" fmla="*/ 696 w 793"/>
                <a:gd name="T87" fmla="*/ 29 h 29"/>
                <a:gd name="T88" fmla="*/ 712 w 793"/>
                <a:gd name="T89" fmla="*/ 29 h 29"/>
                <a:gd name="T90" fmla="*/ 728 w 793"/>
                <a:gd name="T91" fmla="*/ 29 h 29"/>
                <a:gd name="T92" fmla="*/ 745 w 793"/>
                <a:gd name="T93" fmla="*/ 29 h 29"/>
                <a:gd name="T94" fmla="*/ 761 w 793"/>
                <a:gd name="T95" fmla="*/ 29 h 29"/>
                <a:gd name="T96" fmla="*/ 777 w 793"/>
                <a:gd name="T97" fmla="*/ 29 h 29"/>
                <a:gd name="T98" fmla="*/ 793 w 793"/>
                <a:gd name="T9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29">
                  <a:moveTo>
                    <a:pt x="0" y="0"/>
                  </a:moveTo>
                  <a:lnTo>
                    <a:pt x="16" y="9"/>
                  </a:lnTo>
                  <a:lnTo>
                    <a:pt x="33" y="15"/>
                  </a:lnTo>
                  <a:lnTo>
                    <a:pt x="49" y="20"/>
                  </a:lnTo>
                  <a:lnTo>
                    <a:pt x="65" y="23"/>
                  </a:lnTo>
                  <a:lnTo>
                    <a:pt x="81" y="25"/>
                  </a:lnTo>
                  <a:lnTo>
                    <a:pt x="97" y="27"/>
                  </a:lnTo>
                  <a:lnTo>
                    <a:pt x="114" y="28"/>
                  </a:lnTo>
                  <a:lnTo>
                    <a:pt x="130" y="29"/>
                  </a:lnTo>
                  <a:lnTo>
                    <a:pt x="146" y="29"/>
                  </a:lnTo>
                  <a:lnTo>
                    <a:pt x="162" y="29"/>
                  </a:lnTo>
                  <a:lnTo>
                    <a:pt x="178" y="29"/>
                  </a:lnTo>
                  <a:lnTo>
                    <a:pt x="194" y="29"/>
                  </a:lnTo>
                  <a:lnTo>
                    <a:pt x="211" y="29"/>
                  </a:lnTo>
                  <a:lnTo>
                    <a:pt x="227" y="28"/>
                  </a:lnTo>
                  <a:lnTo>
                    <a:pt x="243" y="27"/>
                  </a:lnTo>
                  <a:lnTo>
                    <a:pt x="259" y="27"/>
                  </a:lnTo>
                  <a:lnTo>
                    <a:pt x="275" y="26"/>
                  </a:lnTo>
                  <a:lnTo>
                    <a:pt x="292" y="26"/>
                  </a:lnTo>
                  <a:lnTo>
                    <a:pt x="308" y="26"/>
                  </a:lnTo>
                  <a:lnTo>
                    <a:pt x="324" y="27"/>
                  </a:lnTo>
                  <a:lnTo>
                    <a:pt x="340" y="27"/>
                  </a:lnTo>
                  <a:lnTo>
                    <a:pt x="356" y="28"/>
                  </a:lnTo>
                  <a:lnTo>
                    <a:pt x="373" y="28"/>
                  </a:lnTo>
                  <a:lnTo>
                    <a:pt x="389" y="29"/>
                  </a:lnTo>
                  <a:lnTo>
                    <a:pt x="405" y="29"/>
                  </a:lnTo>
                  <a:lnTo>
                    <a:pt x="421" y="29"/>
                  </a:lnTo>
                  <a:lnTo>
                    <a:pt x="437" y="29"/>
                  </a:lnTo>
                  <a:lnTo>
                    <a:pt x="453" y="29"/>
                  </a:lnTo>
                  <a:lnTo>
                    <a:pt x="469" y="29"/>
                  </a:lnTo>
                  <a:lnTo>
                    <a:pt x="486" y="29"/>
                  </a:lnTo>
                  <a:lnTo>
                    <a:pt x="502" y="29"/>
                  </a:lnTo>
                  <a:lnTo>
                    <a:pt x="518" y="29"/>
                  </a:lnTo>
                  <a:lnTo>
                    <a:pt x="534" y="29"/>
                  </a:lnTo>
                  <a:lnTo>
                    <a:pt x="550" y="29"/>
                  </a:lnTo>
                  <a:lnTo>
                    <a:pt x="566" y="29"/>
                  </a:lnTo>
                  <a:lnTo>
                    <a:pt x="583" y="29"/>
                  </a:lnTo>
                  <a:lnTo>
                    <a:pt x="599" y="29"/>
                  </a:lnTo>
                  <a:lnTo>
                    <a:pt x="615" y="29"/>
                  </a:lnTo>
                  <a:lnTo>
                    <a:pt x="631" y="29"/>
                  </a:lnTo>
                  <a:lnTo>
                    <a:pt x="647" y="29"/>
                  </a:lnTo>
                  <a:lnTo>
                    <a:pt x="664" y="29"/>
                  </a:lnTo>
                  <a:lnTo>
                    <a:pt x="680" y="29"/>
                  </a:lnTo>
                  <a:lnTo>
                    <a:pt x="696" y="29"/>
                  </a:lnTo>
                  <a:lnTo>
                    <a:pt x="712" y="29"/>
                  </a:lnTo>
                  <a:lnTo>
                    <a:pt x="728" y="29"/>
                  </a:lnTo>
                  <a:lnTo>
                    <a:pt x="745" y="29"/>
                  </a:lnTo>
                  <a:lnTo>
                    <a:pt x="761" y="29"/>
                  </a:lnTo>
                  <a:lnTo>
                    <a:pt x="777" y="29"/>
                  </a:lnTo>
                  <a:lnTo>
                    <a:pt x="793" y="29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0" name="Freeform 86"/>
            <p:cNvSpPr>
              <a:spLocks/>
            </p:cNvSpPr>
            <p:nvPr/>
          </p:nvSpPr>
          <p:spPr bwMode="auto">
            <a:xfrm>
              <a:off x="49213" y="-6544050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1" name="Freeform 87"/>
            <p:cNvSpPr>
              <a:spLocks/>
            </p:cNvSpPr>
            <p:nvPr/>
          </p:nvSpPr>
          <p:spPr bwMode="auto">
            <a:xfrm>
              <a:off x="-3700463" y="-675518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2" name="Freeform 88"/>
            <p:cNvSpPr>
              <a:spLocks/>
            </p:cNvSpPr>
            <p:nvPr/>
          </p:nvSpPr>
          <p:spPr bwMode="auto">
            <a:xfrm>
              <a:off x="-2466975" y="-675518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3" name="Freeform 89"/>
            <p:cNvSpPr>
              <a:spLocks/>
            </p:cNvSpPr>
            <p:nvPr/>
          </p:nvSpPr>
          <p:spPr bwMode="auto">
            <a:xfrm>
              <a:off x="-1209675" y="-675518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4" name="Freeform 90"/>
            <p:cNvSpPr>
              <a:spLocks/>
            </p:cNvSpPr>
            <p:nvPr/>
          </p:nvSpPr>
          <p:spPr bwMode="auto">
            <a:xfrm>
              <a:off x="49213" y="-675518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5" name="Freeform 91"/>
            <p:cNvSpPr>
              <a:spLocks/>
            </p:cNvSpPr>
            <p:nvPr/>
          </p:nvSpPr>
          <p:spPr bwMode="auto">
            <a:xfrm>
              <a:off x="-3700463" y="-695838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6" name="Freeform 92"/>
            <p:cNvSpPr>
              <a:spLocks/>
            </p:cNvSpPr>
            <p:nvPr/>
          </p:nvSpPr>
          <p:spPr bwMode="auto">
            <a:xfrm>
              <a:off x="-2466975" y="-695838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7" name="Freeform 93"/>
            <p:cNvSpPr>
              <a:spLocks/>
            </p:cNvSpPr>
            <p:nvPr/>
          </p:nvSpPr>
          <p:spPr bwMode="auto">
            <a:xfrm>
              <a:off x="-1209675" y="-6961563"/>
              <a:ext cx="1258888" cy="3175"/>
            </a:xfrm>
            <a:custGeom>
              <a:avLst/>
              <a:gdLst>
                <a:gd name="T0" fmla="*/ 0 w 793"/>
                <a:gd name="T1" fmla="*/ 2 h 2"/>
                <a:gd name="T2" fmla="*/ 16 w 793"/>
                <a:gd name="T3" fmla="*/ 2 h 2"/>
                <a:gd name="T4" fmla="*/ 33 w 793"/>
                <a:gd name="T5" fmla="*/ 2 h 2"/>
                <a:gd name="T6" fmla="*/ 49 w 793"/>
                <a:gd name="T7" fmla="*/ 2 h 2"/>
                <a:gd name="T8" fmla="*/ 65 w 793"/>
                <a:gd name="T9" fmla="*/ 2 h 2"/>
                <a:gd name="T10" fmla="*/ 81 w 793"/>
                <a:gd name="T11" fmla="*/ 2 h 2"/>
                <a:gd name="T12" fmla="*/ 97 w 793"/>
                <a:gd name="T13" fmla="*/ 2 h 2"/>
                <a:gd name="T14" fmla="*/ 114 w 793"/>
                <a:gd name="T15" fmla="*/ 2 h 2"/>
                <a:gd name="T16" fmla="*/ 130 w 793"/>
                <a:gd name="T17" fmla="*/ 2 h 2"/>
                <a:gd name="T18" fmla="*/ 146 w 793"/>
                <a:gd name="T19" fmla="*/ 2 h 2"/>
                <a:gd name="T20" fmla="*/ 162 w 793"/>
                <a:gd name="T21" fmla="*/ 2 h 2"/>
                <a:gd name="T22" fmla="*/ 178 w 793"/>
                <a:gd name="T23" fmla="*/ 2 h 2"/>
                <a:gd name="T24" fmla="*/ 194 w 793"/>
                <a:gd name="T25" fmla="*/ 2 h 2"/>
                <a:gd name="T26" fmla="*/ 211 w 793"/>
                <a:gd name="T27" fmla="*/ 2 h 2"/>
                <a:gd name="T28" fmla="*/ 227 w 793"/>
                <a:gd name="T29" fmla="*/ 2 h 2"/>
                <a:gd name="T30" fmla="*/ 243 w 793"/>
                <a:gd name="T31" fmla="*/ 2 h 2"/>
                <a:gd name="T32" fmla="*/ 259 w 793"/>
                <a:gd name="T33" fmla="*/ 2 h 2"/>
                <a:gd name="T34" fmla="*/ 275 w 793"/>
                <a:gd name="T35" fmla="*/ 2 h 2"/>
                <a:gd name="T36" fmla="*/ 292 w 793"/>
                <a:gd name="T37" fmla="*/ 2 h 2"/>
                <a:gd name="T38" fmla="*/ 308 w 793"/>
                <a:gd name="T39" fmla="*/ 2 h 2"/>
                <a:gd name="T40" fmla="*/ 324 w 793"/>
                <a:gd name="T41" fmla="*/ 2 h 2"/>
                <a:gd name="T42" fmla="*/ 340 w 793"/>
                <a:gd name="T43" fmla="*/ 2 h 2"/>
                <a:gd name="T44" fmla="*/ 356 w 793"/>
                <a:gd name="T45" fmla="*/ 2 h 2"/>
                <a:gd name="T46" fmla="*/ 373 w 793"/>
                <a:gd name="T47" fmla="*/ 2 h 2"/>
                <a:gd name="T48" fmla="*/ 389 w 793"/>
                <a:gd name="T49" fmla="*/ 2 h 2"/>
                <a:gd name="T50" fmla="*/ 405 w 793"/>
                <a:gd name="T51" fmla="*/ 2 h 2"/>
                <a:gd name="T52" fmla="*/ 421 w 793"/>
                <a:gd name="T53" fmla="*/ 2 h 2"/>
                <a:gd name="T54" fmla="*/ 437 w 793"/>
                <a:gd name="T55" fmla="*/ 2 h 2"/>
                <a:gd name="T56" fmla="*/ 453 w 793"/>
                <a:gd name="T57" fmla="*/ 2 h 2"/>
                <a:gd name="T58" fmla="*/ 469 w 793"/>
                <a:gd name="T59" fmla="*/ 2 h 2"/>
                <a:gd name="T60" fmla="*/ 486 w 793"/>
                <a:gd name="T61" fmla="*/ 2 h 2"/>
                <a:gd name="T62" fmla="*/ 502 w 793"/>
                <a:gd name="T63" fmla="*/ 2 h 2"/>
                <a:gd name="T64" fmla="*/ 518 w 793"/>
                <a:gd name="T65" fmla="*/ 2 h 2"/>
                <a:gd name="T66" fmla="*/ 534 w 793"/>
                <a:gd name="T67" fmla="*/ 2 h 2"/>
                <a:gd name="T68" fmla="*/ 550 w 793"/>
                <a:gd name="T69" fmla="*/ 2 h 2"/>
                <a:gd name="T70" fmla="*/ 566 w 793"/>
                <a:gd name="T71" fmla="*/ 1 h 2"/>
                <a:gd name="T72" fmla="*/ 583 w 793"/>
                <a:gd name="T73" fmla="*/ 1 h 2"/>
                <a:gd name="T74" fmla="*/ 599 w 793"/>
                <a:gd name="T75" fmla="*/ 1 h 2"/>
                <a:gd name="T76" fmla="*/ 615 w 793"/>
                <a:gd name="T77" fmla="*/ 1 h 2"/>
                <a:gd name="T78" fmla="*/ 631 w 793"/>
                <a:gd name="T79" fmla="*/ 1 h 2"/>
                <a:gd name="T80" fmla="*/ 647 w 793"/>
                <a:gd name="T81" fmla="*/ 1 h 2"/>
                <a:gd name="T82" fmla="*/ 664 w 793"/>
                <a:gd name="T83" fmla="*/ 2 h 2"/>
                <a:gd name="T84" fmla="*/ 680 w 793"/>
                <a:gd name="T85" fmla="*/ 2 h 2"/>
                <a:gd name="T86" fmla="*/ 696 w 793"/>
                <a:gd name="T87" fmla="*/ 2 h 2"/>
                <a:gd name="T88" fmla="*/ 712 w 793"/>
                <a:gd name="T89" fmla="*/ 2 h 2"/>
                <a:gd name="T90" fmla="*/ 728 w 793"/>
                <a:gd name="T91" fmla="*/ 2 h 2"/>
                <a:gd name="T92" fmla="*/ 745 w 793"/>
                <a:gd name="T93" fmla="*/ 2 h 2"/>
                <a:gd name="T94" fmla="*/ 761 w 793"/>
                <a:gd name="T95" fmla="*/ 1 h 2"/>
                <a:gd name="T96" fmla="*/ 777 w 793"/>
                <a:gd name="T97" fmla="*/ 1 h 2"/>
                <a:gd name="T98" fmla="*/ 793 w 793"/>
                <a:gd name="T9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2">
                  <a:moveTo>
                    <a:pt x="0" y="2"/>
                  </a:moveTo>
                  <a:lnTo>
                    <a:pt x="16" y="2"/>
                  </a:lnTo>
                  <a:lnTo>
                    <a:pt x="33" y="2"/>
                  </a:lnTo>
                  <a:lnTo>
                    <a:pt x="49" y="2"/>
                  </a:lnTo>
                  <a:lnTo>
                    <a:pt x="65" y="2"/>
                  </a:lnTo>
                  <a:lnTo>
                    <a:pt x="81" y="2"/>
                  </a:lnTo>
                  <a:lnTo>
                    <a:pt x="97" y="2"/>
                  </a:lnTo>
                  <a:lnTo>
                    <a:pt x="114" y="2"/>
                  </a:lnTo>
                  <a:lnTo>
                    <a:pt x="130" y="2"/>
                  </a:lnTo>
                  <a:lnTo>
                    <a:pt x="146" y="2"/>
                  </a:lnTo>
                  <a:lnTo>
                    <a:pt x="162" y="2"/>
                  </a:lnTo>
                  <a:lnTo>
                    <a:pt x="178" y="2"/>
                  </a:lnTo>
                  <a:lnTo>
                    <a:pt x="194" y="2"/>
                  </a:lnTo>
                  <a:lnTo>
                    <a:pt x="211" y="2"/>
                  </a:lnTo>
                  <a:lnTo>
                    <a:pt x="227" y="2"/>
                  </a:lnTo>
                  <a:lnTo>
                    <a:pt x="243" y="2"/>
                  </a:lnTo>
                  <a:lnTo>
                    <a:pt x="259" y="2"/>
                  </a:lnTo>
                  <a:lnTo>
                    <a:pt x="275" y="2"/>
                  </a:lnTo>
                  <a:lnTo>
                    <a:pt x="292" y="2"/>
                  </a:lnTo>
                  <a:lnTo>
                    <a:pt x="308" y="2"/>
                  </a:lnTo>
                  <a:lnTo>
                    <a:pt x="324" y="2"/>
                  </a:lnTo>
                  <a:lnTo>
                    <a:pt x="340" y="2"/>
                  </a:lnTo>
                  <a:lnTo>
                    <a:pt x="356" y="2"/>
                  </a:lnTo>
                  <a:lnTo>
                    <a:pt x="373" y="2"/>
                  </a:lnTo>
                  <a:lnTo>
                    <a:pt x="389" y="2"/>
                  </a:lnTo>
                  <a:lnTo>
                    <a:pt x="405" y="2"/>
                  </a:lnTo>
                  <a:lnTo>
                    <a:pt x="421" y="2"/>
                  </a:lnTo>
                  <a:lnTo>
                    <a:pt x="437" y="2"/>
                  </a:lnTo>
                  <a:lnTo>
                    <a:pt x="453" y="2"/>
                  </a:lnTo>
                  <a:lnTo>
                    <a:pt x="469" y="2"/>
                  </a:lnTo>
                  <a:lnTo>
                    <a:pt x="486" y="2"/>
                  </a:lnTo>
                  <a:lnTo>
                    <a:pt x="502" y="2"/>
                  </a:lnTo>
                  <a:lnTo>
                    <a:pt x="518" y="2"/>
                  </a:lnTo>
                  <a:lnTo>
                    <a:pt x="534" y="2"/>
                  </a:lnTo>
                  <a:lnTo>
                    <a:pt x="550" y="2"/>
                  </a:lnTo>
                  <a:lnTo>
                    <a:pt x="566" y="1"/>
                  </a:lnTo>
                  <a:lnTo>
                    <a:pt x="583" y="1"/>
                  </a:lnTo>
                  <a:lnTo>
                    <a:pt x="599" y="1"/>
                  </a:lnTo>
                  <a:lnTo>
                    <a:pt x="615" y="1"/>
                  </a:lnTo>
                  <a:lnTo>
                    <a:pt x="631" y="1"/>
                  </a:lnTo>
                  <a:lnTo>
                    <a:pt x="647" y="1"/>
                  </a:lnTo>
                  <a:lnTo>
                    <a:pt x="664" y="2"/>
                  </a:lnTo>
                  <a:lnTo>
                    <a:pt x="680" y="2"/>
                  </a:lnTo>
                  <a:lnTo>
                    <a:pt x="696" y="2"/>
                  </a:lnTo>
                  <a:lnTo>
                    <a:pt x="712" y="2"/>
                  </a:lnTo>
                  <a:lnTo>
                    <a:pt x="728" y="2"/>
                  </a:lnTo>
                  <a:lnTo>
                    <a:pt x="745" y="2"/>
                  </a:lnTo>
                  <a:lnTo>
                    <a:pt x="761" y="1"/>
                  </a:lnTo>
                  <a:lnTo>
                    <a:pt x="777" y="1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8" name="Freeform 94"/>
            <p:cNvSpPr>
              <a:spLocks/>
            </p:cNvSpPr>
            <p:nvPr/>
          </p:nvSpPr>
          <p:spPr bwMode="auto">
            <a:xfrm>
              <a:off x="49213" y="-7006013"/>
              <a:ext cx="531813" cy="47625"/>
            </a:xfrm>
            <a:custGeom>
              <a:avLst/>
              <a:gdLst>
                <a:gd name="T0" fmla="*/ 0 w 335"/>
                <a:gd name="T1" fmla="*/ 28 h 30"/>
                <a:gd name="T2" fmla="*/ 16 w 335"/>
                <a:gd name="T3" fmla="*/ 28 h 30"/>
                <a:gd name="T4" fmla="*/ 33 w 335"/>
                <a:gd name="T5" fmla="*/ 27 h 30"/>
                <a:gd name="T6" fmla="*/ 49 w 335"/>
                <a:gd name="T7" fmla="*/ 25 h 30"/>
                <a:gd name="T8" fmla="*/ 65 w 335"/>
                <a:gd name="T9" fmla="*/ 24 h 30"/>
                <a:gd name="T10" fmla="*/ 81 w 335"/>
                <a:gd name="T11" fmla="*/ 22 h 30"/>
                <a:gd name="T12" fmla="*/ 97 w 335"/>
                <a:gd name="T13" fmla="*/ 19 h 30"/>
                <a:gd name="T14" fmla="*/ 113 w 335"/>
                <a:gd name="T15" fmla="*/ 15 h 30"/>
                <a:gd name="T16" fmla="*/ 130 w 335"/>
                <a:gd name="T17" fmla="*/ 11 h 30"/>
                <a:gd name="T18" fmla="*/ 146 w 335"/>
                <a:gd name="T19" fmla="*/ 5 h 30"/>
                <a:gd name="T20" fmla="*/ 162 w 335"/>
                <a:gd name="T21" fmla="*/ 1 h 30"/>
                <a:gd name="T22" fmla="*/ 178 w 335"/>
                <a:gd name="T23" fmla="*/ 0 h 30"/>
                <a:gd name="T24" fmla="*/ 194 w 335"/>
                <a:gd name="T25" fmla="*/ 3 h 30"/>
                <a:gd name="T26" fmla="*/ 211 w 335"/>
                <a:gd name="T27" fmla="*/ 10 h 30"/>
                <a:gd name="T28" fmla="*/ 226 w 335"/>
                <a:gd name="T29" fmla="*/ 18 h 30"/>
                <a:gd name="T30" fmla="*/ 243 w 335"/>
                <a:gd name="T31" fmla="*/ 25 h 30"/>
                <a:gd name="T32" fmla="*/ 259 w 335"/>
                <a:gd name="T33" fmla="*/ 29 h 30"/>
                <a:gd name="T34" fmla="*/ 275 w 335"/>
                <a:gd name="T35" fmla="*/ 30 h 30"/>
                <a:gd name="T36" fmla="*/ 291 w 335"/>
                <a:gd name="T37" fmla="*/ 26 h 30"/>
                <a:gd name="T38" fmla="*/ 307 w 335"/>
                <a:gd name="T39" fmla="*/ 20 h 30"/>
                <a:gd name="T40" fmla="*/ 324 w 335"/>
                <a:gd name="T41" fmla="*/ 12 h 30"/>
                <a:gd name="T42" fmla="*/ 335 w 335"/>
                <a:gd name="T4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5" h="30">
                  <a:moveTo>
                    <a:pt x="0" y="28"/>
                  </a:moveTo>
                  <a:lnTo>
                    <a:pt x="16" y="28"/>
                  </a:lnTo>
                  <a:lnTo>
                    <a:pt x="33" y="27"/>
                  </a:lnTo>
                  <a:lnTo>
                    <a:pt x="49" y="25"/>
                  </a:lnTo>
                  <a:lnTo>
                    <a:pt x="65" y="24"/>
                  </a:lnTo>
                  <a:lnTo>
                    <a:pt x="81" y="22"/>
                  </a:lnTo>
                  <a:lnTo>
                    <a:pt x="97" y="19"/>
                  </a:lnTo>
                  <a:lnTo>
                    <a:pt x="113" y="15"/>
                  </a:lnTo>
                  <a:lnTo>
                    <a:pt x="130" y="11"/>
                  </a:lnTo>
                  <a:lnTo>
                    <a:pt x="146" y="5"/>
                  </a:lnTo>
                  <a:lnTo>
                    <a:pt x="162" y="1"/>
                  </a:lnTo>
                  <a:lnTo>
                    <a:pt x="178" y="0"/>
                  </a:lnTo>
                  <a:lnTo>
                    <a:pt x="194" y="3"/>
                  </a:lnTo>
                  <a:lnTo>
                    <a:pt x="211" y="10"/>
                  </a:lnTo>
                  <a:lnTo>
                    <a:pt x="226" y="18"/>
                  </a:lnTo>
                  <a:lnTo>
                    <a:pt x="243" y="25"/>
                  </a:lnTo>
                  <a:lnTo>
                    <a:pt x="259" y="29"/>
                  </a:lnTo>
                  <a:lnTo>
                    <a:pt x="275" y="30"/>
                  </a:lnTo>
                  <a:lnTo>
                    <a:pt x="291" y="26"/>
                  </a:lnTo>
                  <a:lnTo>
                    <a:pt x="307" y="20"/>
                  </a:lnTo>
                  <a:lnTo>
                    <a:pt x="324" y="12"/>
                  </a:lnTo>
                  <a:lnTo>
                    <a:pt x="335" y="7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9" name="Freeform 95"/>
            <p:cNvSpPr>
              <a:spLocks/>
            </p:cNvSpPr>
            <p:nvPr/>
          </p:nvSpPr>
          <p:spPr bwMode="auto">
            <a:xfrm>
              <a:off x="-3700463" y="-583443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0" name="Freeform 96"/>
            <p:cNvSpPr>
              <a:spLocks/>
            </p:cNvSpPr>
            <p:nvPr/>
          </p:nvSpPr>
          <p:spPr bwMode="auto">
            <a:xfrm>
              <a:off x="-2466975" y="-583443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1" name="Freeform 97"/>
            <p:cNvSpPr>
              <a:spLocks/>
            </p:cNvSpPr>
            <p:nvPr/>
          </p:nvSpPr>
          <p:spPr bwMode="auto">
            <a:xfrm>
              <a:off x="-1209675" y="-583443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2" name="Freeform 98"/>
            <p:cNvSpPr>
              <a:spLocks/>
            </p:cNvSpPr>
            <p:nvPr/>
          </p:nvSpPr>
          <p:spPr bwMode="auto">
            <a:xfrm>
              <a:off x="49213" y="-583443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3" name="Freeform 99"/>
            <p:cNvSpPr>
              <a:spLocks/>
            </p:cNvSpPr>
            <p:nvPr/>
          </p:nvSpPr>
          <p:spPr bwMode="auto">
            <a:xfrm>
              <a:off x="-3700463" y="-6112250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4" name="Freeform 100"/>
            <p:cNvSpPr>
              <a:spLocks/>
            </p:cNvSpPr>
            <p:nvPr/>
          </p:nvSpPr>
          <p:spPr bwMode="auto">
            <a:xfrm>
              <a:off x="-2466975" y="-6112250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5" name="Freeform 101"/>
            <p:cNvSpPr>
              <a:spLocks/>
            </p:cNvSpPr>
            <p:nvPr/>
          </p:nvSpPr>
          <p:spPr bwMode="auto">
            <a:xfrm>
              <a:off x="-1209675" y="-6112250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6" name="Freeform 102"/>
            <p:cNvSpPr>
              <a:spLocks/>
            </p:cNvSpPr>
            <p:nvPr/>
          </p:nvSpPr>
          <p:spPr bwMode="auto">
            <a:xfrm>
              <a:off x="49213" y="-6112250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7" name="Freeform 103"/>
            <p:cNvSpPr>
              <a:spLocks/>
            </p:cNvSpPr>
            <p:nvPr/>
          </p:nvSpPr>
          <p:spPr bwMode="auto">
            <a:xfrm>
              <a:off x="-3700463" y="-6324975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8" name="Freeform 104"/>
            <p:cNvSpPr>
              <a:spLocks/>
            </p:cNvSpPr>
            <p:nvPr/>
          </p:nvSpPr>
          <p:spPr bwMode="auto">
            <a:xfrm>
              <a:off x="-2466975" y="-6324975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9" name="Freeform 105"/>
            <p:cNvSpPr>
              <a:spLocks/>
            </p:cNvSpPr>
            <p:nvPr/>
          </p:nvSpPr>
          <p:spPr bwMode="auto">
            <a:xfrm>
              <a:off x="-1209675" y="-6324975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0" name="Freeform 106"/>
            <p:cNvSpPr>
              <a:spLocks/>
            </p:cNvSpPr>
            <p:nvPr/>
          </p:nvSpPr>
          <p:spPr bwMode="auto">
            <a:xfrm>
              <a:off x="49213" y="-6324975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1" name="Freeform 107"/>
            <p:cNvSpPr>
              <a:spLocks/>
            </p:cNvSpPr>
            <p:nvPr/>
          </p:nvSpPr>
          <p:spPr bwMode="auto">
            <a:xfrm>
              <a:off x="-3700463" y="-6544050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2" name="Freeform 108"/>
            <p:cNvSpPr>
              <a:spLocks/>
            </p:cNvSpPr>
            <p:nvPr/>
          </p:nvSpPr>
          <p:spPr bwMode="auto">
            <a:xfrm>
              <a:off x="-2466975" y="-6544050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3" name="Freeform 109"/>
            <p:cNvSpPr>
              <a:spLocks/>
            </p:cNvSpPr>
            <p:nvPr/>
          </p:nvSpPr>
          <p:spPr bwMode="auto">
            <a:xfrm>
              <a:off x="-1209675" y="-6544050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4" name="Freeform 110"/>
            <p:cNvSpPr>
              <a:spLocks/>
            </p:cNvSpPr>
            <p:nvPr/>
          </p:nvSpPr>
          <p:spPr bwMode="auto">
            <a:xfrm>
              <a:off x="49213" y="-6544050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5" name="Freeform 111"/>
            <p:cNvSpPr>
              <a:spLocks/>
            </p:cNvSpPr>
            <p:nvPr/>
          </p:nvSpPr>
          <p:spPr bwMode="auto">
            <a:xfrm>
              <a:off x="-3700463" y="-675518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6" name="Freeform 112"/>
            <p:cNvSpPr>
              <a:spLocks/>
            </p:cNvSpPr>
            <p:nvPr/>
          </p:nvSpPr>
          <p:spPr bwMode="auto">
            <a:xfrm>
              <a:off x="-2466975" y="-675518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7" name="Freeform 113"/>
            <p:cNvSpPr>
              <a:spLocks/>
            </p:cNvSpPr>
            <p:nvPr/>
          </p:nvSpPr>
          <p:spPr bwMode="auto">
            <a:xfrm>
              <a:off x="-1209675" y="-675518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8" name="Freeform 114"/>
            <p:cNvSpPr>
              <a:spLocks/>
            </p:cNvSpPr>
            <p:nvPr/>
          </p:nvSpPr>
          <p:spPr bwMode="auto">
            <a:xfrm>
              <a:off x="49213" y="-675518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9" name="Freeform 115"/>
            <p:cNvSpPr>
              <a:spLocks/>
            </p:cNvSpPr>
            <p:nvPr/>
          </p:nvSpPr>
          <p:spPr bwMode="auto">
            <a:xfrm>
              <a:off x="-3700463" y="-695838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0" name="Freeform 116"/>
            <p:cNvSpPr>
              <a:spLocks/>
            </p:cNvSpPr>
            <p:nvPr/>
          </p:nvSpPr>
          <p:spPr bwMode="auto">
            <a:xfrm>
              <a:off x="-2466975" y="-695838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1" name="Freeform 117"/>
            <p:cNvSpPr>
              <a:spLocks/>
            </p:cNvSpPr>
            <p:nvPr/>
          </p:nvSpPr>
          <p:spPr bwMode="auto">
            <a:xfrm>
              <a:off x="-1209675" y="-695838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2" name="Freeform 118"/>
            <p:cNvSpPr>
              <a:spLocks/>
            </p:cNvSpPr>
            <p:nvPr/>
          </p:nvSpPr>
          <p:spPr bwMode="auto">
            <a:xfrm>
              <a:off x="49213" y="-695838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3" name="Freeform 119"/>
            <p:cNvSpPr>
              <a:spLocks/>
            </p:cNvSpPr>
            <p:nvPr/>
          </p:nvSpPr>
          <p:spPr bwMode="auto">
            <a:xfrm>
              <a:off x="-3700463" y="-583443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4" name="Freeform 120"/>
            <p:cNvSpPr>
              <a:spLocks/>
            </p:cNvSpPr>
            <p:nvPr/>
          </p:nvSpPr>
          <p:spPr bwMode="auto">
            <a:xfrm>
              <a:off x="-2466975" y="-583443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5" name="Freeform 121"/>
            <p:cNvSpPr>
              <a:spLocks/>
            </p:cNvSpPr>
            <p:nvPr/>
          </p:nvSpPr>
          <p:spPr bwMode="auto">
            <a:xfrm>
              <a:off x="-1209675" y="-583443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6" name="Freeform 122"/>
            <p:cNvSpPr>
              <a:spLocks/>
            </p:cNvSpPr>
            <p:nvPr/>
          </p:nvSpPr>
          <p:spPr bwMode="auto">
            <a:xfrm>
              <a:off x="49213" y="-583443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8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7" name="Freeform 123"/>
            <p:cNvSpPr>
              <a:spLocks/>
            </p:cNvSpPr>
            <p:nvPr/>
          </p:nvSpPr>
          <p:spPr bwMode="auto">
            <a:xfrm>
              <a:off x="-3700463" y="-6112250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8" name="Freeform 124"/>
            <p:cNvSpPr>
              <a:spLocks/>
            </p:cNvSpPr>
            <p:nvPr/>
          </p:nvSpPr>
          <p:spPr bwMode="auto">
            <a:xfrm>
              <a:off x="-2466975" y="-6112250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9" name="Freeform 125"/>
            <p:cNvSpPr>
              <a:spLocks/>
            </p:cNvSpPr>
            <p:nvPr/>
          </p:nvSpPr>
          <p:spPr bwMode="auto">
            <a:xfrm>
              <a:off x="-1209675" y="-6112250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0" name="Freeform 126"/>
            <p:cNvSpPr>
              <a:spLocks/>
            </p:cNvSpPr>
            <p:nvPr/>
          </p:nvSpPr>
          <p:spPr bwMode="auto">
            <a:xfrm>
              <a:off x="49213" y="-6112250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1" name="Freeform 127"/>
            <p:cNvSpPr>
              <a:spLocks/>
            </p:cNvSpPr>
            <p:nvPr/>
          </p:nvSpPr>
          <p:spPr bwMode="auto">
            <a:xfrm>
              <a:off x="-3700463" y="-6324975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2" name="Freeform 128"/>
            <p:cNvSpPr>
              <a:spLocks/>
            </p:cNvSpPr>
            <p:nvPr/>
          </p:nvSpPr>
          <p:spPr bwMode="auto">
            <a:xfrm>
              <a:off x="-2466975" y="-6324975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3" name="Freeform 129"/>
            <p:cNvSpPr>
              <a:spLocks/>
            </p:cNvSpPr>
            <p:nvPr/>
          </p:nvSpPr>
          <p:spPr bwMode="auto">
            <a:xfrm>
              <a:off x="-1209675" y="-6324975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4" name="Freeform 130"/>
            <p:cNvSpPr>
              <a:spLocks/>
            </p:cNvSpPr>
            <p:nvPr/>
          </p:nvSpPr>
          <p:spPr bwMode="auto">
            <a:xfrm>
              <a:off x="49213" y="-6324975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BF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5" name="Freeform 131"/>
            <p:cNvSpPr>
              <a:spLocks/>
            </p:cNvSpPr>
            <p:nvPr/>
          </p:nvSpPr>
          <p:spPr bwMode="auto">
            <a:xfrm>
              <a:off x="-3700463" y="-6544050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6" name="Freeform 132"/>
            <p:cNvSpPr>
              <a:spLocks/>
            </p:cNvSpPr>
            <p:nvPr/>
          </p:nvSpPr>
          <p:spPr bwMode="auto">
            <a:xfrm>
              <a:off x="-2466975" y="-6544050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7" name="Freeform 133"/>
            <p:cNvSpPr>
              <a:spLocks/>
            </p:cNvSpPr>
            <p:nvPr/>
          </p:nvSpPr>
          <p:spPr bwMode="auto">
            <a:xfrm>
              <a:off x="-1209675" y="-6544050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8" name="Freeform 134"/>
            <p:cNvSpPr>
              <a:spLocks/>
            </p:cNvSpPr>
            <p:nvPr/>
          </p:nvSpPr>
          <p:spPr bwMode="auto">
            <a:xfrm>
              <a:off x="49213" y="-6544050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00B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9" name="Freeform 135"/>
            <p:cNvSpPr>
              <a:spLocks/>
            </p:cNvSpPr>
            <p:nvPr/>
          </p:nvSpPr>
          <p:spPr bwMode="auto">
            <a:xfrm>
              <a:off x="-3700463" y="-675518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0" name="Freeform 136"/>
            <p:cNvSpPr>
              <a:spLocks/>
            </p:cNvSpPr>
            <p:nvPr/>
          </p:nvSpPr>
          <p:spPr bwMode="auto">
            <a:xfrm>
              <a:off x="-2466975" y="-675518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1" name="Freeform 137"/>
            <p:cNvSpPr>
              <a:spLocks/>
            </p:cNvSpPr>
            <p:nvPr/>
          </p:nvSpPr>
          <p:spPr bwMode="auto">
            <a:xfrm>
              <a:off x="-1209675" y="-675518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2" name="Freeform 138"/>
            <p:cNvSpPr>
              <a:spLocks/>
            </p:cNvSpPr>
            <p:nvPr/>
          </p:nvSpPr>
          <p:spPr bwMode="auto">
            <a:xfrm>
              <a:off x="49213" y="-675518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BFBF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3" name="Freeform 139"/>
            <p:cNvSpPr>
              <a:spLocks/>
            </p:cNvSpPr>
            <p:nvPr/>
          </p:nvSpPr>
          <p:spPr bwMode="auto">
            <a:xfrm>
              <a:off x="-3700463" y="-6958388"/>
              <a:ext cx="1233488" cy="0"/>
            </a:xfrm>
            <a:custGeom>
              <a:avLst/>
              <a:gdLst>
                <a:gd name="T0" fmla="*/ 0 w 777"/>
                <a:gd name="T1" fmla="*/ 0 w 777"/>
                <a:gd name="T2" fmla="*/ 16 w 777"/>
                <a:gd name="T3" fmla="*/ 32 w 777"/>
                <a:gd name="T4" fmla="*/ 48 w 777"/>
                <a:gd name="T5" fmla="*/ 65 w 777"/>
                <a:gd name="T6" fmla="*/ 81 w 777"/>
                <a:gd name="T7" fmla="*/ 97 w 777"/>
                <a:gd name="T8" fmla="*/ 113 w 777"/>
                <a:gd name="T9" fmla="*/ 129 w 777"/>
                <a:gd name="T10" fmla="*/ 146 w 777"/>
                <a:gd name="T11" fmla="*/ 162 w 777"/>
                <a:gd name="T12" fmla="*/ 178 w 777"/>
                <a:gd name="T13" fmla="*/ 194 w 777"/>
                <a:gd name="T14" fmla="*/ 210 w 777"/>
                <a:gd name="T15" fmla="*/ 226 w 777"/>
                <a:gd name="T16" fmla="*/ 243 w 777"/>
                <a:gd name="T17" fmla="*/ 259 w 777"/>
                <a:gd name="T18" fmla="*/ 275 w 777"/>
                <a:gd name="T19" fmla="*/ 291 w 777"/>
                <a:gd name="T20" fmla="*/ 307 w 777"/>
                <a:gd name="T21" fmla="*/ 323 w 777"/>
                <a:gd name="T22" fmla="*/ 339 w 777"/>
                <a:gd name="T23" fmla="*/ 356 w 777"/>
                <a:gd name="T24" fmla="*/ 372 w 777"/>
                <a:gd name="T25" fmla="*/ 388 w 777"/>
                <a:gd name="T26" fmla="*/ 404 w 777"/>
                <a:gd name="T27" fmla="*/ 420 w 777"/>
                <a:gd name="T28" fmla="*/ 437 w 777"/>
                <a:gd name="T29" fmla="*/ 453 w 777"/>
                <a:gd name="T30" fmla="*/ 469 w 777"/>
                <a:gd name="T31" fmla="*/ 485 w 777"/>
                <a:gd name="T32" fmla="*/ 501 w 777"/>
                <a:gd name="T33" fmla="*/ 518 w 777"/>
                <a:gd name="T34" fmla="*/ 534 w 777"/>
                <a:gd name="T35" fmla="*/ 550 w 777"/>
                <a:gd name="T36" fmla="*/ 566 w 777"/>
                <a:gd name="T37" fmla="*/ 582 w 777"/>
                <a:gd name="T38" fmla="*/ 598 w 777"/>
                <a:gd name="T39" fmla="*/ 615 w 777"/>
                <a:gd name="T40" fmla="*/ 631 w 777"/>
                <a:gd name="T41" fmla="*/ 647 w 777"/>
                <a:gd name="T42" fmla="*/ 663 w 777"/>
                <a:gd name="T43" fmla="*/ 679 w 777"/>
                <a:gd name="T44" fmla="*/ 696 w 777"/>
                <a:gd name="T45" fmla="*/ 712 w 777"/>
                <a:gd name="T46" fmla="*/ 728 w 777"/>
                <a:gd name="T47" fmla="*/ 744 w 777"/>
                <a:gd name="T48" fmla="*/ 760 w 777"/>
                <a:gd name="T49" fmla="*/ 777 w 7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7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7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4" name="Freeform 140"/>
            <p:cNvSpPr>
              <a:spLocks/>
            </p:cNvSpPr>
            <p:nvPr/>
          </p:nvSpPr>
          <p:spPr bwMode="auto">
            <a:xfrm>
              <a:off x="-2466975" y="-6958388"/>
              <a:ext cx="1257300" cy="0"/>
            </a:xfrm>
            <a:custGeom>
              <a:avLst/>
              <a:gdLst>
                <a:gd name="T0" fmla="*/ 0 w 792"/>
                <a:gd name="T1" fmla="*/ 16 w 792"/>
                <a:gd name="T2" fmla="*/ 32 w 792"/>
                <a:gd name="T3" fmla="*/ 48 w 792"/>
                <a:gd name="T4" fmla="*/ 64 w 792"/>
                <a:gd name="T5" fmla="*/ 81 w 792"/>
                <a:gd name="T6" fmla="*/ 96 w 792"/>
                <a:gd name="T7" fmla="*/ 113 w 792"/>
                <a:gd name="T8" fmla="*/ 129 w 792"/>
                <a:gd name="T9" fmla="*/ 145 w 792"/>
                <a:gd name="T10" fmla="*/ 161 w 792"/>
                <a:gd name="T11" fmla="*/ 177 w 792"/>
                <a:gd name="T12" fmla="*/ 194 w 792"/>
                <a:gd name="T13" fmla="*/ 210 w 792"/>
                <a:gd name="T14" fmla="*/ 226 w 792"/>
                <a:gd name="T15" fmla="*/ 242 w 792"/>
                <a:gd name="T16" fmla="*/ 258 w 792"/>
                <a:gd name="T17" fmla="*/ 274 w 792"/>
                <a:gd name="T18" fmla="*/ 291 w 792"/>
                <a:gd name="T19" fmla="*/ 307 w 792"/>
                <a:gd name="T20" fmla="*/ 323 w 792"/>
                <a:gd name="T21" fmla="*/ 339 w 792"/>
                <a:gd name="T22" fmla="*/ 355 w 792"/>
                <a:gd name="T23" fmla="*/ 372 w 792"/>
                <a:gd name="T24" fmla="*/ 388 w 792"/>
                <a:gd name="T25" fmla="*/ 404 w 792"/>
                <a:gd name="T26" fmla="*/ 420 w 792"/>
                <a:gd name="T27" fmla="*/ 436 w 792"/>
                <a:gd name="T28" fmla="*/ 453 w 792"/>
                <a:gd name="T29" fmla="*/ 469 w 792"/>
                <a:gd name="T30" fmla="*/ 485 w 792"/>
                <a:gd name="T31" fmla="*/ 501 w 792"/>
                <a:gd name="T32" fmla="*/ 517 w 792"/>
                <a:gd name="T33" fmla="*/ 533 w 792"/>
                <a:gd name="T34" fmla="*/ 550 w 792"/>
                <a:gd name="T35" fmla="*/ 566 w 792"/>
                <a:gd name="T36" fmla="*/ 582 w 792"/>
                <a:gd name="T37" fmla="*/ 598 w 792"/>
                <a:gd name="T38" fmla="*/ 614 w 792"/>
                <a:gd name="T39" fmla="*/ 631 w 792"/>
                <a:gd name="T40" fmla="*/ 646 w 792"/>
                <a:gd name="T41" fmla="*/ 663 w 792"/>
                <a:gd name="T42" fmla="*/ 679 w 792"/>
                <a:gd name="T43" fmla="*/ 695 w 792"/>
                <a:gd name="T44" fmla="*/ 711 w 792"/>
                <a:gd name="T45" fmla="*/ 727 w 792"/>
                <a:gd name="T46" fmla="*/ 744 w 792"/>
                <a:gd name="T47" fmla="*/ 760 w 792"/>
                <a:gd name="T48" fmla="*/ 776 w 792"/>
                <a:gd name="T49" fmla="*/ 792 w 7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88" y="0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5" y="0"/>
                  </a:lnTo>
                  <a:lnTo>
                    <a:pt x="501" y="0"/>
                  </a:lnTo>
                  <a:lnTo>
                    <a:pt x="517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3" y="0"/>
                  </a:lnTo>
                  <a:lnTo>
                    <a:pt x="679" y="0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27" y="0"/>
                  </a:lnTo>
                  <a:lnTo>
                    <a:pt x="744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92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5" name="Freeform 141"/>
            <p:cNvSpPr>
              <a:spLocks/>
            </p:cNvSpPr>
            <p:nvPr/>
          </p:nvSpPr>
          <p:spPr bwMode="auto">
            <a:xfrm>
              <a:off x="-1209675" y="-6958388"/>
              <a:ext cx="1258888" cy="0"/>
            </a:xfrm>
            <a:custGeom>
              <a:avLst/>
              <a:gdLst>
                <a:gd name="T0" fmla="*/ 0 w 793"/>
                <a:gd name="T1" fmla="*/ 16 w 793"/>
                <a:gd name="T2" fmla="*/ 33 w 793"/>
                <a:gd name="T3" fmla="*/ 49 w 793"/>
                <a:gd name="T4" fmla="*/ 65 w 793"/>
                <a:gd name="T5" fmla="*/ 81 w 793"/>
                <a:gd name="T6" fmla="*/ 97 w 793"/>
                <a:gd name="T7" fmla="*/ 114 w 793"/>
                <a:gd name="T8" fmla="*/ 130 w 793"/>
                <a:gd name="T9" fmla="*/ 146 w 793"/>
                <a:gd name="T10" fmla="*/ 162 w 793"/>
                <a:gd name="T11" fmla="*/ 178 w 793"/>
                <a:gd name="T12" fmla="*/ 194 w 793"/>
                <a:gd name="T13" fmla="*/ 211 w 793"/>
                <a:gd name="T14" fmla="*/ 227 w 793"/>
                <a:gd name="T15" fmla="*/ 243 w 793"/>
                <a:gd name="T16" fmla="*/ 259 w 793"/>
                <a:gd name="T17" fmla="*/ 275 w 793"/>
                <a:gd name="T18" fmla="*/ 292 w 793"/>
                <a:gd name="T19" fmla="*/ 308 w 793"/>
                <a:gd name="T20" fmla="*/ 324 w 793"/>
                <a:gd name="T21" fmla="*/ 340 w 793"/>
                <a:gd name="T22" fmla="*/ 356 w 793"/>
                <a:gd name="T23" fmla="*/ 373 w 793"/>
                <a:gd name="T24" fmla="*/ 389 w 793"/>
                <a:gd name="T25" fmla="*/ 405 w 793"/>
                <a:gd name="T26" fmla="*/ 421 w 793"/>
                <a:gd name="T27" fmla="*/ 437 w 793"/>
                <a:gd name="T28" fmla="*/ 453 w 793"/>
                <a:gd name="T29" fmla="*/ 469 w 793"/>
                <a:gd name="T30" fmla="*/ 486 w 793"/>
                <a:gd name="T31" fmla="*/ 502 w 793"/>
                <a:gd name="T32" fmla="*/ 518 w 793"/>
                <a:gd name="T33" fmla="*/ 534 w 793"/>
                <a:gd name="T34" fmla="*/ 550 w 793"/>
                <a:gd name="T35" fmla="*/ 566 w 793"/>
                <a:gd name="T36" fmla="*/ 583 w 793"/>
                <a:gd name="T37" fmla="*/ 599 w 793"/>
                <a:gd name="T38" fmla="*/ 615 w 793"/>
                <a:gd name="T39" fmla="*/ 631 w 793"/>
                <a:gd name="T40" fmla="*/ 647 w 793"/>
                <a:gd name="T41" fmla="*/ 664 w 793"/>
                <a:gd name="T42" fmla="*/ 680 w 793"/>
                <a:gd name="T43" fmla="*/ 696 w 793"/>
                <a:gd name="T44" fmla="*/ 712 w 793"/>
                <a:gd name="T45" fmla="*/ 728 w 793"/>
                <a:gd name="T46" fmla="*/ 745 w 793"/>
                <a:gd name="T47" fmla="*/ 761 w 793"/>
                <a:gd name="T48" fmla="*/ 777 w 793"/>
                <a:gd name="T49" fmla="*/ 793 w 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793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0"/>
                  </a:lnTo>
                  <a:lnTo>
                    <a:pt x="340" y="0"/>
                  </a:lnTo>
                  <a:lnTo>
                    <a:pt x="356" y="0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37" y="0"/>
                  </a:lnTo>
                  <a:lnTo>
                    <a:pt x="453" y="0"/>
                  </a:lnTo>
                  <a:lnTo>
                    <a:pt x="469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4" y="0"/>
                  </a:lnTo>
                  <a:lnTo>
                    <a:pt x="550" y="0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99" y="0"/>
                  </a:lnTo>
                  <a:lnTo>
                    <a:pt x="615" y="0"/>
                  </a:lnTo>
                  <a:lnTo>
                    <a:pt x="631" y="0"/>
                  </a:lnTo>
                  <a:lnTo>
                    <a:pt x="647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1" y="0"/>
                  </a:lnTo>
                  <a:lnTo>
                    <a:pt x="777" y="0"/>
                  </a:lnTo>
                  <a:lnTo>
                    <a:pt x="793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6" name="Freeform 142"/>
            <p:cNvSpPr>
              <a:spLocks/>
            </p:cNvSpPr>
            <p:nvPr/>
          </p:nvSpPr>
          <p:spPr bwMode="auto">
            <a:xfrm>
              <a:off x="49213" y="-6958388"/>
              <a:ext cx="531813" cy="0"/>
            </a:xfrm>
            <a:custGeom>
              <a:avLst/>
              <a:gdLst>
                <a:gd name="T0" fmla="*/ 0 w 335"/>
                <a:gd name="T1" fmla="*/ 16 w 335"/>
                <a:gd name="T2" fmla="*/ 33 w 335"/>
                <a:gd name="T3" fmla="*/ 49 w 335"/>
                <a:gd name="T4" fmla="*/ 65 w 335"/>
                <a:gd name="T5" fmla="*/ 81 w 335"/>
                <a:gd name="T6" fmla="*/ 97 w 335"/>
                <a:gd name="T7" fmla="*/ 113 w 335"/>
                <a:gd name="T8" fmla="*/ 130 w 335"/>
                <a:gd name="T9" fmla="*/ 146 w 335"/>
                <a:gd name="T10" fmla="*/ 162 w 335"/>
                <a:gd name="T11" fmla="*/ 178 w 335"/>
                <a:gd name="T12" fmla="*/ 194 w 335"/>
                <a:gd name="T13" fmla="*/ 211 w 335"/>
                <a:gd name="T14" fmla="*/ 226 w 335"/>
                <a:gd name="T15" fmla="*/ 243 w 335"/>
                <a:gd name="T16" fmla="*/ 259 w 335"/>
                <a:gd name="T17" fmla="*/ 275 w 335"/>
                <a:gd name="T18" fmla="*/ 291 w 335"/>
                <a:gd name="T19" fmla="*/ 307 w 335"/>
                <a:gd name="T20" fmla="*/ 324 w 335"/>
                <a:gd name="T21" fmla="*/ 335 w 3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</a:cxnLst>
              <a:rect l="0" t="0" r="r" b="b"/>
              <a:pathLst>
                <a:path w="335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35" y="0"/>
                  </a:lnTo>
                </a:path>
              </a:pathLst>
            </a:custGeom>
            <a:noFill/>
            <a:ln w="39688" cap="flat">
              <a:solidFill>
                <a:srgbClr val="0000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67" name="Rectangle 6"/>
          <p:cNvSpPr>
            <a:spLocks noChangeArrowheads="1"/>
          </p:cNvSpPr>
          <p:nvPr/>
        </p:nvSpPr>
        <p:spPr bwMode="auto">
          <a:xfrm rot="16200000">
            <a:off x="-398610" y="2293788"/>
            <a:ext cx="1205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 err="1" smtClean="0">
                <a:solidFill>
                  <a:srgbClr val="262626"/>
                </a:solidFill>
              </a:rPr>
              <a:t>Energy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[eV]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68" name="Group 967"/>
          <p:cNvGrpSpPr/>
          <p:nvPr/>
        </p:nvGrpSpPr>
        <p:grpSpPr>
          <a:xfrm>
            <a:off x="525152" y="4181330"/>
            <a:ext cx="4233173" cy="2475273"/>
            <a:chOff x="-4065413" y="-585788"/>
            <a:chExt cx="9833179" cy="5565332"/>
          </a:xfrm>
        </p:grpSpPr>
        <p:sp>
          <p:nvSpPr>
            <p:cNvPr id="969" name="Rectangle 146"/>
            <p:cNvSpPr>
              <a:spLocks noChangeArrowheads="1"/>
            </p:cNvSpPr>
            <p:nvPr/>
          </p:nvSpPr>
          <p:spPr bwMode="auto">
            <a:xfrm>
              <a:off x="-3390900" y="-585788"/>
              <a:ext cx="9075738" cy="4454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0" name="Rectangle 147"/>
            <p:cNvSpPr>
              <a:spLocks noChangeArrowheads="1"/>
            </p:cNvSpPr>
            <p:nvPr/>
          </p:nvSpPr>
          <p:spPr bwMode="auto">
            <a:xfrm>
              <a:off x="-753200" y="4425948"/>
              <a:ext cx="3522520" cy="55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Frequency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[</a:t>
              </a:r>
              <a:r>
                <a:rPr kumimoji="0" lang="de-DE" altLang="de-DE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THz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1" name="Line 148"/>
            <p:cNvSpPr>
              <a:spLocks noChangeShapeType="1"/>
            </p:cNvSpPr>
            <p:nvPr/>
          </p:nvSpPr>
          <p:spPr bwMode="auto">
            <a:xfrm>
              <a:off x="-3390900" y="3868737"/>
              <a:ext cx="907573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2" name="Line 149"/>
            <p:cNvSpPr>
              <a:spLocks noChangeShapeType="1"/>
            </p:cNvSpPr>
            <p:nvPr/>
          </p:nvSpPr>
          <p:spPr bwMode="auto">
            <a:xfrm>
              <a:off x="-3390900" y="-585788"/>
              <a:ext cx="907573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3" name="Line 150"/>
            <p:cNvSpPr>
              <a:spLocks noChangeShapeType="1"/>
            </p:cNvSpPr>
            <p:nvPr/>
          </p:nvSpPr>
          <p:spPr bwMode="auto">
            <a:xfrm flipV="1">
              <a:off x="-3390900" y="3778250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4" name="Line 151"/>
            <p:cNvSpPr>
              <a:spLocks noChangeShapeType="1"/>
            </p:cNvSpPr>
            <p:nvPr/>
          </p:nvSpPr>
          <p:spPr bwMode="auto">
            <a:xfrm flipV="1">
              <a:off x="-1122362" y="3778250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5" name="Line 152"/>
            <p:cNvSpPr>
              <a:spLocks noChangeShapeType="1"/>
            </p:cNvSpPr>
            <p:nvPr/>
          </p:nvSpPr>
          <p:spPr bwMode="auto">
            <a:xfrm flipV="1">
              <a:off x="1146176" y="3778250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6" name="Line 153"/>
            <p:cNvSpPr>
              <a:spLocks noChangeShapeType="1"/>
            </p:cNvSpPr>
            <p:nvPr/>
          </p:nvSpPr>
          <p:spPr bwMode="auto">
            <a:xfrm flipV="1">
              <a:off x="3414713" y="3778250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7" name="Line 154"/>
            <p:cNvSpPr>
              <a:spLocks noChangeShapeType="1"/>
            </p:cNvSpPr>
            <p:nvPr/>
          </p:nvSpPr>
          <p:spPr bwMode="auto">
            <a:xfrm flipV="1">
              <a:off x="5684838" y="3778250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8" name="Line 155"/>
            <p:cNvSpPr>
              <a:spLocks noChangeShapeType="1"/>
            </p:cNvSpPr>
            <p:nvPr/>
          </p:nvSpPr>
          <p:spPr bwMode="auto">
            <a:xfrm>
              <a:off x="-3390900" y="-585788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9" name="Line 156"/>
            <p:cNvSpPr>
              <a:spLocks noChangeShapeType="1"/>
            </p:cNvSpPr>
            <p:nvPr/>
          </p:nvSpPr>
          <p:spPr bwMode="auto">
            <a:xfrm>
              <a:off x="-1122362" y="-585788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0" name="Line 157"/>
            <p:cNvSpPr>
              <a:spLocks noChangeShapeType="1"/>
            </p:cNvSpPr>
            <p:nvPr/>
          </p:nvSpPr>
          <p:spPr bwMode="auto">
            <a:xfrm>
              <a:off x="1146176" y="-585788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1" name="Line 158"/>
            <p:cNvSpPr>
              <a:spLocks noChangeShapeType="1"/>
            </p:cNvSpPr>
            <p:nvPr/>
          </p:nvSpPr>
          <p:spPr bwMode="auto">
            <a:xfrm>
              <a:off x="3414713" y="-585788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2" name="Line 159"/>
            <p:cNvSpPr>
              <a:spLocks noChangeShapeType="1"/>
            </p:cNvSpPr>
            <p:nvPr/>
          </p:nvSpPr>
          <p:spPr bwMode="auto">
            <a:xfrm>
              <a:off x="5684838" y="-585788"/>
              <a:ext cx="0" cy="90488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3" name="Rectangle 160"/>
            <p:cNvSpPr>
              <a:spLocks noChangeArrowheads="1"/>
            </p:cNvSpPr>
            <p:nvPr/>
          </p:nvSpPr>
          <p:spPr bwMode="auto">
            <a:xfrm>
              <a:off x="-3565148" y="3932548"/>
              <a:ext cx="25717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55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4" name="Rectangle 161"/>
            <p:cNvSpPr>
              <a:spLocks noChangeArrowheads="1"/>
            </p:cNvSpPr>
            <p:nvPr/>
          </p:nvSpPr>
          <p:spPr bwMode="auto">
            <a:xfrm>
              <a:off x="-1290260" y="3932548"/>
              <a:ext cx="25717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5" name="Rectangle 162"/>
            <p:cNvSpPr>
              <a:spLocks noChangeArrowheads="1"/>
            </p:cNvSpPr>
            <p:nvPr/>
          </p:nvSpPr>
          <p:spPr bwMode="auto">
            <a:xfrm>
              <a:off x="973515" y="3932548"/>
              <a:ext cx="25717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65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6" name="Rectangle 163"/>
            <p:cNvSpPr>
              <a:spLocks noChangeArrowheads="1"/>
            </p:cNvSpPr>
            <p:nvPr/>
          </p:nvSpPr>
          <p:spPr bwMode="auto">
            <a:xfrm>
              <a:off x="3246815" y="3932548"/>
              <a:ext cx="25717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7" name="Rectangle 164"/>
            <p:cNvSpPr>
              <a:spLocks noChangeArrowheads="1"/>
            </p:cNvSpPr>
            <p:nvPr/>
          </p:nvSpPr>
          <p:spPr bwMode="auto">
            <a:xfrm>
              <a:off x="5510590" y="3932548"/>
              <a:ext cx="25717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8" name="Line 185"/>
            <p:cNvSpPr>
              <a:spLocks noChangeShapeType="1"/>
            </p:cNvSpPr>
            <p:nvPr/>
          </p:nvSpPr>
          <p:spPr bwMode="auto">
            <a:xfrm flipV="1">
              <a:off x="-3390900" y="-585788"/>
              <a:ext cx="0" cy="4454525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9" name="Line 186"/>
            <p:cNvSpPr>
              <a:spLocks noChangeShapeType="1"/>
            </p:cNvSpPr>
            <p:nvPr/>
          </p:nvSpPr>
          <p:spPr bwMode="auto">
            <a:xfrm flipV="1">
              <a:off x="5684838" y="-585788"/>
              <a:ext cx="0" cy="4454525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0" name="Line 187"/>
            <p:cNvSpPr>
              <a:spLocks noChangeShapeType="1"/>
            </p:cNvSpPr>
            <p:nvPr/>
          </p:nvSpPr>
          <p:spPr bwMode="auto">
            <a:xfrm>
              <a:off x="-3390900" y="3868737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1" name="Line 188"/>
            <p:cNvSpPr>
              <a:spLocks noChangeShapeType="1"/>
            </p:cNvSpPr>
            <p:nvPr/>
          </p:nvSpPr>
          <p:spPr bwMode="auto">
            <a:xfrm>
              <a:off x="-3390900" y="3125787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2" name="Line 189"/>
            <p:cNvSpPr>
              <a:spLocks noChangeShapeType="1"/>
            </p:cNvSpPr>
            <p:nvPr/>
          </p:nvSpPr>
          <p:spPr bwMode="auto">
            <a:xfrm>
              <a:off x="-3390900" y="2384425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3" name="Line 190"/>
            <p:cNvSpPr>
              <a:spLocks noChangeShapeType="1"/>
            </p:cNvSpPr>
            <p:nvPr/>
          </p:nvSpPr>
          <p:spPr bwMode="auto">
            <a:xfrm>
              <a:off x="-3390900" y="1641475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4" name="Line 191"/>
            <p:cNvSpPr>
              <a:spLocks noChangeShapeType="1"/>
            </p:cNvSpPr>
            <p:nvPr/>
          </p:nvSpPr>
          <p:spPr bwMode="auto">
            <a:xfrm>
              <a:off x="-3390900" y="900112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5" name="Line 192"/>
            <p:cNvSpPr>
              <a:spLocks noChangeShapeType="1"/>
            </p:cNvSpPr>
            <p:nvPr/>
          </p:nvSpPr>
          <p:spPr bwMode="auto">
            <a:xfrm>
              <a:off x="-3390900" y="157162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6" name="Line 193"/>
            <p:cNvSpPr>
              <a:spLocks noChangeShapeType="1"/>
            </p:cNvSpPr>
            <p:nvPr/>
          </p:nvSpPr>
          <p:spPr bwMode="auto">
            <a:xfrm>
              <a:off x="-3390900" y="-585788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7" name="Line 194"/>
            <p:cNvSpPr>
              <a:spLocks noChangeShapeType="1"/>
            </p:cNvSpPr>
            <p:nvPr/>
          </p:nvSpPr>
          <p:spPr bwMode="auto">
            <a:xfrm flipH="1">
              <a:off x="5594351" y="3868737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8" name="Line 195"/>
            <p:cNvSpPr>
              <a:spLocks noChangeShapeType="1"/>
            </p:cNvSpPr>
            <p:nvPr/>
          </p:nvSpPr>
          <p:spPr bwMode="auto">
            <a:xfrm flipH="1">
              <a:off x="5594351" y="3125787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9" name="Line 196"/>
            <p:cNvSpPr>
              <a:spLocks noChangeShapeType="1"/>
            </p:cNvSpPr>
            <p:nvPr/>
          </p:nvSpPr>
          <p:spPr bwMode="auto">
            <a:xfrm flipH="1">
              <a:off x="5594351" y="2384425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0" name="Line 197"/>
            <p:cNvSpPr>
              <a:spLocks noChangeShapeType="1"/>
            </p:cNvSpPr>
            <p:nvPr/>
          </p:nvSpPr>
          <p:spPr bwMode="auto">
            <a:xfrm flipH="1">
              <a:off x="5594351" y="1641475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1" name="Line 198"/>
            <p:cNvSpPr>
              <a:spLocks noChangeShapeType="1"/>
            </p:cNvSpPr>
            <p:nvPr/>
          </p:nvSpPr>
          <p:spPr bwMode="auto">
            <a:xfrm flipH="1">
              <a:off x="5594351" y="900112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2" name="Line 199"/>
            <p:cNvSpPr>
              <a:spLocks noChangeShapeType="1"/>
            </p:cNvSpPr>
            <p:nvPr/>
          </p:nvSpPr>
          <p:spPr bwMode="auto">
            <a:xfrm flipH="1">
              <a:off x="5594351" y="157162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3" name="Line 200"/>
            <p:cNvSpPr>
              <a:spLocks noChangeShapeType="1"/>
            </p:cNvSpPr>
            <p:nvPr/>
          </p:nvSpPr>
          <p:spPr bwMode="auto">
            <a:xfrm flipH="1">
              <a:off x="5594351" y="-585788"/>
              <a:ext cx="90488" cy="0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4" name="Rectangle 201"/>
            <p:cNvSpPr>
              <a:spLocks noChangeArrowheads="1"/>
            </p:cNvSpPr>
            <p:nvPr/>
          </p:nvSpPr>
          <p:spPr bwMode="auto">
            <a:xfrm>
              <a:off x="-3766585" y="3576819"/>
              <a:ext cx="128588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5" name="Rectangle 202"/>
            <p:cNvSpPr>
              <a:spLocks noChangeArrowheads="1"/>
            </p:cNvSpPr>
            <p:nvPr/>
          </p:nvSpPr>
          <p:spPr bwMode="auto">
            <a:xfrm>
              <a:off x="-3766585" y="2835457"/>
              <a:ext cx="128588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6" name="Rectangle 203"/>
            <p:cNvSpPr>
              <a:spLocks noChangeArrowheads="1"/>
            </p:cNvSpPr>
            <p:nvPr/>
          </p:nvSpPr>
          <p:spPr bwMode="auto">
            <a:xfrm>
              <a:off x="-3766585" y="2095685"/>
              <a:ext cx="128588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7" name="Rectangle 204"/>
            <p:cNvSpPr>
              <a:spLocks noChangeArrowheads="1"/>
            </p:cNvSpPr>
            <p:nvPr/>
          </p:nvSpPr>
          <p:spPr bwMode="auto">
            <a:xfrm>
              <a:off x="-3766585" y="1354320"/>
              <a:ext cx="128588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8" name="Rectangle 205"/>
            <p:cNvSpPr>
              <a:spLocks noChangeArrowheads="1"/>
            </p:cNvSpPr>
            <p:nvPr/>
          </p:nvSpPr>
          <p:spPr bwMode="auto">
            <a:xfrm>
              <a:off x="-3766585" y="603434"/>
              <a:ext cx="128588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9" name="Rectangle 206"/>
            <p:cNvSpPr>
              <a:spLocks noChangeArrowheads="1"/>
            </p:cNvSpPr>
            <p:nvPr/>
          </p:nvSpPr>
          <p:spPr bwMode="auto">
            <a:xfrm>
              <a:off x="-4065413" y="-136341"/>
              <a:ext cx="257176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0" name="Freeform 208"/>
            <p:cNvSpPr>
              <a:spLocks/>
            </p:cNvSpPr>
            <p:nvPr/>
          </p:nvSpPr>
          <p:spPr bwMode="auto">
            <a:xfrm>
              <a:off x="-3300412" y="69850"/>
              <a:ext cx="4446588" cy="3668713"/>
            </a:xfrm>
            <a:custGeom>
              <a:avLst/>
              <a:gdLst>
                <a:gd name="T0" fmla="*/ 0 w 2801"/>
                <a:gd name="T1" fmla="*/ 2311 h 2311"/>
                <a:gd name="T2" fmla="*/ 57 w 2801"/>
                <a:gd name="T3" fmla="*/ 2307 h 2311"/>
                <a:gd name="T4" fmla="*/ 115 w 2801"/>
                <a:gd name="T5" fmla="*/ 2302 h 2311"/>
                <a:gd name="T6" fmla="*/ 172 w 2801"/>
                <a:gd name="T7" fmla="*/ 2298 h 2311"/>
                <a:gd name="T8" fmla="*/ 229 w 2801"/>
                <a:gd name="T9" fmla="*/ 2292 h 2311"/>
                <a:gd name="T10" fmla="*/ 286 w 2801"/>
                <a:gd name="T11" fmla="*/ 2286 h 2311"/>
                <a:gd name="T12" fmla="*/ 343 w 2801"/>
                <a:gd name="T13" fmla="*/ 2280 h 2311"/>
                <a:gd name="T14" fmla="*/ 401 w 2801"/>
                <a:gd name="T15" fmla="*/ 2273 h 2311"/>
                <a:gd name="T16" fmla="*/ 457 w 2801"/>
                <a:gd name="T17" fmla="*/ 2266 h 2311"/>
                <a:gd name="T18" fmla="*/ 515 w 2801"/>
                <a:gd name="T19" fmla="*/ 2257 h 2311"/>
                <a:gd name="T20" fmla="*/ 572 w 2801"/>
                <a:gd name="T21" fmla="*/ 2248 h 2311"/>
                <a:gd name="T22" fmla="*/ 629 w 2801"/>
                <a:gd name="T23" fmla="*/ 2238 h 2311"/>
                <a:gd name="T24" fmla="*/ 686 w 2801"/>
                <a:gd name="T25" fmla="*/ 2226 h 2311"/>
                <a:gd name="T26" fmla="*/ 744 w 2801"/>
                <a:gd name="T27" fmla="*/ 2214 h 2311"/>
                <a:gd name="T28" fmla="*/ 801 w 2801"/>
                <a:gd name="T29" fmla="*/ 2201 h 2311"/>
                <a:gd name="T30" fmla="*/ 858 w 2801"/>
                <a:gd name="T31" fmla="*/ 2186 h 2311"/>
                <a:gd name="T32" fmla="*/ 915 w 2801"/>
                <a:gd name="T33" fmla="*/ 2170 h 2311"/>
                <a:gd name="T34" fmla="*/ 972 w 2801"/>
                <a:gd name="T35" fmla="*/ 2152 h 2311"/>
                <a:gd name="T36" fmla="*/ 1029 w 2801"/>
                <a:gd name="T37" fmla="*/ 2133 h 2311"/>
                <a:gd name="T38" fmla="*/ 1086 w 2801"/>
                <a:gd name="T39" fmla="*/ 2112 h 2311"/>
                <a:gd name="T40" fmla="*/ 1144 w 2801"/>
                <a:gd name="T41" fmla="*/ 2088 h 2311"/>
                <a:gd name="T42" fmla="*/ 1201 w 2801"/>
                <a:gd name="T43" fmla="*/ 2063 h 2311"/>
                <a:gd name="T44" fmla="*/ 1258 w 2801"/>
                <a:gd name="T45" fmla="*/ 2034 h 2311"/>
                <a:gd name="T46" fmla="*/ 1315 w 2801"/>
                <a:gd name="T47" fmla="*/ 2003 h 2311"/>
                <a:gd name="T48" fmla="*/ 1372 w 2801"/>
                <a:gd name="T49" fmla="*/ 1969 h 2311"/>
                <a:gd name="T50" fmla="*/ 1429 w 2801"/>
                <a:gd name="T51" fmla="*/ 1932 h 2311"/>
                <a:gd name="T52" fmla="*/ 1487 w 2801"/>
                <a:gd name="T53" fmla="*/ 1893 h 2311"/>
                <a:gd name="T54" fmla="*/ 1544 w 2801"/>
                <a:gd name="T55" fmla="*/ 1850 h 2311"/>
                <a:gd name="T56" fmla="*/ 1601 w 2801"/>
                <a:gd name="T57" fmla="*/ 1804 h 2311"/>
                <a:gd name="T58" fmla="*/ 1658 w 2801"/>
                <a:gd name="T59" fmla="*/ 1756 h 2311"/>
                <a:gd name="T60" fmla="*/ 1715 w 2801"/>
                <a:gd name="T61" fmla="*/ 1705 h 2311"/>
                <a:gd name="T62" fmla="*/ 1773 w 2801"/>
                <a:gd name="T63" fmla="*/ 1652 h 2311"/>
                <a:gd name="T64" fmla="*/ 1830 w 2801"/>
                <a:gd name="T65" fmla="*/ 1595 h 2311"/>
                <a:gd name="T66" fmla="*/ 1887 w 2801"/>
                <a:gd name="T67" fmla="*/ 1536 h 2311"/>
                <a:gd name="T68" fmla="*/ 1944 w 2801"/>
                <a:gd name="T69" fmla="*/ 1474 h 2311"/>
                <a:gd name="T70" fmla="*/ 2001 w 2801"/>
                <a:gd name="T71" fmla="*/ 1409 h 2311"/>
                <a:gd name="T72" fmla="*/ 2058 w 2801"/>
                <a:gd name="T73" fmla="*/ 1342 h 2311"/>
                <a:gd name="T74" fmla="*/ 2115 w 2801"/>
                <a:gd name="T75" fmla="*/ 1274 h 2311"/>
                <a:gd name="T76" fmla="*/ 2173 w 2801"/>
                <a:gd name="T77" fmla="*/ 1207 h 2311"/>
                <a:gd name="T78" fmla="*/ 2230 w 2801"/>
                <a:gd name="T79" fmla="*/ 1144 h 2311"/>
                <a:gd name="T80" fmla="*/ 2287 w 2801"/>
                <a:gd name="T81" fmla="*/ 1084 h 2311"/>
                <a:gd name="T82" fmla="*/ 2344 w 2801"/>
                <a:gd name="T83" fmla="*/ 1032 h 2311"/>
                <a:gd name="T84" fmla="*/ 2401 w 2801"/>
                <a:gd name="T85" fmla="*/ 984 h 2311"/>
                <a:gd name="T86" fmla="*/ 2458 w 2801"/>
                <a:gd name="T87" fmla="*/ 940 h 2311"/>
                <a:gd name="T88" fmla="*/ 2516 w 2801"/>
                <a:gd name="T89" fmla="*/ 894 h 2311"/>
                <a:gd name="T90" fmla="*/ 2573 w 2801"/>
                <a:gd name="T91" fmla="*/ 836 h 2311"/>
                <a:gd name="T92" fmla="*/ 2630 w 2801"/>
                <a:gd name="T93" fmla="*/ 747 h 2311"/>
                <a:gd name="T94" fmla="*/ 2687 w 2801"/>
                <a:gd name="T95" fmla="*/ 592 h 2311"/>
                <a:gd name="T96" fmla="*/ 2744 w 2801"/>
                <a:gd name="T97" fmla="*/ 326 h 2311"/>
                <a:gd name="T98" fmla="*/ 2801 w 2801"/>
                <a:gd name="T99" fmla="*/ 0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1" h="2311">
                  <a:moveTo>
                    <a:pt x="0" y="2311"/>
                  </a:moveTo>
                  <a:lnTo>
                    <a:pt x="57" y="2307"/>
                  </a:lnTo>
                  <a:lnTo>
                    <a:pt x="115" y="2302"/>
                  </a:lnTo>
                  <a:lnTo>
                    <a:pt x="172" y="2298"/>
                  </a:lnTo>
                  <a:lnTo>
                    <a:pt x="229" y="2292"/>
                  </a:lnTo>
                  <a:lnTo>
                    <a:pt x="286" y="2286"/>
                  </a:lnTo>
                  <a:lnTo>
                    <a:pt x="343" y="2280"/>
                  </a:lnTo>
                  <a:lnTo>
                    <a:pt x="401" y="2273"/>
                  </a:lnTo>
                  <a:lnTo>
                    <a:pt x="457" y="2266"/>
                  </a:lnTo>
                  <a:lnTo>
                    <a:pt x="515" y="2257"/>
                  </a:lnTo>
                  <a:lnTo>
                    <a:pt x="572" y="2248"/>
                  </a:lnTo>
                  <a:lnTo>
                    <a:pt x="629" y="2238"/>
                  </a:lnTo>
                  <a:lnTo>
                    <a:pt x="686" y="2226"/>
                  </a:lnTo>
                  <a:lnTo>
                    <a:pt x="744" y="2214"/>
                  </a:lnTo>
                  <a:lnTo>
                    <a:pt x="801" y="2201"/>
                  </a:lnTo>
                  <a:lnTo>
                    <a:pt x="858" y="2186"/>
                  </a:lnTo>
                  <a:lnTo>
                    <a:pt x="915" y="2170"/>
                  </a:lnTo>
                  <a:lnTo>
                    <a:pt x="972" y="2152"/>
                  </a:lnTo>
                  <a:lnTo>
                    <a:pt x="1029" y="2133"/>
                  </a:lnTo>
                  <a:lnTo>
                    <a:pt x="1086" y="2112"/>
                  </a:lnTo>
                  <a:lnTo>
                    <a:pt x="1144" y="2088"/>
                  </a:lnTo>
                  <a:lnTo>
                    <a:pt x="1201" y="2063"/>
                  </a:lnTo>
                  <a:lnTo>
                    <a:pt x="1258" y="2034"/>
                  </a:lnTo>
                  <a:lnTo>
                    <a:pt x="1315" y="2003"/>
                  </a:lnTo>
                  <a:lnTo>
                    <a:pt x="1372" y="1969"/>
                  </a:lnTo>
                  <a:lnTo>
                    <a:pt x="1429" y="1932"/>
                  </a:lnTo>
                  <a:lnTo>
                    <a:pt x="1487" y="1893"/>
                  </a:lnTo>
                  <a:lnTo>
                    <a:pt x="1544" y="1850"/>
                  </a:lnTo>
                  <a:lnTo>
                    <a:pt x="1601" y="1804"/>
                  </a:lnTo>
                  <a:lnTo>
                    <a:pt x="1658" y="1756"/>
                  </a:lnTo>
                  <a:lnTo>
                    <a:pt x="1715" y="1705"/>
                  </a:lnTo>
                  <a:lnTo>
                    <a:pt x="1773" y="1652"/>
                  </a:lnTo>
                  <a:lnTo>
                    <a:pt x="1830" y="1595"/>
                  </a:lnTo>
                  <a:lnTo>
                    <a:pt x="1887" y="1536"/>
                  </a:lnTo>
                  <a:lnTo>
                    <a:pt x="1944" y="1474"/>
                  </a:lnTo>
                  <a:lnTo>
                    <a:pt x="2001" y="1409"/>
                  </a:lnTo>
                  <a:lnTo>
                    <a:pt x="2058" y="1342"/>
                  </a:lnTo>
                  <a:lnTo>
                    <a:pt x="2115" y="1274"/>
                  </a:lnTo>
                  <a:lnTo>
                    <a:pt x="2173" y="1207"/>
                  </a:lnTo>
                  <a:lnTo>
                    <a:pt x="2230" y="1144"/>
                  </a:lnTo>
                  <a:lnTo>
                    <a:pt x="2287" y="1084"/>
                  </a:lnTo>
                  <a:lnTo>
                    <a:pt x="2344" y="1032"/>
                  </a:lnTo>
                  <a:lnTo>
                    <a:pt x="2401" y="984"/>
                  </a:lnTo>
                  <a:lnTo>
                    <a:pt x="2458" y="940"/>
                  </a:lnTo>
                  <a:lnTo>
                    <a:pt x="2516" y="894"/>
                  </a:lnTo>
                  <a:lnTo>
                    <a:pt x="2573" y="836"/>
                  </a:lnTo>
                  <a:lnTo>
                    <a:pt x="2630" y="747"/>
                  </a:lnTo>
                  <a:lnTo>
                    <a:pt x="2687" y="592"/>
                  </a:lnTo>
                  <a:lnTo>
                    <a:pt x="2744" y="326"/>
                  </a:lnTo>
                  <a:lnTo>
                    <a:pt x="2801" y="0"/>
                  </a:lnTo>
                </a:path>
              </a:pathLst>
            </a:custGeom>
            <a:noFill/>
            <a:ln w="26988" cap="flat">
              <a:solidFill>
                <a:srgbClr val="0072BD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1" name="Freeform 209"/>
            <p:cNvSpPr>
              <a:spLocks/>
            </p:cNvSpPr>
            <p:nvPr/>
          </p:nvSpPr>
          <p:spPr bwMode="auto">
            <a:xfrm>
              <a:off x="1146176" y="-160338"/>
              <a:ext cx="4448175" cy="3910013"/>
            </a:xfrm>
            <a:custGeom>
              <a:avLst/>
              <a:gdLst>
                <a:gd name="T0" fmla="*/ 0 w 2802"/>
                <a:gd name="T1" fmla="*/ 145 h 2463"/>
                <a:gd name="T2" fmla="*/ 57 w 2802"/>
                <a:gd name="T3" fmla="*/ 0 h 2463"/>
                <a:gd name="T4" fmla="*/ 115 w 2802"/>
                <a:gd name="T5" fmla="*/ 190 h 2463"/>
                <a:gd name="T6" fmla="*/ 172 w 2802"/>
                <a:gd name="T7" fmla="*/ 592 h 2463"/>
                <a:gd name="T8" fmla="*/ 229 w 2802"/>
                <a:gd name="T9" fmla="*/ 925 h 2463"/>
                <a:gd name="T10" fmla="*/ 286 w 2802"/>
                <a:gd name="T11" fmla="*/ 1136 h 2463"/>
                <a:gd name="T12" fmla="*/ 344 w 2802"/>
                <a:gd name="T13" fmla="*/ 1272 h 2463"/>
                <a:gd name="T14" fmla="*/ 401 w 2802"/>
                <a:gd name="T15" fmla="*/ 1370 h 2463"/>
                <a:gd name="T16" fmla="*/ 458 w 2802"/>
                <a:gd name="T17" fmla="*/ 1448 h 2463"/>
                <a:gd name="T18" fmla="*/ 515 w 2802"/>
                <a:gd name="T19" fmla="*/ 1514 h 2463"/>
                <a:gd name="T20" fmla="*/ 572 w 2802"/>
                <a:gd name="T21" fmla="*/ 1575 h 2463"/>
                <a:gd name="T22" fmla="*/ 629 w 2802"/>
                <a:gd name="T23" fmla="*/ 1634 h 2463"/>
                <a:gd name="T24" fmla="*/ 686 w 2802"/>
                <a:gd name="T25" fmla="*/ 1691 h 2463"/>
                <a:gd name="T26" fmla="*/ 744 w 2802"/>
                <a:gd name="T27" fmla="*/ 1747 h 2463"/>
                <a:gd name="T28" fmla="*/ 801 w 2802"/>
                <a:gd name="T29" fmla="*/ 1803 h 2463"/>
                <a:gd name="T30" fmla="*/ 858 w 2802"/>
                <a:gd name="T31" fmla="*/ 1858 h 2463"/>
                <a:gd name="T32" fmla="*/ 915 w 2802"/>
                <a:gd name="T33" fmla="*/ 1911 h 2463"/>
                <a:gd name="T34" fmla="*/ 972 w 2802"/>
                <a:gd name="T35" fmla="*/ 1961 h 2463"/>
                <a:gd name="T36" fmla="*/ 1029 w 2802"/>
                <a:gd name="T37" fmla="*/ 2008 h 2463"/>
                <a:gd name="T38" fmla="*/ 1086 w 2802"/>
                <a:gd name="T39" fmla="*/ 2051 h 2463"/>
                <a:gd name="T40" fmla="*/ 1144 w 2802"/>
                <a:gd name="T41" fmla="*/ 2091 h 2463"/>
                <a:gd name="T42" fmla="*/ 1201 w 2802"/>
                <a:gd name="T43" fmla="*/ 2128 h 2463"/>
                <a:gd name="T44" fmla="*/ 1258 w 2802"/>
                <a:gd name="T45" fmla="*/ 2161 h 2463"/>
                <a:gd name="T46" fmla="*/ 1315 w 2802"/>
                <a:gd name="T47" fmla="*/ 2192 h 2463"/>
                <a:gd name="T48" fmla="*/ 1373 w 2802"/>
                <a:gd name="T49" fmla="*/ 2219 h 2463"/>
                <a:gd name="T50" fmla="*/ 1429 w 2802"/>
                <a:gd name="T51" fmla="*/ 2243 h 2463"/>
                <a:gd name="T52" fmla="*/ 1487 w 2802"/>
                <a:gd name="T53" fmla="*/ 2265 h 2463"/>
                <a:gd name="T54" fmla="*/ 1544 w 2802"/>
                <a:gd name="T55" fmla="*/ 2285 h 2463"/>
                <a:gd name="T56" fmla="*/ 1601 w 2802"/>
                <a:gd name="T57" fmla="*/ 2303 h 2463"/>
                <a:gd name="T58" fmla="*/ 1658 w 2802"/>
                <a:gd name="T59" fmla="*/ 2319 h 2463"/>
                <a:gd name="T60" fmla="*/ 1715 w 2802"/>
                <a:gd name="T61" fmla="*/ 2334 h 2463"/>
                <a:gd name="T62" fmla="*/ 1773 w 2802"/>
                <a:gd name="T63" fmla="*/ 2347 h 2463"/>
                <a:gd name="T64" fmla="*/ 1830 w 2802"/>
                <a:gd name="T65" fmla="*/ 2359 h 2463"/>
                <a:gd name="T66" fmla="*/ 1887 w 2802"/>
                <a:gd name="T67" fmla="*/ 2370 h 2463"/>
                <a:gd name="T68" fmla="*/ 1944 w 2802"/>
                <a:gd name="T69" fmla="*/ 2380 h 2463"/>
                <a:gd name="T70" fmla="*/ 2001 w 2802"/>
                <a:gd name="T71" fmla="*/ 2389 h 2463"/>
                <a:gd name="T72" fmla="*/ 2058 w 2802"/>
                <a:gd name="T73" fmla="*/ 2397 h 2463"/>
                <a:gd name="T74" fmla="*/ 2116 w 2802"/>
                <a:gd name="T75" fmla="*/ 2405 h 2463"/>
                <a:gd name="T76" fmla="*/ 2173 w 2802"/>
                <a:gd name="T77" fmla="*/ 2412 h 2463"/>
                <a:gd name="T78" fmla="*/ 2230 w 2802"/>
                <a:gd name="T79" fmla="*/ 2419 h 2463"/>
                <a:gd name="T80" fmla="*/ 2287 w 2802"/>
                <a:gd name="T81" fmla="*/ 2425 h 2463"/>
                <a:gd name="T82" fmla="*/ 2344 w 2802"/>
                <a:gd name="T83" fmla="*/ 2430 h 2463"/>
                <a:gd name="T84" fmla="*/ 2401 w 2802"/>
                <a:gd name="T85" fmla="*/ 2436 h 2463"/>
                <a:gd name="T86" fmla="*/ 2458 w 2802"/>
                <a:gd name="T87" fmla="*/ 2440 h 2463"/>
                <a:gd name="T88" fmla="*/ 2516 w 2802"/>
                <a:gd name="T89" fmla="*/ 2445 h 2463"/>
                <a:gd name="T90" fmla="*/ 2573 w 2802"/>
                <a:gd name="T91" fmla="*/ 2449 h 2463"/>
                <a:gd name="T92" fmla="*/ 2630 w 2802"/>
                <a:gd name="T93" fmla="*/ 2453 h 2463"/>
                <a:gd name="T94" fmla="*/ 2687 w 2802"/>
                <a:gd name="T95" fmla="*/ 2457 h 2463"/>
                <a:gd name="T96" fmla="*/ 2744 w 2802"/>
                <a:gd name="T97" fmla="*/ 2460 h 2463"/>
                <a:gd name="T98" fmla="*/ 2802 w 2802"/>
                <a:gd name="T99" fmla="*/ 246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2" h="2463">
                  <a:moveTo>
                    <a:pt x="0" y="145"/>
                  </a:moveTo>
                  <a:lnTo>
                    <a:pt x="57" y="0"/>
                  </a:lnTo>
                  <a:lnTo>
                    <a:pt x="115" y="190"/>
                  </a:lnTo>
                  <a:lnTo>
                    <a:pt x="172" y="592"/>
                  </a:lnTo>
                  <a:lnTo>
                    <a:pt x="229" y="925"/>
                  </a:lnTo>
                  <a:lnTo>
                    <a:pt x="286" y="1136"/>
                  </a:lnTo>
                  <a:lnTo>
                    <a:pt x="344" y="1272"/>
                  </a:lnTo>
                  <a:lnTo>
                    <a:pt x="401" y="1370"/>
                  </a:lnTo>
                  <a:lnTo>
                    <a:pt x="458" y="1448"/>
                  </a:lnTo>
                  <a:lnTo>
                    <a:pt x="515" y="1514"/>
                  </a:lnTo>
                  <a:lnTo>
                    <a:pt x="572" y="1575"/>
                  </a:lnTo>
                  <a:lnTo>
                    <a:pt x="629" y="1634"/>
                  </a:lnTo>
                  <a:lnTo>
                    <a:pt x="686" y="1691"/>
                  </a:lnTo>
                  <a:lnTo>
                    <a:pt x="744" y="1747"/>
                  </a:lnTo>
                  <a:lnTo>
                    <a:pt x="801" y="1803"/>
                  </a:lnTo>
                  <a:lnTo>
                    <a:pt x="858" y="1858"/>
                  </a:lnTo>
                  <a:lnTo>
                    <a:pt x="915" y="1911"/>
                  </a:lnTo>
                  <a:lnTo>
                    <a:pt x="972" y="1961"/>
                  </a:lnTo>
                  <a:lnTo>
                    <a:pt x="1029" y="2008"/>
                  </a:lnTo>
                  <a:lnTo>
                    <a:pt x="1086" y="2051"/>
                  </a:lnTo>
                  <a:lnTo>
                    <a:pt x="1144" y="2091"/>
                  </a:lnTo>
                  <a:lnTo>
                    <a:pt x="1201" y="2128"/>
                  </a:lnTo>
                  <a:lnTo>
                    <a:pt x="1258" y="2161"/>
                  </a:lnTo>
                  <a:lnTo>
                    <a:pt x="1315" y="2192"/>
                  </a:lnTo>
                  <a:lnTo>
                    <a:pt x="1373" y="2219"/>
                  </a:lnTo>
                  <a:lnTo>
                    <a:pt x="1429" y="2243"/>
                  </a:lnTo>
                  <a:lnTo>
                    <a:pt x="1487" y="2265"/>
                  </a:lnTo>
                  <a:lnTo>
                    <a:pt x="1544" y="2285"/>
                  </a:lnTo>
                  <a:lnTo>
                    <a:pt x="1601" y="2303"/>
                  </a:lnTo>
                  <a:lnTo>
                    <a:pt x="1658" y="2319"/>
                  </a:lnTo>
                  <a:lnTo>
                    <a:pt x="1715" y="2334"/>
                  </a:lnTo>
                  <a:lnTo>
                    <a:pt x="1773" y="2347"/>
                  </a:lnTo>
                  <a:lnTo>
                    <a:pt x="1830" y="2359"/>
                  </a:lnTo>
                  <a:lnTo>
                    <a:pt x="1887" y="2370"/>
                  </a:lnTo>
                  <a:lnTo>
                    <a:pt x="1944" y="2380"/>
                  </a:lnTo>
                  <a:lnTo>
                    <a:pt x="2001" y="2389"/>
                  </a:lnTo>
                  <a:lnTo>
                    <a:pt x="2058" y="2397"/>
                  </a:lnTo>
                  <a:lnTo>
                    <a:pt x="2116" y="2405"/>
                  </a:lnTo>
                  <a:lnTo>
                    <a:pt x="2173" y="2412"/>
                  </a:lnTo>
                  <a:lnTo>
                    <a:pt x="2230" y="2419"/>
                  </a:lnTo>
                  <a:lnTo>
                    <a:pt x="2287" y="2425"/>
                  </a:lnTo>
                  <a:lnTo>
                    <a:pt x="2344" y="2430"/>
                  </a:lnTo>
                  <a:lnTo>
                    <a:pt x="2401" y="2436"/>
                  </a:lnTo>
                  <a:lnTo>
                    <a:pt x="2458" y="2440"/>
                  </a:lnTo>
                  <a:lnTo>
                    <a:pt x="2516" y="2445"/>
                  </a:lnTo>
                  <a:lnTo>
                    <a:pt x="2573" y="2449"/>
                  </a:lnTo>
                  <a:lnTo>
                    <a:pt x="2630" y="2453"/>
                  </a:lnTo>
                  <a:lnTo>
                    <a:pt x="2687" y="2457"/>
                  </a:lnTo>
                  <a:lnTo>
                    <a:pt x="2744" y="2460"/>
                  </a:lnTo>
                  <a:lnTo>
                    <a:pt x="2802" y="2463"/>
                  </a:lnTo>
                </a:path>
              </a:pathLst>
            </a:custGeom>
            <a:noFill/>
            <a:ln w="26988" cap="flat">
              <a:solidFill>
                <a:srgbClr val="0072BD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2" name="Line 210"/>
            <p:cNvSpPr>
              <a:spLocks noChangeShapeType="1"/>
            </p:cNvSpPr>
            <p:nvPr/>
          </p:nvSpPr>
          <p:spPr bwMode="auto">
            <a:xfrm>
              <a:off x="5594351" y="3749675"/>
              <a:ext cx="90488" cy="4763"/>
            </a:xfrm>
            <a:prstGeom prst="line">
              <a:avLst/>
            </a:prstGeom>
            <a:noFill/>
            <a:ln w="26988" cap="flat">
              <a:solidFill>
                <a:srgbClr val="0072BD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3" name="Freeform 211"/>
            <p:cNvSpPr>
              <a:spLocks/>
            </p:cNvSpPr>
            <p:nvPr/>
          </p:nvSpPr>
          <p:spPr bwMode="auto">
            <a:xfrm>
              <a:off x="-3300412" y="61912"/>
              <a:ext cx="4446588" cy="3770313"/>
            </a:xfrm>
            <a:custGeom>
              <a:avLst/>
              <a:gdLst>
                <a:gd name="T0" fmla="*/ 0 w 2801"/>
                <a:gd name="T1" fmla="*/ 2375 h 2375"/>
                <a:gd name="T2" fmla="*/ 57 w 2801"/>
                <a:gd name="T3" fmla="*/ 2371 h 2375"/>
                <a:gd name="T4" fmla="*/ 115 w 2801"/>
                <a:gd name="T5" fmla="*/ 2368 h 2375"/>
                <a:gd name="T6" fmla="*/ 172 w 2801"/>
                <a:gd name="T7" fmla="*/ 2367 h 2375"/>
                <a:gd name="T8" fmla="*/ 229 w 2801"/>
                <a:gd name="T9" fmla="*/ 2365 h 2375"/>
                <a:gd name="T10" fmla="*/ 286 w 2801"/>
                <a:gd name="T11" fmla="*/ 2361 h 2375"/>
                <a:gd name="T12" fmla="*/ 343 w 2801"/>
                <a:gd name="T13" fmla="*/ 2357 h 2375"/>
                <a:gd name="T14" fmla="*/ 401 w 2801"/>
                <a:gd name="T15" fmla="*/ 2355 h 2375"/>
                <a:gd name="T16" fmla="*/ 457 w 2801"/>
                <a:gd name="T17" fmla="*/ 2348 h 2375"/>
                <a:gd name="T18" fmla="*/ 515 w 2801"/>
                <a:gd name="T19" fmla="*/ 2343 h 2375"/>
                <a:gd name="T20" fmla="*/ 572 w 2801"/>
                <a:gd name="T21" fmla="*/ 2338 h 2375"/>
                <a:gd name="T22" fmla="*/ 629 w 2801"/>
                <a:gd name="T23" fmla="*/ 2330 h 2375"/>
                <a:gd name="T24" fmla="*/ 686 w 2801"/>
                <a:gd name="T25" fmla="*/ 2324 h 2375"/>
                <a:gd name="T26" fmla="*/ 744 w 2801"/>
                <a:gd name="T27" fmla="*/ 2315 h 2375"/>
                <a:gd name="T28" fmla="*/ 801 w 2801"/>
                <a:gd name="T29" fmla="*/ 2303 h 2375"/>
                <a:gd name="T30" fmla="*/ 858 w 2801"/>
                <a:gd name="T31" fmla="*/ 2293 h 2375"/>
                <a:gd name="T32" fmla="*/ 915 w 2801"/>
                <a:gd name="T33" fmla="*/ 2283 h 2375"/>
                <a:gd name="T34" fmla="*/ 972 w 2801"/>
                <a:gd name="T35" fmla="*/ 2263 h 2375"/>
                <a:gd name="T36" fmla="*/ 1029 w 2801"/>
                <a:gd name="T37" fmla="*/ 2250 h 2375"/>
                <a:gd name="T38" fmla="*/ 1086 w 2801"/>
                <a:gd name="T39" fmla="*/ 2226 h 2375"/>
                <a:gd name="T40" fmla="*/ 1144 w 2801"/>
                <a:gd name="T41" fmla="*/ 2212 h 2375"/>
                <a:gd name="T42" fmla="*/ 1201 w 2801"/>
                <a:gd name="T43" fmla="*/ 2186 h 2375"/>
                <a:gd name="T44" fmla="*/ 1258 w 2801"/>
                <a:gd name="T45" fmla="*/ 2155 h 2375"/>
                <a:gd name="T46" fmla="*/ 1315 w 2801"/>
                <a:gd name="T47" fmla="*/ 2123 h 2375"/>
                <a:gd name="T48" fmla="*/ 1372 w 2801"/>
                <a:gd name="T49" fmla="*/ 2082 h 2375"/>
                <a:gd name="T50" fmla="*/ 1429 w 2801"/>
                <a:gd name="T51" fmla="*/ 2042 h 2375"/>
                <a:gd name="T52" fmla="*/ 1487 w 2801"/>
                <a:gd name="T53" fmla="*/ 1995 h 2375"/>
                <a:gd name="T54" fmla="*/ 1544 w 2801"/>
                <a:gd name="T55" fmla="*/ 1948 h 2375"/>
                <a:gd name="T56" fmla="*/ 1601 w 2801"/>
                <a:gd name="T57" fmla="*/ 1890 h 2375"/>
                <a:gd name="T58" fmla="*/ 1658 w 2801"/>
                <a:gd name="T59" fmla="*/ 1822 h 2375"/>
                <a:gd name="T60" fmla="*/ 1715 w 2801"/>
                <a:gd name="T61" fmla="*/ 1733 h 2375"/>
                <a:gd name="T62" fmla="*/ 1773 w 2801"/>
                <a:gd name="T63" fmla="*/ 1652 h 2375"/>
                <a:gd name="T64" fmla="*/ 1830 w 2801"/>
                <a:gd name="T65" fmla="*/ 1577 h 2375"/>
                <a:gd name="T66" fmla="*/ 1887 w 2801"/>
                <a:gd name="T67" fmla="*/ 1488 h 2375"/>
                <a:gd name="T68" fmla="*/ 1944 w 2801"/>
                <a:gd name="T69" fmla="*/ 1385 h 2375"/>
                <a:gd name="T70" fmla="*/ 2001 w 2801"/>
                <a:gd name="T71" fmla="*/ 1264 h 2375"/>
                <a:gd name="T72" fmla="*/ 2058 w 2801"/>
                <a:gd name="T73" fmla="*/ 1140 h 2375"/>
                <a:gd name="T74" fmla="*/ 2115 w 2801"/>
                <a:gd name="T75" fmla="*/ 997 h 2375"/>
                <a:gd name="T76" fmla="*/ 2173 w 2801"/>
                <a:gd name="T77" fmla="*/ 882 h 2375"/>
                <a:gd name="T78" fmla="*/ 2230 w 2801"/>
                <a:gd name="T79" fmla="*/ 736 h 2375"/>
                <a:gd name="T80" fmla="*/ 2287 w 2801"/>
                <a:gd name="T81" fmla="*/ 593 h 2375"/>
                <a:gd name="T82" fmla="*/ 2344 w 2801"/>
                <a:gd name="T83" fmla="*/ 450 h 2375"/>
                <a:gd name="T84" fmla="*/ 2401 w 2801"/>
                <a:gd name="T85" fmla="*/ 335 h 2375"/>
                <a:gd name="T86" fmla="*/ 2458 w 2801"/>
                <a:gd name="T87" fmla="*/ 180 h 2375"/>
                <a:gd name="T88" fmla="*/ 2516 w 2801"/>
                <a:gd name="T89" fmla="*/ 71 h 2375"/>
                <a:gd name="T90" fmla="*/ 2573 w 2801"/>
                <a:gd name="T91" fmla="*/ 7 h 2375"/>
                <a:gd name="T92" fmla="*/ 2630 w 2801"/>
                <a:gd name="T93" fmla="*/ 0 h 2375"/>
                <a:gd name="T94" fmla="*/ 2687 w 2801"/>
                <a:gd name="T95" fmla="*/ 534 h 2375"/>
                <a:gd name="T96" fmla="*/ 2744 w 2801"/>
                <a:gd name="T97" fmla="*/ 1661 h 2375"/>
                <a:gd name="T98" fmla="*/ 2801 w 2801"/>
                <a:gd name="T99" fmla="*/ 2014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1" h="2375">
                  <a:moveTo>
                    <a:pt x="0" y="2375"/>
                  </a:moveTo>
                  <a:lnTo>
                    <a:pt x="57" y="2371"/>
                  </a:lnTo>
                  <a:lnTo>
                    <a:pt x="115" y="2368"/>
                  </a:lnTo>
                  <a:lnTo>
                    <a:pt x="172" y="2367"/>
                  </a:lnTo>
                  <a:lnTo>
                    <a:pt x="229" y="2365"/>
                  </a:lnTo>
                  <a:lnTo>
                    <a:pt x="286" y="2361"/>
                  </a:lnTo>
                  <a:lnTo>
                    <a:pt x="343" y="2357"/>
                  </a:lnTo>
                  <a:lnTo>
                    <a:pt x="401" y="2355"/>
                  </a:lnTo>
                  <a:lnTo>
                    <a:pt x="457" y="2348"/>
                  </a:lnTo>
                  <a:lnTo>
                    <a:pt x="515" y="2343"/>
                  </a:lnTo>
                  <a:lnTo>
                    <a:pt x="572" y="2338"/>
                  </a:lnTo>
                  <a:lnTo>
                    <a:pt x="629" y="2330"/>
                  </a:lnTo>
                  <a:lnTo>
                    <a:pt x="686" y="2324"/>
                  </a:lnTo>
                  <a:lnTo>
                    <a:pt x="744" y="2315"/>
                  </a:lnTo>
                  <a:lnTo>
                    <a:pt x="801" y="2303"/>
                  </a:lnTo>
                  <a:lnTo>
                    <a:pt x="858" y="2293"/>
                  </a:lnTo>
                  <a:lnTo>
                    <a:pt x="915" y="2283"/>
                  </a:lnTo>
                  <a:lnTo>
                    <a:pt x="972" y="2263"/>
                  </a:lnTo>
                  <a:lnTo>
                    <a:pt x="1029" y="2250"/>
                  </a:lnTo>
                  <a:lnTo>
                    <a:pt x="1086" y="2226"/>
                  </a:lnTo>
                  <a:lnTo>
                    <a:pt x="1144" y="2212"/>
                  </a:lnTo>
                  <a:lnTo>
                    <a:pt x="1201" y="2186"/>
                  </a:lnTo>
                  <a:lnTo>
                    <a:pt x="1258" y="2155"/>
                  </a:lnTo>
                  <a:lnTo>
                    <a:pt x="1315" y="2123"/>
                  </a:lnTo>
                  <a:lnTo>
                    <a:pt x="1372" y="2082"/>
                  </a:lnTo>
                  <a:lnTo>
                    <a:pt x="1429" y="2042"/>
                  </a:lnTo>
                  <a:lnTo>
                    <a:pt x="1487" y="1995"/>
                  </a:lnTo>
                  <a:lnTo>
                    <a:pt x="1544" y="1948"/>
                  </a:lnTo>
                  <a:lnTo>
                    <a:pt x="1601" y="1890"/>
                  </a:lnTo>
                  <a:lnTo>
                    <a:pt x="1658" y="1822"/>
                  </a:lnTo>
                  <a:lnTo>
                    <a:pt x="1715" y="1733"/>
                  </a:lnTo>
                  <a:lnTo>
                    <a:pt x="1773" y="1652"/>
                  </a:lnTo>
                  <a:lnTo>
                    <a:pt x="1830" y="1577"/>
                  </a:lnTo>
                  <a:lnTo>
                    <a:pt x="1887" y="1488"/>
                  </a:lnTo>
                  <a:lnTo>
                    <a:pt x="1944" y="1385"/>
                  </a:lnTo>
                  <a:lnTo>
                    <a:pt x="2001" y="1264"/>
                  </a:lnTo>
                  <a:lnTo>
                    <a:pt x="2058" y="1140"/>
                  </a:lnTo>
                  <a:lnTo>
                    <a:pt x="2115" y="997"/>
                  </a:lnTo>
                  <a:lnTo>
                    <a:pt x="2173" y="882"/>
                  </a:lnTo>
                  <a:lnTo>
                    <a:pt x="2230" y="736"/>
                  </a:lnTo>
                  <a:lnTo>
                    <a:pt x="2287" y="593"/>
                  </a:lnTo>
                  <a:lnTo>
                    <a:pt x="2344" y="450"/>
                  </a:lnTo>
                  <a:lnTo>
                    <a:pt x="2401" y="335"/>
                  </a:lnTo>
                  <a:lnTo>
                    <a:pt x="2458" y="180"/>
                  </a:lnTo>
                  <a:lnTo>
                    <a:pt x="2516" y="71"/>
                  </a:lnTo>
                  <a:lnTo>
                    <a:pt x="2573" y="7"/>
                  </a:lnTo>
                  <a:lnTo>
                    <a:pt x="2630" y="0"/>
                  </a:lnTo>
                  <a:lnTo>
                    <a:pt x="2687" y="534"/>
                  </a:lnTo>
                  <a:lnTo>
                    <a:pt x="2744" y="1661"/>
                  </a:lnTo>
                  <a:lnTo>
                    <a:pt x="2801" y="2014"/>
                  </a:lnTo>
                </a:path>
              </a:pathLst>
            </a:custGeom>
            <a:noFill/>
            <a:ln w="26988" cap="flat">
              <a:solidFill>
                <a:srgbClr val="D95319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4" name="Freeform 212"/>
            <p:cNvSpPr>
              <a:spLocks/>
            </p:cNvSpPr>
            <p:nvPr/>
          </p:nvSpPr>
          <p:spPr bwMode="auto">
            <a:xfrm>
              <a:off x="1146176" y="3259137"/>
              <a:ext cx="4448175" cy="592138"/>
            </a:xfrm>
            <a:custGeom>
              <a:avLst/>
              <a:gdLst>
                <a:gd name="T0" fmla="*/ 0 w 2802"/>
                <a:gd name="T1" fmla="*/ 0 h 373"/>
                <a:gd name="T2" fmla="*/ 57 w 2802"/>
                <a:gd name="T3" fmla="*/ 135 h 373"/>
                <a:gd name="T4" fmla="*/ 115 w 2802"/>
                <a:gd name="T5" fmla="*/ 202 h 373"/>
                <a:gd name="T6" fmla="*/ 172 w 2802"/>
                <a:gd name="T7" fmla="*/ 241 h 373"/>
                <a:gd name="T8" fmla="*/ 229 w 2802"/>
                <a:gd name="T9" fmla="*/ 267 h 373"/>
                <a:gd name="T10" fmla="*/ 286 w 2802"/>
                <a:gd name="T11" fmla="*/ 285 h 373"/>
                <a:gd name="T12" fmla="*/ 344 w 2802"/>
                <a:gd name="T13" fmla="*/ 298 h 373"/>
                <a:gd name="T14" fmla="*/ 401 w 2802"/>
                <a:gd name="T15" fmla="*/ 308 h 373"/>
                <a:gd name="T16" fmla="*/ 458 w 2802"/>
                <a:gd name="T17" fmla="*/ 316 h 373"/>
                <a:gd name="T18" fmla="*/ 515 w 2802"/>
                <a:gd name="T19" fmla="*/ 322 h 373"/>
                <a:gd name="T20" fmla="*/ 572 w 2802"/>
                <a:gd name="T21" fmla="*/ 327 h 373"/>
                <a:gd name="T22" fmla="*/ 629 w 2802"/>
                <a:gd name="T23" fmla="*/ 332 h 373"/>
                <a:gd name="T24" fmla="*/ 686 w 2802"/>
                <a:gd name="T25" fmla="*/ 335 h 373"/>
                <a:gd name="T26" fmla="*/ 744 w 2802"/>
                <a:gd name="T27" fmla="*/ 338 h 373"/>
                <a:gd name="T28" fmla="*/ 801 w 2802"/>
                <a:gd name="T29" fmla="*/ 341 h 373"/>
                <a:gd name="T30" fmla="*/ 858 w 2802"/>
                <a:gd name="T31" fmla="*/ 344 h 373"/>
                <a:gd name="T32" fmla="*/ 915 w 2802"/>
                <a:gd name="T33" fmla="*/ 346 h 373"/>
                <a:gd name="T34" fmla="*/ 972 w 2802"/>
                <a:gd name="T35" fmla="*/ 348 h 373"/>
                <a:gd name="T36" fmla="*/ 1029 w 2802"/>
                <a:gd name="T37" fmla="*/ 350 h 373"/>
                <a:gd name="T38" fmla="*/ 1086 w 2802"/>
                <a:gd name="T39" fmla="*/ 352 h 373"/>
                <a:gd name="T40" fmla="*/ 1144 w 2802"/>
                <a:gd name="T41" fmla="*/ 353 h 373"/>
                <a:gd name="T42" fmla="*/ 1201 w 2802"/>
                <a:gd name="T43" fmla="*/ 355 h 373"/>
                <a:gd name="T44" fmla="*/ 1258 w 2802"/>
                <a:gd name="T45" fmla="*/ 356 h 373"/>
                <a:gd name="T46" fmla="*/ 1315 w 2802"/>
                <a:gd name="T47" fmla="*/ 357 h 373"/>
                <a:gd name="T48" fmla="*/ 1373 w 2802"/>
                <a:gd name="T49" fmla="*/ 358 h 373"/>
                <a:gd name="T50" fmla="*/ 1429 w 2802"/>
                <a:gd name="T51" fmla="*/ 359 h 373"/>
                <a:gd name="T52" fmla="*/ 1487 w 2802"/>
                <a:gd name="T53" fmla="*/ 360 h 373"/>
                <a:gd name="T54" fmla="*/ 1544 w 2802"/>
                <a:gd name="T55" fmla="*/ 361 h 373"/>
                <a:gd name="T56" fmla="*/ 1601 w 2802"/>
                <a:gd name="T57" fmla="*/ 362 h 373"/>
                <a:gd name="T58" fmla="*/ 1658 w 2802"/>
                <a:gd name="T59" fmla="*/ 363 h 373"/>
                <a:gd name="T60" fmla="*/ 1715 w 2802"/>
                <a:gd name="T61" fmla="*/ 364 h 373"/>
                <a:gd name="T62" fmla="*/ 1773 w 2802"/>
                <a:gd name="T63" fmla="*/ 365 h 373"/>
                <a:gd name="T64" fmla="*/ 1830 w 2802"/>
                <a:gd name="T65" fmla="*/ 365 h 373"/>
                <a:gd name="T66" fmla="*/ 1887 w 2802"/>
                <a:gd name="T67" fmla="*/ 366 h 373"/>
                <a:gd name="T68" fmla="*/ 1944 w 2802"/>
                <a:gd name="T69" fmla="*/ 367 h 373"/>
                <a:gd name="T70" fmla="*/ 2001 w 2802"/>
                <a:gd name="T71" fmla="*/ 367 h 373"/>
                <a:gd name="T72" fmla="*/ 2058 w 2802"/>
                <a:gd name="T73" fmla="*/ 368 h 373"/>
                <a:gd name="T74" fmla="*/ 2116 w 2802"/>
                <a:gd name="T75" fmla="*/ 368 h 373"/>
                <a:gd name="T76" fmla="*/ 2173 w 2802"/>
                <a:gd name="T77" fmla="*/ 369 h 373"/>
                <a:gd name="T78" fmla="*/ 2230 w 2802"/>
                <a:gd name="T79" fmla="*/ 369 h 373"/>
                <a:gd name="T80" fmla="*/ 2287 w 2802"/>
                <a:gd name="T81" fmla="*/ 370 h 373"/>
                <a:gd name="T82" fmla="*/ 2344 w 2802"/>
                <a:gd name="T83" fmla="*/ 370 h 373"/>
                <a:gd name="T84" fmla="*/ 2401 w 2802"/>
                <a:gd name="T85" fmla="*/ 371 h 373"/>
                <a:gd name="T86" fmla="*/ 2458 w 2802"/>
                <a:gd name="T87" fmla="*/ 371 h 373"/>
                <a:gd name="T88" fmla="*/ 2516 w 2802"/>
                <a:gd name="T89" fmla="*/ 372 h 373"/>
                <a:gd name="T90" fmla="*/ 2573 w 2802"/>
                <a:gd name="T91" fmla="*/ 372 h 373"/>
                <a:gd name="T92" fmla="*/ 2630 w 2802"/>
                <a:gd name="T93" fmla="*/ 373 h 373"/>
                <a:gd name="T94" fmla="*/ 2687 w 2802"/>
                <a:gd name="T95" fmla="*/ 373 h 373"/>
                <a:gd name="T96" fmla="*/ 2744 w 2802"/>
                <a:gd name="T97" fmla="*/ 373 h 373"/>
                <a:gd name="T98" fmla="*/ 2802 w 2802"/>
                <a:gd name="T9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2" h="373">
                  <a:moveTo>
                    <a:pt x="0" y="0"/>
                  </a:moveTo>
                  <a:lnTo>
                    <a:pt x="57" y="135"/>
                  </a:lnTo>
                  <a:lnTo>
                    <a:pt x="115" y="202"/>
                  </a:lnTo>
                  <a:lnTo>
                    <a:pt x="172" y="241"/>
                  </a:lnTo>
                  <a:lnTo>
                    <a:pt x="229" y="267"/>
                  </a:lnTo>
                  <a:lnTo>
                    <a:pt x="286" y="285"/>
                  </a:lnTo>
                  <a:lnTo>
                    <a:pt x="344" y="298"/>
                  </a:lnTo>
                  <a:lnTo>
                    <a:pt x="401" y="308"/>
                  </a:lnTo>
                  <a:lnTo>
                    <a:pt x="458" y="316"/>
                  </a:lnTo>
                  <a:lnTo>
                    <a:pt x="515" y="322"/>
                  </a:lnTo>
                  <a:lnTo>
                    <a:pt x="572" y="327"/>
                  </a:lnTo>
                  <a:lnTo>
                    <a:pt x="629" y="332"/>
                  </a:lnTo>
                  <a:lnTo>
                    <a:pt x="686" y="335"/>
                  </a:lnTo>
                  <a:lnTo>
                    <a:pt x="744" y="338"/>
                  </a:lnTo>
                  <a:lnTo>
                    <a:pt x="801" y="341"/>
                  </a:lnTo>
                  <a:lnTo>
                    <a:pt x="858" y="344"/>
                  </a:lnTo>
                  <a:lnTo>
                    <a:pt x="915" y="346"/>
                  </a:lnTo>
                  <a:lnTo>
                    <a:pt x="972" y="348"/>
                  </a:lnTo>
                  <a:lnTo>
                    <a:pt x="1029" y="350"/>
                  </a:lnTo>
                  <a:lnTo>
                    <a:pt x="1086" y="352"/>
                  </a:lnTo>
                  <a:lnTo>
                    <a:pt x="1144" y="353"/>
                  </a:lnTo>
                  <a:lnTo>
                    <a:pt x="1201" y="355"/>
                  </a:lnTo>
                  <a:lnTo>
                    <a:pt x="1258" y="356"/>
                  </a:lnTo>
                  <a:lnTo>
                    <a:pt x="1315" y="357"/>
                  </a:lnTo>
                  <a:lnTo>
                    <a:pt x="1373" y="358"/>
                  </a:lnTo>
                  <a:lnTo>
                    <a:pt x="1429" y="359"/>
                  </a:lnTo>
                  <a:lnTo>
                    <a:pt x="1487" y="360"/>
                  </a:lnTo>
                  <a:lnTo>
                    <a:pt x="1544" y="361"/>
                  </a:lnTo>
                  <a:lnTo>
                    <a:pt x="1601" y="362"/>
                  </a:lnTo>
                  <a:lnTo>
                    <a:pt x="1658" y="363"/>
                  </a:lnTo>
                  <a:lnTo>
                    <a:pt x="1715" y="364"/>
                  </a:lnTo>
                  <a:lnTo>
                    <a:pt x="1773" y="365"/>
                  </a:lnTo>
                  <a:lnTo>
                    <a:pt x="1830" y="365"/>
                  </a:lnTo>
                  <a:lnTo>
                    <a:pt x="1887" y="366"/>
                  </a:lnTo>
                  <a:lnTo>
                    <a:pt x="1944" y="367"/>
                  </a:lnTo>
                  <a:lnTo>
                    <a:pt x="2001" y="367"/>
                  </a:lnTo>
                  <a:lnTo>
                    <a:pt x="2058" y="368"/>
                  </a:lnTo>
                  <a:lnTo>
                    <a:pt x="2116" y="368"/>
                  </a:lnTo>
                  <a:lnTo>
                    <a:pt x="2173" y="369"/>
                  </a:lnTo>
                  <a:lnTo>
                    <a:pt x="2230" y="369"/>
                  </a:lnTo>
                  <a:lnTo>
                    <a:pt x="2287" y="370"/>
                  </a:lnTo>
                  <a:lnTo>
                    <a:pt x="2344" y="370"/>
                  </a:lnTo>
                  <a:lnTo>
                    <a:pt x="2401" y="371"/>
                  </a:lnTo>
                  <a:lnTo>
                    <a:pt x="2458" y="371"/>
                  </a:lnTo>
                  <a:lnTo>
                    <a:pt x="2516" y="372"/>
                  </a:lnTo>
                  <a:lnTo>
                    <a:pt x="2573" y="372"/>
                  </a:lnTo>
                  <a:lnTo>
                    <a:pt x="2630" y="373"/>
                  </a:lnTo>
                  <a:lnTo>
                    <a:pt x="2687" y="373"/>
                  </a:lnTo>
                  <a:lnTo>
                    <a:pt x="2744" y="373"/>
                  </a:lnTo>
                  <a:lnTo>
                    <a:pt x="2802" y="373"/>
                  </a:lnTo>
                </a:path>
              </a:pathLst>
            </a:custGeom>
            <a:noFill/>
            <a:ln w="26988" cap="flat">
              <a:solidFill>
                <a:srgbClr val="D95319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5" name="Line 213"/>
            <p:cNvSpPr>
              <a:spLocks noChangeShapeType="1"/>
            </p:cNvSpPr>
            <p:nvPr/>
          </p:nvSpPr>
          <p:spPr bwMode="auto">
            <a:xfrm>
              <a:off x="5594351" y="3851275"/>
              <a:ext cx="90488" cy="1588"/>
            </a:xfrm>
            <a:prstGeom prst="line">
              <a:avLst/>
            </a:prstGeom>
            <a:noFill/>
            <a:ln w="26988" cap="flat">
              <a:solidFill>
                <a:srgbClr val="D95319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6" name="Rectangle 215"/>
            <p:cNvSpPr>
              <a:spLocks noChangeArrowheads="1"/>
            </p:cNvSpPr>
            <p:nvPr/>
          </p:nvSpPr>
          <p:spPr bwMode="auto">
            <a:xfrm>
              <a:off x="3997438" y="-285325"/>
              <a:ext cx="704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QCD 1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7" name="Line 216"/>
            <p:cNvSpPr>
              <a:spLocks noChangeShapeType="1"/>
            </p:cNvSpPr>
            <p:nvPr/>
          </p:nvSpPr>
          <p:spPr bwMode="auto">
            <a:xfrm>
              <a:off x="3414712" y="-12951"/>
              <a:ext cx="395288" cy="0"/>
            </a:xfrm>
            <a:prstGeom prst="line">
              <a:avLst/>
            </a:prstGeom>
            <a:noFill/>
            <a:ln w="26988" cap="flat">
              <a:solidFill>
                <a:srgbClr val="0072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8" name="Rectangle 217"/>
            <p:cNvSpPr>
              <a:spLocks noChangeArrowheads="1"/>
            </p:cNvSpPr>
            <p:nvPr/>
          </p:nvSpPr>
          <p:spPr bwMode="auto">
            <a:xfrm>
              <a:off x="3997438" y="91041"/>
              <a:ext cx="704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QCD 2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9" name="Line 218"/>
            <p:cNvSpPr>
              <a:spLocks noChangeShapeType="1"/>
            </p:cNvSpPr>
            <p:nvPr/>
          </p:nvSpPr>
          <p:spPr bwMode="auto">
            <a:xfrm>
              <a:off x="3414712" y="369764"/>
              <a:ext cx="395288" cy="0"/>
            </a:xfrm>
            <a:prstGeom prst="line">
              <a:avLst/>
            </a:prstGeom>
            <a:noFill/>
            <a:ln w="26988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20" name="Rectangle 6"/>
          <p:cNvSpPr>
            <a:spLocks noChangeArrowheads="1"/>
          </p:cNvSpPr>
          <p:nvPr/>
        </p:nvSpPr>
        <p:spPr bwMode="auto">
          <a:xfrm rot="16200000">
            <a:off x="-862111" y="5109061"/>
            <a:ext cx="2132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 err="1" smtClean="0">
                <a:solidFill>
                  <a:srgbClr val="262626"/>
                </a:solidFill>
              </a:rPr>
              <a:t>Responsivity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[mA/W]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2" name="TextBox 1021"/>
          <p:cNvSpPr txBox="1"/>
          <p:nvPr/>
        </p:nvSpPr>
        <p:spPr>
          <a:xfrm>
            <a:off x="5225596" y="4221576"/>
            <a:ext cx="3547875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Simulation of original (left) and improved (right) design at 280 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Predicts similar responsivities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Predicts factor 50% higher detectivity (2.92x10</a:t>
            </a:r>
            <a:r>
              <a:rPr lang="en-US" sz="1600" baseline="30000" dirty="0" smtClean="0">
                <a:latin typeface="+mn-lt"/>
              </a:rPr>
              <a:t>7</a:t>
            </a:r>
            <a:r>
              <a:rPr lang="en-US" sz="1600" dirty="0" smtClean="0">
                <a:latin typeface="+mn-lt"/>
              </a:rPr>
              <a:t> vs 2.07</a:t>
            </a:r>
            <a:r>
              <a:rPr lang="en-US" sz="1600" dirty="0"/>
              <a:t>x10</a:t>
            </a:r>
            <a:r>
              <a:rPr lang="en-US" sz="1600" baseline="30000" dirty="0"/>
              <a:t>7</a:t>
            </a:r>
            <a:r>
              <a:rPr lang="en-US" sz="1600" dirty="0"/>
              <a:t> </a:t>
            </a:r>
            <a:r>
              <a:rPr lang="en-US" sz="1600" dirty="0" smtClean="0"/>
              <a:t>Jones) of improved QCD due to higher resistance</a:t>
            </a:r>
            <a:endParaRPr lang="de-DE" sz="16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986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D1.2: </a:t>
            </a:r>
            <a:r>
              <a:rPr lang="en-US" sz="2400" dirty="0" smtClean="0"/>
              <a:t>Brute-force optimization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/>
        </p:blipFill>
        <p:spPr bwMode="auto">
          <a:xfrm>
            <a:off x="3930015" y="1394142"/>
            <a:ext cx="51530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270955" y="1181520"/>
            <a:ext cx="387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u="sng" dirty="0" smtClean="0"/>
              <a:t>Original design </a:t>
            </a:r>
            <a:r>
              <a:rPr lang="de-DE" sz="1800" b="1" u="sng" dirty="0" err="1" smtClean="0"/>
              <a:t>by</a:t>
            </a:r>
            <a:r>
              <a:rPr lang="de-DE" sz="1800" b="1" u="sng" dirty="0" smtClean="0"/>
              <a:t> CNRS</a:t>
            </a:r>
            <a:endParaRPr lang="de-DE" sz="1800" b="1" u="sng" dirty="0"/>
          </a:p>
        </p:txBody>
      </p:sp>
      <p:sp>
        <p:nvSpPr>
          <p:cNvPr id="96" name="TextBox 95"/>
          <p:cNvSpPr txBox="1"/>
          <p:nvPr/>
        </p:nvSpPr>
        <p:spPr>
          <a:xfrm>
            <a:off x="4117455" y="1181520"/>
            <a:ext cx="478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u="sng" dirty="0" smtClean="0"/>
              <a:t>Hilbert </a:t>
            </a:r>
            <a:r>
              <a:rPr lang="de-DE" sz="1800" b="1" u="sng" dirty="0" err="1" smtClean="0"/>
              <a:t>curve</a:t>
            </a:r>
            <a:r>
              <a:rPr lang="de-DE" sz="1800" b="1" u="sng" dirty="0" smtClean="0"/>
              <a:t> </a:t>
            </a:r>
            <a:r>
              <a:rPr lang="de-DE" sz="1800" b="1" u="sng" dirty="0" err="1" smtClean="0"/>
              <a:t>centered</a:t>
            </a:r>
            <a:r>
              <a:rPr lang="de-DE" sz="1800" b="1" u="sng" dirty="0" smtClean="0"/>
              <a:t> on original design</a:t>
            </a:r>
            <a:endParaRPr lang="de-DE" sz="1800" b="1" u="sng" dirty="0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 rot="16200000">
            <a:off x="-366131" y="3733791"/>
            <a:ext cx="1205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 err="1" smtClean="0">
                <a:solidFill>
                  <a:srgbClr val="262626"/>
                </a:solidFill>
              </a:rPr>
              <a:t>Energy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[eV]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6061925" y="1713389"/>
            <a:ext cx="1121359" cy="469326"/>
          </a:xfrm>
          <a:prstGeom prst="wedgeRoundRectCallout">
            <a:avLst>
              <a:gd name="adj1" fmla="val -53451"/>
              <a:gd name="adj2" fmla="val 15053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110116" y="1743151"/>
            <a:ext cx="135128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/>
              <a:t>Maximum detectivity</a:t>
            </a:r>
            <a:endParaRPr lang="de-DE" dirty="0"/>
          </a:p>
        </p:txBody>
      </p:sp>
      <p:sp>
        <p:nvSpPr>
          <p:cNvPr id="103" name="TextBox 102"/>
          <p:cNvSpPr txBox="1"/>
          <p:nvPr/>
        </p:nvSpPr>
        <p:spPr>
          <a:xfrm>
            <a:off x="4847200" y="5566287"/>
            <a:ext cx="7785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Well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105" name="TextBox 104"/>
          <p:cNvSpPr txBox="1"/>
          <p:nvPr/>
        </p:nvSpPr>
        <p:spPr>
          <a:xfrm>
            <a:off x="7131882" y="5647965"/>
            <a:ext cx="11728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Barrier</a:t>
            </a:r>
            <a:r>
              <a:rPr lang="de-DE" dirty="0" smtClean="0"/>
              <a:t> 2-3</a:t>
            </a:r>
            <a:endParaRPr lang="de-DE" dirty="0"/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3731482" y="3281921"/>
            <a:ext cx="7785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Well</a:t>
            </a:r>
            <a:r>
              <a:rPr lang="de-DE" dirty="0" smtClean="0"/>
              <a:t> 2</a:t>
            </a:r>
            <a:endParaRPr lang="de-DE" dirty="0"/>
          </a:p>
        </p:txBody>
      </p:sp>
      <p:grpSp>
        <p:nvGrpSpPr>
          <p:cNvPr id="97" name="Group 96"/>
          <p:cNvGrpSpPr/>
          <p:nvPr/>
        </p:nvGrpSpPr>
        <p:grpSpPr>
          <a:xfrm>
            <a:off x="246329" y="1349375"/>
            <a:ext cx="4010898" cy="4910756"/>
            <a:chOff x="161291" y="1349375"/>
            <a:chExt cx="4010898" cy="491075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1291" y="1349375"/>
              <a:ext cx="4010898" cy="48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84089" y="1713389"/>
              <a:ext cx="3110589" cy="3933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84089" y="5646573"/>
              <a:ext cx="3110589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84089" y="1713389"/>
              <a:ext cx="3110589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684089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978237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1272385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1567725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1861873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157212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2451361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2745509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3039658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3334997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3629145" y="5587048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84089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978237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272385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567725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861873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157212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2451361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745509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039658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334997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629145" y="1713389"/>
              <a:ext cx="0" cy="5952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59080" y="5719833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105662" y="5719833"/>
              <a:ext cx="341784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696340" y="5719833"/>
              <a:ext cx="341784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284637" y="5719833"/>
              <a:ext cx="341784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875316" y="5719833"/>
              <a:ext cx="341784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3462421" y="5719833"/>
              <a:ext cx="341784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732067" y="6012876"/>
              <a:ext cx="1186121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Position </a:t>
              </a:r>
              <a:r>
                <a:rPr kumimoji="0" lang="en-US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[nm]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684089" y="1713389"/>
              <a:ext cx="0" cy="393318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3794678" y="1713389"/>
              <a:ext cx="0" cy="393318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84089" y="5646573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684089" y="5085670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684089" y="4522479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684089" y="3961577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684089" y="3398385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684089" y="2837483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684089" y="2274291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684089" y="1713389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H="1">
              <a:off x="3763715" y="5646573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H="1">
              <a:off x="3763715" y="5085670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>
              <a:off x="3763715" y="4522479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3763715" y="3961577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 flipH="1">
              <a:off x="3763715" y="3398385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H="1">
              <a:off x="3763715" y="2837483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 flipH="1">
              <a:off x="3763715" y="2274291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flipH="1">
              <a:off x="3763715" y="1713389"/>
              <a:ext cx="3096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35194" y="4994095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+mj-lt"/>
                </a:rPr>
                <a:t>0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56596" y="4433192"/>
              <a:ext cx="285812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+mj-lt"/>
                </a:rPr>
                <a:t>0.1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356596" y="3872290"/>
              <a:ext cx="285812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+mj-lt"/>
                </a:rPr>
                <a:t>0.2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356596" y="3304520"/>
              <a:ext cx="285812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+mj-lt"/>
                </a:rPr>
                <a:t>0.3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356596" y="2743618"/>
              <a:ext cx="285812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+mj-lt"/>
                </a:rPr>
                <a:t>0.4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356596" y="2182715"/>
              <a:ext cx="285812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+mj-lt"/>
                </a:rPr>
                <a:t>0.5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356596" y="1619524"/>
              <a:ext cx="285812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+mj-lt"/>
                </a:rPr>
                <a:t>0.6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 rot="16200000">
              <a:off x="439957" y="3638542"/>
              <a:ext cx="0" cy="27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684089" y="2070535"/>
              <a:ext cx="3110589" cy="3184551"/>
            </a:xfrm>
            <a:custGeom>
              <a:avLst/>
              <a:gdLst>
                <a:gd name="T0" fmla="*/ 39 w 2612"/>
                <a:gd name="T1" fmla="*/ 85 h 1391"/>
                <a:gd name="T2" fmla="*/ 84 w 2612"/>
                <a:gd name="T3" fmla="*/ 94 h 1391"/>
                <a:gd name="T4" fmla="*/ 123 w 2612"/>
                <a:gd name="T5" fmla="*/ 1374 h 1391"/>
                <a:gd name="T6" fmla="*/ 163 w 2612"/>
                <a:gd name="T7" fmla="*/ 1383 h 1391"/>
                <a:gd name="T8" fmla="*/ 207 w 2612"/>
                <a:gd name="T9" fmla="*/ 1389 h 1391"/>
                <a:gd name="T10" fmla="*/ 252 w 2612"/>
                <a:gd name="T11" fmla="*/ 1391 h 1391"/>
                <a:gd name="T12" fmla="*/ 297 w 2612"/>
                <a:gd name="T13" fmla="*/ 1389 h 1391"/>
                <a:gd name="T14" fmla="*/ 341 w 2612"/>
                <a:gd name="T15" fmla="*/ 1382 h 1391"/>
                <a:gd name="T16" fmla="*/ 376 w 2612"/>
                <a:gd name="T17" fmla="*/ 103 h 1391"/>
                <a:gd name="T18" fmla="*/ 420 w 2612"/>
                <a:gd name="T19" fmla="*/ 94 h 1391"/>
                <a:gd name="T20" fmla="*/ 465 w 2612"/>
                <a:gd name="T21" fmla="*/ 86 h 1391"/>
                <a:gd name="T22" fmla="*/ 509 w 2612"/>
                <a:gd name="T23" fmla="*/ 78 h 1391"/>
                <a:gd name="T24" fmla="*/ 554 w 2612"/>
                <a:gd name="T25" fmla="*/ 70 h 1391"/>
                <a:gd name="T26" fmla="*/ 598 w 2612"/>
                <a:gd name="T27" fmla="*/ 62 h 1391"/>
                <a:gd name="T28" fmla="*/ 643 w 2612"/>
                <a:gd name="T29" fmla="*/ 54 h 1391"/>
                <a:gd name="T30" fmla="*/ 682 w 2612"/>
                <a:gd name="T31" fmla="*/ 1320 h 1391"/>
                <a:gd name="T32" fmla="*/ 727 w 2612"/>
                <a:gd name="T33" fmla="*/ 1314 h 1391"/>
                <a:gd name="T34" fmla="*/ 766 w 2612"/>
                <a:gd name="T35" fmla="*/ 36 h 1391"/>
                <a:gd name="T36" fmla="*/ 811 w 2612"/>
                <a:gd name="T37" fmla="*/ 31 h 1391"/>
                <a:gd name="T38" fmla="*/ 856 w 2612"/>
                <a:gd name="T39" fmla="*/ 27 h 1391"/>
                <a:gd name="T40" fmla="*/ 900 w 2612"/>
                <a:gd name="T41" fmla="*/ 22 h 1391"/>
                <a:gd name="T42" fmla="*/ 944 w 2612"/>
                <a:gd name="T43" fmla="*/ 17 h 1391"/>
                <a:gd name="T44" fmla="*/ 989 w 2612"/>
                <a:gd name="T45" fmla="*/ 13 h 1391"/>
                <a:gd name="T46" fmla="*/ 1029 w 2612"/>
                <a:gd name="T47" fmla="*/ 1282 h 1391"/>
                <a:gd name="T48" fmla="*/ 1068 w 2612"/>
                <a:gd name="T49" fmla="*/ 8 h 1391"/>
                <a:gd name="T50" fmla="*/ 1113 w 2612"/>
                <a:gd name="T51" fmla="*/ 6 h 1391"/>
                <a:gd name="T52" fmla="*/ 1157 w 2612"/>
                <a:gd name="T53" fmla="*/ 4 h 1391"/>
                <a:gd name="T54" fmla="*/ 1202 w 2612"/>
                <a:gd name="T55" fmla="*/ 3 h 1391"/>
                <a:gd name="T56" fmla="*/ 1246 w 2612"/>
                <a:gd name="T57" fmla="*/ 1 h 1391"/>
                <a:gd name="T58" fmla="*/ 1291 w 2612"/>
                <a:gd name="T59" fmla="*/ 0 h 1391"/>
                <a:gd name="T60" fmla="*/ 1330 w 2612"/>
                <a:gd name="T61" fmla="*/ 1272 h 1391"/>
                <a:gd name="T62" fmla="*/ 1375 w 2612"/>
                <a:gd name="T63" fmla="*/ 1273 h 1391"/>
                <a:gd name="T64" fmla="*/ 1415 w 2612"/>
                <a:gd name="T65" fmla="*/ 1 h 1391"/>
                <a:gd name="T66" fmla="*/ 1459 w 2612"/>
                <a:gd name="T67" fmla="*/ 3 h 1391"/>
                <a:gd name="T68" fmla="*/ 1503 w 2612"/>
                <a:gd name="T69" fmla="*/ 5 h 1391"/>
                <a:gd name="T70" fmla="*/ 1548 w 2612"/>
                <a:gd name="T71" fmla="*/ 7 h 1391"/>
                <a:gd name="T72" fmla="*/ 1593 w 2612"/>
                <a:gd name="T73" fmla="*/ 9 h 1391"/>
                <a:gd name="T74" fmla="*/ 1632 w 2612"/>
                <a:gd name="T75" fmla="*/ 1283 h 1391"/>
                <a:gd name="T76" fmla="*/ 1677 w 2612"/>
                <a:gd name="T77" fmla="*/ 1286 h 1391"/>
                <a:gd name="T78" fmla="*/ 1721 w 2612"/>
                <a:gd name="T79" fmla="*/ 1290 h 1391"/>
                <a:gd name="T80" fmla="*/ 1761 w 2612"/>
                <a:gd name="T81" fmla="*/ 21 h 1391"/>
                <a:gd name="T82" fmla="*/ 1805 w 2612"/>
                <a:gd name="T83" fmla="*/ 26 h 1391"/>
                <a:gd name="T84" fmla="*/ 1850 w 2612"/>
                <a:gd name="T85" fmla="*/ 31 h 1391"/>
                <a:gd name="T86" fmla="*/ 1894 w 2612"/>
                <a:gd name="T87" fmla="*/ 37 h 1391"/>
                <a:gd name="T88" fmla="*/ 1939 w 2612"/>
                <a:gd name="T89" fmla="*/ 42 h 1391"/>
                <a:gd name="T90" fmla="*/ 1978 w 2612"/>
                <a:gd name="T91" fmla="*/ 1319 h 1391"/>
                <a:gd name="T92" fmla="*/ 2023 w 2612"/>
                <a:gd name="T93" fmla="*/ 1325 h 1391"/>
                <a:gd name="T94" fmla="*/ 2067 w 2612"/>
                <a:gd name="T95" fmla="*/ 1333 h 1391"/>
                <a:gd name="T96" fmla="*/ 2112 w 2612"/>
                <a:gd name="T97" fmla="*/ 1341 h 1391"/>
                <a:gd name="T98" fmla="*/ 2152 w 2612"/>
                <a:gd name="T99" fmla="*/ 76 h 1391"/>
                <a:gd name="T100" fmla="*/ 2196 w 2612"/>
                <a:gd name="T101" fmla="*/ 84 h 1391"/>
                <a:gd name="T102" fmla="*/ 2241 w 2612"/>
                <a:gd name="T103" fmla="*/ 93 h 1391"/>
                <a:gd name="T104" fmla="*/ 2285 w 2612"/>
                <a:gd name="T105" fmla="*/ 102 h 1391"/>
                <a:gd name="T106" fmla="*/ 2320 w 2612"/>
                <a:gd name="T107" fmla="*/ 1382 h 1391"/>
                <a:gd name="T108" fmla="*/ 2364 w 2612"/>
                <a:gd name="T109" fmla="*/ 1389 h 1391"/>
                <a:gd name="T110" fmla="*/ 2409 w 2612"/>
                <a:gd name="T111" fmla="*/ 1391 h 1391"/>
                <a:gd name="T112" fmla="*/ 2453 w 2612"/>
                <a:gd name="T113" fmla="*/ 1389 h 1391"/>
                <a:gd name="T114" fmla="*/ 2498 w 2612"/>
                <a:gd name="T115" fmla="*/ 1383 h 1391"/>
                <a:gd name="T116" fmla="*/ 2533 w 2612"/>
                <a:gd name="T117" fmla="*/ 104 h 1391"/>
                <a:gd name="T118" fmla="*/ 2577 w 2612"/>
                <a:gd name="T119" fmla="*/ 95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12" h="1391">
                  <a:moveTo>
                    <a:pt x="0" y="78"/>
                  </a:moveTo>
                  <a:lnTo>
                    <a:pt x="5" y="78"/>
                  </a:lnTo>
                  <a:lnTo>
                    <a:pt x="10" y="79"/>
                  </a:lnTo>
                  <a:lnTo>
                    <a:pt x="15" y="80"/>
                  </a:lnTo>
                  <a:lnTo>
                    <a:pt x="20" y="81"/>
                  </a:lnTo>
                  <a:lnTo>
                    <a:pt x="25" y="82"/>
                  </a:lnTo>
                  <a:lnTo>
                    <a:pt x="29" y="83"/>
                  </a:lnTo>
                  <a:lnTo>
                    <a:pt x="34" y="84"/>
                  </a:lnTo>
                  <a:lnTo>
                    <a:pt x="39" y="85"/>
                  </a:lnTo>
                  <a:lnTo>
                    <a:pt x="44" y="86"/>
                  </a:lnTo>
                  <a:lnTo>
                    <a:pt x="49" y="87"/>
                  </a:lnTo>
                  <a:lnTo>
                    <a:pt x="54" y="88"/>
                  </a:lnTo>
                  <a:lnTo>
                    <a:pt x="59" y="89"/>
                  </a:lnTo>
                  <a:lnTo>
                    <a:pt x="64" y="90"/>
                  </a:lnTo>
                  <a:lnTo>
                    <a:pt x="69" y="91"/>
                  </a:lnTo>
                  <a:lnTo>
                    <a:pt x="74" y="92"/>
                  </a:lnTo>
                  <a:lnTo>
                    <a:pt x="79" y="93"/>
                  </a:lnTo>
                  <a:lnTo>
                    <a:pt x="84" y="94"/>
                  </a:lnTo>
                  <a:lnTo>
                    <a:pt x="89" y="95"/>
                  </a:lnTo>
                  <a:lnTo>
                    <a:pt x="94" y="96"/>
                  </a:lnTo>
                  <a:lnTo>
                    <a:pt x="99" y="97"/>
                  </a:lnTo>
                  <a:lnTo>
                    <a:pt x="104" y="98"/>
                  </a:lnTo>
                  <a:lnTo>
                    <a:pt x="109" y="99"/>
                  </a:lnTo>
                  <a:lnTo>
                    <a:pt x="113" y="100"/>
                  </a:lnTo>
                  <a:lnTo>
                    <a:pt x="119" y="101"/>
                  </a:lnTo>
                  <a:lnTo>
                    <a:pt x="123" y="102"/>
                  </a:lnTo>
                  <a:lnTo>
                    <a:pt x="123" y="1374"/>
                  </a:lnTo>
                  <a:lnTo>
                    <a:pt x="128" y="1375"/>
                  </a:lnTo>
                  <a:lnTo>
                    <a:pt x="133" y="1376"/>
                  </a:lnTo>
                  <a:lnTo>
                    <a:pt x="138" y="1378"/>
                  </a:lnTo>
                  <a:lnTo>
                    <a:pt x="143" y="1379"/>
                  </a:lnTo>
                  <a:lnTo>
                    <a:pt x="148" y="1380"/>
                  </a:lnTo>
                  <a:lnTo>
                    <a:pt x="148" y="1380"/>
                  </a:lnTo>
                  <a:lnTo>
                    <a:pt x="153" y="1381"/>
                  </a:lnTo>
                  <a:lnTo>
                    <a:pt x="158" y="1382"/>
                  </a:lnTo>
                  <a:lnTo>
                    <a:pt x="163" y="1383"/>
                  </a:lnTo>
                  <a:lnTo>
                    <a:pt x="168" y="1384"/>
                  </a:lnTo>
                  <a:lnTo>
                    <a:pt x="173" y="1385"/>
                  </a:lnTo>
                  <a:lnTo>
                    <a:pt x="178" y="1385"/>
                  </a:lnTo>
                  <a:lnTo>
                    <a:pt x="183" y="1386"/>
                  </a:lnTo>
                  <a:lnTo>
                    <a:pt x="188" y="1387"/>
                  </a:lnTo>
                  <a:lnTo>
                    <a:pt x="193" y="1387"/>
                  </a:lnTo>
                  <a:lnTo>
                    <a:pt x="198" y="1388"/>
                  </a:lnTo>
                  <a:lnTo>
                    <a:pt x="203" y="1389"/>
                  </a:lnTo>
                  <a:lnTo>
                    <a:pt x="207" y="1389"/>
                  </a:lnTo>
                  <a:lnTo>
                    <a:pt x="213" y="1389"/>
                  </a:lnTo>
                  <a:lnTo>
                    <a:pt x="217" y="1390"/>
                  </a:lnTo>
                  <a:lnTo>
                    <a:pt x="222" y="1390"/>
                  </a:lnTo>
                  <a:lnTo>
                    <a:pt x="227" y="1391"/>
                  </a:lnTo>
                  <a:lnTo>
                    <a:pt x="232" y="1391"/>
                  </a:lnTo>
                  <a:lnTo>
                    <a:pt x="237" y="1391"/>
                  </a:lnTo>
                  <a:lnTo>
                    <a:pt x="242" y="1391"/>
                  </a:lnTo>
                  <a:lnTo>
                    <a:pt x="247" y="1391"/>
                  </a:lnTo>
                  <a:lnTo>
                    <a:pt x="252" y="1391"/>
                  </a:lnTo>
                  <a:lnTo>
                    <a:pt x="257" y="1391"/>
                  </a:lnTo>
                  <a:lnTo>
                    <a:pt x="262" y="1391"/>
                  </a:lnTo>
                  <a:lnTo>
                    <a:pt x="267" y="1391"/>
                  </a:lnTo>
                  <a:lnTo>
                    <a:pt x="272" y="1391"/>
                  </a:lnTo>
                  <a:lnTo>
                    <a:pt x="277" y="1390"/>
                  </a:lnTo>
                  <a:lnTo>
                    <a:pt x="282" y="1390"/>
                  </a:lnTo>
                  <a:lnTo>
                    <a:pt x="287" y="1390"/>
                  </a:lnTo>
                  <a:lnTo>
                    <a:pt x="292" y="1389"/>
                  </a:lnTo>
                  <a:lnTo>
                    <a:pt x="297" y="1389"/>
                  </a:lnTo>
                  <a:lnTo>
                    <a:pt x="301" y="1388"/>
                  </a:lnTo>
                  <a:lnTo>
                    <a:pt x="306" y="1387"/>
                  </a:lnTo>
                  <a:lnTo>
                    <a:pt x="311" y="1387"/>
                  </a:lnTo>
                  <a:lnTo>
                    <a:pt x="316" y="1386"/>
                  </a:lnTo>
                  <a:lnTo>
                    <a:pt x="321" y="1386"/>
                  </a:lnTo>
                  <a:lnTo>
                    <a:pt x="326" y="1385"/>
                  </a:lnTo>
                  <a:lnTo>
                    <a:pt x="331" y="1384"/>
                  </a:lnTo>
                  <a:lnTo>
                    <a:pt x="336" y="1383"/>
                  </a:lnTo>
                  <a:lnTo>
                    <a:pt x="341" y="1382"/>
                  </a:lnTo>
                  <a:lnTo>
                    <a:pt x="346" y="1381"/>
                  </a:lnTo>
                  <a:lnTo>
                    <a:pt x="346" y="1381"/>
                  </a:lnTo>
                  <a:lnTo>
                    <a:pt x="351" y="1380"/>
                  </a:lnTo>
                  <a:lnTo>
                    <a:pt x="356" y="1379"/>
                  </a:lnTo>
                  <a:lnTo>
                    <a:pt x="361" y="1378"/>
                  </a:lnTo>
                  <a:lnTo>
                    <a:pt x="366" y="1377"/>
                  </a:lnTo>
                  <a:lnTo>
                    <a:pt x="371" y="1376"/>
                  </a:lnTo>
                  <a:lnTo>
                    <a:pt x="371" y="104"/>
                  </a:lnTo>
                  <a:lnTo>
                    <a:pt x="376" y="103"/>
                  </a:lnTo>
                  <a:lnTo>
                    <a:pt x="381" y="102"/>
                  </a:lnTo>
                  <a:lnTo>
                    <a:pt x="386" y="101"/>
                  </a:lnTo>
                  <a:lnTo>
                    <a:pt x="391" y="100"/>
                  </a:lnTo>
                  <a:lnTo>
                    <a:pt x="395" y="99"/>
                  </a:lnTo>
                  <a:lnTo>
                    <a:pt x="400" y="98"/>
                  </a:lnTo>
                  <a:lnTo>
                    <a:pt x="405" y="97"/>
                  </a:lnTo>
                  <a:lnTo>
                    <a:pt x="410" y="96"/>
                  </a:lnTo>
                  <a:lnTo>
                    <a:pt x="415" y="95"/>
                  </a:lnTo>
                  <a:lnTo>
                    <a:pt x="420" y="94"/>
                  </a:lnTo>
                  <a:lnTo>
                    <a:pt x="425" y="93"/>
                  </a:lnTo>
                  <a:lnTo>
                    <a:pt x="430" y="92"/>
                  </a:lnTo>
                  <a:lnTo>
                    <a:pt x="435" y="91"/>
                  </a:lnTo>
                  <a:lnTo>
                    <a:pt x="440" y="91"/>
                  </a:lnTo>
                  <a:lnTo>
                    <a:pt x="445" y="90"/>
                  </a:lnTo>
                  <a:lnTo>
                    <a:pt x="450" y="89"/>
                  </a:lnTo>
                  <a:lnTo>
                    <a:pt x="455" y="88"/>
                  </a:lnTo>
                  <a:lnTo>
                    <a:pt x="460" y="87"/>
                  </a:lnTo>
                  <a:lnTo>
                    <a:pt x="465" y="86"/>
                  </a:lnTo>
                  <a:lnTo>
                    <a:pt x="470" y="85"/>
                  </a:lnTo>
                  <a:lnTo>
                    <a:pt x="475" y="84"/>
                  </a:lnTo>
                  <a:lnTo>
                    <a:pt x="480" y="83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94" y="81"/>
                  </a:lnTo>
                  <a:lnTo>
                    <a:pt x="499" y="80"/>
                  </a:lnTo>
                  <a:lnTo>
                    <a:pt x="504" y="79"/>
                  </a:lnTo>
                  <a:lnTo>
                    <a:pt x="509" y="78"/>
                  </a:lnTo>
                  <a:lnTo>
                    <a:pt x="514" y="77"/>
                  </a:lnTo>
                  <a:lnTo>
                    <a:pt x="519" y="76"/>
                  </a:lnTo>
                  <a:lnTo>
                    <a:pt x="524" y="75"/>
                  </a:lnTo>
                  <a:lnTo>
                    <a:pt x="529" y="74"/>
                  </a:lnTo>
                  <a:lnTo>
                    <a:pt x="534" y="73"/>
                  </a:lnTo>
                  <a:lnTo>
                    <a:pt x="539" y="73"/>
                  </a:lnTo>
                  <a:lnTo>
                    <a:pt x="544" y="72"/>
                  </a:lnTo>
                  <a:lnTo>
                    <a:pt x="549" y="71"/>
                  </a:lnTo>
                  <a:lnTo>
                    <a:pt x="554" y="70"/>
                  </a:lnTo>
                  <a:lnTo>
                    <a:pt x="559" y="69"/>
                  </a:lnTo>
                  <a:lnTo>
                    <a:pt x="564" y="68"/>
                  </a:lnTo>
                  <a:lnTo>
                    <a:pt x="569" y="67"/>
                  </a:lnTo>
                  <a:lnTo>
                    <a:pt x="574" y="66"/>
                  </a:lnTo>
                  <a:lnTo>
                    <a:pt x="578" y="65"/>
                  </a:lnTo>
                  <a:lnTo>
                    <a:pt x="584" y="65"/>
                  </a:lnTo>
                  <a:lnTo>
                    <a:pt x="588" y="64"/>
                  </a:lnTo>
                  <a:lnTo>
                    <a:pt x="593" y="63"/>
                  </a:lnTo>
                  <a:lnTo>
                    <a:pt x="598" y="62"/>
                  </a:lnTo>
                  <a:lnTo>
                    <a:pt x="603" y="61"/>
                  </a:lnTo>
                  <a:lnTo>
                    <a:pt x="608" y="60"/>
                  </a:lnTo>
                  <a:lnTo>
                    <a:pt x="613" y="59"/>
                  </a:lnTo>
                  <a:lnTo>
                    <a:pt x="618" y="58"/>
                  </a:lnTo>
                  <a:lnTo>
                    <a:pt x="623" y="58"/>
                  </a:lnTo>
                  <a:lnTo>
                    <a:pt x="628" y="57"/>
                  </a:lnTo>
                  <a:lnTo>
                    <a:pt x="633" y="56"/>
                  </a:lnTo>
                  <a:lnTo>
                    <a:pt x="638" y="55"/>
                  </a:lnTo>
                  <a:lnTo>
                    <a:pt x="643" y="54"/>
                  </a:lnTo>
                  <a:lnTo>
                    <a:pt x="648" y="53"/>
                  </a:lnTo>
                  <a:lnTo>
                    <a:pt x="653" y="52"/>
                  </a:lnTo>
                  <a:lnTo>
                    <a:pt x="658" y="52"/>
                  </a:lnTo>
                  <a:lnTo>
                    <a:pt x="663" y="51"/>
                  </a:lnTo>
                  <a:lnTo>
                    <a:pt x="668" y="50"/>
                  </a:lnTo>
                  <a:lnTo>
                    <a:pt x="672" y="49"/>
                  </a:lnTo>
                  <a:lnTo>
                    <a:pt x="678" y="49"/>
                  </a:lnTo>
                  <a:lnTo>
                    <a:pt x="682" y="48"/>
                  </a:lnTo>
                  <a:lnTo>
                    <a:pt x="682" y="1320"/>
                  </a:lnTo>
                  <a:lnTo>
                    <a:pt x="687" y="1319"/>
                  </a:lnTo>
                  <a:lnTo>
                    <a:pt x="692" y="1319"/>
                  </a:lnTo>
                  <a:lnTo>
                    <a:pt x="697" y="1318"/>
                  </a:lnTo>
                  <a:lnTo>
                    <a:pt x="702" y="1317"/>
                  </a:lnTo>
                  <a:lnTo>
                    <a:pt x="707" y="1316"/>
                  </a:lnTo>
                  <a:lnTo>
                    <a:pt x="712" y="1316"/>
                  </a:lnTo>
                  <a:lnTo>
                    <a:pt x="717" y="1315"/>
                  </a:lnTo>
                  <a:lnTo>
                    <a:pt x="722" y="1314"/>
                  </a:lnTo>
                  <a:lnTo>
                    <a:pt x="727" y="1314"/>
                  </a:lnTo>
                  <a:lnTo>
                    <a:pt x="732" y="1313"/>
                  </a:lnTo>
                  <a:lnTo>
                    <a:pt x="737" y="1312"/>
                  </a:lnTo>
                  <a:lnTo>
                    <a:pt x="742" y="1312"/>
                  </a:lnTo>
                  <a:lnTo>
                    <a:pt x="742" y="39"/>
                  </a:lnTo>
                  <a:lnTo>
                    <a:pt x="747" y="39"/>
                  </a:lnTo>
                  <a:lnTo>
                    <a:pt x="752" y="38"/>
                  </a:lnTo>
                  <a:lnTo>
                    <a:pt x="757" y="38"/>
                  </a:lnTo>
                  <a:lnTo>
                    <a:pt x="762" y="37"/>
                  </a:lnTo>
                  <a:lnTo>
                    <a:pt x="766" y="36"/>
                  </a:lnTo>
                  <a:lnTo>
                    <a:pt x="771" y="36"/>
                  </a:lnTo>
                  <a:lnTo>
                    <a:pt x="776" y="35"/>
                  </a:lnTo>
                  <a:lnTo>
                    <a:pt x="781" y="35"/>
                  </a:lnTo>
                  <a:lnTo>
                    <a:pt x="786" y="34"/>
                  </a:lnTo>
                  <a:lnTo>
                    <a:pt x="791" y="34"/>
                  </a:lnTo>
                  <a:lnTo>
                    <a:pt x="796" y="33"/>
                  </a:lnTo>
                  <a:lnTo>
                    <a:pt x="801" y="32"/>
                  </a:lnTo>
                  <a:lnTo>
                    <a:pt x="806" y="32"/>
                  </a:lnTo>
                  <a:lnTo>
                    <a:pt x="811" y="31"/>
                  </a:lnTo>
                  <a:lnTo>
                    <a:pt x="816" y="31"/>
                  </a:lnTo>
                  <a:lnTo>
                    <a:pt x="821" y="30"/>
                  </a:lnTo>
                  <a:lnTo>
                    <a:pt x="826" y="30"/>
                  </a:lnTo>
                  <a:lnTo>
                    <a:pt x="831" y="29"/>
                  </a:lnTo>
                  <a:lnTo>
                    <a:pt x="836" y="29"/>
                  </a:lnTo>
                  <a:lnTo>
                    <a:pt x="841" y="28"/>
                  </a:lnTo>
                  <a:lnTo>
                    <a:pt x="846" y="27"/>
                  </a:lnTo>
                  <a:lnTo>
                    <a:pt x="851" y="27"/>
                  </a:lnTo>
                  <a:lnTo>
                    <a:pt x="856" y="27"/>
                  </a:lnTo>
                  <a:lnTo>
                    <a:pt x="860" y="26"/>
                  </a:lnTo>
                  <a:lnTo>
                    <a:pt x="865" y="25"/>
                  </a:lnTo>
                  <a:lnTo>
                    <a:pt x="870" y="25"/>
                  </a:lnTo>
                  <a:lnTo>
                    <a:pt x="875" y="24"/>
                  </a:lnTo>
                  <a:lnTo>
                    <a:pt x="880" y="24"/>
                  </a:lnTo>
                  <a:lnTo>
                    <a:pt x="885" y="23"/>
                  </a:lnTo>
                  <a:lnTo>
                    <a:pt x="890" y="23"/>
                  </a:lnTo>
                  <a:lnTo>
                    <a:pt x="895" y="22"/>
                  </a:lnTo>
                  <a:lnTo>
                    <a:pt x="900" y="22"/>
                  </a:lnTo>
                  <a:lnTo>
                    <a:pt x="905" y="21"/>
                  </a:lnTo>
                  <a:lnTo>
                    <a:pt x="910" y="21"/>
                  </a:lnTo>
                  <a:lnTo>
                    <a:pt x="915" y="20"/>
                  </a:lnTo>
                  <a:lnTo>
                    <a:pt x="920" y="20"/>
                  </a:lnTo>
                  <a:lnTo>
                    <a:pt x="925" y="19"/>
                  </a:lnTo>
                  <a:lnTo>
                    <a:pt x="930" y="19"/>
                  </a:lnTo>
                  <a:lnTo>
                    <a:pt x="935" y="18"/>
                  </a:lnTo>
                  <a:lnTo>
                    <a:pt x="940" y="18"/>
                  </a:lnTo>
                  <a:lnTo>
                    <a:pt x="944" y="17"/>
                  </a:lnTo>
                  <a:lnTo>
                    <a:pt x="950" y="17"/>
                  </a:lnTo>
                  <a:lnTo>
                    <a:pt x="954" y="16"/>
                  </a:lnTo>
                  <a:lnTo>
                    <a:pt x="959" y="16"/>
                  </a:lnTo>
                  <a:lnTo>
                    <a:pt x="964" y="15"/>
                  </a:lnTo>
                  <a:lnTo>
                    <a:pt x="969" y="15"/>
                  </a:lnTo>
                  <a:lnTo>
                    <a:pt x="974" y="14"/>
                  </a:lnTo>
                  <a:lnTo>
                    <a:pt x="979" y="14"/>
                  </a:lnTo>
                  <a:lnTo>
                    <a:pt x="984" y="13"/>
                  </a:lnTo>
                  <a:lnTo>
                    <a:pt x="989" y="13"/>
                  </a:lnTo>
                  <a:lnTo>
                    <a:pt x="989" y="1285"/>
                  </a:lnTo>
                  <a:lnTo>
                    <a:pt x="994" y="1285"/>
                  </a:lnTo>
                  <a:lnTo>
                    <a:pt x="999" y="1285"/>
                  </a:lnTo>
                  <a:lnTo>
                    <a:pt x="1004" y="1284"/>
                  </a:lnTo>
                  <a:lnTo>
                    <a:pt x="1009" y="1284"/>
                  </a:lnTo>
                  <a:lnTo>
                    <a:pt x="1014" y="1283"/>
                  </a:lnTo>
                  <a:lnTo>
                    <a:pt x="1019" y="1283"/>
                  </a:lnTo>
                  <a:lnTo>
                    <a:pt x="1024" y="1283"/>
                  </a:lnTo>
                  <a:lnTo>
                    <a:pt x="1029" y="1282"/>
                  </a:lnTo>
                  <a:lnTo>
                    <a:pt x="1034" y="1282"/>
                  </a:lnTo>
                  <a:lnTo>
                    <a:pt x="1039" y="1282"/>
                  </a:lnTo>
                  <a:lnTo>
                    <a:pt x="1044" y="1281"/>
                  </a:lnTo>
                  <a:lnTo>
                    <a:pt x="1048" y="1281"/>
                  </a:lnTo>
                  <a:lnTo>
                    <a:pt x="1053" y="1281"/>
                  </a:lnTo>
                  <a:lnTo>
                    <a:pt x="1058" y="1280"/>
                  </a:lnTo>
                  <a:lnTo>
                    <a:pt x="1063" y="1280"/>
                  </a:lnTo>
                  <a:lnTo>
                    <a:pt x="1068" y="1280"/>
                  </a:lnTo>
                  <a:lnTo>
                    <a:pt x="1068" y="8"/>
                  </a:lnTo>
                  <a:lnTo>
                    <a:pt x="1073" y="7"/>
                  </a:lnTo>
                  <a:lnTo>
                    <a:pt x="1078" y="7"/>
                  </a:lnTo>
                  <a:lnTo>
                    <a:pt x="1083" y="7"/>
                  </a:lnTo>
                  <a:lnTo>
                    <a:pt x="1088" y="7"/>
                  </a:lnTo>
                  <a:lnTo>
                    <a:pt x="1093" y="7"/>
                  </a:lnTo>
                  <a:lnTo>
                    <a:pt x="1098" y="6"/>
                  </a:lnTo>
                  <a:lnTo>
                    <a:pt x="1103" y="6"/>
                  </a:lnTo>
                  <a:lnTo>
                    <a:pt x="1108" y="6"/>
                  </a:lnTo>
                  <a:lnTo>
                    <a:pt x="1113" y="6"/>
                  </a:lnTo>
                  <a:lnTo>
                    <a:pt x="1118" y="5"/>
                  </a:lnTo>
                  <a:lnTo>
                    <a:pt x="1123" y="5"/>
                  </a:lnTo>
                  <a:lnTo>
                    <a:pt x="1128" y="5"/>
                  </a:lnTo>
                  <a:lnTo>
                    <a:pt x="1133" y="5"/>
                  </a:lnTo>
                  <a:lnTo>
                    <a:pt x="1137" y="5"/>
                  </a:lnTo>
                  <a:lnTo>
                    <a:pt x="1142" y="5"/>
                  </a:lnTo>
                  <a:lnTo>
                    <a:pt x="1147" y="4"/>
                  </a:lnTo>
                  <a:lnTo>
                    <a:pt x="1152" y="4"/>
                  </a:lnTo>
                  <a:lnTo>
                    <a:pt x="1157" y="4"/>
                  </a:lnTo>
                  <a:lnTo>
                    <a:pt x="1162" y="4"/>
                  </a:lnTo>
                  <a:lnTo>
                    <a:pt x="1167" y="4"/>
                  </a:lnTo>
                  <a:lnTo>
                    <a:pt x="1172" y="4"/>
                  </a:lnTo>
                  <a:lnTo>
                    <a:pt x="1177" y="3"/>
                  </a:lnTo>
                  <a:lnTo>
                    <a:pt x="1182" y="3"/>
                  </a:lnTo>
                  <a:lnTo>
                    <a:pt x="1187" y="3"/>
                  </a:lnTo>
                  <a:lnTo>
                    <a:pt x="1192" y="3"/>
                  </a:lnTo>
                  <a:lnTo>
                    <a:pt x="1197" y="3"/>
                  </a:lnTo>
                  <a:lnTo>
                    <a:pt x="1202" y="3"/>
                  </a:lnTo>
                  <a:lnTo>
                    <a:pt x="1207" y="3"/>
                  </a:lnTo>
                  <a:lnTo>
                    <a:pt x="1212" y="2"/>
                  </a:lnTo>
                  <a:lnTo>
                    <a:pt x="1217" y="2"/>
                  </a:lnTo>
                  <a:lnTo>
                    <a:pt x="1222" y="2"/>
                  </a:lnTo>
                  <a:lnTo>
                    <a:pt x="1227" y="2"/>
                  </a:lnTo>
                  <a:lnTo>
                    <a:pt x="1231" y="2"/>
                  </a:lnTo>
                  <a:lnTo>
                    <a:pt x="1237" y="2"/>
                  </a:lnTo>
                  <a:lnTo>
                    <a:pt x="1241" y="1"/>
                  </a:lnTo>
                  <a:lnTo>
                    <a:pt x="1246" y="1"/>
                  </a:lnTo>
                  <a:lnTo>
                    <a:pt x="1251" y="1"/>
                  </a:lnTo>
                  <a:lnTo>
                    <a:pt x="1256" y="1"/>
                  </a:lnTo>
                  <a:lnTo>
                    <a:pt x="1261" y="1"/>
                  </a:lnTo>
                  <a:lnTo>
                    <a:pt x="1266" y="1"/>
                  </a:lnTo>
                  <a:lnTo>
                    <a:pt x="1271" y="1"/>
                  </a:lnTo>
                  <a:lnTo>
                    <a:pt x="1276" y="1"/>
                  </a:lnTo>
                  <a:lnTo>
                    <a:pt x="1281" y="0"/>
                  </a:lnTo>
                  <a:lnTo>
                    <a:pt x="1286" y="0"/>
                  </a:lnTo>
                  <a:lnTo>
                    <a:pt x="1291" y="0"/>
                  </a:lnTo>
                  <a:lnTo>
                    <a:pt x="1291" y="1273"/>
                  </a:lnTo>
                  <a:lnTo>
                    <a:pt x="1296" y="1273"/>
                  </a:lnTo>
                  <a:lnTo>
                    <a:pt x="1301" y="1273"/>
                  </a:lnTo>
                  <a:lnTo>
                    <a:pt x="1306" y="1272"/>
                  </a:lnTo>
                  <a:lnTo>
                    <a:pt x="1311" y="1272"/>
                  </a:lnTo>
                  <a:lnTo>
                    <a:pt x="1316" y="1272"/>
                  </a:lnTo>
                  <a:lnTo>
                    <a:pt x="1321" y="1272"/>
                  </a:lnTo>
                  <a:lnTo>
                    <a:pt x="1325" y="1272"/>
                  </a:lnTo>
                  <a:lnTo>
                    <a:pt x="1330" y="1272"/>
                  </a:lnTo>
                  <a:lnTo>
                    <a:pt x="1335" y="1272"/>
                  </a:lnTo>
                  <a:lnTo>
                    <a:pt x="1340" y="1272"/>
                  </a:lnTo>
                  <a:lnTo>
                    <a:pt x="1345" y="1272"/>
                  </a:lnTo>
                  <a:lnTo>
                    <a:pt x="1350" y="1272"/>
                  </a:lnTo>
                  <a:lnTo>
                    <a:pt x="1355" y="1272"/>
                  </a:lnTo>
                  <a:lnTo>
                    <a:pt x="1360" y="1272"/>
                  </a:lnTo>
                  <a:lnTo>
                    <a:pt x="1365" y="1273"/>
                  </a:lnTo>
                  <a:lnTo>
                    <a:pt x="1370" y="1273"/>
                  </a:lnTo>
                  <a:lnTo>
                    <a:pt x="1375" y="1273"/>
                  </a:lnTo>
                  <a:lnTo>
                    <a:pt x="1380" y="1273"/>
                  </a:lnTo>
                  <a:lnTo>
                    <a:pt x="1385" y="1273"/>
                  </a:lnTo>
                  <a:lnTo>
                    <a:pt x="1390" y="1273"/>
                  </a:lnTo>
                  <a:lnTo>
                    <a:pt x="1395" y="1273"/>
                  </a:lnTo>
                  <a:lnTo>
                    <a:pt x="1395" y="1"/>
                  </a:lnTo>
                  <a:lnTo>
                    <a:pt x="1400" y="1"/>
                  </a:lnTo>
                  <a:lnTo>
                    <a:pt x="1405" y="1"/>
                  </a:lnTo>
                  <a:lnTo>
                    <a:pt x="1409" y="1"/>
                  </a:lnTo>
                  <a:lnTo>
                    <a:pt x="1415" y="1"/>
                  </a:lnTo>
                  <a:lnTo>
                    <a:pt x="1419" y="1"/>
                  </a:lnTo>
                  <a:lnTo>
                    <a:pt x="1424" y="2"/>
                  </a:lnTo>
                  <a:lnTo>
                    <a:pt x="1429" y="2"/>
                  </a:lnTo>
                  <a:lnTo>
                    <a:pt x="1434" y="2"/>
                  </a:lnTo>
                  <a:lnTo>
                    <a:pt x="1439" y="2"/>
                  </a:lnTo>
                  <a:lnTo>
                    <a:pt x="1444" y="2"/>
                  </a:lnTo>
                  <a:lnTo>
                    <a:pt x="1449" y="3"/>
                  </a:lnTo>
                  <a:lnTo>
                    <a:pt x="1454" y="3"/>
                  </a:lnTo>
                  <a:lnTo>
                    <a:pt x="1459" y="3"/>
                  </a:lnTo>
                  <a:lnTo>
                    <a:pt x="1464" y="3"/>
                  </a:lnTo>
                  <a:lnTo>
                    <a:pt x="1469" y="3"/>
                  </a:lnTo>
                  <a:lnTo>
                    <a:pt x="1474" y="4"/>
                  </a:lnTo>
                  <a:lnTo>
                    <a:pt x="1479" y="4"/>
                  </a:lnTo>
                  <a:lnTo>
                    <a:pt x="1484" y="4"/>
                  </a:lnTo>
                  <a:lnTo>
                    <a:pt x="1489" y="4"/>
                  </a:lnTo>
                  <a:lnTo>
                    <a:pt x="1494" y="4"/>
                  </a:lnTo>
                  <a:lnTo>
                    <a:pt x="1499" y="5"/>
                  </a:lnTo>
                  <a:lnTo>
                    <a:pt x="1503" y="5"/>
                  </a:lnTo>
                  <a:lnTo>
                    <a:pt x="1509" y="5"/>
                  </a:lnTo>
                  <a:lnTo>
                    <a:pt x="1513" y="5"/>
                  </a:lnTo>
                  <a:lnTo>
                    <a:pt x="1518" y="5"/>
                  </a:lnTo>
                  <a:lnTo>
                    <a:pt x="1523" y="6"/>
                  </a:lnTo>
                  <a:lnTo>
                    <a:pt x="1528" y="6"/>
                  </a:lnTo>
                  <a:lnTo>
                    <a:pt x="1533" y="6"/>
                  </a:lnTo>
                  <a:lnTo>
                    <a:pt x="1538" y="6"/>
                  </a:lnTo>
                  <a:lnTo>
                    <a:pt x="1543" y="6"/>
                  </a:lnTo>
                  <a:lnTo>
                    <a:pt x="1548" y="7"/>
                  </a:lnTo>
                  <a:lnTo>
                    <a:pt x="1553" y="7"/>
                  </a:lnTo>
                  <a:lnTo>
                    <a:pt x="1558" y="7"/>
                  </a:lnTo>
                  <a:lnTo>
                    <a:pt x="1563" y="7"/>
                  </a:lnTo>
                  <a:lnTo>
                    <a:pt x="1568" y="7"/>
                  </a:lnTo>
                  <a:lnTo>
                    <a:pt x="1573" y="8"/>
                  </a:lnTo>
                  <a:lnTo>
                    <a:pt x="1578" y="8"/>
                  </a:lnTo>
                  <a:lnTo>
                    <a:pt x="1583" y="8"/>
                  </a:lnTo>
                  <a:lnTo>
                    <a:pt x="1588" y="8"/>
                  </a:lnTo>
                  <a:lnTo>
                    <a:pt x="1593" y="9"/>
                  </a:lnTo>
                  <a:lnTo>
                    <a:pt x="1597" y="9"/>
                  </a:lnTo>
                  <a:lnTo>
                    <a:pt x="1602" y="9"/>
                  </a:lnTo>
                  <a:lnTo>
                    <a:pt x="1607" y="9"/>
                  </a:lnTo>
                  <a:lnTo>
                    <a:pt x="1612" y="10"/>
                  </a:lnTo>
                  <a:lnTo>
                    <a:pt x="1617" y="10"/>
                  </a:lnTo>
                  <a:lnTo>
                    <a:pt x="1617" y="1282"/>
                  </a:lnTo>
                  <a:lnTo>
                    <a:pt x="1622" y="1282"/>
                  </a:lnTo>
                  <a:lnTo>
                    <a:pt x="1627" y="1283"/>
                  </a:lnTo>
                  <a:lnTo>
                    <a:pt x="1632" y="1283"/>
                  </a:lnTo>
                  <a:lnTo>
                    <a:pt x="1637" y="1283"/>
                  </a:lnTo>
                  <a:lnTo>
                    <a:pt x="1642" y="1283"/>
                  </a:lnTo>
                  <a:lnTo>
                    <a:pt x="1647" y="1284"/>
                  </a:lnTo>
                  <a:lnTo>
                    <a:pt x="1652" y="1284"/>
                  </a:lnTo>
                  <a:lnTo>
                    <a:pt x="1657" y="1284"/>
                  </a:lnTo>
                  <a:lnTo>
                    <a:pt x="1662" y="1285"/>
                  </a:lnTo>
                  <a:lnTo>
                    <a:pt x="1667" y="1285"/>
                  </a:lnTo>
                  <a:lnTo>
                    <a:pt x="1672" y="1285"/>
                  </a:lnTo>
                  <a:lnTo>
                    <a:pt x="1677" y="1286"/>
                  </a:lnTo>
                  <a:lnTo>
                    <a:pt x="1682" y="1286"/>
                  </a:lnTo>
                  <a:lnTo>
                    <a:pt x="1687" y="1287"/>
                  </a:lnTo>
                  <a:lnTo>
                    <a:pt x="1692" y="1287"/>
                  </a:lnTo>
                  <a:lnTo>
                    <a:pt x="1696" y="1287"/>
                  </a:lnTo>
                  <a:lnTo>
                    <a:pt x="1701" y="1288"/>
                  </a:lnTo>
                  <a:lnTo>
                    <a:pt x="1706" y="1288"/>
                  </a:lnTo>
                  <a:lnTo>
                    <a:pt x="1711" y="1289"/>
                  </a:lnTo>
                  <a:lnTo>
                    <a:pt x="1716" y="1289"/>
                  </a:lnTo>
                  <a:lnTo>
                    <a:pt x="1721" y="1290"/>
                  </a:lnTo>
                  <a:lnTo>
                    <a:pt x="1726" y="1290"/>
                  </a:lnTo>
                  <a:lnTo>
                    <a:pt x="1731" y="1291"/>
                  </a:lnTo>
                  <a:lnTo>
                    <a:pt x="1736" y="1291"/>
                  </a:lnTo>
                  <a:lnTo>
                    <a:pt x="1741" y="1292"/>
                  </a:lnTo>
                  <a:lnTo>
                    <a:pt x="1746" y="1292"/>
                  </a:lnTo>
                  <a:lnTo>
                    <a:pt x="1746" y="20"/>
                  </a:lnTo>
                  <a:lnTo>
                    <a:pt x="1751" y="20"/>
                  </a:lnTo>
                  <a:lnTo>
                    <a:pt x="1756" y="21"/>
                  </a:lnTo>
                  <a:lnTo>
                    <a:pt x="1761" y="21"/>
                  </a:lnTo>
                  <a:lnTo>
                    <a:pt x="1766" y="22"/>
                  </a:lnTo>
                  <a:lnTo>
                    <a:pt x="1771" y="22"/>
                  </a:lnTo>
                  <a:lnTo>
                    <a:pt x="1776" y="23"/>
                  </a:lnTo>
                  <a:lnTo>
                    <a:pt x="1781" y="24"/>
                  </a:lnTo>
                  <a:lnTo>
                    <a:pt x="1786" y="24"/>
                  </a:lnTo>
                  <a:lnTo>
                    <a:pt x="1790" y="25"/>
                  </a:lnTo>
                  <a:lnTo>
                    <a:pt x="1795" y="25"/>
                  </a:lnTo>
                  <a:lnTo>
                    <a:pt x="1800" y="26"/>
                  </a:lnTo>
                  <a:lnTo>
                    <a:pt x="1805" y="26"/>
                  </a:lnTo>
                  <a:lnTo>
                    <a:pt x="1810" y="27"/>
                  </a:lnTo>
                  <a:lnTo>
                    <a:pt x="1815" y="27"/>
                  </a:lnTo>
                  <a:lnTo>
                    <a:pt x="1820" y="28"/>
                  </a:lnTo>
                  <a:lnTo>
                    <a:pt x="1825" y="29"/>
                  </a:lnTo>
                  <a:lnTo>
                    <a:pt x="1830" y="29"/>
                  </a:lnTo>
                  <a:lnTo>
                    <a:pt x="1835" y="30"/>
                  </a:lnTo>
                  <a:lnTo>
                    <a:pt x="1840" y="30"/>
                  </a:lnTo>
                  <a:lnTo>
                    <a:pt x="1845" y="31"/>
                  </a:lnTo>
                  <a:lnTo>
                    <a:pt x="1850" y="31"/>
                  </a:lnTo>
                  <a:lnTo>
                    <a:pt x="1855" y="32"/>
                  </a:lnTo>
                  <a:lnTo>
                    <a:pt x="1860" y="32"/>
                  </a:lnTo>
                  <a:lnTo>
                    <a:pt x="1865" y="33"/>
                  </a:lnTo>
                  <a:lnTo>
                    <a:pt x="1870" y="34"/>
                  </a:lnTo>
                  <a:lnTo>
                    <a:pt x="1874" y="34"/>
                  </a:lnTo>
                  <a:lnTo>
                    <a:pt x="1880" y="35"/>
                  </a:lnTo>
                  <a:lnTo>
                    <a:pt x="1884" y="35"/>
                  </a:lnTo>
                  <a:lnTo>
                    <a:pt x="1889" y="36"/>
                  </a:lnTo>
                  <a:lnTo>
                    <a:pt x="1894" y="37"/>
                  </a:lnTo>
                  <a:lnTo>
                    <a:pt x="1899" y="37"/>
                  </a:lnTo>
                  <a:lnTo>
                    <a:pt x="1904" y="38"/>
                  </a:lnTo>
                  <a:lnTo>
                    <a:pt x="1909" y="38"/>
                  </a:lnTo>
                  <a:lnTo>
                    <a:pt x="1914" y="39"/>
                  </a:lnTo>
                  <a:lnTo>
                    <a:pt x="1919" y="40"/>
                  </a:lnTo>
                  <a:lnTo>
                    <a:pt x="1924" y="40"/>
                  </a:lnTo>
                  <a:lnTo>
                    <a:pt x="1929" y="41"/>
                  </a:lnTo>
                  <a:lnTo>
                    <a:pt x="1934" y="41"/>
                  </a:lnTo>
                  <a:lnTo>
                    <a:pt x="1939" y="42"/>
                  </a:lnTo>
                  <a:lnTo>
                    <a:pt x="1944" y="42"/>
                  </a:lnTo>
                  <a:lnTo>
                    <a:pt x="1944" y="1315"/>
                  </a:lnTo>
                  <a:lnTo>
                    <a:pt x="1949" y="1315"/>
                  </a:lnTo>
                  <a:lnTo>
                    <a:pt x="1954" y="1316"/>
                  </a:lnTo>
                  <a:lnTo>
                    <a:pt x="1959" y="1317"/>
                  </a:lnTo>
                  <a:lnTo>
                    <a:pt x="1964" y="1317"/>
                  </a:lnTo>
                  <a:lnTo>
                    <a:pt x="1968" y="1318"/>
                  </a:lnTo>
                  <a:lnTo>
                    <a:pt x="1974" y="1319"/>
                  </a:lnTo>
                  <a:lnTo>
                    <a:pt x="1978" y="1319"/>
                  </a:lnTo>
                  <a:lnTo>
                    <a:pt x="1983" y="1320"/>
                  </a:lnTo>
                  <a:lnTo>
                    <a:pt x="1988" y="1321"/>
                  </a:lnTo>
                  <a:lnTo>
                    <a:pt x="1993" y="1321"/>
                  </a:lnTo>
                  <a:lnTo>
                    <a:pt x="1998" y="1322"/>
                  </a:lnTo>
                  <a:lnTo>
                    <a:pt x="2003" y="1323"/>
                  </a:lnTo>
                  <a:lnTo>
                    <a:pt x="2008" y="1323"/>
                  </a:lnTo>
                  <a:lnTo>
                    <a:pt x="2013" y="1324"/>
                  </a:lnTo>
                  <a:lnTo>
                    <a:pt x="2018" y="1325"/>
                  </a:lnTo>
                  <a:lnTo>
                    <a:pt x="2023" y="1325"/>
                  </a:lnTo>
                  <a:lnTo>
                    <a:pt x="2028" y="1326"/>
                  </a:lnTo>
                  <a:lnTo>
                    <a:pt x="2033" y="1327"/>
                  </a:lnTo>
                  <a:lnTo>
                    <a:pt x="2038" y="1328"/>
                  </a:lnTo>
                  <a:lnTo>
                    <a:pt x="2043" y="1329"/>
                  </a:lnTo>
                  <a:lnTo>
                    <a:pt x="2048" y="1329"/>
                  </a:lnTo>
                  <a:lnTo>
                    <a:pt x="2053" y="1330"/>
                  </a:lnTo>
                  <a:lnTo>
                    <a:pt x="2058" y="1331"/>
                  </a:lnTo>
                  <a:lnTo>
                    <a:pt x="2062" y="1332"/>
                  </a:lnTo>
                  <a:lnTo>
                    <a:pt x="2067" y="1333"/>
                  </a:lnTo>
                  <a:lnTo>
                    <a:pt x="2072" y="1333"/>
                  </a:lnTo>
                  <a:lnTo>
                    <a:pt x="2077" y="1334"/>
                  </a:lnTo>
                  <a:lnTo>
                    <a:pt x="2082" y="1335"/>
                  </a:lnTo>
                  <a:lnTo>
                    <a:pt x="2087" y="1336"/>
                  </a:lnTo>
                  <a:lnTo>
                    <a:pt x="2092" y="1337"/>
                  </a:lnTo>
                  <a:lnTo>
                    <a:pt x="2097" y="1338"/>
                  </a:lnTo>
                  <a:lnTo>
                    <a:pt x="2102" y="1339"/>
                  </a:lnTo>
                  <a:lnTo>
                    <a:pt x="2107" y="1340"/>
                  </a:lnTo>
                  <a:lnTo>
                    <a:pt x="2112" y="1341"/>
                  </a:lnTo>
                  <a:lnTo>
                    <a:pt x="2112" y="68"/>
                  </a:lnTo>
                  <a:lnTo>
                    <a:pt x="2117" y="69"/>
                  </a:lnTo>
                  <a:lnTo>
                    <a:pt x="2122" y="70"/>
                  </a:lnTo>
                  <a:lnTo>
                    <a:pt x="2127" y="71"/>
                  </a:lnTo>
                  <a:lnTo>
                    <a:pt x="2132" y="72"/>
                  </a:lnTo>
                  <a:lnTo>
                    <a:pt x="2137" y="73"/>
                  </a:lnTo>
                  <a:lnTo>
                    <a:pt x="2142" y="74"/>
                  </a:lnTo>
                  <a:lnTo>
                    <a:pt x="2147" y="75"/>
                  </a:lnTo>
                  <a:lnTo>
                    <a:pt x="2152" y="76"/>
                  </a:lnTo>
                  <a:lnTo>
                    <a:pt x="2156" y="77"/>
                  </a:lnTo>
                  <a:lnTo>
                    <a:pt x="2161" y="78"/>
                  </a:lnTo>
                  <a:lnTo>
                    <a:pt x="2166" y="78"/>
                  </a:lnTo>
                  <a:lnTo>
                    <a:pt x="2171" y="79"/>
                  </a:lnTo>
                  <a:lnTo>
                    <a:pt x="2176" y="80"/>
                  </a:lnTo>
                  <a:lnTo>
                    <a:pt x="2181" y="81"/>
                  </a:lnTo>
                  <a:lnTo>
                    <a:pt x="2186" y="82"/>
                  </a:lnTo>
                  <a:lnTo>
                    <a:pt x="2191" y="83"/>
                  </a:lnTo>
                  <a:lnTo>
                    <a:pt x="2196" y="84"/>
                  </a:lnTo>
                  <a:lnTo>
                    <a:pt x="2201" y="85"/>
                  </a:lnTo>
                  <a:lnTo>
                    <a:pt x="2206" y="86"/>
                  </a:lnTo>
                  <a:lnTo>
                    <a:pt x="2211" y="87"/>
                  </a:lnTo>
                  <a:lnTo>
                    <a:pt x="2216" y="88"/>
                  </a:lnTo>
                  <a:lnTo>
                    <a:pt x="2221" y="89"/>
                  </a:lnTo>
                  <a:lnTo>
                    <a:pt x="2226" y="90"/>
                  </a:lnTo>
                  <a:lnTo>
                    <a:pt x="2231" y="91"/>
                  </a:lnTo>
                  <a:lnTo>
                    <a:pt x="2236" y="92"/>
                  </a:lnTo>
                  <a:lnTo>
                    <a:pt x="2241" y="93"/>
                  </a:lnTo>
                  <a:lnTo>
                    <a:pt x="2246" y="94"/>
                  </a:lnTo>
                  <a:lnTo>
                    <a:pt x="2250" y="95"/>
                  </a:lnTo>
                  <a:lnTo>
                    <a:pt x="2255" y="96"/>
                  </a:lnTo>
                  <a:lnTo>
                    <a:pt x="2260" y="97"/>
                  </a:lnTo>
                  <a:lnTo>
                    <a:pt x="2265" y="98"/>
                  </a:lnTo>
                  <a:lnTo>
                    <a:pt x="2270" y="99"/>
                  </a:lnTo>
                  <a:lnTo>
                    <a:pt x="2275" y="100"/>
                  </a:lnTo>
                  <a:lnTo>
                    <a:pt x="2280" y="101"/>
                  </a:lnTo>
                  <a:lnTo>
                    <a:pt x="2285" y="102"/>
                  </a:lnTo>
                  <a:lnTo>
                    <a:pt x="2285" y="1374"/>
                  </a:lnTo>
                  <a:lnTo>
                    <a:pt x="2290" y="1375"/>
                  </a:lnTo>
                  <a:lnTo>
                    <a:pt x="2295" y="1376"/>
                  </a:lnTo>
                  <a:lnTo>
                    <a:pt x="2300" y="1378"/>
                  </a:lnTo>
                  <a:lnTo>
                    <a:pt x="2305" y="1379"/>
                  </a:lnTo>
                  <a:lnTo>
                    <a:pt x="2310" y="1380"/>
                  </a:lnTo>
                  <a:lnTo>
                    <a:pt x="2310" y="1380"/>
                  </a:lnTo>
                  <a:lnTo>
                    <a:pt x="2315" y="1381"/>
                  </a:lnTo>
                  <a:lnTo>
                    <a:pt x="2320" y="1382"/>
                  </a:lnTo>
                  <a:lnTo>
                    <a:pt x="2325" y="1383"/>
                  </a:lnTo>
                  <a:lnTo>
                    <a:pt x="2330" y="1384"/>
                  </a:lnTo>
                  <a:lnTo>
                    <a:pt x="2335" y="1385"/>
                  </a:lnTo>
                  <a:lnTo>
                    <a:pt x="2340" y="1385"/>
                  </a:lnTo>
                  <a:lnTo>
                    <a:pt x="2345" y="1386"/>
                  </a:lnTo>
                  <a:lnTo>
                    <a:pt x="2349" y="1387"/>
                  </a:lnTo>
                  <a:lnTo>
                    <a:pt x="2354" y="1387"/>
                  </a:lnTo>
                  <a:lnTo>
                    <a:pt x="2359" y="1388"/>
                  </a:lnTo>
                  <a:lnTo>
                    <a:pt x="2364" y="1389"/>
                  </a:lnTo>
                  <a:lnTo>
                    <a:pt x="2369" y="1389"/>
                  </a:lnTo>
                  <a:lnTo>
                    <a:pt x="2374" y="1389"/>
                  </a:lnTo>
                  <a:lnTo>
                    <a:pt x="2379" y="1390"/>
                  </a:lnTo>
                  <a:lnTo>
                    <a:pt x="2384" y="1390"/>
                  </a:lnTo>
                  <a:lnTo>
                    <a:pt x="2389" y="1391"/>
                  </a:lnTo>
                  <a:lnTo>
                    <a:pt x="2394" y="1391"/>
                  </a:lnTo>
                  <a:lnTo>
                    <a:pt x="2399" y="1391"/>
                  </a:lnTo>
                  <a:lnTo>
                    <a:pt x="2404" y="1391"/>
                  </a:lnTo>
                  <a:lnTo>
                    <a:pt x="2409" y="1391"/>
                  </a:lnTo>
                  <a:lnTo>
                    <a:pt x="2414" y="1391"/>
                  </a:lnTo>
                  <a:lnTo>
                    <a:pt x="2419" y="1391"/>
                  </a:lnTo>
                  <a:lnTo>
                    <a:pt x="2424" y="1391"/>
                  </a:lnTo>
                  <a:lnTo>
                    <a:pt x="2429" y="1391"/>
                  </a:lnTo>
                  <a:lnTo>
                    <a:pt x="2433" y="1391"/>
                  </a:lnTo>
                  <a:lnTo>
                    <a:pt x="2439" y="1390"/>
                  </a:lnTo>
                  <a:lnTo>
                    <a:pt x="2443" y="1390"/>
                  </a:lnTo>
                  <a:lnTo>
                    <a:pt x="2448" y="1390"/>
                  </a:lnTo>
                  <a:lnTo>
                    <a:pt x="2453" y="1389"/>
                  </a:lnTo>
                  <a:lnTo>
                    <a:pt x="2458" y="1389"/>
                  </a:lnTo>
                  <a:lnTo>
                    <a:pt x="2463" y="1388"/>
                  </a:lnTo>
                  <a:lnTo>
                    <a:pt x="2468" y="1387"/>
                  </a:lnTo>
                  <a:lnTo>
                    <a:pt x="2473" y="1387"/>
                  </a:lnTo>
                  <a:lnTo>
                    <a:pt x="2478" y="1386"/>
                  </a:lnTo>
                  <a:lnTo>
                    <a:pt x="2483" y="1386"/>
                  </a:lnTo>
                  <a:lnTo>
                    <a:pt x="2488" y="1385"/>
                  </a:lnTo>
                  <a:lnTo>
                    <a:pt x="2493" y="1384"/>
                  </a:lnTo>
                  <a:lnTo>
                    <a:pt x="2498" y="1383"/>
                  </a:lnTo>
                  <a:lnTo>
                    <a:pt x="2503" y="1382"/>
                  </a:lnTo>
                  <a:lnTo>
                    <a:pt x="2508" y="1381"/>
                  </a:lnTo>
                  <a:lnTo>
                    <a:pt x="2508" y="1381"/>
                  </a:lnTo>
                  <a:lnTo>
                    <a:pt x="2513" y="1380"/>
                  </a:lnTo>
                  <a:lnTo>
                    <a:pt x="2518" y="1379"/>
                  </a:lnTo>
                  <a:lnTo>
                    <a:pt x="2523" y="1378"/>
                  </a:lnTo>
                  <a:lnTo>
                    <a:pt x="2527" y="1377"/>
                  </a:lnTo>
                  <a:lnTo>
                    <a:pt x="2533" y="1376"/>
                  </a:lnTo>
                  <a:lnTo>
                    <a:pt x="2533" y="104"/>
                  </a:lnTo>
                  <a:lnTo>
                    <a:pt x="2537" y="103"/>
                  </a:lnTo>
                  <a:lnTo>
                    <a:pt x="2542" y="102"/>
                  </a:lnTo>
                  <a:lnTo>
                    <a:pt x="2547" y="101"/>
                  </a:lnTo>
                  <a:lnTo>
                    <a:pt x="2552" y="100"/>
                  </a:lnTo>
                  <a:lnTo>
                    <a:pt x="2557" y="99"/>
                  </a:lnTo>
                  <a:lnTo>
                    <a:pt x="2562" y="98"/>
                  </a:lnTo>
                  <a:lnTo>
                    <a:pt x="2567" y="97"/>
                  </a:lnTo>
                  <a:lnTo>
                    <a:pt x="2572" y="96"/>
                  </a:lnTo>
                  <a:lnTo>
                    <a:pt x="2577" y="95"/>
                  </a:lnTo>
                  <a:lnTo>
                    <a:pt x="2582" y="94"/>
                  </a:lnTo>
                  <a:lnTo>
                    <a:pt x="2587" y="93"/>
                  </a:lnTo>
                  <a:lnTo>
                    <a:pt x="2592" y="92"/>
                  </a:lnTo>
                  <a:lnTo>
                    <a:pt x="2597" y="91"/>
                  </a:lnTo>
                  <a:lnTo>
                    <a:pt x="2602" y="91"/>
                  </a:lnTo>
                  <a:lnTo>
                    <a:pt x="2607" y="90"/>
                  </a:lnTo>
                  <a:lnTo>
                    <a:pt x="2612" y="8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701952" y="4302697"/>
              <a:ext cx="989625" cy="210624"/>
            </a:xfrm>
            <a:custGeom>
              <a:avLst/>
              <a:gdLst>
                <a:gd name="T0" fmla="*/ 0 w 831"/>
                <a:gd name="T1" fmla="*/ 90 h 92"/>
                <a:gd name="T2" fmla="*/ 14 w 831"/>
                <a:gd name="T3" fmla="*/ 90 h 92"/>
                <a:gd name="T4" fmla="*/ 29 w 831"/>
                <a:gd name="T5" fmla="*/ 89 h 92"/>
                <a:gd name="T6" fmla="*/ 44 w 831"/>
                <a:gd name="T7" fmla="*/ 88 h 92"/>
                <a:gd name="T8" fmla="*/ 59 w 831"/>
                <a:gd name="T9" fmla="*/ 86 h 92"/>
                <a:gd name="T10" fmla="*/ 74 w 831"/>
                <a:gd name="T11" fmla="*/ 82 h 92"/>
                <a:gd name="T12" fmla="*/ 89 w 831"/>
                <a:gd name="T13" fmla="*/ 77 h 92"/>
                <a:gd name="T14" fmla="*/ 104 w 831"/>
                <a:gd name="T15" fmla="*/ 68 h 92"/>
                <a:gd name="T16" fmla="*/ 118 w 831"/>
                <a:gd name="T17" fmla="*/ 57 h 92"/>
                <a:gd name="T18" fmla="*/ 133 w 831"/>
                <a:gd name="T19" fmla="*/ 46 h 92"/>
                <a:gd name="T20" fmla="*/ 148 w 831"/>
                <a:gd name="T21" fmla="*/ 35 h 92"/>
                <a:gd name="T22" fmla="*/ 163 w 831"/>
                <a:gd name="T23" fmla="*/ 25 h 92"/>
                <a:gd name="T24" fmla="*/ 178 w 831"/>
                <a:gd name="T25" fmla="*/ 16 h 92"/>
                <a:gd name="T26" fmla="*/ 192 w 831"/>
                <a:gd name="T27" fmla="*/ 8 h 92"/>
                <a:gd name="T28" fmla="*/ 207 w 831"/>
                <a:gd name="T29" fmla="*/ 3 h 92"/>
                <a:gd name="T30" fmla="*/ 222 w 831"/>
                <a:gd name="T31" fmla="*/ 0 h 92"/>
                <a:gd name="T32" fmla="*/ 237 w 831"/>
                <a:gd name="T33" fmla="*/ 0 h 92"/>
                <a:gd name="T34" fmla="*/ 252 w 831"/>
                <a:gd name="T35" fmla="*/ 2 h 92"/>
                <a:gd name="T36" fmla="*/ 267 w 831"/>
                <a:gd name="T37" fmla="*/ 6 h 92"/>
                <a:gd name="T38" fmla="*/ 282 w 831"/>
                <a:gd name="T39" fmla="*/ 13 h 92"/>
                <a:gd name="T40" fmla="*/ 296 w 831"/>
                <a:gd name="T41" fmla="*/ 22 h 92"/>
                <a:gd name="T42" fmla="*/ 311 w 831"/>
                <a:gd name="T43" fmla="*/ 32 h 92"/>
                <a:gd name="T44" fmla="*/ 326 w 831"/>
                <a:gd name="T45" fmla="*/ 43 h 92"/>
                <a:gd name="T46" fmla="*/ 341 w 831"/>
                <a:gd name="T47" fmla="*/ 54 h 92"/>
                <a:gd name="T48" fmla="*/ 356 w 831"/>
                <a:gd name="T49" fmla="*/ 64 h 92"/>
                <a:gd name="T50" fmla="*/ 371 w 831"/>
                <a:gd name="T51" fmla="*/ 75 h 92"/>
                <a:gd name="T52" fmla="*/ 385 w 831"/>
                <a:gd name="T53" fmla="*/ 81 h 92"/>
                <a:gd name="T54" fmla="*/ 400 w 831"/>
                <a:gd name="T55" fmla="*/ 85 h 92"/>
                <a:gd name="T56" fmla="*/ 415 w 831"/>
                <a:gd name="T57" fmla="*/ 88 h 92"/>
                <a:gd name="T58" fmla="*/ 430 w 831"/>
                <a:gd name="T59" fmla="*/ 89 h 92"/>
                <a:gd name="T60" fmla="*/ 445 w 831"/>
                <a:gd name="T61" fmla="*/ 90 h 92"/>
                <a:gd name="T62" fmla="*/ 460 w 831"/>
                <a:gd name="T63" fmla="*/ 91 h 92"/>
                <a:gd name="T64" fmla="*/ 474 w 831"/>
                <a:gd name="T65" fmla="*/ 91 h 92"/>
                <a:gd name="T66" fmla="*/ 489 w 831"/>
                <a:gd name="T67" fmla="*/ 91 h 92"/>
                <a:gd name="T68" fmla="*/ 504 w 831"/>
                <a:gd name="T69" fmla="*/ 91 h 92"/>
                <a:gd name="T70" fmla="*/ 519 w 831"/>
                <a:gd name="T71" fmla="*/ 91 h 92"/>
                <a:gd name="T72" fmla="*/ 534 w 831"/>
                <a:gd name="T73" fmla="*/ 91 h 92"/>
                <a:gd name="T74" fmla="*/ 549 w 831"/>
                <a:gd name="T75" fmla="*/ 91 h 92"/>
                <a:gd name="T76" fmla="*/ 563 w 831"/>
                <a:gd name="T77" fmla="*/ 91 h 92"/>
                <a:gd name="T78" fmla="*/ 578 w 831"/>
                <a:gd name="T79" fmla="*/ 92 h 92"/>
                <a:gd name="T80" fmla="*/ 593 w 831"/>
                <a:gd name="T81" fmla="*/ 92 h 92"/>
                <a:gd name="T82" fmla="*/ 608 w 831"/>
                <a:gd name="T83" fmla="*/ 92 h 92"/>
                <a:gd name="T84" fmla="*/ 623 w 831"/>
                <a:gd name="T85" fmla="*/ 92 h 92"/>
                <a:gd name="T86" fmla="*/ 638 w 831"/>
                <a:gd name="T87" fmla="*/ 92 h 92"/>
                <a:gd name="T88" fmla="*/ 653 w 831"/>
                <a:gd name="T89" fmla="*/ 92 h 92"/>
                <a:gd name="T90" fmla="*/ 667 w 831"/>
                <a:gd name="T91" fmla="*/ 92 h 92"/>
                <a:gd name="T92" fmla="*/ 682 w 831"/>
                <a:gd name="T93" fmla="*/ 92 h 92"/>
                <a:gd name="T94" fmla="*/ 697 w 831"/>
                <a:gd name="T95" fmla="*/ 92 h 92"/>
                <a:gd name="T96" fmla="*/ 712 w 831"/>
                <a:gd name="T97" fmla="*/ 92 h 92"/>
                <a:gd name="T98" fmla="*/ 727 w 831"/>
                <a:gd name="T99" fmla="*/ 92 h 92"/>
                <a:gd name="T100" fmla="*/ 742 w 831"/>
                <a:gd name="T101" fmla="*/ 92 h 92"/>
                <a:gd name="T102" fmla="*/ 756 w 831"/>
                <a:gd name="T103" fmla="*/ 92 h 92"/>
                <a:gd name="T104" fmla="*/ 771 w 831"/>
                <a:gd name="T105" fmla="*/ 92 h 92"/>
                <a:gd name="T106" fmla="*/ 786 w 831"/>
                <a:gd name="T107" fmla="*/ 92 h 92"/>
                <a:gd name="T108" fmla="*/ 801 w 831"/>
                <a:gd name="T109" fmla="*/ 92 h 92"/>
                <a:gd name="T110" fmla="*/ 816 w 831"/>
                <a:gd name="T111" fmla="*/ 92 h 92"/>
                <a:gd name="T112" fmla="*/ 831 w 831"/>
                <a:gd name="T1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1" h="92">
                  <a:moveTo>
                    <a:pt x="0" y="90"/>
                  </a:moveTo>
                  <a:lnTo>
                    <a:pt x="14" y="90"/>
                  </a:lnTo>
                  <a:lnTo>
                    <a:pt x="29" y="89"/>
                  </a:lnTo>
                  <a:lnTo>
                    <a:pt x="44" y="88"/>
                  </a:lnTo>
                  <a:lnTo>
                    <a:pt x="59" y="86"/>
                  </a:lnTo>
                  <a:lnTo>
                    <a:pt x="74" y="82"/>
                  </a:lnTo>
                  <a:lnTo>
                    <a:pt x="89" y="77"/>
                  </a:lnTo>
                  <a:lnTo>
                    <a:pt x="104" y="68"/>
                  </a:lnTo>
                  <a:lnTo>
                    <a:pt x="118" y="57"/>
                  </a:lnTo>
                  <a:lnTo>
                    <a:pt x="133" y="46"/>
                  </a:lnTo>
                  <a:lnTo>
                    <a:pt x="148" y="35"/>
                  </a:lnTo>
                  <a:lnTo>
                    <a:pt x="163" y="25"/>
                  </a:lnTo>
                  <a:lnTo>
                    <a:pt x="178" y="16"/>
                  </a:lnTo>
                  <a:lnTo>
                    <a:pt x="192" y="8"/>
                  </a:lnTo>
                  <a:lnTo>
                    <a:pt x="207" y="3"/>
                  </a:lnTo>
                  <a:lnTo>
                    <a:pt x="222" y="0"/>
                  </a:lnTo>
                  <a:lnTo>
                    <a:pt x="237" y="0"/>
                  </a:lnTo>
                  <a:lnTo>
                    <a:pt x="252" y="2"/>
                  </a:lnTo>
                  <a:lnTo>
                    <a:pt x="267" y="6"/>
                  </a:lnTo>
                  <a:lnTo>
                    <a:pt x="282" y="13"/>
                  </a:lnTo>
                  <a:lnTo>
                    <a:pt x="296" y="22"/>
                  </a:lnTo>
                  <a:lnTo>
                    <a:pt x="311" y="32"/>
                  </a:lnTo>
                  <a:lnTo>
                    <a:pt x="326" y="43"/>
                  </a:lnTo>
                  <a:lnTo>
                    <a:pt x="341" y="54"/>
                  </a:lnTo>
                  <a:lnTo>
                    <a:pt x="356" y="64"/>
                  </a:lnTo>
                  <a:lnTo>
                    <a:pt x="371" y="75"/>
                  </a:lnTo>
                  <a:lnTo>
                    <a:pt x="385" y="81"/>
                  </a:lnTo>
                  <a:lnTo>
                    <a:pt x="400" y="85"/>
                  </a:lnTo>
                  <a:lnTo>
                    <a:pt x="415" y="88"/>
                  </a:lnTo>
                  <a:lnTo>
                    <a:pt x="430" y="89"/>
                  </a:lnTo>
                  <a:lnTo>
                    <a:pt x="445" y="90"/>
                  </a:lnTo>
                  <a:lnTo>
                    <a:pt x="460" y="91"/>
                  </a:lnTo>
                  <a:lnTo>
                    <a:pt x="474" y="91"/>
                  </a:lnTo>
                  <a:lnTo>
                    <a:pt x="489" y="91"/>
                  </a:lnTo>
                  <a:lnTo>
                    <a:pt x="504" y="91"/>
                  </a:lnTo>
                  <a:lnTo>
                    <a:pt x="519" y="91"/>
                  </a:lnTo>
                  <a:lnTo>
                    <a:pt x="534" y="91"/>
                  </a:lnTo>
                  <a:lnTo>
                    <a:pt x="549" y="91"/>
                  </a:lnTo>
                  <a:lnTo>
                    <a:pt x="563" y="91"/>
                  </a:lnTo>
                  <a:lnTo>
                    <a:pt x="578" y="92"/>
                  </a:lnTo>
                  <a:lnTo>
                    <a:pt x="593" y="92"/>
                  </a:lnTo>
                  <a:lnTo>
                    <a:pt x="608" y="92"/>
                  </a:lnTo>
                  <a:lnTo>
                    <a:pt x="623" y="92"/>
                  </a:lnTo>
                  <a:lnTo>
                    <a:pt x="638" y="92"/>
                  </a:lnTo>
                  <a:lnTo>
                    <a:pt x="653" y="92"/>
                  </a:lnTo>
                  <a:lnTo>
                    <a:pt x="667" y="92"/>
                  </a:lnTo>
                  <a:lnTo>
                    <a:pt x="682" y="92"/>
                  </a:lnTo>
                  <a:lnTo>
                    <a:pt x="697" y="92"/>
                  </a:lnTo>
                  <a:lnTo>
                    <a:pt x="712" y="92"/>
                  </a:lnTo>
                  <a:lnTo>
                    <a:pt x="727" y="92"/>
                  </a:lnTo>
                  <a:lnTo>
                    <a:pt x="742" y="92"/>
                  </a:lnTo>
                  <a:lnTo>
                    <a:pt x="756" y="92"/>
                  </a:lnTo>
                  <a:lnTo>
                    <a:pt x="771" y="92"/>
                  </a:lnTo>
                  <a:lnTo>
                    <a:pt x="786" y="92"/>
                  </a:lnTo>
                  <a:lnTo>
                    <a:pt x="801" y="92"/>
                  </a:lnTo>
                  <a:lnTo>
                    <a:pt x="816" y="92"/>
                  </a:lnTo>
                  <a:lnTo>
                    <a:pt x="831" y="92"/>
                  </a:lnTo>
                </a:path>
              </a:pathLst>
            </a:custGeom>
            <a:noFill/>
            <a:ln w="19050" cap="flat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397771" y="3753242"/>
              <a:ext cx="1396907" cy="254123"/>
            </a:xfrm>
            <a:custGeom>
              <a:avLst/>
              <a:gdLst>
                <a:gd name="T0" fmla="*/ 15 w 1173"/>
                <a:gd name="T1" fmla="*/ 111 h 111"/>
                <a:gd name="T2" fmla="*/ 45 w 1173"/>
                <a:gd name="T3" fmla="*/ 111 h 111"/>
                <a:gd name="T4" fmla="*/ 74 w 1173"/>
                <a:gd name="T5" fmla="*/ 111 h 111"/>
                <a:gd name="T6" fmla="*/ 104 w 1173"/>
                <a:gd name="T7" fmla="*/ 111 h 111"/>
                <a:gd name="T8" fmla="*/ 134 w 1173"/>
                <a:gd name="T9" fmla="*/ 111 h 111"/>
                <a:gd name="T10" fmla="*/ 163 w 1173"/>
                <a:gd name="T11" fmla="*/ 111 h 111"/>
                <a:gd name="T12" fmla="*/ 193 w 1173"/>
                <a:gd name="T13" fmla="*/ 111 h 111"/>
                <a:gd name="T14" fmla="*/ 223 w 1173"/>
                <a:gd name="T15" fmla="*/ 110 h 111"/>
                <a:gd name="T16" fmla="*/ 253 w 1173"/>
                <a:gd name="T17" fmla="*/ 110 h 111"/>
                <a:gd name="T18" fmla="*/ 282 w 1173"/>
                <a:gd name="T19" fmla="*/ 110 h 111"/>
                <a:gd name="T20" fmla="*/ 312 w 1173"/>
                <a:gd name="T21" fmla="*/ 110 h 111"/>
                <a:gd name="T22" fmla="*/ 342 w 1173"/>
                <a:gd name="T23" fmla="*/ 110 h 111"/>
                <a:gd name="T24" fmla="*/ 371 w 1173"/>
                <a:gd name="T25" fmla="*/ 110 h 111"/>
                <a:gd name="T26" fmla="*/ 401 w 1173"/>
                <a:gd name="T27" fmla="*/ 109 h 111"/>
                <a:gd name="T28" fmla="*/ 431 w 1173"/>
                <a:gd name="T29" fmla="*/ 105 h 111"/>
                <a:gd name="T30" fmla="*/ 460 w 1173"/>
                <a:gd name="T31" fmla="*/ 98 h 111"/>
                <a:gd name="T32" fmla="*/ 490 w 1173"/>
                <a:gd name="T33" fmla="*/ 81 h 111"/>
                <a:gd name="T34" fmla="*/ 520 w 1173"/>
                <a:gd name="T35" fmla="*/ 48 h 111"/>
                <a:gd name="T36" fmla="*/ 549 w 1173"/>
                <a:gd name="T37" fmla="*/ 18 h 111"/>
                <a:gd name="T38" fmla="*/ 579 w 1173"/>
                <a:gd name="T39" fmla="*/ 1 h 111"/>
                <a:gd name="T40" fmla="*/ 609 w 1173"/>
                <a:gd name="T41" fmla="*/ 4 h 111"/>
                <a:gd name="T42" fmla="*/ 638 w 1173"/>
                <a:gd name="T43" fmla="*/ 25 h 111"/>
                <a:gd name="T44" fmla="*/ 668 w 1173"/>
                <a:gd name="T45" fmla="*/ 57 h 111"/>
                <a:gd name="T46" fmla="*/ 698 w 1173"/>
                <a:gd name="T47" fmla="*/ 87 h 111"/>
                <a:gd name="T48" fmla="*/ 727 w 1173"/>
                <a:gd name="T49" fmla="*/ 101 h 111"/>
                <a:gd name="T50" fmla="*/ 757 w 1173"/>
                <a:gd name="T51" fmla="*/ 107 h 111"/>
                <a:gd name="T52" fmla="*/ 787 w 1173"/>
                <a:gd name="T53" fmla="*/ 109 h 111"/>
                <a:gd name="T54" fmla="*/ 816 w 1173"/>
                <a:gd name="T55" fmla="*/ 110 h 111"/>
                <a:gd name="T56" fmla="*/ 846 w 1173"/>
                <a:gd name="T57" fmla="*/ 111 h 111"/>
                <a:gd name="T58" fmla="*/ 876 w 1173"/>
                <a:gd name="T59" fmla="*/ 111 h 111"/>
                <a:gd name="T60" fmla="*/ 906 w 1173"/>
                <a:gd name="T61" fmla="*/ 111 h 111"/>
                <a:gd name="T62" fmla="*/ 935 w 1173"/>
                <a:gd name="T63" fmla="*/ 111 h 111"/>
                <a:gd name="T64" fmla="*/ 965 w 1173"/>
                <a:gd name="T65" fmla="*/ 111 h 111"/>
                <a:gd name="T66" fmla="*/ 994 w 1173"/>
                <a:gd name="T67" fmla="*/ 111 h 111"/>
                <a:gd name="T68" fmla="*/ 1024 w 1173"/>
                <a:gd name="T69" fmla="*/ 110 h 111"/>
                <a:gd name="T70" fmla="*/ 1054 w 1173"/>
                <a:gd name="T71" fmla="*/ 111 h 111"/>
                <a:gd name="T72" fmla="*/ 1084 w 1173"/>
                <a:gd name="T73" fmla="*/ 111 h 111"/>
                <a:gd name="T74" fmla="*/ 1113 w 1173"/>
                <a:gd name="T75" fmla="*/ 111 h 111"/>
                <a:gd name="T76" fmla="*/ 1143 w 1173"/>
                <a:gd name="T77" fmla="*/ 111 h 111"/>
                <a:gd name="T78" fmla="*/ 1173 w 1173"/>
                <a:gd name="T7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3" h="111">
                  <a:moveTo>
                    <a:pt x="0" y="111"/>
                  </a:moveTo>
                  <a:lnTo>
                    <a:pt x="15" y="111"/>
                  </a:lnTo>
                  <a:lnTo>
                    <a:pt x="30" y="111"/>
                  </a:lnTo>
                  <a:lnTo>
                    <a:pt x="45" y="111"/>
                  </a:lnTo>
                  <a:lnTo>
                    <a:pt x="60" y="111"/>
                  </a:lnTo>
                  <a:lnTo>
                    <a:pt x="74" y="111"/>
                  </a:lnTo>
                  <a:lnTo>
                    <a:pt x="89" y="111"/>
                  </a:lnTo>
                  <a:lnTo>
                    <a:pt x="104" y="111"/>
                  </a:lnTo>
                  <a:lnTo>
                    <a:pt x="119" y="111"/>
                  </a:lnTo>
                  <a:lnTo>
                    <a:pt x="134" y="111"/>
                  </a:lnTo>
                  <a:lnTo>
                    <a:pt x="149" y="111"/>
                  </a:lnTo>
                  <a:lnTo>
                    <a:pt x="163" y="111"/>
                  </a:lnTo>
                  <a:lnTo>
                    <a:pt x="178" y="111"/>
                  </a:lnTo>
                  <a:lnTo>
                    <a:pt x="193" y="111"/>
                  </a:lnTo>
                  <a:lnTo>
                    <a:pt x="208" y="110"/>
                  </a:lnTo>
                  <a:lnTo>
                    <a:pt x="223" y="110"/>
                  </a:lnTo>
                  <a:lnTo>
                    <a:pt x="238" y="110"/>
                  </a:lnTo>
                  <a:lnTo>
                    <a:pt x="253" y="110"/>
                  </a:lnTo>
                  <a:lnTo>
                    <a:pt x="267" y="110"/>
                  </a:lnTo>
                  <a:lnTo>
                    <a:pt x="282" y="110"/>
                  </a:lnTo>
                  <a:lnTo>
                    <a:pt x="297" y="110"/>
                  </a:lnTo>
                  <a:lnTo>
                    <a:pt x="312" y="110"/>
                  </a:lnTo>
                  <a:lnTo>
                    <a:pt x="327" y="110"/>
                  </a:lnTo>
                  <a:lnTo>
                    <a:pt x="342" y="110"/>
                  </a:lnTo>
                  <a:lnTo>
                    <a:pt x="356" y="110"/>
                  </a:lnTo>
                  <a:lnTo>
                    <a:pt x="371" y="110"/>
                  </a:lnTo>
                  <a:lnTo>
                    <a:pt x="386" y="109"/>
                  </a:lnTo>
                  <a:lnTo>
                    <a:pt x="401" y="109"/>
                  </a:lnTo>
                  <a:lnTo>
                    <a:pt x="416" y="107"/>
                  </a:lnTo>
                  <a:lnTo>
                    <a:pt x="431" y="105"/>
                  </a:lnTo>
                  <a:lnTo>
                    <a:pt x="445" y="103"/>
                  </a:lnTo>
                  <a:lnTo>
                    <a:pt x="460" y="98"/>
                  </a:lnTo>
                  <a:lnTo>
                    <a:pt x="475" y="91"/>
                  </a:lnTo>
                  <a:lnTo>
                    <a:pt x="490" y="81"/>
                  </a:lnTo>
                  <a:lnTo>
                    <a:pt x="505" y="64"/>
                  </a:lnTo>
                  <a:lnTo>
                    <a:pt x="520" y="48"/>
                  </a:lnTo>
                  <a:lnTo>
                    <a:pt x="535" y="32"/>
                  </a:lnTo>
                  <a:lnTo>
                    <a:pt x="549" y="18"/>
                  </a:lnTo>
                  <a:lnTo>
                    <a:pt x="564" y="8"/>
                  </a:lnTo>
                  <a:lnTo>
                    <a:pt x="579" y="1"/>
                  </a:lnTo>
                  <a:lnTo>
                    <a:pt x="594" y="0"/>
                  </a:lnTo>
                  <a:lnTo>
                    <a:pt x="609" y="4"/>
                  </a:lnTo>
                  <a:lnTo>
                    <a:pt x="623" y="12"/>
                  </a:lnTo>
                  <a:lnTo>
                    <a:pt x="638" y="25"/>
                  </a:lnTo>
                  <a:lnTo>
                    <a:pt x="653" y="40"/>
                  </a:lnTo>
                  <a:lnTo>
                    <a:pt x="668" y="57"/>
                  </a:lnTo>
                  <a:lnTo>
                    <a:pt x="683" y="74"/>
                  </a:lnTo>
                  <a:lnTo>
                    <a:pt x="698" y="87"/>
                  </a:lnTo>
                  <a:lnTo>
                    <a:pt x="713" y="95"/>
                  </a:lnTo>
                  <a:lnTo>
                    <a:pt x="727" y="101"/>
                  </a:lnTo>
                  <a:lnTo>
                    <a:pt x="742" y="104"/>
                  </a:lnTo>
                  <a:lnTo>
                    <a:pt x="757" y="107"/>
                  </a:lnTo>
                  <a:lnTo>
                    <a:pt x="772" y="108"/>
                  </a:lnTo>
                  <a:lnTo>
                    <a:pt x="787" y="109"/>
                  </a:lnTo>
                  <a:lnTo>
                    <a:pt x="802" y="110"/>
                  </a:lnTo>
                  <a:lnTo>
                    <a:pt x="816" y="110"/>
                  </a:lnTo>
                  <a:lnTo>
                    <a:pt x="831" y="110"/>
                  </a:lnTo>
                  <a:lnTo>
                    <a:pt x="846" y="111"/>
                  </a:lnTo>
                  <a:lnTo>
                    <a:pt x="861" y="111"/>
                  </a:lnTo>
                  <a:lnTo>
                    <a:pt x="876" y="111"/>
                  </a:lnTo>
                  <a:lnTo>
                    <a:pt x="891" y="111"/>
                  </a:lnTo>
                  <a:lnTo>
                    <a:pt x="906" y="111"/>
                  </a:lnTo>
                  <a:lnTo>
                    <a:pt x="920" y="111"/>
                  </a:lnTo>
                  <a:lnTo>
                    <a:pt x="935" y="111"/>
                  </a:lnTo>
                  <a:lnTo>
                    <a:pt x="950" y="111"/>
                  </a:lnTo>
                  <a:lnTo>
                    <a:pt x="965" y="111"/>
                  </a:lnTo>
                  <a:lnTo>
                    <a:pt x="980" y="111"/>
                  </a:lnTo>
                  <a:lnTo>
                    <a:pt x="994" y="111"/>
                  </a:lnTo>
                  <a:lnTo>
                    <a:pt x="1009" y="110"/>
                  </a:lnTo>
                  <a:lnTo>
                    <a:pt x="1024" y="110"/>
                  </a:lnTo>
                  <a:lnTo>
                    <a:pt x="1039" y="110"/>
                  </a:lnTo>
                  <a:lnTo>
                    <a:pt x="1054" y="111"/>
                  </a:lnTo>
                  <a:lnTo>
                    <a:pt x="1069" y="111"/>
                  </a:lnTo>
                  <a:lnTo>
                    <a:pt x="1084" y="111"/>
                  </a:lnTo>
                  <a:lnTo>
                    <a:pt x="1098" y="111"/>
                  </a:lnTo>
                  <a:lnTo>
                    <a:pt x="1113" y="111"/>
                  </a:lnTo>
                  <a:lnTo>
                    <a:pt x="1128" y="111"/>
                  </a:lnTo>
                  <a:lnTo>
                    <a:pt x="1143" y="111"/>
                  </a:lnTo>
                  <a:lnTo>
                    <a:pt x="1158" y="111"/>
                  </a:lnTo>
                  <a:lnTo>
                    <a:pt x="1173" y="111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96169" y="2771090"/>
              <a:ext cx="1413579" cy="265570"/>
            </a:xfrm>
            <a:custGeom>
              <a:avLst/>
              <a:gdLst>
                <a:gd name="T0" fmla="*/ 15 w 1187"/>
                <a:gd name="T1" fmla="*/ 116 h 116"/>
                <a:gd name="T2" fmla="*/ 45 w 1187"/>
                <a:gd name="T3" fmla="*/ 116 h 116"/>
                <a:gd name="T4" fmla="*/ 74 w 1187"/>
                <a:gd name="T5" fmla="*/ 116 h 116"/>
                <a:gd name="T6" fmla="*/ 104 w 1187"/>
                <a:gd name="T7" fmla="*/ 116 h 116"/>
                <a:gd name="T8" fmla="*/ 134 w 1187"/>
                <a:gd name="T9" fmla="*/ 115 h 116"/>
                <a:gd name="T10" fmla="*/ 163 w 1187"/>
                <a:gd name="T11" fmla="*/ 115 h 116"/>
                <a:gd name="T12" fmla="*/ 193 w 1187"/>
                <a:gd name="T13" fmla="*/ 114 h 116"/>
                <a:gd name="T14" fmla="*/ 223 w 1187"/>
                <a:gd name="T15" fmla="*/ 111 h 116"/>
                <a:gd name="T16" fmla="*/ 252 w 1187"/>
                <a:gd name="T17" fmla="*/ 108 h 116"/>
                <a:gd name="T18" fmla="*/ 282 w 1187"/>
                <a:gd name="T19" fmla="*/ 104 h 116"/>
                <a:gd name="T20" fmla="*/ 312 w 1187"/>
                <a:gd name="T21" fmla="*/ 106 h 116"/>
                <a:gd name="T22" fmla="*/ 341 w 1187"/>
                <a:gd name="T23" fmla="*/ 109 h 116"/>
                <a:gd name="T24" fmla="*/ 371 w 1187"/>
                <a:gd name="T25" fmla="*/ 109 h 116"/>
                <a:gd name="T26" fmla="*/ 401 w 1187"/>
                <a:gd name="T27" fmla="*/ 109 h 116"/>
                <a:gd name="T28" fmla="*/ 430 w 1187"/>
                <a:gd name="T29" fmla="*/ 107 h 116"/>
                <a:gd name="T30" fmla="*/ 460 w 1187"/>
                <a:gd name="T31" fmla="*/ 103 h 116"/>
                <a:gd name="T32" fmla="*/ 490 w 1187"/>
                <a:gd name="T33" fmla="*/ 94 h 116"/>
                <a:gd name="T34" fmla="*/ 520 w 1187"/>
                <a:gd name="T35" fmla="*/ 78 h 116"/>
                <a:gd name="T36" fmla="*/ 549 w 1187"/>
                <a:gd name="T37" fmla="*/ 47 h 116"/>
                <a:gd name="T38" fmla="*/ 579 w 1187"/>
                <a:gd name="T39" fmla="*/ 7 h 116"/>
                <a:gd name="T40" fmla="*/ 609 w 1187"/>
                <a:gd name="T41" fmla="*/ 3 h 116"/>
                <a:gd name="T42" fmla="*/ 638 w 1187"/>
                <a:gd name="T43" fmla="*/ 37 h 116"/>
                <a:gd name="T44" fmla="*/ 668 w 1187"/>
                <a:gd name="T45" fmla="*/ 76 h 116"/>
                <a:gd name="T46" fmla="*/ 698 w 1187"/>
                <a:gd name="T47" fmla="*/ 97 h 116"/>
                <a:gd name="T48" fmla="*/ 727 w 1187"/>
                <a:gd name="T49" fmla="*/ 108 h 116"/>
                <a:gd name="T50" fmla="*/ 757 w 1187"/>
                <a:gd name="T51" fmla="*/ 113 h 116"/>
                <a:gd name="T52" fmla="*/ 787 w 1187"/>
                <a:gd name="T53" fmla="*/ 116 h 116"/>
                <a:gd name="T54" fmla="*/ 816 w 1187"/>
                <a:gd name="T55" fmla="*/ 116 h 116"/>
                <a:gd name="T56" fmla="*/ 846 w 1187"/>
                <a:gd name="T57" fmla="*/ 115 h 116"/>
                <a:gd name="T58" fmla="*/ 876 w 1187"/>
                <a:gd name="T59" fmla="*/ 112 h 116"/>
                <a:gd name="T60" fmla="*/ 905 w 1187"/>
                <a:gd name="T61" fmla="*/ 109 h 116"/>
                <a:gd name="T62" fmla="*/ 935 w 1187"/>
                <a:gd name="T63" fmla="*/ 109 h 116"/>
                <a:gd name="T64" fmla="*/ 965 w 1187"/>
                <a:gd name="T65" fmla="*/ 111 h 116"/>
                <a:gd name="T66" fmla="*/ 994 w 1187"/>
                <a:gd name="T67" fmla="*/ 114 h 116"/>
                <a:gd name="T68" fmla="*/ 1024 w 1187"/>
                <a:gd name="T69" fmla="*/ 115 h 116"/>
                <a:gd name="T70" fmla="*/ 1054 w 1187"/>
                <a:gd name="T71" fmla="*/ 116 h 116"/>
                <a:gd name="T72" fmla="*/ 1083 w 1187"/>
                <a:gd name="T73" fmla="*/ 116 h 116"/>
                <a:gd name="T74" fmla="*/ 1113 w 1187"/>
                <a:gd name="T75" fmla="*/ 116 h 116"/>
                <a:gd name="T76" fmla="*/ 1143 w 1187"/>
                <a:gd name="T77" fmla="*/ 116 h 116"/>
                <a:gd name="T78" fmla="*/ 1172 w 1187"/>
                <a:gd name="T7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7" h="116">
                  <a:moveTo>
                    <a:pt x="0" y="116"/>
                  </a:moveTo>
                  <a:lnTo>
                    <a:pt x="15" y="116"/>
                  </a:lnTo>
                  <a:lnTo>
                    <a:pt x="30" y="116"/>
                  </a:lnTo>
                  <a:lnTo>
                    <a:pt x="45" y="116"/>
                  </a:lnTo>
                  <a:lnTo>
                    <a:pt x="59" y="116"/>
                  </a:lnTo>
                  <a:lnTo>
                    <a:pt x="74" y="116"/>
                  </a:lnTo>
                  <a:lnTo>
                    <a:pt x="89" y="116"/>
                  </a:lnTo>
                  <a:lnTo>
                    <a:pt x="104" y="116"/>
                  </a:lnTo>
                  <a:lnTo>
                    <a:pt x="119" y="116"/>
                  </a:lnTo>
                  <a:lnTo>
                    <a:pt x="134" y="115"/>
                  </a:lnTo>
                  <a:lnTo>
                    <a:pt x="148" y="115"/>
                  </a:lnTo>
                  <a:lnTo>
                    <a:pt x="163" y="115"/>
                  </a:lnTo>
                  <a:lnTo>
                    <a:pt x="178" y="114"/>
                  </a:lnTo>
                  <a:lnTo>
                    <a:pt x="193" y="114"/>
                  </a:lnTo>
                  <a:lnTo>
                    <a:pt x="208" y="113"/>
                  </a:lnTo>
                  <a:lnTo>
                    <a:pt x="223" y="111"/>
                  </a:lnTo>
                  <a:lnTo>
                    <a:pt x="238" y="110"/>
                  </a:lnTo>
                  <a:lnTo>
                    <a:pt x="252" y="108"/>
                  </a:lnTo>
                  <a:lnTo>
                    <a:pt x="267" y="106"/>
                  </a:lnTo>
                  <a:lnTo>
                    <a:pt x="282" y="104"/>
                  </a:lnTo>
                  <a:lnTo>
                    <a:pt x="297" y="105"/>
                  </a:lnTo>
                  <a:lnTo>
                    <a:pt x="312" y="106"/>
                  </a:lnTo>
                  <a:lnTo>
                    <a:pt x="327" y="108"/>
                  </a:lnTo>
                  <a:lnTo>
                    <a:pt x="341" y="109"/>
                  </a:lnTo>
                  <a:lnTo>
                    <a:pt x="356" y="109"/>
                  </a:lnTo>
                  <a:lnTo>
                    <a:pt x="371" y="109"/>
                  </a:lnTo>
                  <a:lnTo>
                    <a:pt x="386" y="109"/>
                  </a:lnTo>
                  <a:lnTo>
                    <a:pt x="401" y="109"/>
                  </a:lnTo>
                  <a:lnTo>
                    <a:pt x="416" y="108"/>
                  </a:lnTo>
                  <a:lnTo>
                    <a:pt x="430" y="107"/>
                  </a:lnTo>
                  <a:lnTo>
                    <a:pt x="445" y="105"/>
                  </a:lnTo>
                  <a:lnTo>
                    <a:pt x="460" y="103"/>
                  </a:lnTo>
                  <a:lnTo>
                    <a:pt x="475" y="99"/>
                  </a:lnTo>
                  <a:lnTo>
                    <a:pt x="490" y="94"/>
                  </a:lnTo>
                  <a:lnTo>
                    <a:pt x="505" y="87"/>
                  </a:lnTo>
                  <a:lnTo>
                    <a:pt x="520" y="78"/>
                  </a:lnTo>
                  <a:lnTo>
                    <a:pt x="534" y="65"/>
                  </a:lnTo>
                  <a:lnTo>
                    <a:pt x="549" y="47"/>
                  </a:lnTo>
                  <a:lnTo>
                    <a:pt x="564" y="24"/>
                  </a:lnTo>
                  <a:lnTo>
                    <a:pt x="579" y="7"/>
                  </a:lnTo>
                  <a:lnTo>
                    <a:pt x="594" y="0"/>
                  </a:lnTo>
                  <a:lnTo>
                    <a:pt x="609" y="3"/>
                  </a:lnTo>
                  <a:lnTo>
                    <a:pt x="623" y="16"/>
                  </a:lnTo>
                  <a:lnTo>
                    <a:pt x="638" y="37"/>
                  </a:lnTo>
                  <a:lnTo>
                    <a:pt x="653" y="60"/>
                  </a:lnTo>
                  <a:lnTo>
                    <a:pt x="668" y="76"/>
                  </a:lnTo>
                  <a:lnTo>
                    <a:pt x="683" y="88"/>
                  </a:lnTo>
                  <a:lnTo>
                    <a:pt x="698" y="97"/>
                  </a:lnTo>
                  <a:lnTo>
                    <a:pt x="712" y="104"/>
                  </a:lnTo>
                  <a:lnTo>
                    <a:pt x="727" y="108"/>
                  </a:lnTo>
                  <a:lnTo>
                    <a:pt x="742" y="111"/>
                  </a:lnTo>
                  <a:lnTo>
                    <a:pt x="757" y="113"/>
                  </a:lnTo>
                  <a:lnTo>
                    <a:pt x="772" y="115"/>
                  </a:lnTo>
                  <a:lnTo>
                    <a:pt x="787" y="116"/>
                  </a:lnTo>
                  <a:lnTo>
                    <a:pt x="801" y="116"/>
                  </a:lnTo>
                  <a:lnTo>
                    <a:pt x="816" y="116"/>
                  </a:lnTo>
                  <a:lnTo>
                    <a:pt x="831" y="116"/>
                  </a:lnTo>
                  <a:lnTo>
                    <a:pt x="846" y="115"/>
                  </a:lnTo>
                  <a:lnTo>
                    <a:pt x="861" y="113"/>
                  </a:lnTo>
                  <a:lnTo>
                    <a:pt x="876" y="112"/>
                  </a:lnTo>
                  <a:lnTo>
                    <a:pt x="891" y="110"/>
                  </a:lnTo>
                  <a:lnTo>
                    <a:pt x="905" y="109"/>
                  </a:lnTo>
                  <a:lnTo>
                    <a:pt x="920" y="109"/>
                  </a:lnTo>
                  <a:lnTo>
                    <a:pt x="935" y="109"/>
                  </a:lnTo>
                  <a:lnTo>
                    <a:pt x="950" y="110"/>
                  </a:lnTo>
                  <a:lnTo>
                    <a:pt x="965" y="111"/>
                  </a:lnTo>
                  <a:lnTo>
                    <a:pt x="979" y="113"/>
                  </a:lnTo>
                  <a:lnTo>
                    <a:pt x="994" y="114"/>
                  </a:lnTo>
                  <a:lnTo>
                    <a:pt x="1009" y="114"/>
                  </a:lnTo>
                  <a:lnTo>
                    <a:pt x="1024" y="115"/>
                  </a:lnTo>
                  <a:lnTo>
                    <a:pt x="1039" y="115"/>
                  </a:lnTo>
                  <a:lnTo>
                    <a:pt x="1054" y="116"/>
                  </a:lnTo>
                  <a:lnTo>
                    <a:pt x="1069" y="116"/>
                  </a:lnTo>
                  <a:lnTo>
                    <a:pt x="1083" y="116"/>
                  </a:lnTo>
                  <a:lnTo>
                    <a:pt x="1098" y="116"/>
                  </a:lnTo>
                  <a:lnTo>
                    <a:pt x="1113" y="116"/>
                  </a:lnTo>
                  <a:lnTo>
                    <a:pt x="1128" y="116"/>
                  </a:lnTo>
                  <a:lnTo>
                    <a:pt x="1143" y="116"/>
                  </a:lnTo>
                  <a:lnTo>
                    <a:pt x="1158" y="116"/>
                  </a:lnTo>
                  <a:lnTo>
                    <a:pt x="1172" y="116"/>
                  </a:lnTo>
                  <a:lnTo>
                    <a:pt x="1187" y="116"/>
                  </a:lnTo>
                </a:path>
              </a:pathLst>
            </a:custGeom>
            <a:noFill/>
            <a:ln w="19050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973816" y="3329703"/>
              <a:ext cx="1413579" cy="279306"/>
            </a:xfrm>
            <a:custGeom>
              <a:avLst/>
              <a:gdLst>
                <a:gd name="T0" fmla="*/ 15 w 1187"/>
                <a:gd name="T1" fmla="*/ 122 h 122"/>
                <a:gd name="T2" fmla="*/ 45 w 1187"/>
                <a:gd name="T3" fmla="*/ 122 h 122"/>
                <a:gd name="T4" fmla="*/ 74 w 1187"/>
                <a:gd name="T5" fmla="*/ 122 h 122"/>
                <a:gd name="T6" fmla="*/ 104 w 1187"/>
                <a:gd name="T7" fmla="*/ 121 h 122"/>
                <a:gd name="T8" fmla="*/ 134 w 1187"/>
                <a:gd name="T9" fmla="*/ 121 h 122"/>
                <a:gd name="T10" fmla="*/ 163 w 1187"/>
                <a:gd name="T11" fmla="*/ 121 h 122"/>
                <a:gd name="T12" fmla="*/ 193 w 1187"/>
                <a:gd name="T13" fmla="*/ 121 h 122"/>
                <a:gd name="T14" fmla="*/ 223 w 1187"/>
                <a:gd name="T15" fmla="*/ 119 h 122"/>
                <a:gd name="T16" fmla="*/ 252 w 1187"/>
                <a:gd name="T17" fmla="*/ 119 h 122"/>
                <a:gd name="T18" fmla="*/ 282 w 1187"/>
                <a:gd name="T19" fmla="*/ 119 h 122"/>
                <a:gd name="T20" fmla="*/ 312 w 1187"/>
                <a:gd name="T21" fmla="*/ 119 h 122"/>
                <a:gd name="T22" fmla="*/ 341 w 1187"/>
                <a:gd name="T23" fmla="*/ 120 h 122"/>
                <a:gd name="T24" fmla="*/ 371 w 1187"/>
                <a:gd name="T25" fmla="*/ 119 h 122"/>
                <a:gd name="T26" fmla="*/ 401 w 1187"/>
                <a:gd name="T27" fmla="*/ 119 h 122"/>
                <a:gd name="T28" fmla="*/ 430 w 1187"/>
                <a:gd name="T29" fmla="*/ 117 h 122"/>
                <a:gd name="T30" fmla="*/ 460 w 1187"/>
                <a:gd name="T31" fmla="*/ 112 h 122"/>
                <a:gd name="T32" fmla="*/ 490 w 1187"/>
                <a:gd name="T33" fmla="*/ 101 h 122"/>
                <a:gd name="T34" fmla="*/ 519 w 1187"/>
                <a:gd name="T35" fmla="*/ 78 h 122"/>
                <a:gd name="T36" fmla="*/ 549 w 1187"/>
                <a:gd name="T37" fmla="*/ 36 h 122"/>
                <a:gd name="T38" fmla="*/ 579 w 1187"/>
                <a:gd name="T39" fmla="*/ 6 h 122"/>
                <a:gd name="T40" fmla="*/ 609 w 1187"/>
                <a:gd name="T41" fmla="*/ 2 h 122"/>
                <a:gd name="T42" fmla="*/ 638 w 1187"/>
                <a:gd name="T43" fmla="*/ 25 h 122"/>
                <a:gd name="T44" fmla="*/ 668 w 1187"/>
                <a:gd name="T45" fmla="*/ 66 h 122"/>
                <a:gd name="T46" fmla="*/ 698 w 1187"/>
                <a:gd name="T47" fmla="*/ 97 h 122"/>
                <a:gd name="T48" fmla="*/ 727 w 1187"/>
                <a:gd name="T49" fmla="*/ 111 h 122"/>
                <a:gd name="T50" fmla="*/ 757 w 1187"/>
                <a:gd name="T51" fmla="*/ 117 h 122"/>
                <a:gd name="T52" fmla="*/ 787 w 1187"/>
                <a:gd name="T53" fmla="*/ 120 h 122"/>
                <a:gd name="T54" fmla="*/ 816 w 1187"/>
                <a:gd name="T55" fmla="*/ 121 h 122"/>
                <a:gd name="T56" fmla="*/ 846 w 1187"/>
                <a:gd name="T57" fmla="*/ 122 h 122"/>
                <a:gd name="T58" fmla="*/ 876 w 1187"/>
                <a:gd name="T59" fmla="*/ 121 h 122"/>
                <a:gd name="T60" fmla="*/ 905 w 1187"/>
                <a:gd name="T61" fmla="*/ 121 h 122"/>
                <a:gd name="T62" fmla="*/ 935 w 1187"/>
                <a:gd name="T63" fmla="*/ 120 h 122"/>
                <a:gd name="T64" fmla="*/ 965 w 1187"/>
                <a:gd name="T65" fmla="*/ 120 h 122"/>
                <a:gd name="T66" fmla="*/ 994 w 1187"/>
                <a:gd name="T67" fmla="*/ 120 h 122"/>
                <a:gd name="T68" fmla="*/ 1024 w 1187"/>
                <a:gd name="T69" fmla="*/ 120 h 122"/>
                <a:gd name="T70" fmla="*/ 1054 w 1187"/>
                <a:gd name="T71" fmla="*/ 121 h 122"/>
                <a:gd name="T72" fmla="*/ 1083 w 1187"/>
                <a:gd name="T73" fmla="*/ 121 h 122"/>
                <a:gd name="T74" fmla="*/ 1113 w 1187"/>
                <a:gd name="T75" fmla="*/ 121 h 122"/>
                <a:gd name="T76" fmla="*/ 1143 w 1187"/>
                <a:gd name="T77" fmla="*/ 121 h 122"/>
                <a:gd name="T78" fmla="*/ 1172 w 1187"/>
                <a:gd name="T79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7" h="122">
                  <a:moveTo>
                    <a:pt x="0" y="122"/>
                  </a:moveTo>
                  <a:lnTo>
                    <a:pt x="15" y="122"/>
                  </a:lnTo>
                  <a:lnTo>
                    <a:pt x="30" y="122"/>
                  </a:lnTo>
                  <a:lnTo>
                    <a:pt x="45" y="122"/>
                  </a:lnTo>
                  <a:lnTo>
                    <a:pt x="59" y="122"/>
                  </a:lnTo>
                  <a:lnTo>
                    <a:pt x="74" y="122"/>
                  </a:lnTo>
                  <a:lnTo>
                    <a:pt x="89" y="121"/>
                  </a:lnTo>
                  <a:lnTo>
                    <a:pt x="104" y="121"/>
                  </a:lnTo>
                  <a:lnTo>
                    <a:pt x="119" y="121"/>
                  </a:lnTo>
                  <a:lnTo>
                    <a:pt x="134" y="121"/>
                  </a:lnTo>
                  <a:lnTo>
                    <a:pt x="148" y="121"/>
                  </a:lnTo>
                  <a:lnTo>
                    <a:pt x="163" y="121"/>
                  </a:lnTo>
                  <a:lnTo>
                    <a:pt x="178" y="121"/>
                  </a:lnTo>
                  <a:lnTo>
                    <a:pt x="193" y="121"/>
                  </a:lnTo>
                  <a:lnTo>
                    <a:pt x="208" y="120"/>
                  </a:lnTo>
                  <a:lnTo>
                    <a:pt x="223" y="119"/>
                  </a:lnTo>
                  <a:lnTo>
                    <a:pt x="238" y="119"/>
                  </a:lnTo>
                  <a:lnTo>
                    <a:pt x="252" y="119"/>
                  </a:lnTo>
                  <a:lnTo>
                    <a:pt x="267" y="119"/>
                  </a:lnTo>
                  <a:lnTo>
                    <a:pt x="282" y="119"/>
                  </a:lnTo>
                  <a:lnTo>
                    <a:pt x="297" y="119"/>
                  </a:lnTo>
                  <a:lnTo>
                    <a:pt x="312" y="119"/>
                  </a:lnTo>
                  <a:lnTo>
                    <a:pt x="326" y="119"/>
                  </a:lnTo>
                  <a:lnTo>
                    <a:pt x="341" y="120"/>
                  </a:lnTo>
                  <a:lnTo>
                    <a:pt x="356" y="120"/>
                  </a:lnTo>
                  <a:lnTo>
                    <a:pt x="371" y="119"/>
                  </a:lnTo>
                  <a:lnTo>
                    <a:pt x="386" y="119"/>
                  </a:lnTo>
                  <a:lnTo>
                    <a:pt x="401" y="119"/>
                  </a:lnTo>
                  <a:lnTo>
                    <a:pt x="416" y="118"/>
                  </a:lnTo>
                  <a:lnTo>
                    <a:pt x="430" y="117"/>
                  </a:lnTo>
                  <a:lnTo>
                    <a:pt x="445" y="115"/>
                  </a:lnTo>
                  <a:lnTo>
                    <a:pt x="460" y="112"/>
                  </a:lnTo>
                  <a:lnTo>
                    <a:pt x="475" y="108"/>
                  </a:lnTo>
                  <a:lnTo>
                    <a:pt x="490" y="101"/>
                  </a:lnTo>
                  <a:lnTo>
                    <a:pt x="505" y="92"/>
                  </a:lnTo>
                  <a:lnTo>
                    <a:pt x="519" y="78"/>
                  </a:lnTo>
                  <a:lnTo>
                    <a:pt x="534" y="57"/>
                  </a:lnTo>
                  <a:lnTo>
                    <a:pt x="549" y="36"/>
                  </a:lnTo>
                  <a:lnTo>
                    <a:pt x="564" y="19"/>
                  </a:lnTo>
                  <a:lnTo>
                    <a:pt x="579" y="6"/>
                  </a:lnTo>
                  <a:lnTo>
                    <a:pt x="594" y="0"/>
                  </a:lnTo>
                  <a:lnTo>
                    <a:pt x="609" y="2"/>
                  </a:lnTo>
                  <a:lnTo>
                    <a:pt x="623" y="10"/>
                  </a:lnTo>
                  <a:lnTo>
                    <a:pt x="638" y="25"/>
                  </a:lnTo>
                  <a:lnTo>
                    <a:pt x="653" y="44"/>
                  </a:lnTo>
                  <a:lnTo>
                    <a:pt x="668" y="66"/>
                  </a:lnTo>
                  <a:lnTo>
                    <a:pt x="683" y="84"/>
                  </a:lnTo>
                  <a:lnTo>
                    <a:pt x="698" y="97"/>
                  </a:lnTo>
                  <a:lnTo>
                    <a:pt x="712" y="105"/>
                  </a:lnTo>
                  <a:lnTo>
                    <a:pt x="727" y="111"/>
                  </a:lnTo>
                  <a:lnTo>
                    <a:pt x="742" y="115"/>
                  </a:lnTo>
                  <a:lnTo>
                    <a:pt x="757" y="117"/>
                  </a:lnTo>
                  <a:lnTo>
                    <a:pt x="772" y="119"/>
                  </a:lnTo>
                  <a:lnTo>
                    <a:pt x="787" y="120"/>
                  </a:lnTo>
                  <a:lnTo>
                    <a:pt x="801" y="121"/>
                  </a:lnTo>
                  <a:lnTo>
                    <a:pt x="816" y="121"/>
                  </a:lnTo>
                  <a:lnTo>
                    <a:pt x="831" y="121"/>
                  </a:lnTo>
                  <a:lnTo>
                    <a:pt x="846" y="122"/>
                  </a:lnTo>
                  <a:lnTo>
                    <a:pt x="861" y="121"/>
                  </a:lnTo>
                  <a:lnTo>
                    <a:pt x="876" y="121"/>
                  </a:lnTo>
                  <a:lnTo>
                    <a:pt x="891" y="121"/>
                  </a:lnTo>
                  <a:lnTo>
                    <a:pt x="905" y="121"/>
                  </a:lnTo>
                  <a:lnTo>
                    <a:pt x="920" y="120"/>
                  </a:lnTo>
                  <a:lnTo>
                    <a:pt x="935" y="120"/>
                  </a:lnTo>
                  <a:lnTo>
                    <a:pt x="950" y="120"/>
                  </a:lnTo>
                  <a:lnTo>
                    <a:pt x="965" y="120"/>
                  </a:lnTo>
                  <a:lnTo>
                    <a:pt x="979" y="120"/>
                  </a:lnTo>
                  <a:lnTo>
                    <a:pt x="994" y="120"/>
                  </a:lnTo>
                  <a:lnTo>
                    <a:pt x="1009" y="120"/>
                  </a:lnTo>
                  <a:lnTo>
                    <a:pt x="1024" y="120"/>
                  </a:lnTo>
                  <a:lnTo>
                    <a:pt x="1039" y="121"/>
                  </a:lnTo>
                  <a:lnTo>
                    <a:pt x="1054" y="121"/>
                  </a:lnTo>
                  <a:lnTo>
                    <a:pt x="1069" y="121"/>
                  </a:lnTo>
                  <a:lnTo>
                    <a:pt x="1083" y="121"/>
                  </a:lnTo>
                  <a:lnTo>
                    <a:pt x="1098" y="121"/>
                  </a:lnTo>
                  <a:lnTo>
                    <a:pt x="1113" y="121"/>
                  </a:lnTo>
                  <a:lnTo>
                    <a:pt x="1128" y="121"/>
                  </a:lnTo>
                  <a:lnTo>
                    <a:pt x="1143" y="121"/>
                  </a:lnTo>
                  <a:lnTo>
                    <a:pt x="1158" y="121"/>
                  </a:lnTo>
                  <a:lnTo>
                    <a:pt x="1172" y="121"/>
                  </a:lnTo>
                  <a:lnTo>
                    <a:pt x="1187" y="121"/>
                  </a:lnTo>
                </a:path>
              </a:pathLst>
            </a:custGeom>
            <a:noFill/>
            <a:ln w="19050" cap="flat">
              <a:solidFill>
                <a:srgbClr val="BF00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567725" y="3048107"/>
              <a:ext cx="1413579" cy="279306"/>
            </a:xfrm>
            <a:custGeom>
              <a:avLst/>
              <a:gdLst>
                <a:gd name="T0" fmla="*/ 15 w 1187"/>
                <a:gd name="T1" fmla="*/ 122 h 122"/>
                <a:gd name="T2" fmla="*/ 44 w 1187"/>
                <a:gd name="T3" fmla="*/ 122 h 122"/>
                <a:gd name="T4" fmla="*/ 74 w 1187"/>
                <a:gd name="T5" fmla="*/ 122 h 122"/>
                <a:gd name="T6" fmla="*/ 104 w 1187"/>
                <a:gd name="T7" fmla="*/ 122 h 122"/>
                <a:gd name="T8" fmla="*/ 133 w 1187"/>
                <a:gd name="T9" fmla="*/ 121 h 122"/>
                <a:gd name="T10" fmla="*/ 163 w 1187"/>
                <a:gd name="T11" fmla="*/ 121 h 122"/>
                <a:gd name="T12" fmla="*/ 193 w 1187"/>
                <a:gd name="T13" fmla="*/ 121 h 122"/>
                <a:gd name="T14" fmla="*/ 222 w 1187"/>
                <a:gd name="T15" fmla="*/ 120 h 122"/>
                <a:gd name="T16" fmla="*/ 252 w 1187"/>
                <a:gd name="T17" fmla="*/ 118 h 122"/>
                <a:gd name="T18" fmla="*/ 282 w 1187"/>
                <a:gd name="T19" fmla="*/ 116 h 122"/>
                <a:gd name="T20" fmla="*/ 311 w 1187"/>
                <a:gd name="T21" fmla="*/ 116 h 122"/>
                <a:gd name="T22" fmla="*/ 341 w 1187"/>
                <a:gd name="T23" fmla="*/ 117 h 122"/>
                <a:gd name="T24" fmla="*/ 371 w 1187"/>
                <a:gd name="T25" fmla="*/ 118 h 122"/>
                <a:gd name="T26" fmla="*/ 400 w 1187"/>
                <a:gd name="T27" fmla="*/ 117 h 122"/>
                <a:gd name="T28" fmla="*/ 430 w 1187"/>
                <a:gd name="T29" fmla="*/ 115 h 122"/>
                <a:gd name="T30" fmla="*/ 460 w 1187"/>
                <a:gd name="T31" fmla="*/ 111 h 122"/>
                <a:gd name="T32" fmla="*/ 489 w 1187"/>
                <a:gd name="T33" fmla="*/ 102 h 122"/>
                <a:gd name="T34" fmla="*/ 519 w 1187"/>
                <a:gd name="T35" fmla="*/ 84 h 122"/>
                <a:gd name="T36" fmla="*/ 549 w 1187"/>
                <a:gd name="T37" fmla="*/ 45 h 122"/>
                <a:gd name="T38" fmla="*/ 579 w 1187"/>
                <a:gd name="T39" fmla="*/ 8 h 122"/>
                <a:gd name="T40" fmla="*/ 608 w 1187"/>
                <a:gd name="T41" fmla="*/ 0 h 122"/>
                <a:gd name="T42" fmla="*/ 638 w 1187"/>
                <a:gd name="T43" fmla="*/ 27 h 122"/>
                <a:gd name="T44" fmla="*/ 667 w 1187"/>
                <a:gd name="T45" fmla="*/ 71 h 122"/>
                <a:gd name="T46" fmla="*/ 697 w 1187"/>
                <a:gd name="T47" fmla="*/ 98 h 122"/>
                <a:gd name="T48" fmla="*/ 727 w 1187"/>
                <a:gd name="T49" fmla="*/ 111 h 122"/>
                <a:gd name="T50" fmla="*/ 757 w 1187"/>
                <a:gd name="T51" fmla="*/ 117 h 122"/>
                <a:gd name="T52" fmla="*/ 786 w 1187"/>
                <a:gd name="T53" fmla="*/ 120 h 122"/>
                <a:gd name="T54" fmla="*/ 816 w 1187"/>
                <a:gd name="T55" fmla="*/ 122 h 122"/>
                <a:gd name="T56" fmla="*/ 846 w 1187"/>
                <a:gd name="T57" fmla="*/ 122 h 122"/>
                <a:gd name="T58" fmla="*/ 875 w 1187"/>
                <a:gd name="T59" fmla="*/ 120 h 122"/>
                <a:gd name="T60" fmla="*/ 905 w 1187"/>
                <a:gd name="T61" fmla="*/ 119 h 122"/>
                <a:gd name="T62" fmla="*/ 935 w 1187"/>
                <a:gd name="T63" fmla="*/ 118 h 122"/>
                <a:gd name="T64" fmla="*/ 964 w 1187"/>
                <a:gd name="T65" fmla="*/ 117 h 122"/>
                <a:gd name="T66" fmla="*/ 994 w 1187"/>
                <a:gd name="T67" fmla="*/ 118 h 122"/>
                <a:gd name="T68" fmla="*/ 1024 w 1187"/>
                <a:gd name="T69" fmla="*/ 120 h 122"/>
                <a:gd name="T70" fmla="*/ 1053 w 1187"/>
                <a:gd name="T71" fmla="*/ 121 h 122"/>
                <a:gd name="T72" fmla="*/ 1083 w 1187"/>
                <a:gd name="T73" fmla="*/ 121 h 122"/>
                <a:gd name="T74" fmla="*/ 1113 w 1187"/>
                <a:gd name="T75" fmla="*/ 122 h 122"/>
                <a:gd name="T76" fmla="*/ 1142 w 1187"/>
                <a:gd name="T77" fmla="*/ 122 h 122"/>
                <a:gd name="T78" fmla="*/ 1172 w 1187"/>
                <a:gd name="T7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7" h="122">
                  <a:moveTo>
                    <a:pt x="0" y="122"/>
                  </a:moveTo>
                  <a:lnTo>
                    <a:pt x="15" y="122"/>
                  </a:lnTo>
                  <a:lnTo>
                    <a:pt x="29" y="122"/>
                  </a:lnTo>
                  <a:lnTo>
                    <a:pt x="44" y="122"/>
                  </a:lnTo>
                  <a:lnTo>
                    <a:pt x="59" y="122"/>
                  </a:lnTo>
                  <a:lnTo>
                    <a:pt x="74" y="122"/>
                  </a:lnTo>
                  <a:lnTo>
                    <a:pt x="89" y="122"/>
                  </a:lnTo>
                  <a:lnTo>
                    <a:pt x="104" y="122"/>
                  </a:lnTo>
                  <a:lnTo>
                    <a:pt x="118" y="121"/>
                  </a:lnTo>
                  <a:lnTo>
                    <a:pt x="133" y="121"/>
                  </a:lnTo>
                  <a:lnTo>
                    <a:pt x="148" y="121"/>
                  </a:lnTo>
                  <a:lnTo>
                    <a:pt x="163" y="121"/>
                  </a:lnTo>
                  <a:lnTo>
                    <a:pt x="178" y="121"/>
                  </a:lnTo>
                  <a:lnTo>
                    <a:pt x="193" y="121"/>
                  </a:lnTo>
                  <a:lnTo>
                    <a:pt x="208" y="120"/>
                  </a:lnTo>
                  <a:lnTo>
                    <a:pt x="222" y="120"/>
                  </a:lnTo>
                  <a:lnTo>
                    <a:pt x="237" y="119"/>
                  </a:lnTo>
                  <a:lnTo>
                    <a:pt x="252" y="118"/>
                  </a:lnTo>
                  <a:lnTo>
                    <a:pt x="267" y="117"/>
                  </a:lnTo>
                  <a:lnTo>
                    <a:pt x="282" y="116"/>
                  </a:lnTo>
                  <a:lnTo>
                    <a:pt x="297" y="116"/>
                  </a:lnTo>
                  <a:lnTo>
                    <a:pt x="311" y="116"/>
                  </a:lnTo>
                  <a:lnTo>
                    <a:pt x="326" y="116"/>
                  </a:lnTo>
                  <a:lnTo>
                    <a:pt x="341" y="117"/>
                  </a:lnTo>
                  <a:lnTo>
                    <a:pt x="356" y="118"/>
                  </a:lnTo>
                  <a:lnTo>
                    <a:pt x="371" y="118"/>
                  </a:lnTo>
                  <a:lnTo>
                    <a:pt x="386" y="118"/>
                  </a:lnTo>
                  <a:lnTo>
                    <a:pt x="400" y="117"/>
                  </a:lnTo>
                  <a:lnTo>
                    <a:pt x="415" y="116"/>
                  </a:lnTo>
                  <a:lnTo>
                    <a:pt x="430" y="115"/>
                  </a:lnTo>
                  <a:lnTo>
                    <a:pt x="445" y="114"/>
                  </a:lnTo>
                  <a:lnTo>
                    <a:pt x="460" y="111"/>
                  </a:lnTo>
                  <a:lnTo>
                    <a:pt x="475" y="108"/>
                  </a:lnTo>
                  <a:lnTo>
                    <a:pt x="489" y="102"/>
                  </a:lnTo>
                  <a:lnTo>
                    <a:pt x="504" y="95"/>
                  </a:lnTo>
                  <a:lnTo>
                    <a:pt x="519" y="84"/>
                  </a:lnTo>
                  <a:lnTo>
                    <a:pt x="534" y="68"/>
                  </a:lnTo>
                  <a:lnTo>
                    <a:pt x="549" y="45"/>
                  </a:lnTo>
                  <a:lnTo>
                    <a:pt x="564" y="24"/>
                  </a:lnTo>
                  <a:lnTo>
                    <a:pt x="579" y="8"/>
                  </a:lnTo>
                  <a:lnTo>
                    <a:pt x="593" y="0"/>
                  </a:lnTo>
                  <a:lnTo>
                    <a:pt x="608" y="0"/>
                  </a:lnTo>
                  <a:lnTo>
                    <a:pt x="623" y="10"/>
                  </a:lnTo>
                  <a:lnTo>
                    <a:pt x="638" y="27"/>
                  </a:lnTo>
                  <a:lnTo>
                    <a:pt x="653" y="49"/>
                  </a:lnTo>
                  <a:lnTo>
                    <a:pt x="667" y="71"/>
                  </a:lnTo>
                  <a:lnTo>
                    <a:pt x="682" y="87"/>
                  </a:lnTo>
                  <a:lnTo>
                    <a:pt x="697" y="98"/>
                  </a:lnTo>
                  <a:lnTo>
                    <a:pt x="712" y="106"/>
                  </a:lnTo>
                  <a:lnTo>
                    <a:pt x="727" y="111"/>
                  </a:lnTo>
                  <a:lnTo>
                    <a:pt x="742" y="115"/>
                  </a:lnTo>
                  <a:lnTo>
                    <a:pt x="757" y="117"/>
                  </a:lnTo>
                  <a:lnTo>
                    <a:pt x="771" y="119"/>
                  </a:lnTo>
                  <a:lnTo>
                    <a:pt x="786" y="120"/>
                  </a:lnTo>
                  <a:lnTo>
                    <a:pt x="801" y="121"/>
                  </a:lnTo>
                  <a:lnTo>
                    <a:pt x="816" y="122"/>
                  </a:lnTo>
                  <a:lnTo>
                    <a:pt x="831" y="122"/>
                  </a:lnTo>
                  <a:lnTo>
                    <a:pt x="846" y="122"/>
                  </a:lnTo>
                  <a:lnTo>
                    <a:pt x="860" y="121"/>
                  </a:lnTo>
                  <a:lnTo>
                    <a:pt x="875" y="120"/>
                  </a:lnTo>
                  <a:lnTo>
                    <a:pt x="890" y="120"/>
                  </a:lnTo>
                  <a:lnTo>
                    <a:pt x="905" y="119"/>
                  </a:lnTo>
                  <a:lnTo>
                    <a:pt x="920" y="118"/>
                  </a:lnTo>
                  <a:lnTo>
                    <a:pt x="935" y="118"/>
                  </a:lnTo>
                  <a:lnTo>
                    <a:pt x="950" y="117"/>
                  </a:lnTo>
                  <a:lnTo>
                    <a:pt x="964" y="117"/>
                  </a:lnTo>
                  <a:lnTo>
                    <a:pt x="979" y="118"/>
                  </a:lnTo>
                  <a:lnTo>
                    <a:pt x="994" y="118"/>
                  </a:lnTo>
                  <a:lnTo>
                    <a:pt x="1009" y="119"/>
                  </a:lnTo>
                  <a:lnTo>
                    <a:pt x="1024" y="120"/>
                  </a:lnTo>
                  <a:lnTo>
                    <a:pt x="1039" y="120"/>
                  </a:lnTo>
                  <a:lnTo>
                    <a:pt x="1053" y="121"/>
                  </a:lnTo>
                  <a:lnTo>
                    <a:pt x="1068" y="121"/>
                  </a:lnTo>
                  <a:lnTo>
                    <a:pt x="1083" y="121"/>
                  </a:lnTo>
                  <a:lnTo>
                    <a:pt x="1098" y="121"/>
                  </a:lnTo>
                  <a:lnTo>
                    <a:pt x="1113" y="122"/>
                  </a:lnTo>
                  <a:lnTo>
                    <a:pt x="1128" y="122"/>
                  </a:lnTo>
                  <a:lnTo>
                    <a:pt x="1142" y="122"/>
                  </a:lnTo>
                  <a:lnTo>
                    <a:pt x="1157" y="122"/>
                  </a:lnTo>
                  <a:lnTo>
                    <a:pt x="1172" y="122"/>
                  </a:lnTo>
                  <a:lnTo>
                    <a:pt x="1187" y="122"/>
                  </a:lnTo>
                </a:path>
              </a:pathLst>
            </a:custGeom>
            <a:noFill/>
            <a:ln w="19050" cap="flat">
              <a:solidFill>
                <a:srgbClr val="BFB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825804" y="2519257"/>
              <a:ext cx="1413579" cy="265570"/>
            </a:xfrm>
            <a:custGeom>
              <a:avLst/>
              <a:gdLst>
                <a:gd name="T0" fmla="*/ 14 w 1187"/>
                <a:gd name="T1" fmla="*/ 109 h 116"/>
                <a:gd name="T2" fmla="*/ 44 w 1187"/>
                <a:gd name="T3" fmla="*/ 110 h 116"/>
                <a:gd name="T4" fmla="*/ 74 w 1187"/>
                <a:gd name="T5" fmla="*/ 113 h 116"/>
                <a:gd name="T6" fmla="*/ 103 w 1187"/>
                <a:gd name="T7" fmla="*/ 116 h 116"/>
                <a:gd name="T8" fmla="*/ 133 w 1187"/>
                <a:gd name="T9" fmla="*/ 116 h 116"/>
                <a:gd name="T10" fmla="*/ 163 w 1187"/>
                <a:gd name="T11" fmla="*/ 113 h 116"/>
                <a:gd name="T12" fmla="*/ 192 w 1187"/>
                <a:gd name="T13" fmla="*/ 110 h 116"/>
                <a:gd name="T14" fmla="*/ 222 w 1187"/>
                <a:gd name="T15" fmla="*/ 109 h 116"/>
                <a:gd name="T16" fmla="*/ 252 w 1187"/>
                <a:gd name="T17" fmla="*/ 112 h 116"/>
                <a:gd name="T18" fmla="*/ 281 w 1187"/>
                <a:gd name="T19" fmla="*/ 115 h 116"/>
                <a:gd name="T20" fmla="*/ 311 w 1187"/>
                <a:gd name="T21" fmla="*/ 116 h 116"/>
                <a:gd name="T22" fmla="*/ 341 w 1187"/>
                <a:gd name="T23" fmla="*/ 116 h 116"/>
                <a:gd name="T24" fmla="*/ 370 w 1187"/>
                <a:gd name="T25" fmla="*/ 115 h 116"/>
                <a:gd name="T26" fmla="*/ 400 w 1187"/>
                <a:gd name="T27" fmla="*/ 114 h 116"/>
                <a:gd name="T28" fmla="*/ 430 w 1187"/>
                <a:gd name="T29" fmla="*/ 110 h 116"/>
                <a:gd name="T30" fmla="*/ 459 w 1187"/>
                <a:gd name="T31" fmla="*/ 103 h 116"/>
                <a:gd name="T32" fmla="*/ 489 w 1187"/>
                <a:gd name="T33" fmla="*/ 93 h 116"/>
                <a:gd name="T34" fmla="*/ 519 w 1187"/>
                <a:gd name="T35" fmla="*/ 75 h 116"/>
                <a:gd name="T36" fmla="*/ 549 w 1187"/>
                <a:gd name="T37" fmla="*/ 45 h 116"/>
                <a:gd name="T38" fmla="*/ 578 w 1187"/>
                <a:gd name="T39" fmla="*/ 6 h 116"/>
                <a:gd name="T40" fmla="*/ 608 w 1187"/>
                <a:gd name="T41" fmla="*/ 8 h 116"/>
                <a:gd name="T42" fmla="*/ 638 w 1187"/>
                <a:gd name="T43" fmla="*/ 49 h 116"/>
                <a:gd name="T44" fmla="*/ 667 w 1187"/>
                <a:gd name="T45" fmla="*/ 80 h 116"/>
                <a:gd name="T46" fmla="*/ 697 w 1187"/>
                <a:gd name="T47" fmla="*/ 98 h 116"/>
                <a:gd name="T48" fmla="*/ 727 w 1187"/>
                <a:gd name="T49" fmla="*/ 108 h 116"/>
                <a:gd name="T50" fmla="*/ 756 w 1187"/>
                <a:gd name="T51" fmla="*/ 114 h 116"/>
                <a:gd name="T52" fmla="*/ 786 w 1187"/>
                <a:gd name="T53" fmla="*/ 116 h 116"/>
                <a:gd name="T54" fmla="*/ 816 w 1187"/>
                <a:gd name="T55" fmla="*/ 116 h 116"/>
                <a:gd name="T56" fmla="*/ 845 w 1187"/>
                <a:gd name="T57" fmla="*/ 113 h 116"/>
                <a:gd name="T58" fmla="*/ 875 w 1187"/>
                <a:gd name="T59" fmla="*/ 108 h 116"/>
                <a:gd name="T60" fmla="*/ 905 w 1187"/>
                <a:gd name="T61" fmla="*/ 103 h 116"/>
                <a:gd name="T62" fmla="*/ 934 w 1187"/>
                <a:gd name="T63" fmla="*/ 104 h 116"/>
                <a:gd name="T64" fmla="*/ 964 w 1187"/>
                <a:gd name="T65" fmla="*/ 108 h 116"/>
                <a:gd name="T66" fmla="*/ 994 w 1187"/>
                <a:gd name="T67" fmla="*/ 112 h 116"/>
                <a:gd name="T68" fmla="*/ 1023 w 1187"/>
                <a:gd name="T69" fmla="*/ 114 h 116"/>
                <a:gd name="T70" fmla="*/ 1053 w 1187"/>
                <a:gd name="T71" fmla="*/ 115 h 116"/>
                <a:gd name="T72" fmla="*/ 1083 w 1187"/>
                <a:gd name="T73" fmla="*/ 116 h 116"/>
                <a:gd name="T74" fmla="*/ 1112 w 1187"/>
                <a:gd name="T75" fmla="*/ 116 h 116"/>
                <a:gd name="T76" fmla="*/ 1142 w 1187"/>
                <a:gd name="T77" fmla="*/ 116 h 116"/>
                <a:gd name="T78" fmla="*/ 1172 w 1187"/>
                <a:gd name="T7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7" h="116">
                  <a:moveTo>
                    <a:pt x="0" y="110"/>
                  </a:moveTo>
                  <a:lnTo>
                    <a:pt x="14" y="109"/>
                  </a:lnTo>
                  <a:lnTo>
                    <a:pt x="29" y="109"/>
                  </a:lnTo>
                  <a:lnTo>
                    <a:pt x="44" y="110"/>
                  </a:lnTo>
                  <a:lnTo>
                    <a:pt x="59" y="111"/>
                  </a:lnTo>
                  <a:lnTo>
                    <a:pt x="74" y="113"/>
                  </a:lnTo>
                  <a:lnTo>
                    <a:pt x="88" y="114"/>
                  </a:lnTo>
                  <a:lnTo>
                    <a:pt x="103" y="116"/>
                  </a:lnTo>
                  <a:lnTo>
                    <a:pt x="118" y="116"/>
                  </a:lnTo>
                  <a:lnTo>
                    <a:pt x="133" y="116"/>
                  </a:lnTo>
                  <a:lnTo>
                    <a:pt x="148" y="115"/>
                  </a:lnTo>
                  <a:lnTo>
                    <a:pt x="163" y="113"/>
                  </a:lnTo>
                  <a:lnTo>
                    <a:pt x="178" y="112"/>
                  </a:lnTo>
                  <a:lnTo>
                    <a:pt x="192" y="110"/>
                  </a:lnTo>
                  <a:lnTo>
                    <a:pt x="207" y="109"/>
                  </a:lnTo>
                  <a:lnTo>
                    <a:pt x="222" y="109"/>
                  </a:lnTo>
                  <a:lnTo>
                    <a:pt x="237" y="110"/>
                  </a:lnTo>
                  <a:lnTo>
                    <a:pt x="252" y="112"/>
                  </a:lnTo>
                  <a:lnTo>
                    <a:pt x="267" y="113"/>
                  </a:lnTo>
                  <a:lnTo>
                    <a:pt x="281" y="115"/>
                  </a:lnTo>
                  <a:lnTo>
                    <a:pt x="296" y="115"/>
                  </a:lnTo>
                  <a:lnTo>
                    <a:pt x="311" y="116"/>
                  </a:lnTo>
                  <a:lnTo>
                    <a:pt x="326" y="116"/>
                  </a:lnTo>
                  <a:lnTo>
                    <a:pt x="341" y="116"/>
                  </a:lnTo>
                  <a:lnTo>
                    <a:pt x="356" y="116"/>
                  </a:lnTo>
                  <a:lnTo>
                    <a:pt x="370" y="115"/>
                  </a:lnTo>
                  <a:lnTo>
                    <a:pt x="385" y="115"/>
                  </a:lnTo>
                  <a:lnTo>
                    <a:pt x="400" y="114"/>
                  </a:lnTo>
                  <a:lnTo>
                    <a:pt x="415" y="112"/>
                  </a:lnTo>
                  <a:lnTo>
                    <a:pt x="430" y="110"/>
                  </a:lnTo>
                  <a:lnTo>
                    <a:pt x="445" y="107"/>
                  </a:lnTo>
                  <a:lnTo>
                    <a:pt x="459" y="103"/>
                  </a:lnTo>
                  <a:lnTo>
                    <a:pt x="474" y="99"/>
                  </a:lnTo>
                  <a:lnTo>
                    <a:pt x="489" y="93"/>
                  </a:lnTo>
                  <a:lnTo>
                    <a:pt x="504" y="85"/>
                  </a:lnTo>
                  <a:lnTo>
                    <a:pt x="519" y="75"/>
                  </a:lnTo>
                  <a:lnTo>
                    <a:pt x="534" y="62"/>
                  </a:lnTo>
                  <a:lnTo>
                    <a:pt x="549" y="45"/>
                  </a:lnTo>
                  <a:lnTo>
                    <a:pt x="563" y="23"/>
                  </a:lnTo>
                  <a:lnTo>
                    <a:pt x="578" y="6"/>
                  </a:lnTo>
                  <a:lnTo>
                    <a:pt x="593" y="0"/>
                  </a:lnTo>
                  <a:lnTo>
                    <a:pt x="608" y="8"/>
                  </a:lnTo>
                  <a:lnTo>
                    <a:pt x="623" y="26"/>
                  </a:lnTo>
                  <a:lnTo>
                    <a:pt x="638" y="49"/>
                  </a:lnTo>
                  <a:lnTo>
                    <a:pt x="652" y="67"/>
                  </a:lnTo>
                  <a:lnTo>
                    <a:pt x="667" y="80"/>
                  </a:lnTo>
                  <a:lnTo>
                    <a:pt x="682" y="90"/>
                  </a:lnTo>
                  <a:lnTo>
                    <a:pt x="697" y="98"/>
                  </a:lnTo>
                  <a:lnTo>
                    <a:pt x="712" y="104"/>
                  </a:lnTo>
                  <a:lnTo>
                    <a:pt x="727" y="108"/>
                  </a:lnTo>
                  <a:lnTo>
                    <a:pt x="741" y="112"/>
                  </a:lnTo>
                  <a:lnTo>
                    <a:pt x="756" y="114"/>
                  </a:lnTo>
                  <a:lnTo>
                    <a:pt x="771" y="115"/>
                  </a:lnTo>
                  <a:lnTo>
                    <a:pt x="786" y="116"/>
                  </a:lnTo>
                  <a:lnTo>
                    <a:pt x="801" y="116"/>
                  </a:lnTo>
                  <a:lnTo>
                    <a:pt x="816" y="116"/>
                  </a:lnTo>
                  <a:lnTo>
                    <a:pt x="831" y="115"/>
                  </a:lnTo>
                  <a:lnTo>
                    <a:pt x="845" y="113"/>
                  </a:lnTo>
                  <a:lnTo>
                    <a:pt x="860" y="111"/>
                  </a:lnTo>
                  <a:lnTo>
                    <a:pt x="875" y="108"/>
                  </a:lnTo>
                  <a:lnTo>
                    <a:pt x="890" y="105"/>
                  </a:lnTo>
                  <a:lnTo>
                    <a:pt x="905" y="103"/>
                  </a:lnTo>
                  <a:lnTo>
                    <a:pt x="920" y="103"/>
                  </a:lnTo>
                  <a:lnTo>
                    <a:pt x="934" y="104"/>
                  </a:lnTo>
                  <a:lnTo>
                    <a:pt x="949" y="106"/>
                  </a:lnTo>
                  <a:lnTo>
                    <a:pt x="964" y="108"/>
                  </a:lnTo>
                  <a:lnTo>
                    <a:pt x="979" y="111"/>
                  </a:lnTo>
                  <a:lnTo>
                    <a:pt x="994" y="112"/>
                  </a:lnTo>
                  <a:lnTo>
                    <a:pt x="1009" y="113"/>
                  </a:lnTo>
                  <a:lnTo>
                    <a:pt x="1023" y="114"/>
                  </a:lnTo>
                  <a:lnTo>
                    <a:pt x="1038" y="115"/>
                  </a:lnTo>
                  <a:lnTo>
                    <a:pt x="1053" y="115"/>
                  </a:lnTo>
                  <a:lnTo>
                    <a:pt x="1068" y="116"/>
                  </a:lnTo>
                  <a:lnTo>
                    <a:pt x="1083" y="116"/>
                  </a:lnTo>
                  <a:lnTo>
                    <a:pt x="1098" y="116"/>
                  </a:lnTo>
                  <a:lnTo>
                    <a:pt x="1112" y="116"/>
                  </a:lnTo>
                  <a:lnTo>
                    <a:pt x="1127" y="116"/>
                  </a:lnTo>
                  <a:lnTo>
                    <a:pt x="1142" y="116"/>
                  </a:lnTo>
                  <a:lnTo>
                    <a:pt x="1157" y="116"/>
                  </a:lnTo>
                  <a:lnTo>
                    <a:pt x="1172" y="116"/>
                  </a:lnTo>
                  <a:lnTo>
                    <a:pt x="1187" y="116"/>
                  </a:lnTo>
                </a:path>
              </a:pathLst>
            </a:custGeom>
            <a:noFill/>
            <a:ln w="19050" cap="flat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701952" y="2752775"/>
              <a:ext cx="865773" cy="151100"/>
            </a:xfrm>
            <a:custGeom>
              <a:avLst/>
              <a:gdLst>
                <a:gd name="T0" fmla="*/ 0 w 727"/>
                <a:gd name="T1" fmla="*/ 57 h 66"/>
                <a:gd name="T2" fmla="*/ 14 w 727"/>
                <a:gd name="T3" fmla="*/ 55 h 66"/>
                <a:gd name="T4" fmla="*/ 29 w 727"/>
                <a:gd name="T5" fmla="*/ 52 h 66"/>
                <a:gd name="T6" fmla="*/ 44 w 727"/>
                <a:gd name="T7" fmla="*/ 48 h 66"/>
                <a:gd name="T8" fmla="*/ 59 w 727"/>
                <a:gd name="T9" fmla="*/ 43 h 66"/>
                <a:gd name="T10" fmla="*/ 74 w 727"/>
                <a:gd name="T11" fmla="*/ 36 h 66"/>
                <a:gd name="T12" fmla="*/ 89 w 727"/>
                <a:gd name="T13" fmla="*/ 28 h 66"/>
                <a:gd name="T14" fmla="*/ 104 w 727"/>
                <a:gd name="T15" fmla="*/ 17 h 66"/>
                <a:gd name="T16" fmla="*/ 118 w 727"/>
                <a:gd name="T17" fmla="*/ 5 h 66"/>
                <a:gd name="T18" fmla="*/ 133 w 727"/>
                <a:gd name="T19" fmla="*/ 0 h 66"/>
                <a:gd name="T20" fmla="*/ 148 w 727"/>
                <a:gd name="T21" fmla="*/ 3 h 66"/>
                <a:gd name="T22" fmla="*/ 163 w 727"/>
                <a:gd name="T23" fmla="*/ 12 h 66"/>
                <a:gd name="T24" fmla="*/ 178 w 727"/>
                <a:gd name="T25" fmla="*/ 26 h 66"/>
                <a:gd name="T26" fmla="*/ 192 w 727"/>
                <a:gd name="T27" fmla="*/ 42 h 66"/>
                <a:gd name="T28" fmla="*/ 207 w 727"/>
                <a:gd name="T29" fmla="*/ 56 h 66"/>
                <a:gd name="T30" fmla="*/ 222 w 727"/>
                <a:gd name="T31" fmla="*/ 64 h 66"/>
                <a:gd name="T32" fmla="*/ 237 w 727"/>
                <a:gd name="T33" fmla="*/ 66 h 66"/>
                <a:gd name="T34" fmla="*/ 252 w 727"/>
                <a:gd name="T35" fmla="*/ 59 h 66"/>
                <a:gd name="T36" fmla="*/ 267 w 727"/>
                <a:gd name="T37" fmla="*/ 47 h 66"/>
                <a:gd name="T38" fmla="*/ 282 w 727"/>
                <a:gd name="T39" fmla="*/ 32 h 66"/>
                <a:gd name="T40" fmla="*/ 296 w 727"/>
                <a:gd name="T41" fmla="*/ 17 h 66"/>
                <a:gd name="T42" fmla="*/ 311 w 727"/>
                <a:gd name="T43" fmla="*/ 5 h 66"/>
                <a:gd name="T44" fmla="*/ 326 w 727"/>
                <a:gd name="T45" fmla="*/ 0 h 66"/>
                <a:gd name="T46" fmla="*/ 341 w 727"/>
                <a:gd name="T47" fmla="*/ 3 h 66"/>
                <a:gd name="T48" fmla="*/ 356 w 727"/>
                <a:gd name="T49" fmla="*/ 12 h 66"/>
                <a:gd name="T50" fmla="*/ 371 w 727"/>
                <a:gd name="T51" fmla="*/ 24 h 66"/>
                <a:gd name="T52" fmla="*/ 385 w 727"/>
                <a:gd name="T53" fmla="*/ 33 h 66"/>
                <a:gd name="T54" fmla="*/ 400 w 727"/>
                <a:gd name="T55" fmla="*/ 40 h 66"/>
                <a:gd name="T56" fmla="*/ 415 w 727"/>
                <a:gd name="T57" fmla="*/ 46 h 66"/>
                <a:gd name="T58" fmla="*/ 430 w 727"/>
                <a:gd name="T59" fmla="*/ 50 h 66"/>
                <a:gd name="T60" fmla="*/ 445 w 727"/>
                <a:gd name="T61" fmla="*/ 53 h 66"/>
                <a:gd name="T62" fmla="*/ 460 w 727"/>
                <a:gd name="T63" fmla="*/ 56 h 66"/>
                <a:gd name="T64" fmla="*/ 474 w 727"/>
                <a:gd name="T65" fmla="*/ 58 h 66"/>
                <a:gd name="T66" fmla="*/ 489 w 727"/>
                <a:gd name="T67" fmla="*/ 59 h 66"/>
                <a:gd name="T68" fmla="*/ 504 w 727"/>
                <a:gd name="T69" fmla="*/ 60 h 66"/>
                <a:gd name="T70" fmla="*/ 519 w 727"/>
                <a:gd name="T71" fmla="*/ 61 h 66"/>
                <a:gd name="T72" fmla="*/ 534 w 727"/>
                <a:gd name="T73" fmla="*/ 61 h 66"/>
                <a:gd name="T74" fmla="*/ 549 w 727"/>
                <a:gd name="T75" fmla="*/ 62 h 66"/>
                <a:gd name="T76" fmla="*/ 563 w 727"/>
                <a:gd name="T77" fmla="*/ 62 h 66"/>
                <a:gd name="T78" fmla="*/ 578 w 727"/>
                <a:gd name="T79" fmla="*/ 62 h 66"/>
                <a:gd name="T80" fmla="*/ 593 w 727"/>
                <a:gd name="T81" fmla="*/ 62 h 66"/>
                <a:gd name="T82" fmla="*/ 608 w 727"/>
                <a:gd name="T83" fmla="*/ 61 h 66"/>
                <a:gd name="T84" fmla="*/ 623 w 727"/>
                <a:gd name="T85" fmla="*/ 61 h 66"/>
                <a:gd name="T86" fmla="*/ 638 w 727"/>
                <a:gd name="T87" fmla="*/ 60 h 66"/>
                <a:gd name="T88" fmla="*/ 653 w 727"/>
                <a:gd name="T89" fmla="*/ 59 h 66"/>
                <a:gd name="T90" fmla="*/ 667 w 727"/>
                <a:gd name="T91" fmla="*/ 58 h 66"/>
                <a:gd name="T92" fmla="*/ 682 w 727"/>
                <a:gd name="T93" fmla="*/ 57 h 66"/>
                <a:gd name="T94" fmla="*/ 697 w 727"/>
                <a:gd name="T95" fmla="*/ 57 h 66"/>
                <a:gd name="T96" fmla="*/ 712 w 727"/>
                <a:gd name="T97" fmla="*/ 57 h 66"/>
                <a:gd name="T98" fmla="*/ 727 w 727"/>
                <a:gd name="T9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7" h="66">
                  <a:moveTo>
                    <a:pt x="0" y="57"/>
                  </a:moveTo>
                  <a:lnTo>
                    <a:pt x="14" y="55"/>
                  </a:lnTo>
                  <a:lnTo>
                    <a:pt x="29" y="52"/>
                  </a:lnTo>
                  <a:lnTo>
                    <a:pt x="44" y="48"/>
                  </a:lnTo>
                  <a:lnTo>
                    <a:pt x="59" y="43"/>
                  </a:lnTo>
                  <a:lnTo>
                    <a:pt x="74" y="36"/>
                  </a:lnTo>
                  <a:lnTo>
                    <a:pt x="89" y="28"/>
                  </a:lnTo>
                  <a:lnTo>
                    <a:pt x="104" y="17"/>
                  </a:lnTo>
                  <a:lnTo>
                    <a:pt x="118" y="5"/>
                  </a:lnTo>
                  <a:lnTo>
                    <a:pt x="133" y="0"/>
                  </a:lnTo>
                  <a:lnTo>
                    <a:pt x="148" y="3"/>
                  </a:lnTo>
                  <a:lnTo>
                    <a:pt x="163" y="12"/>
                  </a:lnTo>
                  <a:lnTo>
                    <a:pt x="178" y="26"/>
                  </a:lnTo>
                  <a:lnTo>
                    <a:pt x="192" y="42"/>
                  </a:lnTo>
                  <a:lnTo>
                    <a:pt x="207" y="56"/>
                  </a:lnTo>
                  <a:lnTo>
                    <a:pt x="222" y="64"/>
                  </a:lnTo>
                  <a:lnTo>
                    <a:pt x="237" y="66"/>
                  </a:lnTo>
                  <a:lnTo>
                    <a:pt x="252" y="59"/>
                  </a:lnTo>
                  <a:lnTo>
                    <a:pt x="267" y="47"/>
                  </a:lnTo>
                  <a:lnTo>
                    <a:pt x="282" y="32"/>
                  </a:lnTo>
                  <a:lnTo>
                    <a:pt x="296" y="17"/>
                  </a:lnTo>
                  <a:lnTo>
                    <a:pt x="311" y="5"/>
                  </a:lnTo>
                  <a:lnTo>
                    <a:pt x="326" y="0"/>
                  </a:lnTo>
                  <a:lnTo>
                    <a:pt x="341" y="3"/>
                  </a:lnTo>
                  <a:lnTo>
                    <a:pt x="356" y="12"/>
                  </a:lnTo>
                  <a:lnTo>
                    <a:pt x="371" y="24"/>
                  </a:lnTo>
                  <a:lnTo>
                    <a:pt x="385" y="33"/>
                  </a:lnTo>
                  <a:lnTo>
                    <a:pt x="400" y="40"/>
                  </a:lnTo>
                  <a:lnTo>
                    <a:pt x="415" y="46"/>
                  </a:lnTo>
                  <a:lnTo>
                    <a:pt x="430" y="50"/>
                  </a:lnTo>
                  <a:lnTo>
                    <a:pt x="445" y="53"/>
                  </a:lnTo>
                  <a:lnTo>
                    <a:pt x="460" y="56"/>
                  </a:lnTo>
                  <a:lnTo>
                    <a:pt x="474" y="58"/>
                  </a:lnTo>
                  <a:lnTo>
                    <a:pt x="489" y="59"/>
                  </a:lnTo>
                  <a:lnTo>
                    <a:pt x="504" y="60"/>
                  </a:lnTo>
                  <a:lnTo>
                    <a:pt x="519" y="61"/>
                  </a:lnTo>
                  <a:lnTo>
                    <a:pt x="534" y="61"/>
                  </a:lnTo>
                  <a:lnTo>
                    <a:pt x="549" y="62"/>
                  </a:lnTo>
                  <a:lnTo>
                    <a:pt x="563" y="62"/>
                  </a:lnTo>
                  <a:lnTo>
                    <a:pt x="578" y="62"/>
                  </a:lnTo>
                  <a:lnTo>
                    <a:pt x="593" y="62"/>
                  </a:lnTo>
                  <a:lnTo>
                    <a:pt x="608" y="61"/>
                  </a:lnTo>
                  <a:lnTo>
                    <a:pt x="623" y="61"/>
                  </a:lnTo>
                  <a:lnTo>
                    <a:pt x="638" y="60"/>
                  </a:lnTo>
                  <a:lnTo>
                    <a:pt x="653" y="59"/>
                  </a:lnTo>
                  <a:lnTo>
                    <a:pt x="667" y="58"/>
                  </a:lnTo>
                  <a:lnTo>
                    <a:pt x="682" y="57"/>
                  </a:lnTo>
                  <a:lnTo>
                    <a:pt x="697" y="57"/>
                  </a:lnTo>
                  <a:lnTo>
                    <a:pt x="712" y="57"/>
                  </a:lnTo>
                  <a:lnTo>
                    <a:pt x="727" y="59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839589" y="4300407"/>
              <a:ext cx="955089" cy="212914"/>
            </a:xfrm>
            <a:custGeom>
              <a:avLst/>
              <a:gdLst>
                <a:gd name="T0" fmla="*/ 0 w 802"/>
                <a:gd name="T1" fmla="*/ 93 h 93"/>
                <a:gd name="T2" fmla="*/ 15 w 802"/>
                <a:gd name="T3" fmla="*/ 93 h 93"/>
                <a:gd name="T4" fmla="*/ 30 w 802"/>
                <a:gd name="T5" fmla="*/ 93 h 93"/>
                <a:gd name="T6" fmla="*/ 45 w 802"/>
                <a:gd name="T7" fmla="*/ 93 h 93"/>
                <a:gd name="T8" fmla="*/ 60 w 802"/>
                <a:gd name="T9" fmla="*/ 93 h 93"/>
                <a:gd name="T10" fmla="*/ 74 w 802"/>
                <a:gd name="T11" fmla="*/ 93 h 93"/>
                <a:gd name="T12" fmla="*/ 89 w 802"/>
                <a:gd name="T13" fmla="*/ 92 h 93"/>
                <a:gd name="T14" fmla="*/ 104 w 802"/>
                <a:gd name="T15" fmla="*/ 92 h 93"/>
                <a:gd name="T16" fmla="*/ 119 w 802"/>
                <a:gd name="T17" fmla="*/ 92 h 93"/>
                <a:gd name="T18" fmla="*/ 134 w 802"/>
                <a:gd name="T19" fmla="*/ 92 h 93"/>
                <a:gd name="T20" fmla="*/ 149 w 802"/>
                <a:gd name="T21" fmla="*/ 92 h 93"/>
                <a:gd name="T22" fmla="*/ 164 w 802"/>
                <a:gd name="T23" fmla="*/ 92 h 93"/>
                <a:gd name="T24" fmla="*/ 178 w 802"/>
                <a:gd name="T25" fmla="*/ 92 h 93"/>
                <a:gd name="T26" fmla="*/ 193 w 802"/>
                <a:gd name="T27" fmla="*/ 92 h 93"/>
                <a:gd name="T28" fmla="*/ 208 w 802"/>
                <a:gd name="T29" fmla="*/ 92 h 93"/>
                <a:gd name="T30" fmla="*/ 223 w 802"/>
                <a:gd name="T31" fmla="*/ 92 h 93"/>
                <a:gd name="T32" fmla="*/ 238 w 802"/>
                <a:gd name="T33" fmla="*/ 92 h 93"/>
                <a:gd name="T34" fmla="*/ 252 w 802"/>
                <a:gd name="T35" fmla="*/ 92 h 93"/>
                <a:gd name="T36" fmla="*/ 267 w 802"/>
                <a:gd name="T37" fmla="*/ 92 h 93"/>
                <a:gd name="T38" fmla="*/ 282 w 802"/>
                <a:gd name="T39" fmla="*/ 92 h 93"/>
                <a:gd name="T40" fmla="*/ 297 w 802"/>
                <a:gd name="T41" fmla="*/ 92 h 93"/>
                <a:gd name="T42" fmla="*/ 312 w 802"/>
                <a:gd name="T43" fmla="*/ 92 h 93"/>
                <a:gd name="T44" fmla="*/ 327 w 802"/>
                <a:gd name="T45" fmla="*/ 92 h 93"/>
                <a:gd name="T46" fmla="*/ 342 w 802"/>
                <a:gd name="T47" fmla="*/ 92 h 93"/>
                <a:gd name="T48" fmla="*/ 356 w 802"/>
                <a:gd name="T49" fmla="*/ 92 h 93"/>
                <a:gd name="T50" fmla="*/ 371 w 802"/>
                <a:gd name="T51" fmla="*/ 91 h 93"/>
                <a:gd name="T52" fmla="*/ 386 w 802"/>
                <a:gd name="T53" fmla="*/ 91 h 93"/>
                <a:gd name="T54" fmla="*/ 401 w 802"/>
                <a:gd name="T55" fmla="*/ 90 h 93"/>
                <a:gd name="T56" fmla="*/ 416 w 802"/>
                <a:gd name="T57" fmla="*/ 88 h 93"/>
                <a:gd name="T58" fmla="*/ 431 w 802"/>
                <a:gd name="T59" fmla="*/ 86 h 93"/>
                <a:gd name="T60" fmla="*/ 445 w 802"/>
                <a:gd name="T61" fmla="*/ 82 h 93"/>
                <a:gd name="T62" fmla="*/ 460 w 802"/>
                <a:gd name="T63" fmla="*/ 75 h 93"/>
                <a:gd name="T64" fmla="*/ 475 w 802"/>
                <a:gd name="T65" fmla="*/ 65 h 93"/>
                <a:gd name="T66" fmla="*/ 490 w 802"/>
                <a:gd name="T67" fmla="*/ 55 h 93"/>
                <a:gd name="T68" fmla="*/ 505 w 802"/>
                <a:gd name="T69" fmla="*/ 44 h 93"/>
                <a:gd name="T70" fmla="*/ 520 w 802"/>
                <a:gd name="T71" fmla="*/ 33 h 93"/>
                <a:gd name="T72" fmla="*/ 535 w 802"/>
                <a:gd name="T73" fmla="*/ 23 h 93"/>
                <a:gd name="T74" fmla="*/ 549 w 802"/>
                <a:gd name="T75" fmla="*/ 14 h 93"/>
                <a:gd name="T76" fmla="*/ 564 w 802"/>
                <a:gd name="T77" fmla="*/ 7 h 93"/>
                <a:gd name="T78" fmla="*/ 579 w 802"/>
                <a:gd name="T79" fmla="*/ 3 h 93"/>
                <a:gd name="T80" fmla="*/ 594 w 802"/>
                <a:gd name="T81" fmla="*/ 0 h 93"/>
                <a:gd name="T82" fmla="*/ 609 w 802"/>
                <a:gd name="T83" fmla="*/ 1 h 93"/>
                <a:gd name="T84" fmla="*/ 623 w 802"/>
                <a:gd name="T85" fmla="*/ 4 h 93"/>
                <a:gd name="T86" fmla="*/ 638 w 802"/>
                <a:gd name="T87" fmla="*/ 10 h 93"/>
                <a:gd name="T88" fmla="*/ 653 w 802"/>
                <a:gd name="T89" fmla="*/ 17 h 93"/>
                <a:gd name="T90" fmla="*/ 668 w 802"/>
                <a:gd name="T91" fmla="*/ 27 h 93"/>
                <a:gd name="T92" fmla="*/ 683 w 802"/>
                <a:gd name="T93" fmla="*/ 37 h 93"/>
                <a:gd name="T94" fmla="*/ 698 w 802"/>
                <a:gd name="T95" fmla="*/ 48 h 93"/>
                <a:gd name="T96" fmla="*/ 713 w 802"/>
                <a:gd name="T97" fmla="*/ 59 h 93"/>
                <a:gd name="T98" fmla="*/ 727 w 802"/>
                <a:gd name="T99" fmla="*/ 69 h 93"/>
                <a:gd name="T100" fmla="*/ 742 w 802"/>
                <a:gd name="T101" fmla="*/ 78 h 93"/>
                <a:gd name="T102" fmla="*/ 757 w 802"/>
                <a:gd name="T103" fmla="*/ 83 h 93"/>
                <a:gd name="T104" fmla="*/ 772 w 802"/>
                <a:gd name="T105" fmla="*/ 87 h 93"/>
                <a:gd name="T106" fmla="*/ 787 w 802"/>
                <a:gd name="T107" fmla="*/ 89 h 93"/>
                <a:gd name="T108" fmla="*/ 802 w 802"/>
                <a:gd name="T10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2" h="93">
                  <a:moveTo>
                    <a:pt x="0" y="93"/>
                  </a:moveTo>
                  <a:lnTo>
                    <a:pt x="15" y="93"/>
                  </a:lnTo>
                  <a:lnTo>
                    <a:pt x="30" y="93"/>
                  </a:lnTo>
                  <a:lnTo>
                    <a:pt x="45" y="93"/>
                  </a:lnTo>
                  <a:lnTo>
                    <a:pt x="60" y="93"/>
                  </a:lnTo>
                  <a:lnTo>
                    <a:pt x="74" y="93"/>
                  </a:lnTo>
                  <a:lnTo>
                    <a:pt x="89" y="92"/>
                  </a:lnTo>
                  <a:lnTo>
                    <a:pt x="104" y="92"/>
                  </a:lnTo>
                  <a:lnTo>
                    <a:pt x="119" y="92"/>
                  </a:lnTo>
                  <a:lnTo>
                    <a:pt x="134" y="92"/>
                  </a:lnTo>
                  <a:lnTo>
                    <a:pt x="149" y="92"/>
                  </a:lnTo>
                  <a:lnTo>
                    <a:pt x="164" y="92"/>
                  </a:lnTo>
                  <a:lnTo>
                    <a:pt x="178" y="92"/>
                  </a:lnTo>
                  <a:lnTo>
                    <a:pt x="193" y="92"/>
                  </a:lnTo>
                  <a:lnTo>
                    <a:pt x="208" y="92"/>
                  </a:lnTo>
                  <a:lnTo>
                    <a:pt x="223" y="92"/>
                  </a:lnTo>
                  <a:lnTo>
                    <a:pt x="238" y="92"/>
                  </a:lnTo>
                  <a:lnTo>
                    <a:pt x="252" y="92"/>
                  </a:lnTo>
                  <a:lnTo>
                    <a:pt x="267" y="92"/>
                  </a:lnTo>
                  <a:lnTo>
                    <a:pt x="282" y="92"/>
                  </a:lnTo>
                  <a:lnTo>
                    <a:pt x="297" y="92"/>
                  </a:lnTo>
                  <a:lnTo>
                    <a:pt x="312" y="92"/>
                  </a:lnTo>
                  <a:lnTo>
                    <a:pt x="327" y="92"/>
                  </a:lnTo>
                  <a:lnTo>
                    <a:pt x="342" y="92"/>
                  </a:lnTo>
                  <a:lnTo>
                    <a:pt x="356" y="92"/>
                  </a:lnTo>
                  <a:lnTo>
                    <a:pt x="371" y="91"/>
                  </a:lnTo>
                  <a:lnTo>
                    <a:pt x="386" y="91"/>
                  </a:lnTo>
                  <a:lnTo>
                    <a:pt x="401" y="90"/>
                  </a:lnTo>
                  <a:lnTo>
                    <a:pt x="416" y="88"/>
                  </a:lnTo>
                  <a:lnTo>
                    <a:pt x="431" y="86"/>
                  </a:lnTo>
                  <a:lnTo>
                    <a:pt x="445" y="82"/>
                  </a:lnTo>
                  <a:lnTo>
                    <a:pt x="460" y="75"/>
                  </a:lnTo>
                  <a:lnTo>
                    <a:pt x="475" y="65"/>
                  </a:lnTo>
                  <a:lnTo>
                    <a:pt x="490" y="55"/>
                  </a:lnTo>
                  <a:lnTo>
                    <a:pt x="505" y="44"/>
                  </a:lnTo>
                  <a:lnTo>
                    <a:pt x="520" y="33"/>
                  </a:lnTo>
                  <a:lnTo>
                    <a:pt x="535" y="23"/>
                  </a:lnTo>
                  <a:lnTo>
                    <a:pt x="549" y="14"/>
                  </a:lnTo>
                  <a:lnTo>
                    <a:pt x="564" y="7"/>
                  </a:lnTo>
                  <a:lnTo>
                    <a:pt x="579" y="3"/>
                  </a:lnTo>
                  <a:lnTo>
                    <a:pt x="594" y="0"/>
                  </a:lnTo>
                  <a:lnTo>
                    <a:pt x="609" y="1"/>
                  </a:lnTo>
                  <a:lnTo>
                    <a:pt x="623" y="4"/>
                  </a:lnTo>
                  <a:lnTo>
                    <a:pt x="638" y="10"/>
                  </a:lnTo>
                  <a:lnTo>
                    <a:pt x="653" y="17"/>
                  </a:lnTo>
                  <a:lnTo>
                    <a:pt x="668" y="27"/>
                  </a:lnTo>
                  <a:lnTo>
                    <a:pt x="683" y="37"/>
                  </a:lnTo>
                  <a:lnTo>
                    <a:pt x="698" y="48"/>
                  </a:lnTo>
                  <a:lnTo>
                    <a:pt x="713" y="59"/>
                  </a:lnTo>
                  <a:lnTo>
                    <a:pt x="727" y="69"/>
                  </a:lnTo>
                  <a:lnTo>
                    <a:pt x="742" y="78"/>
                  </a:lnTo>
                  <a:lnTo>
                    <a:pt x="757" y="83"/>
                  </a:lnTo>
                  <a:lnTo>
                    <a:pt x="772" y="87"/>
                  </a:lnTo>
                  <a:lnTo>
                    <a:pt x="787" y="89"/>
                  </a:lnTo>
                  <a:lnTo>
                    <a:pt x="802" y="90"/>
                  </a:lnTo>
                </a:path>
              </a:pathLst>
            </a:custGeom>
            <a:noFill/>
            <a:ln w="19050" cap="flat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3556501" y="3785293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3257589" y="3343440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2859834" y="3098474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2450170" y="2810010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2076232" y="2544440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3021794" y="4286671"/>
              <a:ext cx="152433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1'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1289058" y="4254619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959183" y="3000030"/>
              <a:ext cx="114325" cy="24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de-DE" altLang="de-DE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2649533" y="2045353"/>
            <a:ext cx="677613" cy="317539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391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TextBox 1492"/>
          <p:cNvSpPr txBox="1"/>
          <p:nvPr/>
        </p:nvSpPr>
        <p:spPr>
          <a:xfrm>
            <a:off x="1013011" y="1181520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/>
              <a:t>Start design N1022 </a:t>
            </a:r>
            <a:r>
              <a:rPr lang="en-US" sz="1800" b="1" u="sng" dirty="0"/>
              <a:t>(4.7 µm</a:t>
            </a:r>
            <a:r>
              <a:rPr lang="en-US" sz="1800" b="1" u="sng" dirty="0" smtClean="0"/>
              <a:t>)</a:t>
            </a:r>
            <a:endParaRPr lang="en-US" sz="1800" b="1" u="sng" dirty="0"/>
          </a:p>
        </p:txBody>
      </p:sp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D1.2: Optimization with Gaussian process regression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56636" y="1597952"/>
            <a:ext cx="3965807" cy="3914151"/>
            <a:chOff x="1462088" y="2187576"/>
            <a:chExt cx="2259013" cy="1858965"/>
          </a:xfrm>
        </p:grpSpPr>
        <p:grpSp>
          <p:nvGrpSpPr>
            <p:cNvPr id="8" name="Group 217"/>
            <p:cNvGrpSpPr>
              <a:grpSpLocks/>
            </p:cNvGrpSpPr>
            <p:nvPr/>
          </p:nvGrpSpPr>
          <p:grpSpPr bwMode="auto">
            <a:xfrm>
              <a:off x="2852738" y="2295527"/>
              <a:ext cx="766763" cy="1616075"/>
              <a:chOff x="1797" y="1446"/>
              <a:chExt cx="483" cy="1018"/>
            </a:xfrm>
          </p:grpSpPr>
          <p:sp>
            <p:nvSpPr>
              <p:cNvPr id="1013" name="Line 17"/>
              <p:cNvSpPr>
                <a:spLocks noChangeShapeType="1"/>
              </p:cNvSpPr>
              <p:nvPr/>
            </p:nvSpPr>
            <p:spPr bwMode="auto">
              <a:xfrm>
                <a:off x="2280" y="24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4" name="Line 18"/>
              <p:cNvSpPr>
                <a:spLocks noChangeShapeType="1"/>
              </p:cNvSpPr>
              <p:nvPr/>
            </p:nvSpPr>
            <p:spPr bwMode="auto">
              <a:xfrm>
                <a:off x="2280" y="24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5" name="Line 19"/>
              <p:cNvSpPr>
                <a:spLocks noChangeShapeType="1"/>
              </p:cNvSpPr>
              <p:nvPr/>
            </p:nvSpPr>
            <p:spPr bwMode="auto">
              <a:xfrm>
                <a:off x="2280" y="24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6" name="Line 20"/>
              <p:cNvSpPr>
                <a:spLocks noChangeShapeType="1"/>
              </p:cNvSpPr>
              <p:nvPr/>
            </p:nvSpPr>
            <p:spPr bwMode="auto">
              <a:xfrm>
                <a:off x="2280" y="24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7" name="Line 21"/>
              <p:cNvSpPr>
                <a:spLocks noChangeShapeType="1"/>
              </p:cNvSpPr>
              <p:nvPr/>
            </p:nvSpPr>
            <p:spPr bwMode="auto">
              <a:xfrm>
                <a:off x="2280" y="24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8" name="Line 22"/>
              <p:cNvSpPr>
                <a:spLocks noChangeShapeType="1"/>
              </p:cNvSpPr>
              <p:nvPr/>
            </p:nvSpPr>
            <p:spPr bwMode="auto">
              <a:xfrm>
                <a:off x="228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9" name="Line 23"/>
              <p:cNvSpPr>
                <a:spLocks noChangeShapeType="1"/>
              </p:cNvSpPr>
              <p:nvPr/>
            </p:nvSpPr>
            <p:spPr bwMode="auto">
              <a:xfrm>
                <a:off x="2280" y="238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0" name="Line 24"/>
              <p:cNvSpPr>
                <a:spLocks noChangeShapeType="1"/>
              </p:cNvSpPr>
              <p:nvPr/>
            </p:nvSpPr>
            <p:spPr bwMode="auto">
              <a:xfrm>
                <a:off x="2280" y="23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1" name="Line 25"/>
              <p:cNvSpPr>
                <a:spLocks noChangeShapeType="1"/>
              </p:cNvSpPr>
              <p:nvPr/>
            </p:nvSpPr>
            <p:spPr bwMode="auto">
              <a:xfrm>
                <a:off x="2280" y="23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2" name="Line 26"/>
              <p:cNvSpPr>
                <a:spLocks noChangeShapeType="1"/>
              </p:cNvSpPr>
              <p:nvPr/>
            </p:nvSpPr>
            <p:spPr bwMode="auto">
              <a:xfrm>
                <a:off x="2280" y="234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3" name="Line 27"/>
              <p:cNvSpPr>
                <a:spLocks noChangeShapeType="1"/>
              </p:cNvSpPr>
              <p:nvPr/>
            </p:nvSpPr>
            <p:spPr bwMode="auto">
              <a:xfrm>
                <a:off x="2280" y="23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4" name="Line 28"/>
              <p:cNvSpPr>
                <a:spLocks noChangeShapeType="1"/>
              </p:cNvSpPr>
              <p:nvPr/>
            </p:nvSpPr>
            <p:spPr bwMode="auto">
              <a:xfrm>
                <a:off x="2280" y="23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5" name="Line 29"/>
              <p:cNvSpPr>
                <a:spLocks noChangeShapeType="1"/>
              </p:cNvSpPr>
              <p:nvPr/>
            </p:nvSpPr>
            <p:spPr bwMode="auto">
              <a:xfrm>
                <a:off x="2280" y="231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6" name="Line 30"/>
              <p:cNvSpPr>
                <a:spLocks noChangeShapeType="1"/>
              </p:cNvSpPr>
              <p:nvPr/>
            </p:nvSpPr>
            <p:spPr bwMode="auto">
              <a:xfrm>
                <a:off x="2280" y="229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7" name="Line 31"/>
              <p:cNvSpPr>
                <a:spLocks noChangeShapeType="1"/>
              </p:cNvSpPr>
              <p:nvPr/>
            </p:nvSpPr>
            <p:spPr bwMode="auto">
              <a:xfrm>
                <a:off x="2280" y="22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8" name="Line 32"/>
              <p:cNvSpPr>
                <a:spLocks noChangeShapeType="1"/>
              </p:cNvSpPr>
              <p:nvPr/>
            </p:nvSpPr>
            <p:spPr bwMode="auto">
              <a:xfrm>
                <a:off x="2280" y="22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9" name="Line 33"/>
              <p:cNvSpPr>
                <a:spLocks noChangeShapeType="1"/>
              </p:cNvSpPr>
              <p:nvPr/>
            </p:nvSpPr>
            <p:spPr bwMode="auto">
              <a:xfrm>
                <a:off x="2280" y="226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0" name="Line 34"/>
              <p:cNvSpPr>
                <a:spLocks noChangeShapeType="1"/>
              </p:cNvSpPr>
              <p:nvPr/>
            </p:nvSpPr>
            <p:spPr bwMode="auto">
              <a:xfrm>
                <a:off x="2280" y="22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1" name="Line 35"/>
              <p:cNvSpPr>
                <a:spLocks noChangeShapeType="1"/>
              </p:cNvSpPr>
              <p:nvPr/>
            </p:nvSpPr>
            <p:spPr bwMode="auto">
              <a:xfrm>
                <a:off x="2280" y="22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2" name="Line 36"/>
              <p:cNvSpPr>
                <a:spLocks noChangeShapeType="1"/>
              </p:cNvSpPr>
              <p:nvPr/>
            </p:nvSpPr>
            <p:spPr bwMode="auto">
              <a:xfrm>
                <a:off x="2280" y="22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3" name="Line 37"/>
              <p:cNvSpPr>
                <a:spLocks noChangeShapeType="1"/>
              </p:cNvSpPr>
              <p:nvPr/>
            </p:nvSpPr>
            <p:spPr bwMode="auto">
              <a:xfrm>
                <a:off x="2280" y="220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4" name="Line 38"/>
              <p:cNvSpPr>
                <a:spLocks noChangeShapeType="1"/>
              </p:cNvSpPr>
              <p:nvPr/>
            </p:nvSpPr>
            <p:spPr bwMode="auto">
              <a:xfrm>
                <a:off x="2280" y="21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5" name="Line 39"/>
              <p:cNvSpPr>
                <a:spLocks noChangeShapeType="1"/>
              </p:cNvSpPr>
              <p:nvPr/>
            </p:nvSpPr>
            <p:spPr bwMode="auto">
              <a:xfrm>
                <a:off x="2280" y="21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6" name="Line 40"/>
              <p:cNvSpPr>
                <a:spLocks noChangeShapeType="1"/>
              </p:cNvSpPr>
              <p:nvPr/>
            </p:nvSpPr>
            <p:spPr bwMode="auto">
              <a:xfrm>
                <a:off x="2280" y="217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7" name="Line 41"/>
              <p:cNvSpPr>
                <a:spLocks noChangeShapeType="1"/>
              </p:cNvSpPr>
              <p:nvPr/>
            </p:nvSpPr>
            <p:spPr bwMode="auto">
              <a:xfrm>
                <a:off x="2280" y="215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8" name="Line 42"/>
              <p:cNvSpPr>
                <a:spLocks noChangeShapeType="1"/>
              </p:cNvSpPr>
              <p:nvPr/>
            </p:nvSpPr>
            <p:spPr bwMode="auto">
              <a:xfrm>
                <a:off x="2280" y="21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9" name="Line 43"/>
              <p:cNvSpPr>
                <a:spLocks noChangeShapeType="1"/>
              </p:cNvSpPr>
              <p:nvPr/>
            </p:nvSpPr>
            <p:spPr bwMode="auto">
              <a:xfrm>
                <a:off x="2280" y="213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0" name="Line 44"/>
              <p:cNvSpPr>
                <a:spLocks noChangeShapeType="1"/>
              </p:cNvSpPr>
              <p:nvPr/>
            </p:nvSpPr>
            <p:spPr bwMode="auto">
              <a:xfrm>
                <a:off x="2280" y="212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1" name="Line 45"/>
              <p:cNvSpPr>
                <a:spLocks noChangeShapeType="1"/>
              </p:cNvSpPr>
              <p:nvPr/>
            </p:nvSpPr>
            <p:spPr bwMode="auto">
              <a:xfrm>
                <a:off x="2280" y="210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2" name="Line 46"/>
              <p:cNvSpPr>
                <a:spLocks noChangeShapeType="1"/>
              </p:cNvSpPr>
              <p:nvPr/>
            </p:nvSpPr>
            <p:spPr bwMode="auto">
              <a:xfrm>
                <a:off x="2280" y="209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3" name="Line 47"/>
              <p:cNvSpPr>
                <a:spLocks noChangeShapeType="1"/>
              </p:cNvSpPr>
              <p:nvPr/>
            </p:nvSpPr>
            <p:spPr bwMode="auto">
              <a:xfrm>
                <a:off x="2280" y="20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4" name="Line 48"/>
              <p:cNvSpPr>
                <a:spLocks noChangeShapeType="1"/>
              </p:cNvSpPr>
              <p:nvPr/>
            </p:nvSpPr>
            <p:spPr bwMode="auto">
              <a:xfrm>
                <a:off x="2280" y="206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5" name="Line 49"/>
              <p:cNvSpPr>
                <a:spLocks noChangeShapeType="1"/>
              </p:cNvSpPr>
              <p:nvPr/>
            </p:nvSpPr>
            <p:spPr bwMode="auto">
              <a:xfrm>
                <a:off x="2280" y="205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6" name="Line 50"/>
              <p:cNvSpPr>
                <a:spLocks noChangeShapeType="1"/>
              </p:cNvSpPr>
              <p:nvPr/>
            </p:nvSpPr>
            <p:spPr bwMode="auto">
              <a:xfrm>
                <a:off x="2280" y="204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7" name="Line 51"/>
              <p:cNvSpPr>
                <a:spLocks noChangeShapeType="1"/>
              </p:cNvSpPr>
              <p:nvPr/>
            </p:nvSpPr>
            <p:spPr bwMode="auto">
              <a:xfrm>
                <a:off x="2280" y="203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8" name="Line 52"/>
              <p:cNvSpPr>
                <a:spLocks noChangeShapeType="1"/>
              </p:cNvSpPr>
              <p:nvPr/>
            </p:nvSpPr>
            <p:spPr bwMode="auto">
              <a:xfrm>
                <a:off x="2280" y="201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9" name="Line 53"/>
              <p:cNvSpPr>
                <a:spLocks noChangeShapeType="1"/>
              </p:cNvSpPr>
              <p:nvPr/>
            </p:nvSpPr>
            <p:spPr bwMode="auto">
              <a:xfrm>
                <a:off x="2280" y="200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0" name="Line 54"/>
              <p:cNvSpPr>
                <a:spLocks noChangeShapeType="1"/>
              </p:cNvSpPr>
              <p:nvPr/>
            </p:nvSpPr>
            <p:spPr bwMode="auto">
              <a:xfrm>
                <a:off x="2280" y="19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1" name="Line 55"/>
              <p:cNvSpPr>
                <a:spLocks noChangeShapeType="1"/>
              </p:cNvSpPr>
              <p:nvPr/>
            </p:nvSpPr>
            <p:spPr bwMode="auto">
              <a:xfrm>
                <a:off x="2280" y="198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2" name="Line 56"/>
              <p:cNvSpPr>
                <a:spLocks noChangeShapeType="1"/>
              </p:cNvSpPr>
              <p:nvPr/>
            </p:nvSpPr>
            <p:spPr bwMode="auto">
              <a:xfrm>
                <a:off x="2280" y="196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3" name="Line 57"/>
              <p:cNvSpPr>
                <a:spLocks noChangeShapeType="1"/>
              </p:cNvSpPr>
              <p:nvPr/>
            </p:nvSpPr>
            <p:spPr bwMode="auto">
              <a:xfrm>
                <a:off x="2280" y="195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4" name="Line 58"/>
              <p:cNvSpPr>
                <a:spLocks noChangeShapeType="1"/>
              </p:cNvSpPr>
              <p:nvPr/>
            </p:nvSpPr>
            <p:spPr bwMode="auto">
              <a:xfrm>
                <a:off x="2280" y="19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5" name="Line 59"/>
              <p:cNvSpPr>
                <a:spLocks noChangeShapeType="1"/>
              </p:cNvSpPr>
              <p:nvPr/>
            </p:nvSpPr>
            <p:spPr bwMode="auto">
              <a:xfrm>
                <a:off x="2280" y="193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6" name="Line 60"/>
              <p:cNvSpPr>
                <a:spLocks noChangeShapeType="1"/>
              </p:cNvSpPr>
              <p:nvPr/>
            </p:nvSpPr>
            <p:spPr bwMode="auto">
              <a:xfrm>
                <a:off x="2280" y="191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7" name="Line 61"/>
              <p:cNvSpPr>
                <a:spLocks noChangeShapeType="1"/>
              </p:cNvSpPr>
              <p:nvPr/>
            </p:nvSpPr>
            <p:spPr bwMode="auto">
              <a:xfrm>
                <a:off x="2280" y="190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8" name="Line 62"/>
              <p:cNvSpPr>
                <a:spLocks noChangeShapeType="1"/>
              </p:cNvSpPr>
              <p:nvPr/>
            </p:nvSpPr>
            <p:spPr bwMode="auto">
              <a:xfrm>
                <a:off x="2280" y="189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9" name="Line 63"/>
              <p:cNvSpPr>
                <a:spLocks noChangeShapeType="1"/>
              </p:cNvSpPr>
              <p:nvPr/>
            </p:nvSpPr>
            <p:spPr bwMode="auto">
              <a:xfrm>
                <a:off x="2280" y="187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0" name="Line 64"/>
              <p:cNvSpPr>
                <a:spLocks noChangeShapeType="1"/>
              </p:cNvSpPr>
              <p:nvPr/>
            </p:nvSpPr>
            <p:spPr bwMode="auto">
              <a:xfrm>
                <a:off x="2280" y="186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1" name="Line 65"/>
              <p:cNvSpPr>
                <a:spLocks noChangeShapeType="1"/>
              </p:cNvSpPr>
              <p:nvPr/>
            </p:nvSpPr>
            <p:spPr bwMode="auto">
              <a:xfrm>
                <a:off x="2280" y="185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2" name="Line 66"/>
              <p:cNvSpPr>
                <a:spLocks noChangeShapeType="1"/>
              </p:cNvSpPr>
              <p:nvPr/>
            </p:nvSpPr>
            <p:spPr bwMode="auto">
              <a:xfrm>
                <a:off x="2280" y="184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3" name="Line 67"/>
              <p:cNvSpPr>
                <a:spLocks noChangeShapeType="1"/>
              </p:cNvSpPr>
              <p:nvPr/>
            </p:nvSpPr>
            <p:spPr bwMode="auto">
              <a:xfrm>
                <a:off x="2280" y="182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4" name="Line 68"/>
              <p:cNvSpPr>
                <a:spLocks noChangeShapeType="1"/>
              </p:cNvSpPr>
              <p:nvPr/>
            </p:nvSpPr>
            <p:spPr bwMode="auto">
              <a:xfrm>
                <a:off x="2280" y="18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5" name="Line 69"/>
              <p:cNvSpPr>
                <a:spLocks noChangeShapeType="1"/>
              </p:cNvSpPr>
              <p:nvPr/>
            </p:nvSpPr>
            <p:spPr bwMode="auto">
              <a:xfrm>
                <a:off x="2280" y="180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6" name="Line 70"/>
              <p:cNvSpPr>
                <a:spLocks noChangeShapeType="1"/>
              </p:cNvSpPr>
              <p:nvPr/>
            </p:nvSpPr>
            <p:spPr bwMode="auto">
              <a:xfrm>
                <a:off x="2280" y="179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7" name="Line 71"/>
              <p:cNvSpPr>
                <a:spLocks noChangeShapeType="1"/>
              </p:cNvSpPr>
              <p:nvPr/>
            </p:nvSpPr>
            <p:spPr bwMode="auto">
              <a:xfrm>
                <a:off x="2280" y="17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8" name="Line 72"/>
              <p:cNvSpPr>
                <a:spLocks noChangeShapeType="1"/>
              </p:cNvSpPr>
              <p:nvPr/>
            </p:nvSpPr>
            <p:spPr bwMode="auto">
              <a:xfrm>
                <a:off x="2280" y="17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9" name="Line 73"/>
              <p:cNvSpPr>
                <a:spLocks noChangeShapeType="1"/>
              </p:cNvSpPr>
              <p:nvPr/>
            </p:nvSpPr>
            <p:spPr bwMode="auto">
              <a:xfrm>
                <a:off x="2280" y="17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0" name="Line 74"/>
              <p:cNvSpPr>
                <a:spLocks noChangeShapeType="1"/>
              </p:cNvSpPr>
              <p:nvPr/>
            </p:nvSpPr>
            <p:spPr bwMode="auto">
              <a:xfrm>
                <a:off x="2280" y="173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1" name="Line 75"/>
              <p:cNvSpPr>
                <a:spLocks noChangeShapeType="1"/>
              </p:cNvSpPr>
              <p:nvPr/>
            </p:nvSpPr>
            <p:spPr bwMode="auto">
              <a:xfrm>
                <a:off x="2280" y="17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2" name="Line 76"/>
              <p:cNvSpPr>
                <a:spLocks noChangeShapeType="1"/>
              </p:cNvSpPr>
              <p:nvPr/>
            </p:nvSpPr>
            <p:spPr bwMode="auto">
              <a:xfrm>
                <a:off x="2280" y="17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3" name="Line 77"/>
              <p:cNvSpPr>
                <a:spLocks noChangeShapeType="1"/>
              </p:cNvSpPr>
              <p:nvPr/>
            </p:nvSpPr>
            <p:spPr bwMode="auto">
              <a:xfrm>
                <a:off x="2280" y="170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4" name="Line 78"/>
              <p:cNvSpPr>
                <a:spLocks noChangeShapeType="1"/>
              </p:cNvSpPr>
              <p:nvPr/>
            </p:nvSpPr>
            <p:spPr bwMode="auto">
              <a:xfrm>
                <a:off x="2280" y="16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5" name="Line 79"/>
              <p:cNvSpPr>
                <a:spLocks noChangeShapeType="1"/>
              </p:cNvSpPr>
              <p:nvPr/>
            </p:nvSpPr>
            <p:spPr bwMode="auto">
              <a:xfrm>
                <a:off x="2280" y="16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6" name="Line 80"/>
              <p:cNvSpPr>
                <a:spLocks noChangeShapeType="1"/>
              </p:cNvSpPr>
              <p:nvPr/>
            </p:nvSpPr>
            <p:spPr bwMode="auto">
              <a:xfrm>
                <a:off x="2280" y="16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7" name="Line 81"/>
              <p:cNvSpPr>
                <a:spLocks noChangeShapeType="1"/>
              </p:cNvSpPr>
              <p:nvPr/>
            </p:nvSpPr>
            <p:spPr bwMode="auto">
              <a:xfrm>
                <a:off x="2280" y="165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8" name="Line 82"/>
              <p:cNvSpPr>
                <a:spLocks noChangeShapeType="1"/>
              </p:cNvSpPr>
              <p:nvPr/>
            </p:nvSpPr>
            <p:spPr bwMode="auto">
              <a:xfrm>
                <a:off x="2280" y="16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9" name="Line 83"/>
              <p:cNvSpPr>
                <a:spLocks noChangeShapeType="1"/>
              </p:cNvSpPr>
              <p:nvPr/>
            </p:nvSpPr>
            <p:spPr bwMode="auto">
              <a:xfrm>
                <a:off x="2280" y="16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0" name="Line 84"/>
              <p:cNvSpPr>
                <a:spLocks noChangeShapeType="1"/>
              </p:cNvSpPr>
              <p:nvPr/>
            </p:nvSpPr>
            <p:spPr bwMode="auto">
              <a:xfrm>
                <a:off x="2280" y="161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1" name="Line 85"/>
              <p:cNvSpPr>
                <a:spLocks noChangeShapeType="1"/>
              </p:cNvSpPr>
              <p:nvPr/>
            </p:nvSpPr>
            <p:spPr bwMode="auto">
              <a:xfrm>
                <a:off x="2280" y="159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2" name="Line 86"/>
              <p:cNvSpPr>
                <a:spLocks noChangeShapeType="1"/>
              </p:cNvSpPr>
              <p:nvPr/>
            </p:nvSpPr>
            <p:spPr bwMode="auto">
              <a:xfrm>
                <a:off x="2280" y="15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3" name="Line 87"/>
              <p:cNvSpPr>
                <a:spLocks noChangeShapeType="1"/>
              </p:cNvSpPr>
              <p:nvPr/>
            </p:nvSpPr>
            <p:spPr bwMode="auto">
              <a:xfrm>
                <a:off x="2280" y="15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4" name="Line 88"/>
              <p:cNvSpPr>
                <a:spLocks noChangeShapeType="1"/>
              </p:cNvSpPr>
              <p:nvPr/>
            </p:nvSpPr>
            <p:spPr bwMode="auto">
              <a:xfrm>
                <a:off x="2280" y="156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5" name="Line 89"/>
              <p:cNvSpPr>
                <a:spLocks noChangeShapeType="1"/>
              </p:cNvSpPr>
              <p:nvPr/>
            </p:nvSpPr>
            <p:spPr bwMode="auto">
              <a:xfrm>
                <a:off x="2280" y="15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6" name="Line 90"/>
              <p:cNvSpPr>
                <a:spLocks noChangeShapeType="1"/>
              </p:cNvSpPr>
              <p:nvPr/>
            </p:nvSpPr>
            <p:spPr bwMode="auto">
              <a:xfrm>
                <a:off x="2280" y="15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7" name="Line 91"/>
              <p:cNvSpPr>
                <a:spLocks noChangeShapeType="1"/>
              </p:cNvSpPr>
              <p:nvPr/>
            </p:nvSpPr>
            <p:spPr bwMode="auto">
              <a:xfrm>
                <a:off x="2280" y="15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8" name="Line 92"/>
              <p:cNvSpPr>
                <a:spLocks noChangeShapeType="1"/>
              </p:cNvSpPr>
              <p:nvPr/>
            </p:nvSpPr>
            <p:spPr bwMode="auto">
              <a:xfrm>
                <a:off x="2280" y="15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9" name="Line 93"/>
              <p:cNvSpPr>
                <a:spLocks noChangeShapeType="1"/>
              </p:cNvSpPr>
              <p:nvPr/>
            </p:nvSpPr>
            <p:spPr bwMode="auto">
              <a:xfrm>
                <a:off x="2280" y="14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0" name="Line 94"/>
              <p:cNvSpPr>
                <a:spLocks noChangeShapeType="1"/>
              </p:cNvSpPr>
              <p:nvPr/>
            </p:nvSpPr>
            <p:spPr bwMode="auto">
              <a:xfrm>
                <a:off x="2280" y="14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1" name="Line 95"/>
              <p:cNvSpPr>
                <a:spLocks noChangeShapeType="1"/>
              </p:cNvSpPr>
              <p:nvPr/>
            </p:nvSpPr>
            <p:spPr bwMode="auto">
              <a:xfrm>
                <a:off x="2280" y="147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2" name="Line 96"/>
              <p:cNvSpPr>
                <a:spLocks noChangeShapeType="1"/>
              </p:cNvSpPr>
              <p:nvPr/>
            </p:nvSpPr>
            <p:spPr bwMode="auto">
              <a:xfrm>
                <a:off x="2280" y="145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3" name="Line 97"/>
              <p:cNvSpPr>
                <a:spLocks noChangeShapeType="1"/>
              </p:cNvSpPr>
              <p:nvPr/>
            </p:nvSpPr>
            <p:spPr bwMode="auto">
              <a:xfrm>
                <a:off x="2280" y="14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4" name="Line 98"/>
              <p:cNvSpPr>
                <a:spLocks noChangeShapeType="1"/>
              </p:cNvSpPr>
              <p:nvPr/>
            </p:nvSpPr>
            <p:spPr bwMode="auto">
              <a:xfrm>
                <a:off x="2038" y="24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5" name="Line 99"/>
              <p:cNvSpPr>
                <a:spLocks noChangeShapeType="1"/>
              </p:cNvSpPr>
              <p:nvPr/>
            </p:nvSpPr>
            <p:spPr bwMode="auto">
              <a:xfrm>
                <a:off x="2038" y="24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6" name="Line 100"/>
              <p:cNvSpPr>
                <a:spLocks noChangeShapeType="1"/>
              </p:cNvSpPr>
              <p:nvPr/>
            </p:nvSpPr>
            <p:spPr bwMode="auto">
              <a:xfrm>
                <a:off x="2038" y="24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7" name="Line 101"/>
              <p:cNvSpPr>
                <a:spLocks noChangeShapeType="1"/>
              </p:cNvSpPr>
              <p:nvPr/>
            </p:nvSpPr>
            <p:spPr bwMode="auto">
              <a:xfrm>
                <a:off x="2038" y="24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8" name="Line 102"/>
              <p:cNvSpPr>
                <a:spLocks noChangeShapeType="1"/>
              </p:cNvSpPr>
              <p:nvPr/>
            </p:nvSpPr>
            <p:spPr bwMode="auto">
              <a:xfrm>
                <a:off x="2038" y="24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9" name="Line 103"/>
              <p:cNvSpPr>
                <a:spLocks noChangeShapeType="1"/>
              </p:cNvSpPr>
              <p:nvPr/>
            </p:nvSpPr>
            <p:spPr bwMode="auto">
              <a:xfrm>
                <a:off x="203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0" name="Line 104"/>
              <p:cNvSpPr>
                <a:spLocks noChangeShapeType="1"/>
              </p:cNvSpPr>
              <p:nvPr/>
            </p:nvSpPr>
            <p:spPr bwMode="auto">
              <a:xfrm>
                <a:off x="2038" y="238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1" name="Line 105"/>
              <p:cNvSpPr>
                <a:spLocks noChangeShapeType="1"/>
              </p:cNvSpPr>
              <p:nvPr/>
            </p:nvSpPr>
            <p:spPr bwMode="auto">
              <a:xfrm>
                <a:off x="2038" y="23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2" name="Line 106"/>
              <p:cNvSpPr>
                <a:spLocks noChangeShapeType="1"/>
              </p:cNvSpPr>
              <p:nvPr/>
            </p:nvSpPr>
            <p:spPr bwMode="auto">
              <a:xfrm>
                <a:off x="2038" y="23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3" name="Line 107"/>
              <p:cNvSpPr>
                <a:spLocks noChangeShapeType="1"/>
              </p:cNvSpPr>
              <p:nvPr/>
            </p:nvSpPr>
            <p:spPr bwMode="auto">
              <a:xfrm>
                <a:off x="2038" y="234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4" name="Line 108"/>
              <p:cNvSpPr>
                <a:spLocks noChangeShapeType="1"/>
              </p:cNvSpPr>
              <p:nvPr/>
            </p:nvSpPr>
            <p:spPr bwMode="auto">
              <a:xfrm>
                <a:off x="2038" y="23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5" name="Line 109"/>
              <p:cNvSpPr>
                <a:spLocks noChangeShapeType="1"/>
              </p:cNvSpPr>
              <p:nvPr/>
            </p:nvSpPr>
            <p:spPr bwMode="auto">
              <a:xfrm>
                <a:off x="2038" y="23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6" name="Line 110"/>
              <p:cNvSpPr>
                <a:spLocks noChangeShapeType="1"/>
              </p:cNvSpPr>
              <p:nvPr/>
            </p:nvSpPr>
            <p:spPr bwMode="auto">
              <a:xfrm>
                <a:off x="2038" y="231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7" name="Line 111"/>
              <p:cNvSpPr>
                <a:spLocks noChangeShapeType="1"/>
              </p:cNvSpPr>
              <p:nvPr/>
            </p:nvSpPr>
            <p:spPr bwMode="auto">
              <a:xfrm>
                <a:off x="2038" y="229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8" name="Line 112"/>
              <p:cNvSpPr>
                <a:spLocks noChangeShapeType="1"/>
              </p:cNvSpPr>
              <p:nvPr/>
            </p:nvSpPr>
            <p:spPr bwMode="auto">
              <a:xfrm>
                <a:off x="2038" y="22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9" name="Line 113"/>
              <p:cNvSpPr>
                <a:spLocks noChangeShapeType="1"/>
              </p:cNvSpPr>
              <p:nvPr/>
            </p:nvSpPr>
            <p:spPr bwMode="auto">
              <a:xfrm>
                <a:off x="2038" y="22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0" name="Line 114"/>
              <p:cNvSpPr>
                <a:spLocks noChangeShapeType="1"/>
              </p:cNvSpPr>
              <p:nvPr/>
            </p:nvSpPr>
            <p:spPr bwMode="auto">
              <a:xfrm>
                <a:off x="2038" y="226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1" name="Line 115"/>
              <p:cNvSpPr>
                <a:spLocks noChangeShapeType="1"/>
              </p:cNvSpPr>
              <p:nvPr/>
            </p:nvSpPr>
            <p:spPr bwMode="auto">
              <a:xfrm>
                <a:off x="2038" y="22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2" name="Line 116"/>
              <p:cNvSpPr>
                <a:spLocks noChangeShapeType="1"/>
              </p:cNvSpPr>
              <p:nvPr/>
            </p:nvSpPr>
            <p:spPr bwMode="auto">
              <a:xfrm>
                <a:off x="2038" y="22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3" name="Line 117"/>
              <p:cNvSpPr>
                <a:spLocks noChangeShapeType="1"/>
              </p:cNvSpPr>
              <p:nvPr/>
            </p:nvSpPr>
            <p:spPr bwMode="auto">
              <a:xfrm>
                <a:off x="2038" y="22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4" name="Line 118"/>
              <p:cNvSpPr>
                <a:spLocks noChangeShapeType="1"/>
              </p:cNvSpPr>
              <p:nvPr/>
            </p:nvSpPr>
            <p:spPr bwMode="auto">
              <a:xfrm>
                <a:off x="2038" y="220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5" name="Line 119"/>
              <p:cNvSpPr>
                <a:spLocks noChangeShapeType="1"/>
              </p:cNvSpPr>
              <p:nvPr/>
            </p:nvSpPr>
            <p:spPr bwMode="auto">
              <a:xfrm>
                <a:off x="2038" y="21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6" name="Line 120"/>
              <p:cNvSpPr>
                <a:spLocks noChangeShapeType="1"/>
              </p:cNvSpPr>
              <p:nvPr/>
            </p:nvSpPr>
            <p:spPr bwMode="auto">
              <a:xfrm>
                <a:off x="2038" y="21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7" name="Line 121"/>
              <p:cNvSpPr>
                <a:spLocks noChangeShapeType="1"/>
              </p:cNvSpPr>
              <p:nvPr/>
            </p:nvSpPr>
            <p:spPr bwMode="auto">
              <a:xfrm>
                <a:off x="2038" y="217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8" name="Line 122"/>
              <p:cNvSpPr>
                <a:spLocks noChangeShapeType="1"/>
              </p:cNvSpPr>
              <p:nvPr/>
            </p:nvSpPr>
            <p:spPr bwMode="auto">
              <a:xfrm>
                <a:off x="2038" y="215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9" name="Line 123"/>
              <p:cNvSpPr>
                <a:spLocks noChangeShapeType="1"/>
              </p:cNvSpPr>
              <p:nvPr/>
            </p:nvSpPr>
            <p:spPr bwMode="auto">
              <a:xfrm>
                <a:off x="2038" y="21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0" name="Line 124"/>
              <p:cNvSpPr>
                <a:spLocks noChangeShapeType="1"/>
              </p:cNvSpPr>
              <p:nvPr/>
            </p:nvSpPr>
            <p:spPr bwMode="auto">
              <a:xfrm>
                <a:off x="2038" y="213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1" name="Line 125"/>
              <p:cNvSpPr>
                <a:spLocks noChangeShapeType="1"/>
              </p:cNvSpPr>
              <p:nvPr/>
            </p:nvSpPr>
            <p:spPr bwMode="auto">
              <a:xfrm>
                <a:off x="2038" y="212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2" name="Line 126"/>
              <p:cNvSpPr>
                <a:spLocks noChangeShapeType="1"/>
              </p:cNvSpPr>
              <p:nvPr/>
            </p:nvSpPr>
            <p:spPr bwMode="auto">
              <a:xfrm>
                <a:off x="2038" y="210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3" name="Line 127"/>
              <p:cNvSpPr>
                <a:spLocks noChangeShapeType="1"/>
              </p:cNvSpPr>
              <p:nvPr/>
            </p:nvSpPr>
            <p:spPr bwMode="auto">
              <a:xfrm>
                <a:off x="2038" y="209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4" name="Line 128"/>
              <p:cNvSpPr>
                <a:spLocks noChangeShapeType="1"/>
              </p:cNvSpPr>
              <p:nvPr/>
            </p:nvSpPr>
            <p:spPr bwMode="auto">
              <a:xfrm>
                <a:off x="2038" y="20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5" name="Line 129"/>
              <p:cNvSpPr>
                <a:spLocks noChangeShapeType="1"/>
              </p:cNvSpPr>
              <p:nvPr/>
            </p:nvSpPr>
            <p:spPr bwMode="auto">
              <a:xfrm>
                <a:off x="2038" y="206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6" name="Line 130"/>
              <p:cNvSpPr>
                <a:spLocks noChangeShapeType="1"/>
              </p:cNvSpPr>
              <p:nvPr/>
            </p:nvSpPr>
            <p:spPr bwMode="auto">
              <a:xfrm>
                <a:off x="2038" y="205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7" name="Line 131"/>
              <p:cNvSpPr>
                <a:spLocks noChangeShapeType="1"/>
              </p:cNvSpPr>
              <p:nvPr/>
            </p:nvSpPr>
            <p:spPr bwMode="auto">
              <a:xfrm>
                <a:off x="2038" y="204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8" name="Line 132"/>
              <p:cNvSpPr>
                <a:spLocks noChangeShapeType="1"/>
              </p:cNvSpPr>
              <p:nvPr/>
            </p:nvSpPr>
            <p:spPr bwMode="auto">
              <a:xfrm>
                <a:off x="2038" y="203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9" name="Line 133"/>
              <p:cNvSpPr>
                <a:spLocks noChangeShapeType="1"/>
              </p:cNvSpPr>
              <p:nvPr/>
            </p:nvSpPr>
            <p:spPr bwMode="auto">
              <a:xfrm>
                <a:off x="2038" y="201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0" name="Line 134"/>
              <p:cNvSpPr>
                <a:spLocks noChangeShapeType="1"/>
              </p:cNvSpPr>
              <p:nvPr/>
            </p:nvSpPr>
            <p:spPr bwMode="auto">
              <a:xfrm>
                <a:off x="2038" y="200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1" name="Line 135"/>
              <p:cNvSpPr>
                <a:spLocks noChangeShapeType="1"/>
              </p:cNvSpPr>
              <p:nvPr/>
            </p:nvSpPr>
            <p:spPr bwMode="auto">
              <a:xfrm>
                <a:off x="2038" y="19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2" name="Line 136"/>
              <p:cNvSpPr>
                <a:spLocks noChangeShapeType="1"/>
              </p:cNvSpPr>
              <p:nvPr/>
            </p:nvSpPr>
            <p:spPr bwMode="auto">
              <a:xfrm>
                <a:off x="2038" y="198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3" name="Line 137"/>
              <p:cNvSpPr>
                <a:spLocks noChangeShapeType="1"/>
              </p:cNvSpPr>
              <p:nvPr/>
            </p:nvSpPr>
            <p:spPr bwMode="auto">
              <a:xfrm>
                <a:off x="2038" y="196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4" name="Line 138"/>
              <p:cNvSpPr>
                <a:spLocks noChangeShapeType="1"/>
              </p:cNvSpPr>
              <p:nvPr/>
            </p:nvSpPr>
            <p:spPr bwMode="auto">
              <a:xfrm>
                <a:off x="2038" y="195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5" name="Line 139"/>
              <p:cNvSpPr>
                <a:spLocks noChangeShapeType="1"/>
              </p:cNvSpPr>
              <p:nvPr/>
            </p:nvSpPr>
            <p:spPr bwMode="auto">
              <a:xfrm>
                <a:off x="2038" y="19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6" name="Line 140"/>
              <p:cNvSpPr>
                <a:spLocks noChangeShapeType="1"/>
              </p:cNvSpPr>
              <p:nvPr/>
            </p:nvSpPr>
            <p:spPr bwMode="auto">
              <a:xfrm>
                <a:off x="2038" y="193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7" name="Line 141"/>
              <p:cNvSpPr>
                <a:spLocks noChangeShapeType="1"/>
              </p:cNvSpPr>
              <p:nvPr/>
            </p:nvSpPr>
            <p:spPr bwMode="auto">
              <a:xfrm>
                <a:off x="2038" y="191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8" name="Line 142"/>
              <p:cNvSpPr>
                <a:spLocks noChangeShapeType="1"/>
              </p:cNvSpPr>
              <p:nvPr/>
            </p:nvSpPr>
            <p:spPr bwMode="auto">
              <a:xfrm>
                <a:off x="2038" y="190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9" name="Line 143"/>
              <p:cNvSpPr>
                <a:spLocks noChangeShapeType="1"/>
              </p:cNvSpPr>
              <p:nvPr/>
            </p:nvSpPr>
            <p:spPr bwMode="auto">
              <a:xfrm>
                <a:off x="2038" y="189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0" name="Line 144"/>
              <p:cNvSpPr>
                <a:spLocks noChangeShapeType="1"/>
              </p:cNvSpPr>
              <p:nvPr/>
            </p:nvSpPr>
            <p:spPr bwMode="auto">
              <a:xfrm>
                <a:off x="2038" y="187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1" name="Line 145"/>
              <p:cNvSpPr>
                <a:spLocks noChangeShapeType="1"/>
              </p:cNvSpPr>
              <p:nvPr/>
            </p:nvSpPr>
            <p:spPr bwMode="auto">
              <a:xfrm>
                <a:off x="2038" y="186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2" name="Line 146"/>
              <p:cNvSpPr>
                <a:spLocks noChangeShapeType="1"/>
              </p:cNvSpPr>
              <p:nvPr/>
            </p:nvSpPr>
            <p:spPr bwMode="auto">
              <a:xfrm>
                <a:off x="2038" y="185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3" name="Line 147"/>
              <p:cNvSpPr>
                <a:spLocks noChangeShapeType="1"/>
              </p:cNvSpPr>
              <p:nvPr/>
            </p:nvSpPr>
            <p:spPr bwMode="auto">
              <a:xfrm>
                <a:off x="2038" y="184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4" name="Line 148"/>
              <p:cNvSpPr>
                <a:spLocks noChangeShapeType="1"/>
              </p:cNvSpPr>
              <p:nvPr/>
            </p:nvSpPr>
            <p:spPr bwMode="auto">
              <a:xfrm>
                <a:off x="2038" y="182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5" name="Line 149"/>
              <p:cNvSpPr>
                <a:spLocks noChangeShapeType="1"/>
              </p:cNvSpPr>
              <p:nvPr/>
            </p:nvSpPr>
            <p:spPr bwMode="auto">
              <a:xfrm>
                <a:off x="2038" y="18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6" name="Line 150"/>
              <p:cNvSpPr>
                <a:spLocks noChangeShapeType="1"/>
              </p:cNvSpPr>
              <p:nvPr/>
            </p:nvSpPr>
            <p:spPr bwMode="auto">
              <a:xfrm>
                <a:off x="2038" y="180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7" name="Line 151"/>
              <p:cNvSpPr>
                <a:spLocks noChangeShapeType="1"/>
              </p:cNvSpPr>
              <p:nvPr/>
            </p:nvSpPr>
            <p:spPr bwMode="auto">
              <a:xfrm>
                <a:off x="2038" y="179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8" name="Line 152"/>
              <p:cNvSpPr>
                <a:spLocks noChangeShapeType="1"/>
              </p:cNvSpPr>
              <p:nvPr/>
            </p:nvSpPr>
            <p:spPr bwMode="auto">
              <a:xfrm>
                <a:off x="2038" y="17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9" name="Line 153"/>
              <p:cNvSpPr>
                <a:spLocks noChangeShapeType="1"/>
              </p:cNvSpPr>
              <p:nvPr/>
            </p:nvSpPr>
            <p:spPr bwMode="auto">
              <a:xfrm>
                <a:off x="2038" y="17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0" name="Line 154"/>
              <p:cNvSpPr>
                <a:spLocks noChangeShapeType="1"/>
              </p:cNvSpPr>
              <p:nvPr/>
            </p:nvSpPr>
            <p:spPr bwMode="auto">
              <a:xfrm>
                <a:off x="2038" y="17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1" name="Line 155"/>
              <p:cNvSpPr>
                <a:spLocks noChangeShapeType="1"/>
              </p:cNvSpPr>
              <p:nvPr/>
            </p:nvSpPr>
            <p:spPr bwMode="auto">
              <a:xfrm>
                <a:off x="2038" y="173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2" name="Line 156"/>
              <p:cNvSpPr>
                <a:spLocks noChangeShapeType="1"/>
              </p:cNvSpPr>
              <p:nvPr/>
            </p:nvSpPr>
            <p:spPr bwMode="auto">
              <a:xfrm>
                <a:off x="2038" y="17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3" name="Line 157"/>
              <p:cNvSpPr>
                <a:spLocks noChangeShapeType="1"/>
              </p:cNvSpPr>
              <p:nvPr/>
            </p:nvSpPr>
            <p:spPr bwMode="auto">
              <a:xfrm>
                <a:off x="2038" y="17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4" name="Line 158"/>
              <p:cNvSpPr>
                <a:spLocks noChangeShapeType="1"/>
              </p:cNvSpPr>
              <p:nvPr/>
            </p:nvSpPr>
            <p:spPr bwMode="auto">
              <a:xfrm>
                <a:off x="2038" y="170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5" name="Line 159"/>
              <p:cNvSpPr>
                <a:spLocks noChangeShapeType="1"/>
              </p:cNvSpPr>
              <p:nvPr/>
            </p:nvSpPr>
            <p:spPr bwMode="auto">
              <a:xfrm>
                <a:off x="2038" y="16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6" name="Line 160"/>
              <p:cNvSpPr>
                <a:spLocks noChangeShapeType="1"/>
              </p:cNvSpPr>
              <p:nvPr/>
            </p:nvSpPr>
            <p:spPr bwMode="auto">
              <a:xfrm>
                <a:off x="2038" y="16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7" name="Line 161"/>
              <p:cNvSpPr>
                <a:spLocks noChangeShapeType="1"/>
              </p:cNvSpPr>
              <p:nvPr/>
            </p:nvSpPr>
            <p:spPr bwMode="auto">
              <a:xfrm>
                <a:off x="2038" y="16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8" name="Line 162"/>
              <p:cNvSpPr>
                <a:spLocks noChangeShapeType="1"/>
              </p:cNvSpPr>
              <p:nvPr/>
            </p:nvSpPr>
            <p:spPr bwMode="auto">
              <a:xfrm>
                <a:off x="2038" y="165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9" name="Line 163"/>
              <p:cNvSpPr>
                <a:spLocks noChangeShapeType="1"/>
              </p:cNvSpPr>
              <p:nvPr/>
            </p:nvSpPr>
            <p:spPr bwMode="auto">
              <a:xfrm>
                <a:off x="2038" y="16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0" name="Line 164"/>
              <p:cNvSpPr>
                <a:spLocks noChangeShapeType="1"/>
              </p:cNvSpPr>
              <p:nvPr/>
            </p:nvSpPr>
            <p:spPr bwMode="auto">
              <a:xfrm>
                <a:off x="2038" y="16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1" name="Line 165"/>
              <p:cNvSpPr>
                <a:spLocks noChangeShapeType="1"/>
              </p:cNvSpPr>
              <p:nvPr/>
            </p:nvSpPr>
            <p:spPr bwMode="auto">
              <a:xfrm>
                <a:off x="2038" y="161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2" name="Line 166"/>
              <p:cNvSpPr>
                <a:spLocks noChangeShapeType="1"/>
              </p:cNvSpPr>
              <p:nvPr/>
            </p:nvSpPr>
            <p:spPr bwMode="auto">
              <a:xfrm>
                <a:off x="2038" y="159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3" name="Line 167"/>
              <p:cNvSpPr>
                <a:spLocks noChangeShapeType="1"/>
              </p:cNvSpPr>
              <p:nvPr/>
            </p:nvSpPr>
            <p:spPr bwMode="auto">
              <a:xfrm>
                <a:off x="2038" y="15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4" name="Line 168"/>
              <p:cNvSpPr>
                <a:spLocks noChangeShapeType="1"/>
              </p:cNvSpPr>
              <p:nvPr/>
            </p:nvSpPr>
            <p:spPr bwMode="auto">
              <a:xfrm>
                <a:off x="2038" y="15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5" name="Line 169"/>
              <p:cNvSpPr>
                <a:spLocks noChangeShapeType="1"/>
              </p:cNvSpPr>
              <p:nvPr/>
            </p:nvSpPr>
            <p:spPr bwMode="auto">
              <a:xfrm>
                <a:off x="2038" y="156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6" name="Line 170"/>
              <p:cNvSpPr>
                <a:spLocks noChangeShapeType="1"/>
              </p:cNvSpPr>
              <p:nvPr/>
            </p:nvSpPr>
            <p:spPr bwMode="auto">
              <a:xfrm>
                <a:off x="2038" y="15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7" name="Line 171"/>
              <p:cNvSpPr>
                <a:spLocks noChangeShapeType="1"/>
              </p:cNvSpPr>
              <p:nvPr/>
            </p:nvSpPr>
            <p:spPr bwMode="auto">
              <a:xfrm>
                <a:off x="2038" y="15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8" name="Line 172"/>
              <p:cNvSpPr>
                <a:spLocks noChangeShapeType="1"/>
              </p:cNvSpPr>
              <p:nvPr/>
            </p:nvSpPr>
            <p:spPr bwMode="auto">
              <a:xfrm>
                <a:off x="2038" y="15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9" name="Line 173"/>
              <p:cNvSpPr>
                <a:spLocks noChangeShapeType="1"/>
              </p:cNvSpPr>
              <p:nvPr/>
            </p:nvSpPr>
            <p:spPr bwMode="auto">
              <a:xfrm>
                <a:off x="2038" y="15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0" name="Line 174"/>
              <p:cNvSpPr>
                <a:spLocks noChangeShapeType="1"/>
              </p:cNvSpPr>
              <p:nvPr/>
            </p:nvSpPr>
            <p:spPr bwMode="auto">
              <a:xfrm>
                <a:off x="2038" y="14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1" name="Line 175"/>
              <p:cNvSpPr>
                <a:spLocks noChangeShapeType="1"/>
              </p:cNvSpPr>
              <p:nvPr/>
            </p:nvSpPr>
            <p:spPr bwMode="auto">
              <a:xfrm>
                <a:off x="2038" y="14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2" name="Line 176"/>
              <p:cNvSpPr>
                <a:spLocks noChangeShapeType="1"/>
              </p:cNvSpPr>
              <p:nvPr/>
            </p:nvSpPr>
            <p:spPr bwMode="auto">
              <a:xfrm>
                <a:off x="2038" y="147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3" name="Line 177"/>
              <p:cNvSpPr>
                <a:spLocks noChangeShapeType="1"/>
              </p:cNvSpPr>
              <p:nvPr/>
            </p:nvSpPr>
            <p:spPr bwMode="auto">
              <a:xfrm>
                <a:off x="2038" y="145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4" name="Line 178"/>
              <p:cNvSpPr>
                <a:spLocks noChangeShapeType="1"/>
              </p:cNvSpPr>
              <p:nvPr/>
            </p:nvSpPr>
            <p:spPr bwMode="auto">
              <a:xfrm>
                <a:off x="2038" y="14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5" name="Line 179"/>
              <p:cNvSpPr>
                <a:spLocks noChangeShapeType="1"/>
              </p:cNvSpPr>
              <p:nvPr/>
            </p:nvSpPr>
            <p:spPr bwMode="auto">
              <a:xfrm>
                <a:off x="1797" y="24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6" name="Line 180"/>
              <p:cNvSpPr>
                <a:spLocks noChangeShapeType="1"/>
              </p:cNvSpPr>
              <p:nvPr/>
            </p:nvSpPr>
            <p:spPr bwMode="auto">
              <a:xfrm>
                <a:off x="1797" y="24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7" name="Line 181"/>
              <p:cNvSpPr>
                <a:spLocks noChangeShapeType="1"/>
              </p:cNvSpPr>
              <p:nvPr/>
            </p:nvSpPr>
            <p:spPr bwMode="auto">
              <a:xfrm>
                <a:off x="1797" y="24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8" name="Line 182"/>
              <p:cNvSpPr>
                <a:spLocks noChangeShapeType="1"/>
              </p:cNvSpPr>
              <p:nvPr/>
            </p:nvSpPr>
            <p:spPr bwMode="auto">
              <a:xfrm>
                <a:off x="1797" y="24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9" name="Line 183"/>
              <p:cNvSpPr>
                <a:spLocks noChangeShapeType="1"/>
              </p:cNvSpPr>
              <p:nvPr/>
            </p:nvSpPr>
            <p:spPr bwMode="auto">
              <a:xfrm>
                <a:off x="1797" y="24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0" name="Line 184"/>
              <p:cNvSpPr>
                <a:spLocks noChangeShapeType="1"/>
              </p:cNvSpPr>
              <p:nvPr/>
            </p:nvSpPr>
            <p:spPr bwMode="auto">
              <a:xfrm>
                <a:off x="179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1" name="Line 185"/>
              <p:cNvSpPr>
                <a:spLocks noChangeShapeType="1"/>
              </p:cNvSpPr>
              <p:nvPr/>
            </p:nvSpPr>
            <p:spPr bwMode="auto">
              <a:xfrm>
                <a:off x="1797" y="238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2" name="Line 186"/>
              <p:cNvSpPr>
                <a:spLocks noChangeShapeType="1"/>
              </p:cNvSpPr>
              <p:nvPr/>
            </p:nvSpPr>
            <p:spPr bwMode="auto">
              <a:xfrm>
                <a:off x="1797" y="23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3" name="Line 187"/>
              <p:cNvSpPr>
                <a:spLocks noChangeShapeType="1"/>
              </p:cNvSpPr>
              <p:nvPr/>
            </p:nvSpPr>
            <p:spPr bwMode="auto">
              <a:xfrm>
                <a:off x="1797" y="23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4" name="Line 188"/>
              <p:cNvSpPr>
                <a:spLocks noChangeShapeType="1"/>
              </p:cNvSpPr>
              <p:nvPr/>
            </p:nvSpPr>
            <p:spPr bwMode="auto">
              <a:xfrm>
                <a:off x="1797" y="234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5" name="Line 189"/>
              <p:cNvSpPr>
                <a:spLocks noChangeShapeType="1"/>
              </p:cNvSpPr>
              <p:nvPr/>
            </p:nvSpPr>
            <p:spPr bwMode="auto">
              <a:xfrm>
                <a:off x="1797" y="23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6" name="Line 190"/>
              <p:cNvSpPr>
                <a:spLocks noChangeShapeType="1"/>
              </p:cNvSpPr>
              <p:nvPr/>
            </p:nvSpPr>
            <p:spPr bwMode="auto">
              <a:xfrm>
                <a:off x="1797" y="23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7" name="Line 191"/>
              <p:cNvSpPr>
                <a:spLocks noChangeShapeType="1"/>
              </p:cNvSpPr>
              <p:nvPr/>
            </p:nvSpPr>
            <p:spPr bwMode="auto">
              <a:xfrm>
                <a:off x="1797" y="231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8" name="Line 192"/>
              <p:cNvSpPr>
                <a:spLocks noChangeShapeType="1"/>
              </p:cNvSpPr>
              <p:nvPr/>
            </p:nvSpPr>
            <p:spPr bwMode="auto">
              <a:xfrm>
                <a:off x="1797" y="229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9" name="Line 193"/>
              <p:cNvSpPr>
                <a:spLocks noChangeShapeType="1"/>
              </p:cNvSpPr>
              <p:nvPr/>
            </p:nvSpPr>
            <p:spPr bwMode="auto">
              <a:xfrm>
                <a:off x="1797" y="22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0" name="Line 194"/>
              <p:cNvSpPr>
                <a:spLocks noChangeShapeType="1"/>
              </p:cNvSpPr>
              <p:nvPr/>
            </p:nvSpPr>
            <p:spPr bwMode="auto">
              <a:xfrm>
                <a:off x="1797" y="22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1" name="Line 195"/>
              <p:cNvSpPr>
                <a:spLocks noChangeShapeType="1"/>
              </p:cNvSpPr>
              <p:nvPr/>
            </p:nvSpPr>
            <p:spPr bwMode="auto">
              <a:xfrm>
                <a:off x="1797" y="226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2" name="Line 196"/>
              <p:cNvSpPr>
                <a:spLocks noChangeShapeType="1"/>
              </p:cNvSpPr>
              <p:nvPr/>
            </p:nvSpPr>
            <p:spPr bwMode="auto">
              <a:xfrm>
                <a:off x="1797" y="22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3" name="Line 197"/>
              <p:cNvSpPr>
                <a:spLocks noChangeShapeType="1"/>
              </p:cNvSpPr>
              <p:nvPr/>
            </p:nvSpPr>
            <p:spPr bwMode="auto">
              <a:xfrm>
                <a:off x="1797" y="22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4" name="Line 198"/>
              <p:cNvSpPr>
                <a:spLocks noChangeShapeType="1"/>
              </p:cNvSpPr>
              <p:nvPr/>
            </p:nvSpPr>
            <p:spPr bwMode="auto">
              <a:xfrm>
                <a:off x="1797" y="22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5" name="Line 199"/>
              <p:cNvSpPr>
                <a:spLocks noChangeShapeType="1"/>
              </p:cNvSpPr>
              <p:nvPr/>
            </p:nvSpPr>
            <p:spPr bwMode="auto">
              <a:xfrm>
                <a:off x="1797" y="220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6" name="Line 200"/>
              <p:cNvSpPr>
                <a:spLocks noChangeShapeType="1"/>
              </p:cNvSpPr>
              <p:nvPr/>
            </p:nvSpPr>
            <p:spPr bwMode="auto">
              <a:xfrm>
                <a:off x="1797" y="21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7" name="Line 201"/>
              <p:cNvSpPr>
                <a:spLocks noChangeShapeType="1"/>
              </p:cNvSpPr>
              <p:nvPr/>
            </p:nvSpPr>
            <p:spPr bwMode="auto">
              <a:xfrm>
                <a:off x="1797" y="21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8" name="Line 202"/>
              <p:cNvSpPr>
                <a:spLocks noChangeShapeType="1"/>
              </p:cNvSpPr>
              <p:nvPr/>
            </p:nvSpPr>
            <p:spPr bwMode="auto">
              <a:xfrm>
                <a:off x="1797" y="217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9" name="Line 203"/>
              <p:cNvSpPr>
                <a:spLocks noChangeShapeType="1"/>
              </p:cNvSpPr>
              <p:nvPr/>
            </p:nvSpPr>
            <p:spPr bwMode="auto">
              <a:xfrm>
                <a:off x="1797" y="215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0" name="Line 204"/>
              <p:cNvSpPr>
                <a:spLocks noChangeShapeType="1"/>
              </p:cNvSpPr>
              <p:nvPr/>
            </p:nvSpPr>
            <p:spPr bwMode="auto">
              <a:xfrm>
                <a:off x="1797" y="21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1" name="Line 205"/>
              <p:cNvSpPr>
                <a:spLocks noChangeShapeType="1"/>
              </p:cNvSpPr>
              <p:nvPr/>
            </p:nvSpPr>
            <p:spPr bwMode="auto">
              <a:xfrm>
                <a:off x="1797" y="213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2" name="Line 206"/>
              <p:cNvSpPr>
                <a:spLocks noChangeShapeType="1"/>
              </p:cNvSpPr>
              <p:nvPr/>
            </p:nvSpPr>
            <p:spPr bwMode="auto">
              <a:xfrm>
                <a:off x="1797" y="212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3" name="Line 207"/>
              <p:cNvSpPr>
                <a:spLocks noChangeShapeType="1"/>
              </p:cNvSpPr>
              <p:nvPr/>
            </p:nvSpPr>
            <p:spPr bwMode="auto">
              <a:xfrm>
                <a:off x="1797" y="210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4" name="Line 208"/>
              <p:cNvSpPr>
                <a:spLocks noChangeShapeType="1"/>
              </p:cNvSpPr>
              <p:nvPr/>
            </p:nvSpPr>
            <p:spPr bwMode="auto">
              <a:xfrm>
                <a:off x="1797" y="209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5" name="Line 209"/>
              <p:cNvSpPr>
                <a:spLocks noChangeShapeType="1"/>
              </p:cNvSpPr>
              <p:nvPr/>
            </p:nvSpPr>
            <p:spPr bwMode="auto">
              <a:xfrm>
                <a:off x="1797" y="20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6" name="Line 210"/>
              <p:cNvSpPr>
                <a:spLocks noChangeShapeType="1"/>
              </p:cNvSpPr>
              <p:nvPr/>
            </p:nvSpPr>
            <p:spPr bwMode="auto">
              <a:xfrm>
                <a:off x="1797" y="206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7" name="Line 211"/>
              <p:cNvSpPr>
                <a:spLocks noChangeShapeType="1"/>
              </p:cNvSpPr>
              <p:nvPr/>
            </p:nvSpPr>
            <p:spPr bwMode="auto">
              <a:xfrm>
                <a:off x="1797" y="205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8" name="Line 212"/>
              <p:cNvSpPr>
                <a:spLocks noChangeShapeType="1"/>
              </p:cNvSpPr>
              <p:nvPr/>
            </p:nvSpPr>
            <p:spPr bwMode="auto">
              <a:xfrm>
                <a:off x="1797" y="204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9" name="Line 213"/>
              <p:cNvSpPr>
                <a:spLocks noChangeShapeType="1"/>
              </p:cNvSpPr>
              <p:nvPr/>
            </p:nvSpPr>
            <p:spPr bwMode="auto">
              <a:xfrm>
                <a:off x="1797" y="203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10" name="Line 214"/>
              <p:cNvSpPr>
                <a:spLocks noChangeShapeType="1"/>
              </p:cNvSpPr>
              <p:nvPr/>
            </p:nvSpPr>
            <p:spPr bwMode="auto">
              <a:xfrm>
                <a:off x="1797" y="201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11" name="Line 215"/>
              <p:cNvSpPr>
                <a:spLocks noChangeShapeType="1"/>
              </p:cNvSpPr>
              <p:nvPr/>
            </p:nvSpPr>
            <p:spPr bwMode="auto">
              <a:xfrm>
                <a:off x="1797" y="200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12" name="Line 216"/>
              <p:cNvSpPr>
                <a:spLocks noChangeShapeType="1"/>
              </p:cNvSpPr>
              <p:nvPr/>
            </p:nvSpPr>
            <p:spPr bwMode="auto">
              <a:xfrm>
                <a:off x="1797" y="19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9" name="Group 418"/>
            <p:cNvGrpSpPr>
              <a:grpSpLocks/>
            </p:cNvGrpSpPr>
            <p:nvPr/>
          </p:nvGrpSpPr>
          <p:grpSpPr bwMode="auto">
            <a:xfrm>
              <a:off x="2087563" y="2295527"/>
              <a:ext cx="765175" cy="1616075"/>
              <a:chOff x="1315" y="1446"/>
              <a:chExt cx="482" cy="1018"/>
            </a:xfrm>
          </p:grpSpPr>
          <p:sp>
            <p:nvSpPr>
              <p:cNvPr id="813" name="Line 218"/>
              <p:cNvSpPr>
                <a:spLocks noChangeShapeType="1"/>
              </p:cNvSpPr>
              <p:nvPr/>
            </p:nvSpPr>
            <p:spPr bwMode="auto">
              <a:xfrm>
                <a:off x="1797" y="198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4" name="Line 219"/>
              <p:cNvSpPr>
                <a:spLocks noChangeShapeType="1"/>
              </p:cNvSpPr>
              <p:nvPr/>
            </p:nvSpPr>
            <p:spPr bwMode="auto">
              <a:xfrm>
                <a:off x="1797" y="196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5" name="Line 220"/>
              <p:cNvSpPr>
                <a:spLocks noChangeShapeType="1"/>
              </p:cNvSpPr>
              <p:nvPr/>
            </p:nvSpPr>
            <p:spPr bwMode="auto">
              <a:xfrm>
                <a:off x="1797" y="195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6" name="Line 221"/>
              <p:cNvSpPr>
                <a:spLocks noChangeShapeType="1"/>
              </p:cNvSpPr>
              <p:nvPr/>
            </p:nvSpPr>
            <p:spPr bwMode="auto">
              <a:xfrm>
                <a:off x="1797" y="19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7" name="Line 222"/>
              <p:cNvSpPr>
                <a:spLocks noChangeShapeType="1"/>
              </p:cNvSpPr>
              <p:nvPr/>
            </p:nvSpPr>
            <p:spPr bwMode="auto">
              <a:xfrm>
                <a:off x="1797" y="193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8" name="Line 223"/>
              <p:cNvSpPr>
                <a:spLocks noChangeShapeType="1"/>
              </p:cNvSpPr>
              <p:nvPr/>
            </p:nvSpPr>
            <p:spPr bwMode="auto">
              <a:xfrm>
                <a:off x="1797" y="191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9" name="Line 224"/>
              <p:cNvSpPr>
                <a:spLocks noChangeShapeType="1"/>
              </p:cNvSpPr>
              <p:nvPr/>
            </p:nvSpPr>
            <p:spPr bwMode="auto">
              <a:xfrm>
                <a:off x="1797" y="190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0" name="Line 225"/>
              <p:cNvSpPr>
                <a:spLocks noChangeShapeType="1"/>
              </p:cNvSpPr>
              <p:nvPr/>
            </p:nvSpPr>
            <p:spPr bwMode="auto">
              <a:xfrm>
                <a:off x="1797" y="189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1" name="Line 226"/>
              <p:cNvSpPr>
                <a:spLocks noChangeShapeType="1"/>
              </p:cNvSpPr>
              <p:nvPr/>
            </p:nvSpPr>
            <p:spPr bwMode="auto">
              <a:xfrm>
                <a:off x="1797" y="187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2" name="Line 227"/>
              <p:cNvSpPr>
                <a:spLocks noChangeShapeType="1"/>
              </p:cNvSpPr>
              <p:nvPr/>
            </p:nvSpPr>
            <p:spPr bwMode="auto">
              <a:xfrm>
                <a:off x="1797" y="186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3" name="Line 228"/>
              <p:cNvSpPr>
                <a:spLocks noChangeShapeType="1"/>
              </p:cNvSpPr>
              <p:nvPr/>
            </p:nvSpPr>
            <p:spPr bwMode="auto">
              <a:xfrm>
                <a:off x="1797" y="185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4" name="Line 229"/>
              <p:cNvSpPr>
                <a:spLocks noChangeShapeType="1"/>
              </p:cNvSpPr>
              <p:nvPr/>
            </p:nvSpPr>
            <p:spPr bwMode="auto">
              <a:xfrm>
                <a:off x="1797" y="184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5" name="Line 230"/>
              <p:cNvSpPr>
                <a:spLocks noChangeShapeType="1"/>
              </p:cNvSpPr>
              <p:nvPr/>
            </p:nvSpPr>
            <p:spPr bwMode="auto">
              <a:xfrm>
                <a:off x="1797" y="182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6" name="Line 231"/>
              <p:cNvSpPr>
                <a:spLocks noChangeShapeType="1"/>
              </p:cNvSpPr>
              <p:nvPr/>
            </p:nvSpPr>
            <p:spPr bwMode="auto">
              <a:xfrm>
                <a:off x="1797" y="18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7" name="Line 232"/>
              <p:cNvSpPr>
                <a:spLocks noChangeShapeType="1"/>
              </p:cNvSpPr>
              <p:nvPr/>
            </p:nvSpPr>
            <p:spPr bwMode="auto">
              <a:xfrm>
                <a:off x="1797" y="180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8" name="Line 233"/>
              <p:cNvSpPr>
                <a:spLocks noChangeShapeType="1"/>
              </p:cNvSpPr>
              <p:nvPr/>
            </p:nvSpPr>
            <p:spPr bwMode="auto">
              <a:xfrm>
                <a:off x="1797" y="179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9" name="Line 234"/>
              <p:cNvSpPr>
                <a:spLocks noChangeShapeType="1"/>
              </p:cNvSpPr>
              <p:nvPr/>
            </p:nvSpPr>
            <p:spPr bwMode="auto">
              <a:xfrm>
                <a:off x="1797" y="17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0" name="Line 235"/>
              <p:cNvSpPr>
                <a:spLocks noChangeShapeType="1"/>
              </p:cNvSpPr>
              <p:nvPr/>
            </p:nvSpPr>
            <p:spPr bwMode="auto">
              <a:xfrm>
                <a:off x="1797" y="17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1" name="Line 236"/>
              <p:cNvSpPr>
                <a:spLocks noChangeShapeType="1"/>
              </p:cNvSpPr>
              <p:nvPr/>
            </p:nvSpPr>
            <p:spPr bwMode="auto">
              <a:xfrm>
                <a:off x="1797" y="17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2" name="Line 237"/>
              <p:cNvSpPr>
                <a:spLocks noChangeShapeType="1"/>
              </p:cNvSpPr>
              <p:nvPr/>
            </p:nvSpPr>
            <p:spPr bwMode="auto">
              <a:xfrm>
                <a:off x="1797" y="173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3" name="Line 238"/>
              <p:cNvSpPr>
                <a:spLocks noChangeShapeType="1"/>
              </p:cNvSpPr>
              <p:nvPr/>
            </p:nvSpPr>
            <p:spPr bwMode="auto">
              <a:xfrm>
                <a:off x="1797" y="17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4" name="Line 239"/>
              <p:cNvSpPr>
                <a:spLocks noChangeShapeType="1"/>
              </p:cNvSpPr>
              <p:nvPr/>
            </p:nvSpPr>
            <p:spPr bwMode="auto">
              <a:xfrm>
                <a:off x="1797" y="17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5" name="Line 240"/>
              <p:cNvSpPr>
                <a:spLocks noChangeShapeType="1"/>
              </p:cNvSpPr>
              <p:nvPr/>
            </p:nvSpPr>
            <p:spPr bwMode="auto">
              <a:xfrm>
                <a:off x="1797" y="170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6" name="Line 241"/>
              <p:cNvSpPr>
                <a:spLocks noChangeShapeType="1"/>
              </p:cNvSpPr>
              <p:nvPr/>
            </p:nvSpPr>
            <p:spPr bwMode="auto">
              <a:xfrm>
                <a:off x="1797" y="16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7" name="Line 242"/>
              <p:cNvSpPr>
                <a:spLocks noChangeShapeType="1"/>
              </p:cNvSpPr>
              <p:nvPr/>
            </p:nvSpPr>
            <p:spPr bwMode="auto">
              <a:xfrm>
                <a:off x="1797" y="16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8" name="Line 243"/>
              <p:cNvSpPr>
                <a:spLocks noChangeShapeType="1"/>
              </p:cNvSpPr>
              <p:nvPr/>
            </p:nvSpPr>
            <p:spPr bwMode="auto">
              <a:xfrm>
                <a:off x="1797" y="16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9" name="Line 244"/>
              <p:cNvSpPr>
                <a:spLocks noChangeShapeType="1"/>
              </p:cNvSpPr>
              <p:nvPr/>
            </p:nvSpPr>
            <p:spPr bwMode="auto">
              <a:xfrm>
                <a:off x="1797" y="165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0" name="Line 245"/>
              <p:cNvSpPr>
                <a:spLocks noChangeShapeType="1"/>
              </p:cNvSpPr>
              <p:nvPr/>
            </p:nvSpPr>
            <p:spPr bwMode="auto">
              <a:xfrm>
                <a:off x="1797" y="16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1" name="Line 246"/>
              <p:cNvSpPr>
                <a:spLocks noChangeShapeType="1"/>
              </p:cNvSpPr>
              <p:nvPr/>
            </p:nvSpPr>
            <p:spPr bwMode="auto">
              <a:xfrm>
                <a:off x="1797" y="16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2" name="Line 247"/>
              <p:cNvSpPr>
                <a:spLocks noChangeShapeType="1"/>
              </p:cNvSpPr>
              <p:nvPr/>
            </p:nvSpPr>
            <p:spPr bwMode="auto">
              <a:xfrm>
                <a:off x="1797" y="161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3" name="Line 248"/>
              <p:cNvSpPr>
                <a:spLocks noChangeShapeType="1"/>
              </p:cNvSpPr>
              <p:nvPr/>
            </p:nvSpPr>
            <p:spPr bwMode="auto">
              <a:xfrm>
                <a:off x="1797" y="159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4" name="Line 249"/>
              <p:cNvSpPr>
                <a:spLocks noChangeShapeType="1"/>
              </p:cNvSpPr>
              <p:nvPr/>
            </p:nvSpPr>
            <p:spPr bwMode="auto">
              <a:xfrm>
                <a:off x="1797" y="15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5" name="Line 250"/>
              <p:cNvSpPr>
                <a:spLocks noChangeShapeType="1"/>
              </p:cNvSpPr>
              <p:nvPr/>
            </p:nvSpPr>
            <p:spPr bwMode="auto">
              <a:xfrm>
                <a:off x="1797" y="15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6" name="Line 251"/>
              <p:cNvSpPr>
                <a:spLocks noChangeShapeType="1"/>
              </p:cNvSpPr>
              <p:nvPr/>
            </p:nvSpPr>
            <p:spPr bwMode="auto">
              <a:xfrm>
                <a:off x="1797" y="156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7" name="Line 252"/>
              <p:cNvSpPr>
                <a:spLocks noChangeShapeType="1"/>
              </p:cNvSpPr>
              <p:nvPr/>
            </p:nvSpPr>
            <p:spPr bwMode="auto">
              <a:xfrm>
                <a:off x="1797" y="15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8" name="Line 253"/>
              <p:cNvSpPr>
                <a:spLocks noChangeShapeType="1"/>
              </p:cNvSpPr>
              <p:nvPr/>
            </p:nvSpPr>
            <p:spPr bwMode="auto">
              <a:xfrm>
                <a:off x="1797" y="15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9" name="Line 254"/>
              <p:cNvSpPr>
                <a:spLocks noChangeShapeType="1"/>
              </p:cNvSpPr>
              <p:nvPr/>
            </p:nvSpPr>
            <p:spPr bwMode="auto">
              <a:xfrm>
                <a:off x="1797" y="15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0" name="Line 255"/>
              <p:cNvSpPr>
                <a:spLocks noChangeShapeType="1"/>
              </p:cNvSpPr>
              <p:nvPr/>
            </p:nvSpPr>
            <p:spPr bwMode="auto">
              <a:xfrm>
                <a:off x="1797" y="15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1" name="Line 256"/>
              <p:cNvSpPr>
                <a:spLocks noChangeShapeType="1"/>
              </p:cNvSpPr>
              <p:nvPr/>
            </p:nvSpPr>
            <p:spPr bwMode="auto">
              <a:xfrm>
                <a:off x="1797" y="14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2" name="Line 257"/>
              <p:cNvSpPr>
                <a:spLocks noChangeShapeType="1"/>
              </p:cNvSpPr>
              <p:nvPr/>
            </p:nvSpPr>
            <p:spPr bwMode="auto">
              <a:xfrm>
                <a:off x="1797" y="14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3" name="Line 258"/>
              <p:cNvSpPr>
                <a:spLocks noChangeShapeType="1"/>
              </p:cNvSpPr>
              <p:nvPr/>
            </p:nvSpPr>
            <p:spPr bwMode="auto">
              <a:xfrm>
                <a:off x="1797" y="147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4" name="Line 259"/>
              <p:cNvSpPr>
                <a:spLocks noChangeShapeType="1"/>
              </p:cNvSpPr>
              <p:nvPr/>
            </p:nvSpPr>
            <p:spPr bwMode="auto">
              <a:xfrm>
                <a:off x="1797" y="145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5" name="Line 260"/>
              <p:cNvSpPr>
                <a:spLocks noChangeShapeType="1"/>
              </p:cNvSpPr>
              <p:nvPr/>
            </p:nvSpPr>
            <p:spPr bwMode="auto">
              <a:xfrm>
                <a:off x="1797" y="14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6" name="Line 261"/>
              <p:cNvSpPr>
                <a:spLocks noChangeShapeType="1"/>
              </p:cNvSpPr>
              <p:nvPr/>
            </p:nvSpPr>
            <p:spPr bwMode="auto">
              <a:xfrm>
                <a:off x="1555" y="24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7" name="Line 262"/>
              <p:cNvSpPr>
                <a:spLocks noChangeShapeType="1"/>
              </p:cNvSpPr>
              <p:nvPr/>
            </p:nvSpPr>
            <p:spPr bwMode="auto">
              <a:xfrm>
                <a:off x="1555" y="24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8" name="Line 263"/>
              <p:cNvSpPr>
                <a:spLocks noChangeShapeType="1"/>
              </p:cNvSpPr>
              <p:nvPr/>
            </p:nvSpPr>
            <p:spPr bwMode="auto">
              <a:xfrm>
                <a:off x="1555" y="24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9" name="Line 264"/>
              <p:cNvSpPr>
                <a:spLocks noChangeShapeType="1"/>
              </p:cNvSpPr>
              <p:nvPr/>
            </p:nvSpPr>
            <p:spPr bwMode="auto">
              <a:xfrm>
                <a:off x="1555" y="24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0" name="Line 265"/>
              <p:cNvSpPr>
                <a:spLocks noChangeShapeType="1"/>
              </p:cNvSpPr>
              <p:nvPr/>
            </p:nvSpPr>
            <p:spPr bwMode="auto">
              <a:xfrm>
                <a:off x="1555" y="24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1" name="Line 266"/>
              <p:cNvSpPr>
                <a:spLocks noChangeShapeType="1"/>
              </p:cNvSpPr>
              <p:nvPr/>
            </p:nvSpPr>
            <p:spPr bwMode="auto">
              <a:xfrm>
                <a:off x="155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2" name="Line 267"/>
              <p:cNvSpPr>
                <a:spLocks noChangeShapeType="1"/>
              </p:cNvSpPr>
              <p:nvPr/>
            </p:nvSpPr>
            <p:spPr bwMode="auto">
              <a:xfrm>
                <a:off x="1555" y="238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3" name="Line 268"/>
              <p:cNvSpPr>
                <a:spLocks noChangeShapeType="1"/>
              </p:cNvSpPr>
              <p:nvPr/>
            </p:nvSpPr>
            <p:spPr bwMode="auto">
              <a:xfrm>
                <a:off x="1555" y="23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4" name="Line 269"/>
              <p:cNvSpPr>
                <a:spLocks noChangeShapeType="1"/>
              </p:cNvSpPr>
              <p:nvPr/>
            </p:nvSpPr>
            <p:spPr bwMode="auto">
              <a:xfrm>
                <a:off x="1555" y="23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5" name="Line 270"/>
              <p:cNvSpPr>
                <a:spLocks noChangeShapeType="1"/>
              </p:cNvSpPr>
              <p:nvPr/>
            </p:nvSpPr>
            <p:spPr bwMode="auto">
              <a:xfrm>
                <a:off x="1555" y="234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6" name="Line 271"/>
              <p:cNvSpPr>
                <a:spLocks noChangeShapeType="1"/>
              </p:cNvSpPr>
              <p:nvPr/>
            </p:nvSpPr>
            <p:spPr bwMode="auto">
              <a:xfrm>
                <a:off x="1555" y="23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7" name="Line 272"/>
              <p:cNvSpPr>
                <a:spLocks noChangeShapeType="1"/>
              </p:cNvSpPr>
              <p:nvPr/>
            </p:nvSpPr>
            <p:spPr bwMode="auto">
              <a:xfrm>
                <a:off x="1555" y="23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8" name="Line 273"/>
              <p:cNvSpPr>
                <a:spLocks noChangeShapeType="1"/>
              </p:cNvSpPr>
              <p:nvPr/>
            </p:nvSpPr>
            <p:spPr bwMode="auto">
              <a:xfrm>
                <a:off x="1555" y="231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9" name="Line 274"/>
              <p:cNvSpPr>
                <a:spLocks noChangeShapeType="1"/>
              </p:cNvSpPr>
              <p:nvPr/>
            </p:nvSpPr>
            <p:spPr bwMode="auto">
              <a:xfrm>
                <a:off x="1555" y="229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0" name="Line 275"/>
              <p:cNvSpPr>
                <a:spLocks noChangeShapeType="1"/>
              </p:cNvSpPr>
              <p:nvPr/>
            </p:nvSpPr>
            <p:spPr bwMode="auto">
              <a:xfrm>
                <a:off x="1555" y="22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1" name="Line 276"/>
              <p:cNvSpPr>
                <a:spLocks noChangeShapeType="1"/>
              </p:cNvSpPr>
              <p:nvPr/>
            </p:nvSpPr>
            <p:spPr bwMode="auto">
              <a:xfrm>
                <a:off x="1555" y="22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2" name="Line 277"/>
              <p:cNvSpPr>
                <a:spLocks noChangeShapeType="1"/>
              </p:cNvSpPr>
              <p:nvPr/>
            </p:nvSpPr>
            <p:spPr bwMode="auto">
              <a:xfrm>
                <a:off x="1555" y="226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3" name="Line 278"/>
              <p:cNvSpPr>
                <a:spLocks noChangeShapeType="1"/>
              </p:cNvSpPr>
              <p:nvPr/>
            </p:nvSpPr>
            <p:spPr bwMode="auto">
              <a:xfrm>
                <a:off x="1555" y="22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4" name="Line 279"/>
              <p:cNvSpPr>
                <a:spLocks noChangeShapeType="1"/>
              </p:cNvSpPr>
              <p:nvPr/>
            </p:nvSpPr>
            <p:spPr bwMode="auto">
              <a:xfrm>
                <a:off x="1555" y="22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5" name="Line 280"/>
              <p:cNvSpPr>
                <a:spLocks noChangeShapeType="1"/>
              </p:cNvSpPr>
              <p:nvPr/>
            </p:nvSpPr>
            <p:spPr bwMode="auto">
              <a:xfrm>
                <a:off x="1555" y="22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6" name="Line 281"/>
              <p:cNvSpPr>
                <a:spLocks noChangeShapeType="1"/>
              </p:cNvSpPr>
              <p:nvPr/>
            </p:nvSpPr>
            <p:spPr bwMode="auto">
              <a:xfrm>
                <a:off x="1555" y="220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7" name="Line 282"/>
              <p:cNvSpPr>
                <a:spLocks noChangeShapeType="1"/>
              </p:cNvSpPr>
              <p:nvPr/>
            </p:nvSpPr>
            <p:spPr bwMode="auto">
              <a:xfrm>
                <a:off x="1555" y="21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8" name="Line 283"/>
              <p:cNvSpPr>
                <a:spLocks noChangeShapeType="1"/>
              </p:cNvSpPr>
              <p:nvPr/>
            </p:nvSpPr>
            <p:spPr bwMode="auto">
              <a:xfrm>
                <a:off x="1555" y="21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9" name="Line 284"/>
              <p:cNvSpPr>
                <a:spLocks noChangeShapeType="1"/>
              </p:cNvSpPr>
              <p:nvPr/>
            </p:nvSpPr>
            <p:spPr bwMode="auto">
              <a:xfrm>
                <a:off x="1555" y="217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0" name="Line 285"/>
              <p:cNvSpPr>
                <a:spLocks noChangeShapeType="1"/>
              </p:cNvSpPr>
              <p:nvPr/>
            </p:nvSpPr>
            <p:spPr bwMode="auto">
              <a:xfrm>
                <a:off x="1555" y="215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1" name="Line 286"/>
              <p:cNvSpPr>
                <a:spLocks noChangeShapeType="1"/>
              </p:cNvSpPr>
              <p:nvPr/>
            </p:nvSpPr>
            <p:spPr bwMode="auto">
              <a:xfrm>
                <a:off x="1555" y="21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2" name="Line 287"/>
              <p:cNvSpPr>
                <a:spLocks noChangeShapeType="1"/>
              </p:cNvSpPr>
              <p:nvPr/>
            </p:nvSpPr>
            <p:spPr bwMode="auto">
              <a:xfrm>
                <a:off x="1555" y="213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3" name="Line 288"/>
              <p:cNvSpPr>
                <a:spLocks noChangeShapeType="1"/>
              </p:cNvSpPr>
              <p:nvPr/>
            </p:nvSpPr>
            <p:spPr bwMode="auto">
              <a:xfrm>
                <a:off x="1555" y="212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4" name="Line 289"/>
              <p:cNvSpPr>
                <a:spLocks noChangeShapeType="1"/>
              </p:cNvSpPr>
              <p:nvPr/>
            </p:nvSpPr>
            <p:spPr bwMode="auto">
              <a:xfrm>
                <a:off x="1555" y="210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5" name="Line 290"/>
              <p:cNvSpPr>
                <a:spLocks noChangeShapeType="1"/>
              </p:cNvSpPr>
              <p:nvPr/>
            </p:nvSpPr>
            <p:spPr bwMode="auto">
              <a:xfrm>
                <a:off x="1555" y="209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6" name="Line 291"/>
              <p:cNvSpPr>
                <a:spLocks noChangeShapeType="1"/>
              </p:cNvSpPr>
              <p:nvPr/>
            </p:nvSpPr>
            <p:spPr bwMode="auto">
              <a:xfrm>
                <a:off x="1555" y="20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7" name="Line 292"/>
              <p:cNvSpPr>
                <a:spLocks noChangeShapeType="1"/>
              </p:cNvSpPr>
              <p:nvPr/>
            </p:nvSpPr>
            <p:spPr bwMode="auto">
              <a:xfrm>
                <a:off x="1555" y="206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8" name="Line 293"/>
              <p:cNvSpPr>
                <a:spLocks noChangeShapeType="1"/>
              </p:cNvSpPr>
              <p:nvPr/>
            </p:nvSpPr>
            <p:spPr bwMode="auto">
              <a:xfrm>
                <a:off x="1555" y="205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9" name="Line 294"/>
              <p:cNvSpPr>
                <a:spLocks noChangeShapeType="1"/>
              </p:cNvSpPr>
              <p:nvPr/>
            </p:nvSpPr>
            <p:spPr bwMode="auto">
              <a:xfrm>
                <a:off x="1555" y="204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0" name="Line 295"/>
              <p:cNvSpPr>
                <a:spLocks noChangeShapeType="1"/>
              </p:cNvSpPr>
              <p:nvPr/>
            </p:nvSpPr>
            <p:spPr bwMode="auto">
              <a:xfrm>
                <a:off x="1555" y="203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1" name="Line 296"/>
              <p:cNvSpPr>
                <a:spLocks noChangeShapeType="1"/>
              </p:cNvSpPr>
              <p:nvPr/>
            </p:nvSpPr>
            <p:spPr bwMode="auto">
              <a:xfrm>
                <a:off x="1555" y="201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2" name="Line 297"/>
              <p:cNvSpPr>
                <a:spLocks noChangeShapeType="1"/>
              </p:cNvSpPr>
              <p:nvPr/>
            </p:nvSpPr>
            <p:spPr bwMode="auto">
              <a:xfrm>
                <a:off x="1555" y="200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3" name="Line 298"/>
              <p:cNvSpPr>
                <a:spLocks noChangeShapeType="1"/>
              </p:cNvSpPr>
              <p:nvPr/>
            </p:nvSpPr>
            <p:spPr bwMode="auto">
              <a:xfrm>
                <a:off x="1555" y="19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4" name="Line 299"/>
              <p:cNvSpPr>
                <a:spLocks noChangeShapeType="1"/>
              </p:cNvSpPr>
              <p:nvPr/>
            </p:nvSpPr>
            <p:spPr bwMode="auto">
              <a:xfrm>
                <a:off x="1555" y="198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5" name="Line 300"/>
              <p:cNvSpPr>
                <a:spLocks noChangeShapeType="1"/>
              </p:cNvSpPr>
              <p:nvPr/>
            </p:nvSpPr>
            <p:spPr bwMode="auto">
              <a:xfrm>
                <a:off x="1555" y="196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6" name="Line 301"/>
              <p:cNvSpPr>
                <a:spLocks noChangeShapeType="1"/>
              </p:cNvSpPr>
              <p:nvPr/>
            </p:nvSpPr>
            <p:spPr bwMode="auto">
              <a:xfrm>
                <a:off x="1555" y="195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7" name="Line 302"/>
              <p:cNvSpPr>
                <a:spLocks noChangeShapeType="1"/>
              </p:cNvSpPr>
              <p:nvPr/>
            </p:nvSpPr>
            <p:spPr bwMode="auto">
              <a:xfrm>
                <a:off x="1555" y="19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8" name="Line 303"/>
              <p:cNvSpPr>
                <a:spLocks noChangeShapeType="1"/>
              </p:cNvSpPr>
              <p:nvPr/>
            </p:nvSpPr>
            <p:spPr bwMode="auto">
              <a:xfrm>
                <a:off x="1555" y="193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9" name="Line 304"/>
              <p:cNvSpPr>
                <a:spLocks noChangeShapeType="1"/>
              </p:cNvSpPr>
              <p:nvPr/>
            </p:nvSpPr>
            <p:spPr bwMode="auto">
              <a:xfrm>
                <a:off x="1555" y="191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0" name="Line 305"/>
              <p:cNvSpPr>
                <a:spLocks noChangeShapeType="1"/>
              </p:cNvSpPr>
              <p:nvPr/>
            </p:nvSpPr>
            <p:spPr bwMode="auto">
              <a:xfrm>
                <a:off x="1555" y="190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1" name="Line 306"/>
              <p:cNvSpPr>
                <a:spLocks noChangeShapeType="1"/>
              </p:cNvSpPr>
              <p:nvPr/>
            </p:nvSpPr>
            <p:spPr bwMode="auto">
              <a:xfrm>
                <a:off x="1555" y="189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2" name="Line 307"/>
              <p:cNvSpPr>
                <a:spLocks noChangeShapeType="1"/>
              </p:cNvSpPr>
              <p:nvPr/>
            </p:nvSpPr>
            <p:spPr bwMode="auto">
              <a:xfrm>
                <a:off x="1555" y="187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3" name="Line 308"/>
              <p:cNvSpPr>
                <a:spLocks noChangeShapeType="1"/>
              </p:cNvSpPr>
              <p:nvPr/>
            </p:nvSpPr>
            <p:spPr bwMode="auto">
              <a:xfrm>
                <a:off x="1555" y="186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4" name="Line 309"/>
              <p:cNvSpPr>
                <a:spLocks noChangeShapeType="1"/>
              </p:cNvSpPr>
              <p:nvPr/>
            </p:nvSpPr>
            <p:spPr bwMode="auto">
              <a:xfrm>
                <a:off x="1555" y="185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5" name="Line 310"/>
              <p:cNvSpPr>
                <a:spLocks noChangeShapeType="1"/>
              </p:cNvSpPr>
              <p:nvPr/>
            </p:nvSpPr>
            <p:spPr bwMode="auto">
              <a:xfrm>
                <a:off x="1555" y="184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6" name="Line 311"/>
              <p:cNvSpPr>
                <a:spLocks noChangeShapeType="1"/>
              </p:cNvSpPr>
              <p:nvPr/>
            </p:nvSpPr>
            <p:spPr bwMode="auto">
              <a:xfrm>
                <a:off x="1555" y="182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7" name="Line 312"/>
              <p:cNvSpPr>
                <a:spLocks noChangeShapeType="1"/>
              </p:cNvSpPr>
              <p:nvPr/>
            </p:nvSpPr>
            <p:spPr bwMode="auto">
              <a:xfrm>
                <a:off x="1555" y="18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8" name="Line 313"/>
              <p:cNvSpPr>
                <a:spLocks noChangeShapeType="1"/>
              </p:cNvSpPr>
              <p:nvPr/>
            </p:nvSpPr>
            <p:spPr bwMode="auto">
              <a:xfrm>
                <a:off x="1555" y="180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9" name="Line 314"/>
              <p:cNvSpPr>
                <a:spLocks noChangeShapeType="1"/>
              </p:cNvSpPr>
              <p:nvPr/>
            </p:nvSpPr>
            <p:spPr bwMode="auto">
              <a:xfrm>
                <a:off x="1555" y="179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0" name="Line 315"/>
              <p:cNvSpPr>
                <a:spLocks noChangeShapeType="1"/>
              </p:cNvSpPr>
              <p:nvPr/>
            </p:nvSpPr>
            <p:spPr bwMode="auto">
              <a:xfrm>
                <a:off x="1555" y="17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1" name="Line 316"/>
              <p:cNvSpPr>
                <a:spLocks noChangeShapeType="1"/>
              </p:cNvSpPr>
              <p:nvPr/>
            </p:nvSpPr>
            <p:spPr bwMode="auto">
              <a:xfrm>
                <a:off x="1555" y="17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2" name="Line 317"/>
              <p:cNvSpPr>
                <a:spLocks noChangeShapeType="1"/>
              </p:cNvSpPr>
              <p:nvPr/>
            </p:nvSpPr>
            <p:spPr bwMode="auto">
              <a:xfrm>
                <a:off x="1555" y="17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3" name="Line 318"/>
              <p:cNvSpPr>
                <a:spLocks noChangeShapeType="1"/>
              </p:cNvSpPr>
              <p:nvPr/>
            </p:nvSpPr>
            <p:spPr bwMode="auto">
              <a:xfrm>
                <a:off x="1555" y="173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4" name="Line 319"/>
              <p:cNvSpPr>
                <a:spLocks noChangeShapeType="1"/>
              </p:cNvSpPr>
              <p:nvPr/>
            </p:nvSpPr>
            <p:spPr bwMode="auto">
              <a:xfrm>
                <a:off x="1555" y="17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5" name="Line 320"/>
              <p:cNvSpPr>
                <a:spLocks noChangeShapeType="1"/>
              </p:cNvSpPr>
              <p:nvPr/>
            </p:nvSpPr>
            <p:spPr bwMode="auto">
              <a:xfrm>
                <a:off x="1555" y="17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6" name="Line 321"/>
              <p:cNvSpPr>
                <a:spLocks noChangeShapeType="1"/>
              </p:cNvSpPr>
              <p:nvPr/>
            </p:nvSpPr>
            <p:spPr bwMode="auto">
              <a:xfrm>
                <a:off x="1555" y="170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7" name="Line 322"/>
              <p:cNvSpPr>
                <a:spLocks noChangeShapeType="1"/>
              </p:cNvSpPr>
              <p:nvPr/>
            </p:nvSpPr>
            <p:spPr bwMode="auto">
              <a:xfrm>
                <a:off x="1555" y="16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8" name="Line 323"/>
              <p:cNvSpPr>
                <a:spLocks noChangeShapeType="1"/>
              </p:cNvSpPr>
              <p:nvPr/>
            </p:nvSpPr>
            <p:spPr bwMode="auto">
              <a:xfrm>
                <a:off x="1555" y="16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9" name="Line 324"/>
              <p:cNvSpPr>
                <a:spLocks noChangeShapeType="1"/>
              </p:cNvSpPr>
              <p:nvPr/>
            </p:nvSpPr>
            <p:spPr bwMode="auto">
              <a:xfrm>
                <a:off x="1555" y="16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0" name="Line 325"/>
              <p:cNvSpPr>
                <a:spLocks noChangeShapeType="1"/>
              </p:cNvSpPr>
              <p:nvPr/>
            </p:nvSpPr>
            <p:spPr bwMode="auto">
              <a:xfrm>
                <a:off x="1555" y="165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1" name="Line 326"/>
              <p:cNvSpPr>
                <a:spLocks noChangeShapeType="1"/>
              </p:cNvSpPr>
              <p:nvPr/>
            </p:nvSpPr>
            <p:spPr bwMode="auto">
              <a:xfrm>
                <a:off x="1555" y="16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2" name="Line 327"/>
              <p:cNvSpPr>
                <a:spLocks noChangeShapeType="1"/>
              </p:cNvSpPr>
              <p:nvPr/>
            </p:nvSpPr>
            <p:spPr bwMode="auto">
              <a:xfrm>
                <a:off x="1555" y="16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3" name="Line 328"/>
              <p:cNvSpPr>
                <a:spLocks noChangeShapeType="1"/>
              </p:cNvSpPr>
              <p:nvPr/>
            </p:nvSpPr>
            <p:spPr bwMode="auto">
              <a:xfrm>
                <a:off x="1555" y="161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4" name="Line 329"/>
              <p:cNvSpPr>
                <a:spLocks noChangeShapeType="1"/>
              </p:cNvSpPr>
              <p:nvPr/>
            </p:nvSpPr>
            <p:spPr bwMode="auto">
              <a:xfrm>
                <a:off x="1555" y="159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5" name="Line 330"/>
              <p:cNvSpPr>
                <a:spLocks noChangeShapeType="1"/>
              </p:cNvSpPr>
              <p:nvPr/>
            </p:nvSpPr>
            <p:spPr bwMode="auto">
              <a:xfrm>
                <a:off x="1555" y="15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6" name="Line 331"/>
              <p:cNvSpPr>
                <a:spLocks noChangeShapeType="1"/>
              </p:cNvSpPr>
              <p:nvPr/>
            </p:nvSpPr>
            <p:spPr bwMode="auto">
              <a:xfrm>
                <a:off x="1555" y="15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7" name="Line 332"/>
              <p:cNvSpPr>
                <a:spLocks noChangeShapeType="1"/>
              </p:cNvSpPr>
              <p:nvPr/>
            </p:nvSpPr>
            <p:spPr bwMode="auto">
              <a:xfrm>
                <a:off x="1555" y="156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8" name="Line 333"/>
              <p:cNvSpPr>
                <a:spLocks noChangeShapeType="1"/>
              </p:cNvSpPr>
              <p:nvPr/>
            </p:nvSpPr>
            <p:spPr bwMode="auto">
              <a:xfrm>
                <a:off x="1555" y="15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9" name="Line 334"/>
              <p:cNvSpPr>
                <a:spLocks noChangeShapeType="1"/>
              </p:cNvSpPr>
              <p:nvPr/>
            </p:nvSpPr>
            <p:spPr bwMode="auto">
              <a:xfrm>
                <a:off x="1555" y="15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0" name="Line 335"/>
              <p:cNvSpPr>
                <a:spLocks noChangeShapeType="1"/>
              </p:cNvSpPr>
              <p:nvPr/>
            </p:nvSpPr>
            <p:spPr bwMode="auto">
              <a:xfrm>
                <a:off x="1555" y="15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1" name="Line 336"/>
              <p:cNvSpPr>
                <a:spLocks noChangeShapeType="1"/>
              </p:cNvSpPr>
              <p:nvPr/>
            </p:nvSpPr>
            <p:spPr bwMode="auto">
              <a:xfrm>
                <a:off x="1555" y="15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2" name="Line 337"/>
              <p:cNvSpPr>
                <a:spLocks noChangeShapeType="1"/>
              </p:cNvSpPr>
              <p:nvPr/>
            </p:nvSpPr>
            <p:spPr bwMode="auto">
              <a:xfrm>
                <a:off x="1555" y="14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3" name="Line 338"/>
              <p:cNvSpPr>
                <a:spLocks noChangeShapeType="1"/>
              </p:cNvSpPr>
              <p:nvPr/>
            </p:nvSpPr>
            <p:spPr bwMode="auto">
              <a:xfrm>
                <a:off x="1555" y="14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4" name="Line 339"/>
              <p:cNvSpPr>
                <a:spLocks noChangeShapeType="1"/>
              </p:cNvSpPr>
              <p:nvPr/>
            </p:nvSpPr>
            <p:spPr bwMode="auto">
              <a:xfrm>
                <a:off x="1555" y="147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5" name="Line 340"/>
              <p:cNvSpPr>
                <a:spLocks noChangeShapeType="1"/>
              </p:cNvSpPr>
              <p:nvPr/>
            </p:nvSpPr>
            <p:spPr bwMode="auto">
              <a:xfrm>
                <a:off x="1555" y="145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6" name="Line 341"/>
              <p:cNvSpPr>
                <a:spLocks noChangeShapeType="1"/>
              </p:cNvSpPr>
              <p:nvPr/>
            </p:nvSpPr>
            <p:spPr bwMode="auto">
              <a:xfrm>
                <a:off x="1555" y="14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7" name="Line 342"/>
              <p:cNvSpPr>
                <a:spLocks noChangeShapeType="1"/>
              </p:cNvSpPr>
              <p:nvPr/>
            </p:nvSpPr>
            <p:spPr bwMode="auto">
              <a:xfrm>
                <a:off x="1315" y="24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8" name="Line 343"/>
              <p:cNvSpPr>
                <a:spLocks noChangeShapeType="1"/>
              </p:cNvSpPr>
              <p:nvPr/>
            </p:nvSpPr>
            <p:spPr bwMode="auto">
              <a:xfrm>
                <a:off x="1315" y="24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9" name="Line 344"/>
              <p:cNvSpPr>
                <a:spLocks noChangeShapeType="1"/>
              </p:cNvSpPr>
              <p:nvPr/>
            </p:nvSpPr>
            <p:spPr bwMode="auto">
              <a:xfrm>
                <a:off x="1315" y="24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0" name="Line 345"/>
              <p:cNvSpPr>
                <a:spLocks noChangeShapeType="1"/>
              </p:cNvSpPr>
              <p:nvPr/>
            </p:nvSpPr>
            <p:spPr bwMode="auto">
              <a:xfrm>
                <a:off x="1315" y="24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1" name="Line 346"/>
              <p:cNvSpPr>
                <a:spLocks noChangeShapeType="1"/>
              </p:cNvSpPr>
              <p:nvPr/>
            </p:nvSpPr>
            <p:spPr bwMode="auto">
              <a:xfrm>
                <a:off x="1315" y="24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2" name="Line 347"/>
              <p:cNvSpPr>
                <a:spLocks noChangeShapeType="1"/>
              </p:cNvSpPr>
              <p:nvPr/>
            </p:nvSpPr>
            <p:spPr bwMode="auto">
              <a:xfrm>
                <a:off x="131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3" name="Line 348"/>
              <p:cNvSpPr>
                <a:spLocks noChangeShapeType="1"/>
              </p:cNvSpPr>
              <p:nvPr/>
            </p:nvSpPr>
            <p:spPr bwMode="auto">
              <a:xfrm>
                <a:off x="1315" y="238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4" name="Line 349"/>
              <p:cNvSpPr>
                <a:spLocks noChangeShapeType="1"/>
              </p:cNvSpPr>
              <p:nvPr/>
            </p:nvSpPr>
            <p:spPr bwMode="auto">
              <a:xfrm>
                <a:off x="1315" y="23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5" name="Line 350"/>
              <p:cNvSpPr>
                <a:spLocks noChangeShapeType="1"/>
              </p:cNvSpPr>
              <p:nvPr/>
            </p:nvSpPr>
            <p:spPr bwMode="auto">
              <a:xfrm>
                <a:off x="1315" y="23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6" name="Line 351"/>
              <p:cNvSpPr>
                <a:spLocks noChangeShapeType="1"/>
              </p:cNvSpPr>
              <p:nvPr/>
            </p:nvSpPr>
            <p:spPr bwMode="auto">
              <a:xfrm>
                <a:off x="1315" y="234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7" name="Line 352"/>
              <p:cNvSpPr>
                <a:spLocks noChangeShapeType="1"/>
              </p:cNvSpPr>
              <p:nvPr/>
            </p:nvSpPr>
            <p:spPr bwMode="auto">
              <a:xfrm>
                <a:off x="1315" y="23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8" name="Line 353"/>
              <p:cNvSpPr>
                <a:spLocks noChangeShapeType="1"/>
              </p:cNvSpPr>
              <p:nvPr/>
            </p:nvSpPr>
            <p:spPr bwMode="auto">
              <a:xfrm>
                <a:off x="1315" y="23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9" name="Line 354"/>
              <p:cNvSpPr>
                <a:spLocks noChangeShapeType="1"/>
              </p:cNvSpPr>
              <p:nvPr/>
            </p:nvSpPr>
            <p:spPr bwMode="auto">
              <a:xfrm>
                <a:off x="1315" y="231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0" name="Line 355"/>
              <p:cNvSpPr>
                <a:spLocks noChangeShapeType="1"/>
              </p:cNvSpPr>
              <p:nvPr/>
            </p:nvSpPr>
            <p:spPr bwMode="auto">
              <a:xfrm>
                <a:off x="1315" y="229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1" name="Line 356"/>
              <p:cNvSpPr>
                <a:spLocks noChangeShapeType="1"/>
              </p:cNvSpPr>
              <p:nvPr/>
            </p:nvSpPr>
            <p:spPr bwMode="auto">
              <a:xfrm>
                <a:off x="1315" y="22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2" name="Line 357"/>
              <p:cNvSpPr>
                <a:spLocks noChangeShapeType="1"/>
              </p:cNvSpPr>
              <p:nvPr/>
            </p:nvSpPr>
            <p:spPr bwMode="auto">
              <a:xfrm>
                <a:off x="1315" y="22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3" name="Line 358"/>
              <p:cNvSpPr>
                <a:spLocks noChangeShapeType="1"/>
              </p:cNvSpPr>
              <p:nvPr/>
            </p:nvSpPr>
            <p:spPr bwMode="auto">
              <a:xfrm>
                <a:off x="1315" y="226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4" name="Line 359"/>
              <p:cNvSpPr>
                <a:spLocks noChangeShapeType="1"/>
              </p:cNvSpPr>
              <p:nvPr/>
            </p:nvSpPr>
            <p:spPr bwMode="auto">
              <a:xfrm>
                <a:off x="1315" y="22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5" name="Line 360"/>
              <p:cNvSpPr>
                <a:spLocks noChangeShapeType="1"/>
              </p:cNvSpPr>
              <p:nvPr/>
            </p:nvSpPr>
            <p:spPr bwMode="auto">
              <a:xfrm>
                <a:off x="1315" y="22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6" name="Line 361"/>
              <p:cNvSpPr>
                <a:spLocks noChangeShapeType="1"/>
              </p:cNvSpPr>
              <p:nvPr/>
            </p:nvSpPr>
            <p:spPr bwMode="auto">
              <a:xfrm>
                <a:off x="1315" y="22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7" name="Line 362"/>
              <p:cNvSpPr>
                <a:spLocks noChangeShapeType="1"/>
              </p:cNvSpPr>
              <p:nvPr/>
            </p:nvSpPr>
            <p:spPr bwMode="auto">
              <a:xfrm>
                <a:off x="1315" y="220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8" name="Line 363"/>
              <p:cNvSpPr>
                <a:spLocks noChangeShapeType="1"/>
              </p:cNvSpPr>
              <p:nvPr/>
            </p:nvSpPr>
            <p:spPr bwMode="auto">
              <a:xfrm>
                <a:off x="1315" y="21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9" name="Line 364"/>
              <p:cNvSpPr>
                <a:spLocks noChangeShapeType="1"/>
              </p:cNvSpPr>
              <p:nvPr/>
            </p:nvSpPr>
            <p:spPr bwMode="auto">
              <a:xfrm>
                <a:off x="1315" y="21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0" name="Line 365"/>
              <p:cNvSpPr>
                <a:spLocks noChangeShapeType="1"/>
              </p:cNvSpPr>
              <p:nvPr/>
            </p:nvSpPr>
            <p:spPr bwMode="auto">
              <a:xfrm>
                <a:off x="1315" y="217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1" name="Line 366"/>
              <p:cNvSpPr>
                <a:spLocks noChangeShapeType="1"/>
              </p:cNvSpPr>
              <p:nvPr/>
            </p:nvSpPr>
            <p:spPr bwMode="auto">
              <a:xfrm>
                <a:off x="1315" y="215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2" name="Line 367"/>
              <p:cNvSpPr>
                <a:spLocks noChangeShapeType="1"/>
              </p:cNvSpPr>
              <p:nvPr/>
            </p:nvSpPr>
            <p:spPr bwMode="auto">
              <a:xfrm>
                <a:off x="1315" y="21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3" name="Line 368"/>
              <p:cNvSpPr>
                <a:spLocks noChangeShapeType="1"/>
              </p:cNvSpPr>
              <p:nvPr/>
            </p:nvSpPr>
            <p:spPr bwMode="auto">
              <a:xfrm>
                <a:off x="1315" y="213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4" name="Line 369"/>
              <p:cNvSpPr>
                <a:spLocks noChangeShapeType="1"/>
              </p:cNvSpPr>
              <p:nvPr/>
            </p:nvSpPr>
            <p:spPr bwMode="auto">
              <a:xfrm>
                <a:off x="1315" y="212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5" name="Line 370"/>
              <p:cNvSpPr>
                <a:spLocks noChangeShapeType="1"/>
              </p:cNvSpPr>
              <p:nvPr/>
            </p:nvSpPr>
            <p:spPr bwMode="auto">
              <a:xfrm>
                <a:off x="1315" y="210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6" name="Line 371"/>
              <p:cNvSpPr>
                <a:spLocks noChangeShapeType="1"/>
              </p:cNvSpPr>
              <p:nvPr/>
            </p:nvSpPr>
            <p:spPr bwMode="auto">
              <a:xfrm>
                <a:off x="1315" y="209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7" name="Line 372"/>
              <p:cNvSpPr>
                <a:spLocks noChangeShapeType="1"/>
              </p:cNvSpPr>
              <p:nvPr/>
            </p:nvSpPr>
            <p:spPr bwMode="auto">
              <a:xfrm>
                <a:off x="1315" y="20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8" name="Line 373"/>
              <p:cNvSpPr>
                <a:spLocks noChangeShapeType="1"/>
              </p:cNvSpPr>
              <p:nvPr/>
            </p:nvSpPr>
            <p:spPr bwMode="auto">
              <a:xfrm>
                <a:off x="1315" y="206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9" name="Line 374"/>
              <p:cNvSpPr>
                <a:spLocks noChangeShapeType="1"/>
              </p:cNvSpPr>
              <p:nvPr/>
            </p:nvSpPr>
            <p:spPr bwMode="auto">
              <a:xfrm>
                <a:off x="1315" y="205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0" name="Line 375"/>
              <p:cNvSpPr>
                <a:spLocks noChangeShapeType="1"/>
              </p:cNvSpPr>
              <p:nvPr/>
            </p:nvSpPr>
            <p:spPr bwMode="auto">
              <a:xfrm>
                <a:off x="1315" y="204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1" name="Line 376"/>
              <p:cNvSpPr>
                <a:spLocks noChangeShapeType="1"/>
              </p:cNvSpPr>
              <p:nvPr/>
            </p:nvSpPr>
            <p:spPr bwMode="auto">
              <a:xfrm>
                <a:off x="1315" y="203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2" name="Line 377"/>
              <p:cNvSpPr>
                <a:spLocks noChangeShapeType="1"/>
              </p:cNvSpPr>
              <p:nvPr/>
            </p:nvSpPr>
            <p:spPr bwMode="auto">
              <a:xfrm>
                <a:off x="1315" y="201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3" name="Line 378"/>
              <p:cNvSpPr>
                <a:spLocks noChangeShapeType="1"/>
              </p:cNvSpPr>
              <p:nvPr/>
            </p:nvSpPr>
            <p:spPr bwMode="auto">
              <a:xfrm>
                <a:off x="1315" y="200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4" name="Line 379"/>
              <p:cNvSpPr>
                <a:spLocks noChangeShapeType="1"/>
              </p:cNvSpPr>
              <p:nvPr/>
            </p:nvSpPr>
            <p:spPr bwMode="auto">
              <a:xfrm>
                <a:off x="1315" y="19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5" name="Line 380"/>
              <p:cNvSpPr>
                <a:spLocks noChangeShapeType="1"/>
              </p:cNvSpPr>
              <p:nvPr/>
            </p:nvSpPr>
            <p:spPr bwMode="auto">
              <a:xfrm>
                <a:off x="1315" y="198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6" name="Line 381"/>
              <p:cNvSpPr>
                <a:spLocks noChangeShapeType="1"/>
              </p:cNvSpPr>
              <p:nvPr/>
            </p:nvSpPr>
            <p:spPr bwMode="auto">
              <a:xfrm>
                <a:off x="1315" y="196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7" name="Line 382"/>
              <p:cNvSpPr>
                <a:spLocks noChangeShapeType="1"/>
              </p:cNvSpPr>
              <p:nvPr/>
            </p:nvSpPr>
            <p:spPr bwMode="auto">
              <a:xfrm>
                <a:off x="1315" y="195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8" name="Line 383"/>
              <p:cNvSpPr>
                <a:spLocks noChangeShapeType="1"/>
              </p:cNvSpPr>
              <p:nvPr/>
            </p:nvSpPr>
            <p:spPr bwMode="auto">
              <a:xfrm>
                <a:off x="1315" y="19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9" name="Line 384"/>
              <p:cNvSpPr>
                <a:spLocks noChangeShapeType="1"/>
              </p:cNvSpPr>
              <p:nvPr/>
            </p:nvSpPr>
            <p:spPr bwMode="auto">
              <a:xfrm>
                <a:off x="1315" y="193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0" name="Line 385"/>
              <p:cNvSpPr>
                <a:spLocks noChangeShapeType="1"/>
              </p:cNvSpPr>
              <p:nvPr/>
            </p:nvSpPr>
            <p:spPr bwMode="auto">
              <a:xfrm>
                <a:off x="1315" y="191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1" name="Line 386"/>
              <p:cNvSpPr>
                <a:spLocks noChangeShapeType="1"/>
              </p:cNvSpPr>
              <p:nvPr/>
            </p:nvSpPr>
            <p:spPr bwMode="auto">
              <a:xfrm>
                <a:off x="1315" y="190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2" name="Line 387"/>
              <p:cNvSpPr>
                <a:spLocks noChangeShapeType="1"/>
              </p:cNvSpPr>
              <p:nvPr/>
            </p:nvSpPr>
            <p:spPr bwMode="auto">
              <a:xfrm>
                <a:off x="1315" y="189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3" name="Line 388"/>
              <p:cNvSpPr>
                <a:spLocks noChangeShapeType="1"/>
              </p:cNvSpPr>
              <p:nvPr/>
            </p:nvSpPr>
            <p:spPr bwMode="auto">
              <a:xfrm>
                <a:off x="1315" y="187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4" name="Line 389"/>
              <p:cNvSpPr>
                <a:spLocks noChangeShapeType="1"/>
              </p:cNvSpPr>
              <p:nvPr/>
            </p:nvSpPr>
            <p:spPr bwMode="auto">
              <a:xfrm>
                <a:off x="1315" y="186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5" name="Line 390"/>
              <p:cNvSpPr>
                <a:spLocks noChangeShapeType="1"/>
              </p:cNvSpPr>
              <p:nvPr/>
            </p:nvSpPr>
            <p:spPr bwMode="auto">
              <a:xfrm>
                <a:off x="1315" y="185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6" name="Line 391"/>
              <p:cNvSpPr>
                <a:spLocks noChangeShapeType="1"/>
              </p:cNvSpPr>
              <p:nvPr/>
            </p:nvSpPr>
            <p:spPr bwMode="auto">
              <a:xfrm>
                <a:off x="1315" y="184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7" name="Line 392"/>
              <p:cNvSpPr>
                <a:spLocks noChangeShapeType="1"/>
              </p:cNvSpPr>
              <p:nvPr/>
            </p:nvSpPr>
            <p:spPr bwMode="auto">
              <a:xfrm>
                <a:off x="1315" y="182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8" name="Line 393"/>
              <p:cNvSpPr>
                <a:spLocks noChangeShapeType="1"/>
              </p:cNvSpPr>
              <p:nvPr/>
            </p:nvSpPr>
            <p:spPr bwMode="auto">
              <a:xfrm>
                <a:off x="1315" y="18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9" name="Line 394"/>
              <p:cNvSpPr>
                <a:spLocks noChangeShapeType="1"/>
              </p:cNvSpPr>
              <p:nvPr/>
            </p:nvSpPr>
            <p:spPr bwMode="auto">
              <a:xfrm>
                <a:off x="1315" y="180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0" name="Line 395"/>
              <p:cNvSpPr>
                <a:spLocks noChangeShapeType="1"/>
              </p:cNvSpPr>
              <p:nvPr/>
            </p:nvSpPr>
            <p:spPr bwMode="auto">
              <a:xfrm>
                <a:off x="1315" y="179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1" name="Line 396"/>
              <p:cNvSpPr>
                <a:spLocks noChangeShapeType="1"/>
              </p:cNvSpPr>
              <p:nvPr/>
            </p:nvSpPr>
            <p:spPr bwMode="auto">
              <a:xfrm>
                <a:off x="1315" y="17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2" name="Line 397"/>
              <p:cNvSpPr>
                <a:spLocks noChangeShapeType="1"/>
              </p:cNvSpPr>
              <p:nvPr/>
            </p:nvSpPr>
            <p:spPr bwMode="auto">
              <a:xfrm>
                <a:off x="1315" y="17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3" name="Line 398"/>
              <p:cNvSpPr>
                <a:spLocks noChangeShapeType="1"/>
              </p:cNvSpPr>
              <p:nvPr/>
            </p:nvSpPr>
            <p:spPr bwMode="auto">
              <a:xfrm>
                <a:off x="1315" y="17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4" name="Line 399"/>
              <p:cNvSpPr>
                <a:spLocks noChangeShapeType="1"/>
              </p:cNvSpPr>
              <p:nvPr/>
            </p:nvSpPr>
            <p:spPr bwMode="auto">
              <a:xfrm>
                <a:off x="1315" y="173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5" name="Line 400"/>
              <p:cNvSpPr>
                <a:spLocks noChangeShapeType="1"/>
              </p:cNvSpPr>
              <p:nvPr/>
            </p:nvSpPr>
            <p:spPr bwMode="auto">
              <a:xfrm>
                <a:off x="1315" y="17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6" name="Line 401"/>
              <p:cNvSpPr>
                <a:spLocks noChangeShapeType="1"/>
              </p:cNvSpPr>
              <p:nvPr/>
            </p:nvSpPr>
            <p:spPr bwMode="auto">
              <a:xfrm>
                <a:off x="1315" y="17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7" name="Line 402"/>
              <p:cNvSpPr>
                <a:spLocks noChangeShapeType="1"/>
              </p:cNvSpPr>
              <p:nvPr/>
            </p:nvSpPr>
            <p:spPr bwMode="auto">
              <a:xfrm>
                <a:off x="1315" y="170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8" name="Line 403"/>
              <p:cNvSpPr>
                <a:spLocks noChangeShapeType="1"/>
              </p:cNvSpPr>
              <p:nvPr/>
            </p:nvSpPr>
            <p:spPr bwMode="auto">
              <a:xfrm>
                <a:off x="1315" y="16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9" name="Line 404"/>
              <p:cNvSpPr>
                <a:spLocks noChangeShapeType="1"/>
              </p:cNvSpPr>
              <p:nvPr/>
            </p:nvSpPr>
            <p:spPr bwMode="auto">
              <a:xfrm>
                <a:off x="1315" y="16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0" name="Line 405"/>
              <p:cNvSpPr>
                <a:spLocks noChangeShapeType="1"/>
              </p:cNvSpPr>
              <p:nvPr/>
            </p:nvSpPr>
            <p:spPr bwMode="auto">
              <a:xfrm>
                <a:off x="1315" y="16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1" name="Line 406"/>
              <p:cNvSpPr>
                <a:spLocks noChangeShapeType="1"/>
              </p:cNvSpPr>
              <p:nvPr/>
            </p:nvSpPr>
            <p:spPr bwMode="auto">
              <a:xfrm>
                <a:off x="1315" y="165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2" name="Line 407"/>
              <p:cNvSpPr>
                <a:spLocks noChangeShapeType="1"/>
              </p:cNvSpPr>
              <p:nvPr/>
            </p:nvSpPr>
            <p:spPr bwMode="auto">
              <a:xfrm>
                <a:off x="1315" y="16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3" name="Line 408"/>
              <p:cNvSpPr>
                <a:spLocks noChangeShapeType="1"/>
              </p:cNvSpPr>
              <p:nvPr/>
            </p:nvSpPr>
            <p:spPr bwMode="auto">
              <a:xfrm>
                <a:off x="1315" y="16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4" name="Line 409"/>
              <p:cNvSpPr>
                <a:spLocks noChangeShapeType="1"/>
              </p:cNvSpPr>
              <p:nvPr/>
            </p:nvSpPr>
            <p:spPr bwMode="auto">
              <a:xfrm>
                <a:off x="1315" y="161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5" name="Line 410"/>
              <p:cNvSpPr>
                <a:spLocks noChangeShapeType="1"/>
              </p:cNvSpPr>
              <p:nvPr/>
            </p:nvSpPr>
            <p:spPr bwMode="auto">
              <a:xfrm>
                <a:off x="1315" y="159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6" name="Line 411"/>
              <p:cNvSpPr>
                <a:spLocks noChangeShapeType="1"/>
              </p:cNvSpPr>
              <p:nvPr/>
            </p:nvSpPr>
            <p:spPr bwMode="auto">
              <a:xfrm>
                <a:off x="1315" y="15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7" name="Line 412"/>
              <p:cNvSpPr>
                <a:spLocks noChangeShapeType="1"/>
              </p:cNvSpPr>
              <p:nvPr/>
            </p:nvSpPr>
            <p:spPr bwMode="auto">
              <a:xfrm>
                <a:off x="1315" y="15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8" name="Line 413"/>
              <p:cNvSpPr>
                <a:spLocks noChangeShapeType="1"/>
              </p:cNvSpPr>
              <p:nvPr/>
            </p:nvSpPr>
            <p:spPr bwMode="auto">
              <a:xfrm>
                <a:off x="1315" y="156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9" name="Line 414"/>
              <p:cNvSpPr>
                <a:spLocks noChangeShapeType="1"/>
              </p:cNvSpPr>
              <p:nvPr/>
            </p:nvSpPr>
            <p:spPr bwMode="auto">
              <a:xfrm>
                <a:off x="1315" y="15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0" name="Line 415"/>
              <p:cNvSpPr>
                <a:spLocks noChangeShapeType="1"/>
              </p:cNvSpPr>
              <p:nvPr/>
            </p:nvSpPr>
            <p:spPr bwMode="auto">
              <a:xfrm>
                <a:off x="1315" y="15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1" name="Line 416"/>
              <p:cNvSpPr>
                <a:spLocks noChangeShapeType="1"/>
              </p:cNvSpPr>
              <p:nvPr/>
            </p:nvSpPr>
            <p:spPr bwMode="auto">
              <a:xfrm>
                <a:off x="1315" y="15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2" name="Line 417"/>
              <p:cNvSpPr>
                <a:spLocks noChangeShapeType="1"/>
              </p:cNvSpPr>
              <p:nvPr/>
            </p:nvSpPr>
            <p:spPr bwMode="auto">
              <a:xfrm>
                <a:off x="1315" y="15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10" name="Group 619"/>
            <p:cNvGrpSpPr>
              <a:grpSpLocks/>
            </p:cNvGrpSpPr>
            <p:nvPr/>
          </p:nvGrpSpPr>
          <p:grpSpPr bwMode="auto">
            <a:xfrm>
              <a:off x="1703388" y="2295527"/>
              <a:ext cx="1958975" cy="1616075"/>
              <a:chOff x="1073" y="1446"/>
              <a:chExt cx="1234" cy="1018"/>
            </a:xfrm>
          </p:grpSpPr>
          <p:sp>
            <p:nvSpPr>
              <p:cNvPr id="613" name="Line 419"/>
              <p:cNvSpPr>
                <a:spLocks noChangeShapeType="1"/>
              </p:cNvSpPr>
              <p:nvPr/>
            </p:nvSpPr>
            <p:spPr bwMode="auto">
              <a:xfrm>
                <a:off x="1315" y="14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4" name="Line 420"/>
              <p:cNvSpPr>
                <a:spLocks noChangeShapeType="1"/>
              </p:cNvSpPr>
              <p:nvPr/>
            </p:nvSpPr>
            <p:spPr bwMode="auto">
              <a:xfrm>
                <a:off x="1315" y="14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5" name="Line 421"/>
              <p:cNvSpPr>
                <a:spLocks noChangeShapeType="1"/>
              </p:cNvSpPr>
              <p:nvPr/>
            </p:nvSpPr>
            <p:spPr bwMode="auto">
              <a:xfrm>
                <a:off x="1315" y="147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6" name="Line 422"/>
              <p:cNvSpPr>
                <a:spLocks noChangeShapeType="1"/>
              </p:cNvSpPr>
              <p:nvPr/>
            </p:nvSpPr>
            <p:spPr bwMode="auto">
              <a:xfrm>
                <a:off x="1315" y="145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7" name="Line 423"/>
              <p:cNvSpPr>
                <a:spLocks noChangeShapeType="1"/>
              </p:cNvSpPr>
              <p:nvPr/>
            </p:nvSpPr>
            <p:spPr bwMode="auto">
              <a:xfrm>
                <a:off x="1315" y="14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8" name="Line 424"/>
              <p:cNvSpPr>
                <a:spLocks noChangeShapeType="1"/>
              </p:cNvSpPr>
              <p:nvPr/>
            </p:nvSpPr>
            <p:spPr bwMode="auto">
              <a:xfrm>
                <a:off x="1073" y="24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9" name="Line 425"/>
              <p:cNvSpPr>
                <a:spLocks noChangeShapeType="1"/>
              </p:cNvSpPr>
              <p:nvPr/>
            </p:nvSpPr>
            <p:spPr bwMode="auto">
              <a:xfrm>
                <a:off x="1073" y="24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0" name="Line 426"/>
              <p:cNvSpPr>
                <a:spLocks noChangeShapeType="1"/>
              </p:cNvSpPr>
              <p:nvPr/>
            </p:nvSpPr>
            <p:spPr bwMode="auto">
              <a:xfrm>
                <a:off x="1073" y="24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1" name="Line 427"/>
              <p:cNvSpPr>
                <a:spLocks noChangeShapeType="1"/>
              </p:cNvSpPr>
              <p:nvPr/>
            </p:nvSpPr>
            <p:spPr bwMode="auto">
              <a:xfrm>
                <a:off x="1073" y="24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2" name="Line 428"/>
              <p:cNvSpPr>
                <a:spLocks noChangeShapeType="1"/>
              </p:cNvSpPr>
              <p:nvPr/>
            </p:nvSpPr>
            <p:spPr bwMode="auto">
              <a:xfrm>
                <a:off x="1073" y="24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3" name="Line 429"/>
              <p:cNvSpPr>
                <a:spLocks noChangeShapeType="1"/>
              </p:cNvSpPr>
              <p:nvPr/>
            </p:nvSpPr>
            <p:spPr bwMode="auto">
              <a:xfrm>
                <a:off x="107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4" name="Line 430"/>
              <p:cNvSpPr>
                <a:spLocks noChangeShapeType="1"/>
              </p:cNvSpPr>
              <p:nvPr/>
            </p:nvSpPr>
            <p:spPr bwMode="auto">
              <a:xfrm>
                <a:off x="1073" y="238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5" name="Line 431"/>
              <p:cNvSpPr>
                <a:spLocks noChangeShapeType="1"/>
              </p:cNvSpPr>
              <p:nvPr/>
            </p:nvSpPr>
            <p:spPr bwMode="auto">
              <a:xfrm>
                <a:off x="1073" y="23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6" name="Line 432"/>
              <p:cNvSpPr>
                <a:spLocks noChangeShapeType="1"/>
              </p:cNvSpPr>
              <p:nvPr/>
            </p:nvSpPr>
            <p:spPr bwMode="auto">
              <a:xfrm>
                <a:off x="1073" y="23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7" name="Line 433"/>
              <p:cNvSpPr>
                <a:spLocks noChangeShapeType="1"/>
              </p:cNvSpPr>
              <p:nvPr/>
            </p:nvSpPr>
            <p:spPr bwMode="auto">
              <a:xfrm>
                <a:off x="1073" y="234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8" name="Line 434"/>
              <p:cNvSpPr>
                <a:spLocks noChangeShapeType="1"/>
              </p:cNvSpPr>
              <p:nvPr/>
            </p:nvSpPr>
            <p:spPr bwMode="auto">
              <a:xfrm>
                <a:off x="1073" y="23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9" name="Line 435"/>
              <p:cNvSpPr>
                <a:spLocks noChangeShapeType="1"/>
              </p:cNvSpPr>
              <p:nvPr/>
            </p:nvSpPr>
            <p:spPr bwMode="auto">
              <a:xfrm>
                <a:off x="1073" y="23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0" name="Line 436"/>
              <p:cNvSpPr>
                <a:spLocks noChangeShapeType="1"/>
              </p:cNvSpPr>
              <p:nvPr/>
            </p:nvSpPr>
            <p:spPr bwMode="auto">
              <a:xfrm>
                <a:off x="1073" y="231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1" name="Line 437"/>
              <p:cNvSpPr>
                <a:spLocks noChangeShapeType="1"/>
              </p:cNvSpPr>
              <p:nvPr/>
            </p:nvSpPr>
            <p:spPr bwMode="auto">
              <a:xfrm>
                <a:off x="1073" y="229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2" name="Line 438"/>
              <p:cNvSpPr>
                <a:spLocks noChangeShapeType="1"/>
              </p:cNvSpPr>
              <p:nvPr/>
            </p:nvSpPr>
            <p:spPr bwMode="auto">
              <a:xfrm>
                <a:off x="1073" y="22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3" name="Line 439"/>
              <p:cNvSpPr>
                <a:spLocks noChangeShapeType="1"/>
              </p:cNvSpPr>
              <p:nvPr/>
            </p:nvSpPr>
            <p:spPr bwMode="auto">
              <a:xfrm>
                <a:off x="1073" y="22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4" name="Line 440"/>
              <p:cNvSpPr>
                <a:spLocks noChangeShapeType="1"/>
              </p:cNvSpPr>
              <p:nvPr/>
            </p:nvSpPr>
            <p:spPr bwMode="auto">
              <a:xfrm>
                <a:off x="1073" y="226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5" name="Line 441"/>
              <p:cNvSpPr>
                <a:spLocks noChangeShapeType="1"/>
              </p:cNvSpPr>
              <p:nvPr/>
            </p:nvSpPr>
            <p:spPr bwMode="auto">
              <a:xfrm>
                <a:off x="1073" y="22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6" name="Line 442"/>
              <p:cNvSpPr>
                <a:spLocks noChangeShapeType="1"/>
              </p:cNvSpPr>
              <p:nvPr/>
            </p:nvSpPr>
            <p:spPr bwMode="auto">
              <a:xfrm>
                <a:off x="1073" y="22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7" name="Line 443"/>
              <p:cNvSpPr>
                <a:spLocks noChangeShapeType="1"/>
              </p:cNvSpPr>
              <p:nvPr/>
            </p:nvSpPr>
            <p:spPr bwMode="auto">
              <a:xfrm>
                <a:off x="1073" y="22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8" name="Line 444"/>
              <p:cNvSpPr>
                <a:spLocks noChangeShapeType="1"/>
              </p:cNvSpPr>
              <p:nvPr/>
            </p:nvSpPr>
            <p:spPr bwMode="auto">
              <a:xfrm>
                <a:off x="1073" y="220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9" name="Line 445"/>
              <p:cNvSpPr>
                <a:spLocks noChangeShapeType="1"/>
              </p:cNvSpPr>
              <p:nvPr/>
            </p:nvSpPr>
            <p:spPr bwMode="auto">
              <a:xfrm>
                <a:off x="1073" y="21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0" name="Line 446"/>
              <p:cNvSpPr>
                <a:spLocks noChangeShapeType="1"/>
              </p:cNvSpPr>
              <p:nvPr/>
            </p:nvSpPr>
            <p:spPr bwMode="auto">
              <a:xfrm>
                <a:off x="1073" y="21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1" name="Line 447"/>
              <p:cNvSpPr>
                <a:spLocks noChangeShapeType="1"/>
              </p:cNvSpPr>
              <p:nvPr/>
            </p:nvSpPr>
            <p:spPr bwMode="auto">
              <a:xfrm>
                <a:off x="1073" y="217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2" name="Line 448"/>
              <p:cNvSpPr>
                <a:spLocks noChangeShapeType="1"/>
              </p:cNvSpPr>
              <p:nvPr/>
            </p:nvSpPr>
            <p:spPr bwMode="auto">
              <a:xfrm>
                <a:off x="1073" y="215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3" name="Line 449"/>
              <p:cNvSpPr>
                <a:spLocks noChangeShapeType="1"/>
              </p:cNvSpPr>
              <p:nvPr/>
            </p:nvSpPr>
            <p:spPr bwMode="auto">
              <a:xfrm>
                <a:off x="1073" y="21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4" name="Line 450"/>
              <p:cNvSpPr>
                <a:spLocks noChangeShapeType="1"/>
              </p:cNvSpPr>
              <p:nvPr/>
            </p:nvSpPr>
            <p:spPr bwMode="auto">
              <a:xfrm>
                <a:off x="1073" y="213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5" name="Line 451"/>
              <p:cNvSpPr>
                <a:spLocks noChangeShapeType="1"/>
              </p:cNvSpPr>
              <p:nvPr/>
            </p:nvSpPr>
            <p:spPr bwMode="auto">
              <a:xfrm>
                <a:off x="1073" y="212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6" name="Line 452"/>
              <p:cNvSpPr>
                <a:spLocks noChangeShapeType="1"/>
              </p:cNvSpPr>
              <p:nvPr/>
            </p:nvSpPr>
            <p:spPr bwMode="auto">
              <a:xfrm>
                <a:off x="1073" y="210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7" name="Line 453"/>
              <p:cNvSpPr>
                <a:spLocks noChangeShapeType="1"/>
              </p:cNvSpPr>
              <p:nvPr/>
            </p:nvSpPr>
            <p:spPr bwMode="auto">
              <a:xfrm>
                <a:off x="1073" y="209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8" name="Line 454"/>
              <p:cNvSpPr>
                <a:spLocks noChangeShapeType="1"/>
              </p:cNvSpPr>
              <p:nvPr/>
            </p:nvSpPr>
            <p:spPr bwMode="auto">
              <a:xfrm>
                <a:off x="1073" y="20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9" name="Line 455"/>
              <p:cNvSpPr>
                <a:spLocks noChangeShapeType="1"/>
              </p:cNvSpPr>
              <p:nvPr/>
            </p:nvSpPr>
            <p:spPr bwMode="auto">
              <a:xfrm>
                <a:off x="1073" y="206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0" name="Line 456"/>
              <p:cNvSpPr>
                <a:spLocks noChangeShapeType="1"/>
              </p:cNvSpPr>
              <p:nvPr/>
            </p:nvSpPr>
            <p:spPr bwMode="auto">
              <a:xfrm>
                <a:off x="1073" y="205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1" name="Line 457"/>
              <p:cNvSpPr>
                <a:spLocks noChangeShapeType="1"/>
              </p:cNvSpPr>
              <p:nvPr/>
            </p:nvSpPr>
            <p:spPr bwMode="auto">
              <a:xfrm>
                <a:off x="1073" y="204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2" name="Line 458"/>
              <p:cNvSpPr>
                <a:spLocks noChangeShapeType="1"/>
              </p:cNvSpPr>
              <p:nvPr/>
            </p:nvSpPr>
            <p:spPr bwMode="auto">
              <a:xfrm>
                <a:off x="1073" y="203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3" name="Line 459"/>
              <p:cNvSpPr>
                <a:spLocks noChangeShapeType="1"/>
              </p:cNvSpPr>
              <p:nvPr/>
            </p:nvSpPr>
            <p:spPr bwMode="auto">
              <a:xfrm>
                <a:off x="1073" y="201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4" name="Line 460"/>
              <p:cNvSpPr>
                <a:spLocks noChangeShapeType="1"/>
              </p:cNvSpPr>
              <p:nvPr/>
            </p:nvSpPr>
            <p:spPr bwMode="auto">
              <a:xfrm>
                <a:off x="1073" y="200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5" name="Line 461"/>
              <p:cNvSpPr>
                <a:spLocks noChangeShapeType="1"/>
              </p:cNvSpPr>
              <p:nvPr/>
            </p:nvSpPr>
            <p:spPr bwMode="auto">
              <a:xfrm>
                <a:off x="1073" y="19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6" name="Line 462"/>
              <p:cNvSpPr>
                <a:spLocks noChangeShapeType="1"/>
              </p:cNvSpPr>
              <p:nvPr/>
            </p:nvSpPr>
            <p:spPr bwMode="auto">
              <a:xfrm>
                <a:off x="1073" y="198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7" name="Line 463"/>
              <p:cNvSpPr>
                <a:spLocks noChangeShapeType="1"/>
              </p:cNvSpPr>
              <p:nvPr/>
            </p:nvSpPr>
            <p:spPr bwMode="auto">
              <a:xfrm>
                <a:off x="1073" y="196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8" name="Line 464"/>
              <p:cNvSpPr>
                <a:spLocks noChangeShapeType="1"/>
              </p:cNvSpPr>
              <p:nvPr/>
            </p:nvSpPr>
            <p:spPr bwMode="auto">
              <a:xfrm>
                <a:off x="1073" y="195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9" name="Line 465"/>
              <p:cNvSpPr>
                <a:spLocks noChangeShapeType="1"/>
              </p:cNvSpPr>
              <p:nvPr/>
            </p:nvSpPr>
            <p:spPr bwMode="auto">
              <a:xfrm>
                <a:off x="1073" y="19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0" name="Line 466"/>
              <p:cNvSpPr>
                <a:spLocks noChangeShapeType="1"/>
              </p:cNvSpPr>
              <p:nvPr/>
            </p:nvSpPr>
            <p:spPr bwMode="auto">
              <a:xfrm>
                <a:off x="1073" y="193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1" name="Line 467"/>
              <p:cNvSpPr>
                <a:spLocks noChangeShapeType="1"/>
              </p:cNvSpPr>
              <p:nvPr/>
            </p:nvSpPr>
            <p:spPr bwMode="auto">
              <a:xfrm>
                <a:off x="1073" y="191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2" name="Line 468"/>
              <p:cNvSpPr>
                <a:spLocks noChangeShapeType="1"/>
              </p:cNvSpPr>
              <p:nvPr/>
            </p:nvSpPr>
            <p:spPr bwMode="auto">
              <a:xfrm>
                <a:off x="1073" y="190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3" name="Line 469"/>
              <p:cNvSpPr>
                <a:spLocks noChangeShapeType="1"/>
              </p:cNvSpPr>
              <p:nvPr/>
            </p:nvSpPr>
            <p:spPr bwMode="auto">
              <a:xfrm>
                <a:off x="1073" y="189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4" name="Line 470"/>
              <p:cNvSpPr>
                <a:spLocks noChangeShapeType="1"/>
              </p:cNvSpPr>
              <p:nvPr/>
            </p:nvSpPr>
            <p:spPr bwMode="auto">
              <a:xfrm>
                <a:off x="1073" y="187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5" name="Line 471"/>
              <p:cNvSpPr>
                <a:spLocks noChangeShapeType="1"/>
              </p:cNvSpPr>
              <p:nvPr/>
            </p:nvSpPr>
            <p:spPr bwMode="auto">
              <a:xfrm>
                <a:off x="1073" y="186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6" name="Line 472"/>
              <p:cNvSpPr>
                <a:spLocks noChangeShapeType="1"/>
              </p:cNvSpPr>
              <p:nvPr/>
            </p:nvSpPr>
            <p:spPr bwMode="auto">
              <a:xfrm>
                <a:off x="1073" y="185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7" name="Line 473"/>
              <p:cNvSpPr>
                <a:spLocks noChangeShapeType="1"/>
              </p:cNvSpPr>
              <p:nvPr/>
            </p:nvSpPr>
            <p:spPr bwMode="auto">
              <a:xfrm>
                <a:off x="1073" y="184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8" name="Line 474"/>
              <p:cNvSpPr>
                <a:spLocks noChangeShapeType="1"/>
              </p:cNvSpPr>
              <p:nvPr/>
            </p:nvSpPr>
            <p:spPr bwMode="auto">
              <a:xfrm>
                <a:off x="1073" y="182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9" name="Line 475"/>
              <p:cNvSpPr>
                <a:spLocks noChangeShapeType="1"/>
              </p:cNvSpPr>
              <p:nvPr/>
            </p:nvSpPr>
            <p:spPr bwMode="auto">
              <a:xfrm>
                <a:off x="1073" y="18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0" name="Line 476"/>
              <p:cNvSpPr>
                <a:spLocks noChangeShapeType="1"/>
              </p:cNvSpPr>
              <p:nvPr/>
            </p:nvSpPr>
            <p:spPr bwMode="auto">
              <a:xfrm>
                <a:off x="1073" y="180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1" name="Line 477"/>
              <p:cNvSpPr>
                <a:spLocks noChangeShapeType="1"/>
              </p:cNvSpPr>
              <p:nvPr/>
            </p:nvSpPr>
            <p:spPr bwMode="auto">
              <a:xfrm>
                <a:off x="1073" y="179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2" name="Line 478"/>
              <p:cNvSpPr>
                <a:spLocks noChangeShapeType="1"/>
              </p:cNvSpPr>
              <p:nvPr/>
            </p:nvSpPr>
            <p:spPr bwMode="auto">
              <a:xfrm>
                <a:off x="1073" y="17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3" name="Line 479"/>
              <p:cNvSpPr>
                <a:spLocks noChangeShapeType="1"/>
              </p:cNvSpPr>
              <p:nvPr/>
            </p:nvSpPr>
            <p:spPr bwMode="auto">
              <a:xfrm>
                <a:off x="1073" y="176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4" name="Line 480"/>
              <p:cNvSpPr>
                <a:spLocks noChangeShapeType="1"/>
              </p:cNvSpPr>
              <p:nvPr/>
            </p:nvSpPr>
            <p:spPr bwMode="auto">
              <a:xfrm>
                <a:off x="1073" y="175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5" name="Line 481"/>
              <p:cNvSpPr>
                <a:spLocks noChangeShapeType="1"/>
              </p:cNvSpPr>
              <p:nvPr/>
            </p:nvSpPr>
            <p:spPr bwMode="auto">
              <a:xfrm>
                <a:off x="1073" y="173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6" name="Line 482"/>
              <p:cNvSpPr>
                <a:spLocks noChangeShapeType="1"/>
              </p:cNvSpPr>
              <p:nvPr/>
            </p:nvSpPr>
            <p:spPr bwMode="auto">
              <a:xfrm>
                <a:off x="1073" y="172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7" name="Line 483"/>
              <p:cNvSpPr>
                <a:spLocks noChangeShapeType="1"/>
              </p:cNvSpPr>
              <p:nvPr/>
            </p:nvSpPr>
            <p:spPr bwMode="auto">
              <a:xfrm>
                <a:off x="1073" y="17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8" name="Line 484"/>
              <p:cNvSpPr>
                <a:spLocks noChangeShapeType="1"/>
              </p:cNvSpPr>
              <p:nvPr/>
            </p:nvSpPr>
            <p:spPr bwMode="auto">
              <a:xfrm>
                <a:off x="1073" y="170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9" name="Line 485"/>
              <p:cNvSpPr>
                <a:spLocks noChangeShapeType="1"/>
              </p:cNvSpPr>
              <p:nvPr/>
            </p:nvSpPr>
            <p:spPr bwMode="auto">
              <a:xfrm>
                <a:off x="1073" y="16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0" name="Line 486"/>
              <p:cNvSpPr>
                <a:spLocks noChangeShapeType="1"/>
              </p:cNvSpPr>
              <p:nvPr/>
            </p:nvSpPr>
            <p:spPr bwMode="auto">
              <a:xfrm>
                <a:off x="1073" y="167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1" name="Line 487"/>
              <p:cNvSpPr>
                <a:spLocks noChangeShapeType="1"/>
              </p:cNvSpPr>
              <p:nvPr/>
            </p:nvSpPr>
            <p:spPr bwMode="auto">
              <a:xfrm>
                <a:off x="1073" y="166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2" name="Line 488"/>
              <p:cNvSpPr>
                <a:spLocks noChangeShapeType="1"/>
              </p:cNvSpPr>
              <p:nvPr/>
            </p:nvSpPr>
            <p:spPr bwMode="auto">
              <a:xfrm>
                <a:off x="1073" y="165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3" name="Line 489"/>
              <p:cNvSpPr>
                <a:spLocks noChangeShapeType="1"/>
              </p:cNvSpPr>
              <p:nvPr/>
            </p:nvSpPr>
            <p:spPr bwMode="auto">
              <a:xfrm>
                <a:off x="1073" y="16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4" name="Line 490"/>
              <p:cNvSpPr>
                <a:spLocks noChangeShapeType="1"/>
              </p:cNvSpPr>
              <p:nvPr/>
            </p:nvSpPr>
            <p:spPr bwMode="auto">
              <a:xfrm>
                <a:off x="1073" y="162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5" name="Line 491"/>
              <p:cNvSpPr>
                <a:spLocks noChangeShapeType="1"/>
              </p:cNvSpPr>
              <p:nvPr/>
            </p:nvSpPr>
            <p:spPr bwMode="auto">
              <a:xfrm>
                <a:off x="1073" y="161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6" name="Line 492"/>
              <p:cNvSpPr>
                <a:spLocks noChangeShapeType="1"/>
              </p:cNvSpPr>
              <p:nvPr/>
            </p:nvSpPr>
            <p:spPr bwMode="auto">
              <a:xfrm>
                <a:off x="1073" y="159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7" name="Line 493"/>
              <p:cNvSpPr>
                <a:spLocks noChangeShapeType="1"/>
              </p:cNvSpPr>
              <p:nvPr/>
            </p:nvSpPr>
            <p:spPr bwMode="auto">
              <a:xfrm>
                <a:off x="1073" y="158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8" name="Line 494"/>
              <p:cNvSpPr>
                <a:spLocks noChangeShapeType="1"/>
              </p:cNvSpPr>
              <p:nvPr/>
            </p:nvSpPr>
            <p:spPr bwMode="auto">
              <a:xfrm>
                <a:off x="1073" y="157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9" name="Line 495"/>
              <p:cNvSpPr>
                <a:spLocks noChangeShapeType="1"/>
              </p:cNvSpPr>
              <p:nvPr/>
            </p:nvSpPr>
            <p:spPr bwMode="auto">
              <a:xfrm>
                <a:off x="1073" y="1561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0" name="Line 496"/>
              <p:cNvSpPr>
                <a:spLocks noChangeShapeType="1"/>
              </p:cNvSpPr>
              <p:nvPr/>
            </p:nvSpPr>
            <p:spPr bwMode="auto">
              <a:xfrm>
                <a:off x="1073" y="15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1" name="Line 497"/>
              <p:cNvSpPr>
                <a:spLocks noChangeShapeType="1"/>
              </p:cNvSpPr>
              <p:nvPr/>
            </p:nvSpPr>
            <p:spPr bwMode="auto">
              <a:xfrm>
                <a:off x="1073" y="153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2" name="Line 498"/>
              <p:cNvSpPr>
                <a:spLocks noChangeShapeType="1"/>
              </p:cNvSpPr>
              <p:nvPr/>
            </p:nvSpPr>
            <p:spPr bwMode="auto">
              <a:xfrm>
                <a:off x="1073" y="15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3" name="Line 499"/>
              <p:cNvSpPr>
                <a:spLocks noChangeShapeType="1"/>
              </p:cNvSpPr>
              <p:nvPr/>
            </p:nvSpPr>
            <p:spPr bwMode="auto">
              <a:xfrm>
                <a:off x="1073" y="15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4" name="Line 500"/>
              <p:cNvSpPr>
                <a:spLocks noChangeShapeType="1"/>
              </p:cNvSpPr>
              <p:nvPr/>
            </p:nvSpPr>
            <p:spPr bwMode="auto">
              <a:xfrm>
                <a:off x="1073" y="14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5" name="Line 501"/>
              <p:cNvSpPr>
                <a:spLocks noChangeShapeType="1"/>
              </p:cNvSpPr>
              <p:nvPr/>
            </p:nvSpPr>
            <p:spPr bwMode="auto">
              <a:xfrm>
                <a:off x="1073" y="148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6" name="Line 502"/>
              <p:cNvSpPr>
                <a:spLocks noChangeShapeType="1"/>
              </p:cNvSpPr>
              <p:nvPr/>
            </p:nvSpPr>
            <p:spPr bwMode="auto">
              <a:xfrm>
                <a:off x="1073" y="147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7" name="Line 503"/>
              <p:cNvSpPr>
                <a:spLocks noChangeShapeType="1"/>
              </p:cNvSpPr>
              <p:nvPr/>
            </p:nvSpPr>
            <p:spPr bwMode="auto">
              <a:xfrm>
                <a:off x="1073" y="145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8" name="Line 504"/>
              <p:cNvSpPr>
                <a:spLocks noChangeShapeType="1"/>
              </p:cNvSpPr>
              <p:nvPr/>
            </p:nvSpPr>
            <p:spPr bwMode="auto">
              <a:xfrm>
                <a:off x="1073" y="144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9" name="Line 505"/>
              <p:cNvSpPr>
                <a:spLocks noChangeShapeType="1"/>
              </p:cNvSpPr>
              <p:nvPr/>
            </p:nvSpPr>
            <p:spPr bwMode="auto">
              <a:xfrm>
                <a:off x="107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0" name="Line 506"/>
              <p:cNvSpPr>
                <a:spLocks noChangeShapeType="1"/>
              </p:cNvSpPr>
              <p:nvPr/>
            </p:nvSpPr>
            <p:spPr bwMode="auto">
              <a:xfrm>
                <a:off x="108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1" name="Line 507"/>
              <p:cNvSpPr>
                <a:spLocks noChangeShapeType="1"/>
              </p:cNvSpPr>
              <p:nvPr/>
            </p:nvSpPr>
            <p:spPr bwMode="auto">
              <a:xfrm>
                <a:off x="109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2" name="Line 508"/>
              <p:cNvSpPr>
                <a:spLocks noChangeShapeType="1"/>
              </p:cNvSpPr>
              <p:nvPr/>
            </p:nvSpPr>
            <p:spPr bwMode="auto">
              <a:xfrm>
                <a:off x="111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3" name="Line 509"/>
              <p:cNvSpPr>
                <a:spLocks noChangeShapeType="1"/>
              </p:cNvSpPr>
              <p:nvPr/>
            </p:nvSpPr>
            <p:spPr bwMode="auto">
              <a:xfrm>
                <a:off x="112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4" name="Line 510"/>
              <p:cNvSpPr>
                <a:spLocks noChangeShapeType="1"/>
              </p:cNvSpPr>
              <p:nvPr/>
            </p:nvSpPr>
            <p:spPr bwMode="auto">
              <a:xfrm>
                <a:off x="113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5" name="Line 511"/>
              <p:cNvSpPr>
                <a:spLocks noChangeShapeType="1"/>
              </p:cNvSpPr>
              <p:nvPr/>
            </p:nvSpPr>
            <p:spPr bwMode="auto">
              <a:xfrm>
                <a:off x="114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6" name="Line 512"/>
              <p:cNvSpPr>
                <a:spLocks noChangeShapeType="1"/>
              </p:cNvSpPr>
              <p:nvPr/>
            </p:nvSpPr>
            <p:spPr bwMode="auto">
              <a:xfrm>
                <a:off x="116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7" name="Line 513"/>
              <p:cNvSpPr>
                <a:spLocks noChangeShapeType="1"/>
              </p:cNvSpPr>
              <p:nvPr/>
            </p:nvSpPr>
            <p:spPr bwMode="auto">
              <a:xfrm>
                <a:off x="117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8" name="Line 514"/>
              <p:cNvSpPr>
                <a:spLocks noChangeShapeType="1"/>
              </p:cNvSpPr>
              <p:nvPr/>
            </p:nvSpPr>
            <p:spPr bwMode="auto">
              <a:xfrm>
                <a:off x="118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9" name="Line 515"/>
              <p:cNvSpPr>
                <a:spLocks noChangeShapeType="1"/>
              </p:cNvSpPr>
              <p:nvPr/>
            </p:nvSpPr>
            <p:spPr bwMode="auto">
              <a:xfrm>
                <a:off x="120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0" name="Line 516"/>
              <p:cNvSpPr>
                <a:spLocks noChangeShapeType="1"/>
              </p:cNvSpPr>
              <p:nvPr/>
            </p:nvSpPr>
            <p:spPr bwMode="auto">
              <a:xfrm>
                <a:off x="121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1" name="Line 517"/>
              <p:cNvSpPr>
                <a:spLocks noChangeShapeType="1"/>
              </p:cNvSpPr>
              <p:nvPr/>
            </p:nvSpPr>
            <p:spPr bwMode="auto">
              <a:xfrm>
                <a:off x="122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2" name="Line 518"/>
              <p:cNvSpPr>
                <a:spLocks noChangeShapeType="1"/>
              </p:cNvSpPr>
              <p:nvPr/>
            </p:nvSpPr>
            <p:spPr bwMode="auto">
              <a:xfrm>
                <a:off x="123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3" name="Line 519"/>
              <p:cNvSpPr>
                <a:spLocks noChangeShapeType="1"/>
              </p:cNvSpPr>
              <p:nvPr/>
            </p:nvSpPr>
            <p:spPr bwMode="auto">
              <a:xfrm>
                <a:off x="125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4" name="Line 520"/>
              <p:cNvSpPr>
                <a:spLocks noChangeShapeType="1"/>
              </p:cNvSpPr>
              <p:nvPr/>
            </p:nvSpPr>
            <p:spPr bwMode="auto">
              <a:xfrm>
                <a:off x="126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5" name="Line 521"/>
              <p:cNvSpPr>
                <a:spLocks noChangeShapeType="1"/>
              </p:cNvSpPr>
              <p:nvPr/>
            </p:nvSpPr>
            <p:spPr bwMode="auto">
              <a:xfrm>
                <a:off x="127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6" name="Line 522"/>
              <p:cNvSpPr>
                <a:spLocks noChangeShapeType="1"/>
              </p:cNvSpPr>
              <p:nvPr/>
            </p:nvSpPr>
            <p:spPr bwMode="auto">
              <a:xfrm>
                <a:off x="128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7" name="Line 523"/>
              <p:cNvSpPr>
                <a:spLocks noChangeShapeType="1"/>
              </p:cNvSpPr>
              <p:nvPr/>
            </p:nvSpPr>
            <p:spPr bwMode="auto">
              <a:xfrm>
                <a:off x="130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8" name="Line 524"/>
              <p:cNvSpPr>
                <a:spLocks noChangeShapeType="1"/>
              </p:cNvSpPr>
              <p:nvPr/>
            </p:nvSpPr>
            <p:spPr bwMode="auto">
              <a:xfrm>
                <a:off x="131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9" name="Line 525"/>
              <p:cNvSpPr>
                <a:spLocks noChangeShapeType="1"/>
              </p:cNvSpPr>
              <p:nvPr/>
            </p:nvSpPr>
            <p:spPr bwMode="auto">
              <a:xfrm>
                <a:off x="132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0" name="Line 526"/>
              <p:cNvSpPr>
                <a:spLocks noChangeShapeType="1"/>
              </p:cNvSpPr>
              <p:nvPr/>
            </p:nvSpPr>
            <p:spPr bwMode="auto">
              <a:xfrm>
                <a:off x="134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1" name="Line 527"/>
              <p:cNvSpPr>
                <a:spLocks noChangeShapeType="1"/>
              </p:cNvSpPr>
              <p:nvPr/>
            </p:nvSpPr>
            <p:spPr bwMode="auto">
              <a:xfrm>
                <a:off x="135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2" name="Line 528"/>
              <p:cNvSpPr>
                <a:spLocks noChangeShapeType="1"/>
              </p:cNvSpPr>
              <p:nvPr/>
            </p:nvSpPr>
            <p:spPr bwMode="auto">
              <a:xfrm>
                <a:off x="136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3" name="Line 529"/>
              <p:cNvSpPr>
                <a:spLocks noChangeShapeType="1"/>
              </p:cNvSpPr>
              <p:nvPr/>
            </p:nvSpPr>
            <p:spPr bwMode="auto">
              <a:xfrm>
                <a:off x="137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4" name="Line 530"/>
              <p:cNvSpPr>
                <a:spLocks noChangeShapeType="1"/>
              </p:cNvSpPr>
              <p:nvPr/>
            </p:nvSpPr>
            <p:spPr bwMode="auto">
              <a:xfrm>
                <a:off x="139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5" name="Line 531"/>
              <p:cNvSpPr>
                <a:spLocks noChangeShapeType="1"/>
              </p:cNvSpPr>
              <p:nvPr/>
            </p:nvSpPr>
            <p:spPr bwMode="auto">
              <a:xfrm>
                <a:off x="140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6" name="Line 532"/>
              <p:cNvSpPr>
                <a:spLocks noChangeShapeType="1"/>
              </p:cNvSpPr>
              <p:nvPr/>
            </p:nvSpPr>
            <p:spPr bwMode="auto">
              <a:xfrm>
                <a:off x="141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7" name="Line 533"/>
              <p:cNvSpPr>
                <a:spLocks noChangeShapeType="1"/>
              </p:cNvSpPr>
              <p:nvPr/>
            </p:nvSpPr>
            <p:spPr bwMode="auto">
              <a:xfrm>
                <a:off x="142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8" name="Line 534"/>
              <p:cNvSpPr>
                <a:spLocks noChangeShapeType="1"/>
              </p:cNvSpPr>
              <p:nvPr/>
            </p:nvSpPr>
            <p:spPr bwMode="auto">
              <a:xfrm>
                <a:off x="144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9" name="Line 535"/>
              <p:cNvSpPr>
                <a:spLocks noChangeShapeType="1"/>
              </p:cNvSpPr>
              <p:nvPr/>
            </p:nvSpPr>
            <p:spPr bwMode="auto">
              <a:xfrm>
                <a:off x="145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0" name="Line 536"/>
              <p:cNvSpPr>
                <a:spLocks noChangeShapeType="1"/>
              </p:cNvSpPr>
              <p:nvPr/>
            </p:nvSpPr>
            <p:spPr bwMode="auto">
              <a:xfrm>
                <a:off x="146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1" name="Line 537"/>
              <p:cNvSpPr>
                <a:spLocks noChangeShapeType="1"/>
              </p:cNvSpPr>
              <p:nvPr/>
            </p:nvSpPr>
            <p:spPr bwMode="auto">
              <a:xfrm>
                <a:off x="148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2" name="Line 538"/>
              <p:cNvSpPr>
                <a:spLocks noChangeShapeType="1"/>
              </p:cNvSpPr>
              <p:nvPr/>
            </p:nvSpPr>
            <p:spPr bwMode="auto">
              <a:xfrm>
                <a:off x="149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3" name="Line 539"/>
              <p:cNvSpPr>
                <a:spLocks noChangeShapeType="1"/>
              </p:cNvSpPr>
              <p:nvPr/>
            </p:nvSpPr>
            <p:spPr bwMode="auto">
              <a:xfrm>
                <a:off x="150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4" name="Line 540"/>
              <p:cNvSpPr>
                <a:spLocks noChangeShapeType="1"/>
              </p:cNvSpPr>
              <p:nvPr/>
            </p:nvSpPr>
            <p:spPr bwMode="auto">
              <a:xfrm>
                <a:off x="151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5" name="Line 541"/>
              <p:cNvSpPr>
                <a:spLocks noChangeShapeType="1"/>
              </p:cNvSpPr>
              <p:nvPr/>
            </p:nvSpPr>
            <p:spPr bwMode="auto">
              <a:xfrm>
                <a:off x="153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6" name="Line 542"/>
              <p:cNvSpPr>
                <a:spLocks noChangeShapeType="1"/>
              </p:cNvSpPr>
              <p:nvPr/>
            </p:nvSpPr>
            <p:spPr bwMode="auto">
              <a:xfrm>
                <a:off x="154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7" name="Line 543"/>
              <p:cNvSpPr>
                <a:spLocks noChangeShapeType="1"/>
              </p:cNvSpPr>
              <p:nvPr/>
            </p:nvSpPr>
            <p:spPr bwMode="auto">
              <a:xfrm>
                <a:off x="155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8" name="Line 544"/>
              <p:cNvSpPr>
                <a:spLocks noChangeShapeType="1"/>
              </p:cNvSpPr>
              <p:nvPr/>
            </p:nvSpPr>
            <p:spPr bwMode="auto">
              <a:xfrm>
                <a:off x="156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9" name="Line 545"/>
              <p:cNvSpPr>
                <a:spLocks noChangeShapeType="1"/>
              </p:cNvSpPr>
              <p:nvPr/>
            </p:nvSpPr>
            <p:spPr bwMode="auto">
              <a:xfrm>
                <a:off x="158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0" name="Line 546"/>
              <p:cNvSpPr>
                <a:spLocks noChangeShapeType="1"/>
              </p:cNvSpPr>
              <p:nvPr/>
            </p:nvSpPr>
            <p:spPr bwMode="auto">
              <a:xfrm>
                <a:off x="159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1" name="Line 547"/>
              <p:cNvSpPr>
                <a:spLocks noChangeShapeType="1"/>
              </p:cNvSpPr>
              <p:nvPr/>
            </p:nvSpPr>
            <p:spPr bwMode="auto">
              <a:xfrm>
                <a:off x="160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2" name="Line 548"/>
              <p:cNvSpPr>
                <a:spLocks noChangeShapeType="1"/>
              </p:cNvSpPr>
              <p:nvPr/>
            </p:nvSpPr>
            <p:spPr bwMode="auto">
              <a:xfrm>
                <a:off x="162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3" name="Line 549"/>
              <p:cNvSpPr>
                <a:spLocks noChangeShapeType="1"/>
              </p:cNvSpPr>
              <p:nvPr/>
            </p:nvSpPr>
            <p:spPr bwMode="auto">
              <a:xfrm>
                <a:off x="163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4" name="Line 550"/>
              <p:cNvSpPr>
                <a:spLocks noChangeShapeType="1"/>
              </p:cNvSpPr>
              <p:nvPr/>
            </p:nvSpPr>
            <p:spPr bwMode="auto">
              <a:xfrm>
                <a:off x="164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5" name="Line 551"/>
              <p:cNvSpPr>
                <a:spLocks noChangeShapeType="1"/>
              </p:cNvSpPr>
              <p:nvPr/>
            </p:nvSpPr>
            <p:spPr bwMode="auto">
              <a:xfrm>
                <a:off x="165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6" name="Line 552"/>
              <p:cNvSpPr>
                <a:spLocks noChangeShapeType="1"/>
              </p:cNvSpPr>
              <p:nvPr/>
            </p:nvSpPr>
            <p:spPr bwMode="auto">
              <a:xfrm>
                <a:off x="167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7" name="Line 553"/>
              <p:cNvSpPr>
                <a:spLocks noChangeShapeType="1"/>
              </p:cNvSpPr>
              <p:nvPr/>
            </p:nvSpPr>
            <p:spPr bwMode="auto">
              <a:xfrm>
                <a:off x="168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8" name="Line 554"/>
              <p:cNvSpPr>
                <a:spLocks noChangeShapeType="1"/>
              </p:cNvSpPr>
              <p:nvPr/>
            </p:nvSpPr>
            <p:spPr bwMode="auto">
              <a:xfrm>
                <a:off x="169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9" name="Line 555"/>
              <p:cNvSpPr>
                <a:spLocks noChangeShapeType="1"/>
              </p:cNvSpPr>
              <p:nvPr/>
            </p:nvSpPr>
            <p:spPr bwMode="auto">
              <a:xfrm>
                <a:off x="170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0" name="Line 556"/>
              <p:cNvSpPr>
                <a:spLocks noChangeShapeType="1"/>
              </p:cNvSpPr>
              <p:nvPr/>
            </p:nvSpPr>
            <p:spPr bwMode="auto">
              <a:xfrm>
                <a:off x="172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1" name="Line 557"/>
              <p:cNvSpPr>
                <a:spLocks noChangeShapeType="1"/>
              </p:cNvSpPr>
              <p:nvPr/>
            </p:nvSpPr>
            <p:spPr bwMode="auto">
              <a:xfrm>
                <a:off x="173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2" name="Line 558"/>
              <p:cNvSpPr>
                <a:spLocks noChangeShapeType="1"/>
              </p:cNvSpPr>
              <p:nvPr/>
            </p:nvSpPr>
            <p:spPr bwMode="auto">
              <a:xfrm>
                <a:off x="174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3" name="Line 559"/>
              <p:cNvSpPr>
                <a:spLocks noChangeShapeType="1"/>
              </p:cNvSpPr>
              <p:nvPr/>
            </p:nvSpPr>
            <p:spPr bwMode="auto">
              <a:xfrm>
                <a:off x="176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4" name="Line 560"/>
              <p:cNvSpPr>
                <a:spLocks noChangeShapeType="1"/>
              </p:cNvSpPr>
              <p:nvPr/>
            </p:nvSpPr>
            <p:spPr bwMode="auto">
              <a:xfrm>
                <a:off x="177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5" name="Line 561"/>
              <p:cNvSpPr>
                <a:spLocks noChangeShapeType="1"/>
              </p:cNvSpPr>
              <p:nvPr/>
            </p:nvSpPr>
            <p:spPr bwMode="auto">
              <a:xfrm>
                <a:off x="178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6" name="Line 562"/>
              <p:cNvSpPr>
                <a:spLocks noChangeShapeType="1"/>
              </p:cNvSpPr>
              <p:nvPr/>
            </p:nvSpPr>
            <p:spPr bwMode="auto">
              <a:xfrm>
                <a:off x="179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7" name="Line 563"/>
              <p:cNvSpPr>
                <a:spLocks noChangeShapeType="1"/>
              </p:cNvSpPr>
              <p:nvPr/>
            </p:nvSpPr>
            <p:spPr bwMode="auto">
              <a:xfrm>
                <a:off x="181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8" name="Line 564"/>
              <p:cNvSpPr>
                <a:spLocks noChangeShapeType="1"/>
              </p:cNvSpPr>
              <p:nvPr/>
            </p:nvSpPr>
            <p:spPr bwMode="auto">
              <a:xfrm>
                <a:off x="182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9" name="Line 565"/>
              <p:cNvSpPr>
                <a:spLocks noChangeShapeType="1"/>
              </p:cNvSpPr>
              <p:nvPr/>
            </p:nvSpPr>
            <p:spPr bwMode="auto">
              <a:xfrm>
                <a:off x="183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0" name="Line 566"/>
              <p:cNvSpPr>
                <a:spLocks noChangeShapeType="1"/>
              </p:cNvSpPr>
              <p:nvPr/>
            </p:nvSpPr>
            <p:spPr bwMode="auto">
              <a:xfrm>
                <a:off x="184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1" name="Line 567"/>
              <p:cNvSpPr>
                <a:spLocks noChangeShapeType="1"/>
              </p:cNvSpPr>
              <p:nvPr/>
            </p:nvSpPr>
            <p:spPr bwMode="auto">
              <a:xfrm>
                <a:off x="186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2" name="Line 568"/>
              <p:cNvSpPr>
                <a:spLocks noChangeShapeType="1"/>
              </p:cNvSpPr>
              <p:nvPr/>
            </p:nvSpPr>
            <p:spPr bwMode="auto">
              <a:xfrm>
                <a:off x="187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3" name="Line 569"/>
              <p:cNvSpPr>
                <a:spLocks noChangeShapeType="1"/>
              </p:cNvSpPr>
              <p:nvPr/>
            </p:nvSpPr>
            <p:spPr bwMode="auto">
              <a:xfrm>
                <a:off x="188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4" name="Line 570"/>
              <p:cNvSpPr>
                <a:spLocks noChangeShapeType="1"/>
              </p:cNvSpPr>
              <p:nvPr/>
            </p:nvSpPr>
            <p:spPr bwMode="auto">
              <a:xfrm>
                <a:off x="190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5" name="Line 571"/>
              <p:cNvSpPr>
                <a:spLocks noChangeShapeType="1"/>
              </p:cNvSpPr>
              <p:nvPr/>
            </p:nvSpPr>
            <p:spPr bwMode="auto">
              <a:xfrm>
                <a:off x="191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6" name="Line 572"/>
              <p:cNvSpPr>
                <a:spLocks noChangeShapeType="1"/>
              </p:cNvSpPr>
              <p:nvPr/>
            </p:nvSpPr>
            <p:spPr bwMode="auto">
              <a:xfrm>
                <a:off x="192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7" name="Line 573"/>
              <p:cNvSpPr>
                <a:spLocks noChangeShapeType="1"/>
              </p:cNvSpPr>
              <p:nvPr/>
            </p:nvSpPr>
            <p:spPr bwMode="auto">
              <a:xfrm>
                <a:off x="193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8" name="Line 574"/>
              <p:cNvSpPr>
                <a:spLocks noChangeShapeType="1"/>
              </p:cNvSpPr>
              <p:nvPr/>
            </p:nvSpPr>
            <p:spPr bwMode="auto">
              <a:xfrm>
                <a:off x="195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9" name="Line 575"/>
              <p:cNvSpPr>
                <a:spLocks noChangeShapeType="1"/>
              </p:cNvSpPr>
              <p:nvPr/>
            </p:nvSpPr>
            <p:spPr bwMode="auto">
              <a:xfrm>
                <a:off x="196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0" name="Line 576"/>
              <p:cNvSpPr>
                <a:spLocks noChangeShapeType="1"/>
              </p:cNvSpPr>
              <p:nvPr/>
            </p:nvSpPr>
            <p:spPr bwMode="auto">
              <a:xfrm>
                <a:off x="197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1" name="Line 577"/>
              <p:cNvSpPr>
                <a:spLocks noChangeShapeType="1"/>
              </p:cNvSpPr>
              <p:nvPr/>
            </p:nvSpPr>
            <p:spPr bwMode="auto">
              <a:xfrm>
                <a:off x="198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2" name="Line 578"/>
              <p:cNvSpPr>
                <a:spLocks noChangeShapeType="1"/>
              </p:cNvSpPr>
              <p:nvPr/>
            </p:nvSpPr>
            <p:spPr bwMode="auto">
              <a:xfrm>
                <a:off x="200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3" name="Line 579"/>
              <p:cNvSpPr>
                <a:spLocks noChangeShapeType="1"/>
              </p:cNvSpPr>
              <p:nvPr/>
            </p:nvSpPr>
            <p:spPr bwMode="auto">
              <a:xfrm>
                <a:off x="201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4" name="Line 580"/>
              <p:cNvSpPr>
                <a:spLocks noChangeShapeType="1"/>
              </p:cNvSpPr>
              <p:nvPr/>
            </p:nvSpPr>
            <p:spPr bwMode="auto">
              <a:xfrm>
                <a:off x="202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5" name="Line 581"/>
              <p:cNvSpPr>
                <a:spLocks noChangeShapeType="1"/>
              </p:cNvSpPr>
              <p:nvPr/>
            </p:nvSpPr>
            <p:spPr bwMode="auto">
              <a:xfrm>
                <a:off x="204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6" name="Line 582"/>
              <p:cNvSpPr>
                <a:spLocks noChangeShapeType="1"/>
              </p:cNvSpPr>
              <p:nvPr/>
            </p:nvSpPr>
            <p:spPr bwMode="auto">
              <a:xfrm>
                <a:off x="205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7" name="Line 583"/>
              <p:cNvSpPr>
                <a:spLocks noChangeShapeType="1"/>
              </p:cNvSpPr>
              <p:nvPr/>
            </p:nvSpPr>
            <p:spPr bwMode="auto">
              <a:xfrm>
                <a:off x="206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8" name="Line 584"/>
              <p:cNvSpPr>
                <a:spLocks noChangeShapeType="1"/>
              </p:cNvSpPr>
              <p:nvPr/>
            </p:nvSpPr>
            <p:spPr bwMode="auto">
              <a:xfrm>
                <a:off x="207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9" name="Line 585"/>
              <p:cNvSpPr>
                <a:spLocks noChangeShapeType="1"/>
              </p:cNvSpPr>
              <p:nvPr/>
            </p:nvSpPr>
            <p:spPr bwMode="auto">
              <a:xfrm>
                <a:off x="209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0" name="Line 586"/>
              <p:cNvSpPr>
                <a:spLocks noChangeShapeType="1"/>
              </p:cNvSpPr>
              <p:nvPr/>
            </p:nvSpPr>
            <p:spPr bwMode="auto">
              <a:xfrm>
                <a:off x="210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1" name="Line 587"/>
              <p:cNvSpPr>
                <a:spLocks noChangeShapeType="1"/>
              </p:cNvSpPr>
              <p:nvPr/>
            </p:nvSpPr>
            <p:spPr bwMode="auto">
              <a:xfrm>
                <a:off x="211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2" name="Line 588"/>
              <p:cNvSpPr>
                <a:spLocks noChangeShapeType="1"/>
              </p:cNvSpPr>
              <p:nvPr/>
            </p:nvSpPr>
            <p:spPr bwMode="auto">
              <a:xfrm>
                <a:off x="212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3" name="Line 589"/>
              <p:cNvSpPr>
                <a:spLocks noChangeShapeType="1"/>
              </p:cNvSpPr>
              <p:nvPr/>
            </p:nvSpPr>
            <p:spPr bwMode="auto">
              <a:xfrm>
                <a:off x="214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4" name="Line 590"/>
              <p:cNvSpPr>
                <a:spLocks noChangeShapeType="1"/>
              </p:cNvSpPr>
              <p:nvPr/>
            </p:nvSpPr>
            <p:spPr bwMode="auto">
              <a:xfrm>
                <a:off x="215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5" name="Line 591"/>
              <p:cNvSpPr>
                <a:spLocks noChangeShapeType="1"/>
              </p:cNvSpPr>
              <p:nvPr/>
            </p:nvSpPr>
            <p:spPr bwMode="auto">
              <a:xfrm>
                <a:off x="216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6" name="Line 592"/>
              <p:cNvSpPr>
                <a:spLocks noChangeShapeType="1"/>
              </p:cNvSpPr>
              <p:nvPr/>
            </p:nvSpPr>
            <p:spPr bwMode="auto">
              <a:xfrm>
                <a:off x="2180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7" name="Line 593"/>
              <p:cNvSpPr>
                <a:spLocks noChangeShapeType="1"/>
              </p:cNvSpPr>
              <p:nvPr/>
            </p:nvSpPr>
            <p:spPr bwMode="auto">
              <a:xfrm>
                <a:off x="2192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8" name="Line 594"/>
              <p:cNvSpPr>
                <a:spLocks noChangeShapeType="1"/>
              </p:cNvSpPr>
              <p:nvPr/>
            </p:nvSpPr>
            <p:spPr bwMode="auto">
              <a:xfrm>
                <a:off x="2205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9" name="Line 595"/>
              <p:cNvSpPr>
                <a:spLocks noChangeShapeType="1"/>
              </p:cNvSpPr>
              <p:nvPr/>
            </p:nvSpPr>
            <p:spPr bwMode="auto">
              <a:xfrm>
                <a:off x="2218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0" name="Line 596"/>
              <p:cNvSpPr>
                <a:spLocks noChangeShapeType="1"/>
              </p:cNvSpPr>
              <p:nvPr/>
            </p:nvSpPr>
            <p:spPr bwMode="auto">
              <a:xfrm>
                <a:off x="223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1" name="Line 597"/>
              <p:cNvSpPr>
                <a:spLocks noChangeShapeType="1"/>
              </p:cNvSpPr>
              <p:nvPr/>
            </p:nvSpPr>
            <p:spPr bwMode="auto">
              <a:xfrm>
                <a:off x="2243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2" name="Line 598"/>
              <p:cNvSpPr>
                <a:spLocks noChangeShapeType="1"/>
              </p:cNvSpPr>
              <p:nvPr/>
            </p:nvSpPr>
            <p:spPr bwMode="auto">
              <a:xfrm>
                <a:off x="2256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3" name="Line 599"/>
              <p:cNvSpPr>
                <a:spLocks noChangeShapeType="1"/>
              </p:cNvSpPr>
              <p:nvPr/>
            </p:nvSpPr>
            <p:spPr bwMode="auto">
              <a:xfrm>
                <a:off x="2269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4" name="Line 600"/>
              <p:cNvSpPr>
                <a:spLocks noChangeShapeType="1"/>
              </p:cNvSpPr>
              <p:nvPr/>
            </p:nvSpPr>
            <p:spPr bwMode="auto">
              <a:xfrm>
                <a:off x="2281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5" name="Line 601"/>
              <p:cNvSpPr>
                <a:spLocks noChangeShapeType="1"/>
              </p:cNvSpPr>
              <p:nvPr/>
            </p:nvSpPr>
            <p:spPr bwMode="auto">
              <a:xfrm>
                <a:off x="2294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6" name="Line 602"/>
              <p:cNvSpPr>
                <a:spLocks noChangeShapeType="1"/>
              </p:cNvSpPr>
              <p:nvPr/>
            </p:nvSpPr>
            <p:spPr bwMode="auto">
              <a:xfrm>
                <a:off x="2307" y="157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7" name="Line 603"/>
              <p:cNvSpPr>
                <a:spLocks noChangeShapeType="1"/>
              </p:cNvSpPr>
              <p:nvPr/>
            </p:nvSpPr>
            <p:spPr bwMode="auto">
              <a:xfrm>
                <a:off x="107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8" name="Line 604"/>
              <p:cNvSpPr>
                <a:spLocks noChangeShapeType="1"/>
              </p:cNvSpPr>
              <p:nvPr/>
            </p:nvSpPr>
            <p:spPr bwMode="auto">
              <a:xfrm>
                <a:off x="108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9" name="Line 605"/>
              <p:cNvSpPr>
                <a:spLocks noChangeShapeType="1"/>
              </p:cNvSpPr>
              <p:nvPr/>
            </p:nvSpPr>
            <p:spPr bwMode="auto">
              <a:xfrm>
                <a:off x="109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0" name="Line 606"/>
              <p:cNvSpPr>
                <a:spLocks noChangeShapeType="1"/>
              </p:cNvSpPr>
              <p:nvPr/>
            </p:nvSpPr>
            <p:spPr bwMode="auto">
              <a:xfrm>
                <a:off x="111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1" name="Line 607"/>
              <p:cNvSpPr>
                <a:spLocks noChangeShapeType="1"/>
              </p:cNvSpPr>
              <p:nvPr/>
            </p:nvSpPr>
            <p:spPr bwMode="auto">
              <a:xfrm>
                <a:off x="112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2" name="Line 608"/>
              <p:cNvSpPr>
                <a:spLocks noChangeShapeType="1"/>
              </p:cNvSpPr>
              <p:nvPr/>
            </p:nvSpPr>
            <p:spPr bwMode="auto">
              <a:xfrm>
                <a:off x="113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3" name="Line 609"/>
              <p:cNvSpPr>
                <a:spLocks noChangeShapeType="1"/>
              </p:cNvSpPr>
              <p:nvPr/>
            </p:nvSpPr>
            <p:spPr bwMode="auto">
              <a:xfrm>
                <a:off x="114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4" name="Line 610"/>
              <p:cNvSpPr>
                <a:spLocks noChangeShapeType="1"/>
              </p:cNvSpPr>
              <p:nvPr/>
            </p:nvSpPr>
            <p:spPr bwMode="auto">
              <a:xfrm>
                <a:off x="116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5" name="Line 611"/>
              <p:cNvSpPr>
                <a:spLocks noChangeShapeType="1"/>
              </p:cNvSpPr>
              <p:nvPr/>
            </p:nvSpPr>
            <p:spPr bwMode="auto">
              <a:xfrm>
                <a:off x="117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6" name="Line 612"/>
              <p:cNvSpPr>
                <a:spLocks noChangeShapeType="1"/>
              </p:cNvSpPr>
              <p:nvPr/>
            </p:nvSpPr>
            <p:spPr bwMode="auto">
              <a:xfrm>
                <a:off x="118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7" name="Line 613"/>
              <p:cNvSpPr>
                <a:spLocks noChangeShapeType="1"/>
              </p:cNvSpPr>
              <p:nvPr/>
            </p:nvSpPr>
            <p:spPr bwMode="auto">
              <a:xfrm>
                <a:off x="120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8" name="Line 614"/>
              <p:cNvSpPr>
                <a:spLocks noChangeShapeType="1"/>
              </p:cNvSpPr>
              <p:nvPr/>
            </p:nvSpPr>
            <p:spPr bwMode="auto">
              <a:xfrm>
                <a:off x="121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9" name="Line 615"/>
              <p:cNvSpPr>
                <a:spLocks noChangeShapeType="1"/>
              </p:cNvSpPr>
              <p:nvPr/>
            </p:nvSpPr>
            <p:spPr bwMode="auto">
              <a:xfrm>
                <a:off x="122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0" name="Line 616"/>
              <p:cNvSpPr>
                <a:spLocks noChangeShapeType="1"/>
              </p:cNvSpPr>
              <p:nvPr/>
            </p:nvSpPr>
            <p:spPr bwMode="auto">
              <a:xfrm>
                <a:off x="123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1" name="Line 617"/>
              <p:cNvSpPr>
                <a:spLocks noChangeShapeType="1"/>
              </p:cNvSpPr>
              <p:nvPr/>
            </p:nvSpPr>
            <p:spPr bwMode="auto">
              <a:xfrm>
                <a:off x="125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2" name="Line 618"/>
              <p:cNvSpPr>
                <a:spLocks noChangeShapeType="1"/>
              </p:cNvSpPr>
              <p:nvPr/>
            </p:nvSpPr>
            <p:spPr bwMode="auto">
              <a:xfrm>
                <a:off x="126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11" name="Group 820"/>
            <p:cNvGrpSpPr>
              <a:grpSpLocks/>
            </p:cNvGrpSpPr>
            <p:nvPr/>
          </p:nvGrpSpPr>
          <p:grpSpPr bwMode="auto">
            <a:xfrm>
              <a:off x="1703388" y="2828927"/>
              <a:ext cx="1958975" cy="652463"/>
              <a:chOff x="1073" y="1782"/>
              <a:chExt cx="1234" cy="411"/>
            </a:xfrm>
          </p:grpSpPr>
          <p:sp>
            <p:nvSpPr>
              <p:cNvPr id="413" name="Line 620"/>
              <p:cNvSpPr>
                <a:spLocks noChangeShapeType="1"/>
              </p:cNvSpPr>
              <p:nvPr/>
            </p:nvSpPr>
            <p:spPr bwMode="auto">
              <a:xfrm>
                <a:off x="127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4" name="Line 621"/>
              <p:cNvSpPr>
                <a:spLocks noChangeShapeType="1"/>
              </p:cNvSpPr>
              <p:nvPr/>
            </p:nvSpPr>
            <p:spPr bwMode="auto">
              <a:xfrm>
                <a:off x="128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5" name="Line 622"/>
              <p:cNvSpPr>
                <a:spLocks noChangeShapeType="1"/>
              </p:cNvSpPr>
              <p:nvPr/>
            </p:nvSpPr>
            <p:spPr bwMode="auto">
              <a:xfrm>
                <a:off x="130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6" name="Line 623"/>
              <p:cNvSpPr>
                <a:spLocks noChangeShapeType="1"/>
              </p:cNvSpPr>
              <p:nvPr/>
            </p:nvSpPr>
            <p:spPr bwMode="auto">
              <a:xfrm>
                <a:off x="131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7" name="Line 624"/>
              <p:cNvSpPr>
                <a:spLocks noChangeShapeType="1"/>
              </p:cNvSpPr>
              <p:nvPr/>
            </p:nvSpPr>
            <p:spPr bwMode="auto">
              <a:xfrm>
                <a:off x="132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8" name="Line 625"/>
              <p:cNvSpPr>
                <a:spLocks noChangeShapeType="1"/>
              </p:cNvSpPr>
              <p:nvPr/>
            </p:nvSpPr>
            <p:spPr bwMode="auto">
              <a:xfrm>
                <a:off x="134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9" name="Line 626"/>
              <p:cNvSpPr>
                <a:spLocks noChangeShapeType="1"/>
              </p:cNvSpPr>
              <p:nvPr/>
            </p:nvSpPr>
            <p:spPr bwMode="auto">
              <a:xfrm>
                <a:off x="135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0" name="Line 627"/>
              <p:cNvSpPr>
                <a:spLocks noChangeShapeType="1"/>
              </p:cNvSpPr>
              <p:nvPr/>
            </p:nvSpPr>
            <p:spPr bwMode="auto">
              <a:xfrm>
                <a:off x="136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1" name="Line 628"/>
              <p:cNvSpPr>
                <a:spLocks noChangeShapeType="1"/>
              </p:cNvSpPr>
              <p:nvPr/>
            </p:nvSpPr>
            <p:spPr bwMode="auto">
              <a:xfrm>
                <a:off x="137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2" name="Line 629"/>
              <p:cNvSpPr>
                <a:spLocks noChangeShapeType="1"/>
              </p:cNvSpPr>
              <p:nvPr/>
            </p:nvSpPr>
            <p:spPr bwMode="auto">
              <a:xfrm>
                <a:off x="139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3" name="Line 630"/>
              <p:cNvSpPr>
                <a:spLocks noChangeShapeType="1"/>
              </p:cNvSpPr>
              <p:nvPr/>
            </p:nvSpPr>
            <p:spPr bwMode="auto">
              <a:xfrm>
                <a:off x="140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4" name="Line 631"/>
              <p:cNvSpPr>
                <a:spLocks noChangeShapeType="1"/>
              </p:cNvSpPr>
              <p:nvPr/>
            </p:nvSpPr>
            <p:spPr bwMode="auto">
              <a:xfrm>
                <a:off x="141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5" name="Line 632"/>
              <p:cNvSpPr>
                <a:spLocks noChangeShapeType="1"/>
              </p:cNvSpPr>
              <p:nvPr/>
            </p:nvSpPr>
            <p:spPr bwMode="auto">
              <a:xfrm>
                <a:off x="142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6" name="Line 633"/>
              <p:cNvSpPr>
                <a:spLocks noChangeShapeType="1"/>
              </p:cNvSpPr>
              <p:nvPr/>
            </p:nvSpPr>
            <p:spPr bwMode="auto">
              <a:xfrm>
                <a:off x="144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7" name="Line 634"/>
              <p:cNvSpPr>
                <a:spLocks noChangeShapeType="1"/>
              </p:cNvSpPr>
              <p:nvPr/>
            </p:nvSpPr>
            <p:spPr bwMode="auto">
              <a:xfrm>
                <a:off x="145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8" name="Line 635"/>
              <p:cNvSpPr>
                <a:spLocks noChangeShapeType="1"/>
              </p:cNvSpPr>
              <p:nvPr/>
            </p:nvSpPr>
            <p:spPr bwMode="auto">
              <a:xfrm>
                <a:off x="146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9" name="Line 636"/>
              <p:cNvSpPr>
                <a:spLocks noChangeShapeType="1"/>
              </p:cNvSpPr>
              <p:nvPr/>
            </p:nvSpPr>
            <p:spPr bwMode="auto">
              <a:xfrm>
                <a:off x="148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0" name="Line 637"/>
              <p:cNvSpPr>
                <a:spLocks noChangeShapeType="1"/>
              </p:cNvSpPr>
              <p:nvPr/>
            </p:nvSpPr>
            <p:spPr bwMode="auto">
              <a:xfrm>
                <a:off x="149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1" name="Line 638"/>
              <p:cNvSpPr>
                <a:spLocks noChangeShapeType="1"/>
              </p:cNvSpPr>
              <p:nvPr/>
            </p:nvSpPr>
            <p:spPr bwMode="auto">
              <a:xfrm>
                <a:off x="150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2" name="Line 639"/>
              <p:cNvSpPr>
                <a:spLocks noChangeShapeType="1"/>
              </p:cNvSpPr>
              <p:nvPr/>
            </p:nvSpPr>
            <p:spPr bwMode="auto">
              <a:xfrm>
                <a:off x="151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3" name="Line 640"/>
              <p:cNvSpPr>
                <a:spLocks noChangeShapeType="1"/>
              </p:cNvSpPr>
              <p:nvPr/>
            </p:nvSpPr>
            <p:spPr bwMode="auto">
              <a:xfrm>
                <a:off x="153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4" name="Line 641"/>
              <p:cNvSpPr>
                <a:spLocks noChangeShapeType="1"/>
              </p:cNvSpPr>
              <p:nvPr/>
            </p:nvSpPr>
            <p:spPr bwMode="auto">
              <a:xfrm>
                <a:off x="154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5" name="Line 642"/>
              <p:cNvSpPr>
                <a:spLocks noChangeShapeType="1"/>
              </p:cNvSpPr>
              <p:nvPr/>
            </p:nvSpPr>
            <p:spPr bwMode="auto">
              <a:xfrm>
                <a:off x="155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6" name="Line 643"/>
              <p:cNvSpPr>
                <a:spLocks noChangeShapeType="1"/>
              </p:cNvSpPr>
              <p:nvPr/>
            </p:nvSpPr>
            <p:spPr bwMode="auto">
              <a:xfrm>
                <a:off x="156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7" name="Line 644"/>
              <p:cNvSpPr>
                <a:spLocks noChangeShapeType="1"/>
              </p:cNvSpPr>
              <p:nvPr/>
            </p:nvSpPr>
            <p:spPr bwMode="auto">
              <a:xfrm>
                <a:off x="158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8" name="Line 645"/>
              <p:cNvSpPr>
                <a:spLocks noChangeShapeType="1"/>
              </p:cNvSpPr>
              <p:nvPr/>
            </p:nvSpPr>
            <p:spPr bwMode="auto">
              <a:xfrm>
                <a:off x="159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9" name="Line 646"/>
              <p:cNvSpPr>
                <a:spLocks noChangeShapeType="1"/>
              </p:cNvSpPr>
              <p:nvPr/>
            </p:nvSpPr>
            <p:spPr bwMode="auto">
              <a:xfrm>
                <a:off x="160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0" name="Line 647"/>
              <p:cNvSpPr>
                <a:spLocks noChangeShapeType="1"/>
              </p:cNvSpPr>
              <p:nvPr/>
            </p:nvSpPr>
            <p:spPr bwMode="auto">
              <a:xfrm>
                <a:off x="162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1" name="Line 648"/>
              <p:cNvSpPr>
                <a:spLocks noChangeShapeType="1"/>
              </p:cNvSpPr>
              <p:nvPr/>
            </p:nvSpPr>
            <p:spPr bwMode="auto">
              <a:xfrm>
                <a:off x="163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2" name="Line 649"/>
              <p:cNvSpPr>
                <a:spLocks noChangeShapeType="1"/>
              </p:cNvSpPr>
              <p:nvPr/>
            </p:nvSpPr>
            <p:spPr bwMode="auto">
              <a:xfrm>
                <a:off x="164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3" name="Line 650"/>
              <p:cNvSpPr>
                <a:spLocks noChangeShapeType="1"/>
              </p:cNvSpPr>
              <p:nvPr/>
            </p:nvSpPr>
            <p:spPr bwMode="auto">
              <a:xfrm>
                <a:off x="165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4" name="Line 651"/>
              <p:cNvSpPr>
                <a:spLocks noChangeShapeType="1"/>
              </p:cNvSpPr>
              <p:nvPr/>
            </p:nvSpPr>
            <p:spPr bwMode="auto">
              <a:xfrm>
                <a:off x="167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5" name="Line 652"/>
              <p:cNvSpPr>
                <a:spLocks noChangeShapeType="1"/>
              </p:cNvSpPr>
              <p:nvPr/>
            </p:nvSpPr>
            <p:spPr bwMode="auto">
              <a:xfrm>
                <a:off x="168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6" name="Line 653"/>
              <p:cNvSpPr>
                <a:spLocks noChangeShapeType="1"/>
              </p:cNvSpPr>
              <p:nvPr/>
            </p:nvSpPr>
            <p:spPr bwMode="auto">
              <a:xfrm>
                <a:off x="169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7" name="Line 654"/>
              <p:cNvSpPr>
                <a:spLocks noChangeShapeType="1"/>
              </p:cNvSpPr>
              <p:nvPr/>
            </p:nvSpPr>
            <p:spPr bwMode="auto">
              <a:xfrm>
                <a:off x="170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8" name="Line 655"/>
              <p:cNvSpPr>
                <a:spLocks noChangeShapeType="1"/>
              </p:cNvSpPr>
              <p:nvPr/>
            </p:nvSpPr>
            <p:spPr bwMode="auto">
              <a:xfrm>
                <a:off x="172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9" name="Line 656"/>
              <p:cNvSpPr>
                <a:spLocks noChangeShapeType="1"/>
              </p:cNvSpPr>
              <p:nvPr/>
            </p:nvSpPr>
            <p:spPr bwMode="auto">
              <a:xfrm>
                <a:off x="173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0" name="Line 657"/>
              <p:cNvSpPr>
                <a:spLocks noChangeShapeType="1"/>
              </p:cNvSpPr>
              <p:nvPr/>
            </p:nvSpPr>
            <p:spPr bwMode="auto">
              <a:xfrm>
                <a:off x="174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1" name="Line 658"/>
              <p:cNvSpPr>
                <a:spLocks noChangeShapeType="1"/>
              </p:cNvSpPr>
              <p:nvPr/>
            </p:nvSpPr>
            <p:spPr bwMode="auto">
              <a:xfrm>
                <a:off x="176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2" name="Line 659"/>
              <p:cNvSpPr>
                <a:spLocks noChangeShapeType="1"/>
              </p:cNvSpPr>
              <p:nvPr/>
            </p:nvSpPr>
            <p:spPr bwMode="auto">
              <a:xfrm>
                <a:off x="177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3" name="Line 660"/>
              <p:cNvSpPr>
                <a:spLocks noChangeShapeType="1"/>
              </p:cNvSpPr>
              <p:nvPr/>
            </p:nvSpPr>
            <p:spPr bwMode="auto">
              <a:xfrm>
                <a:off x="178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4" name="Line 661"/>
              <p:cNvSpPr>
                <a:spLocks noChangeShapeType="1"/>
              </p:cNvSpPr>
              <p:nvPr/>
            </p:nvSpPr>
            <p:spPr bwMode="auto">
              <a:xfrm>
                <a:off x="179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5" name="Line 662"/>
              <p:cNvSpPr>
                <a:spLocks noChangeShapeType="1"/>
              </p:cNvSpPr>
              <p:nvPr/>
            </p:nvSpPr>
            <p:spPr bwMode="auto">
              <a:xfrm>
                <a:off x="181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6" name="Line 663"/>
              <p:cNvSpPr>
                <a:spLocks noChangeShapeType="1"/>
              </p:cNvSpPr>
              <p:nvPr/>
            </p:nvSpPr>
            <p:spPr bwMode="auto">
              <a:xfrm>
                <a:off x="182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7" name="Line 664"/>
              <p:cNvSpPr>
                <a:spLocks noChangeShapeType="1"/>
              </p:cNvSpPr>
              <p:nvPr/>
            </p:nvSpPr>
            <p:spPr bwMode="auto">
              <a:xfrm>
                <a:off x="183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8" name="Line 665"/>
              <p:cNvSpPr>
                <a:spLocks noChangeShapeType="1"/>
              </p:cNvSpPr>
              <p:nvPr/>
            </p:nvSpPr>
            <p:spPr bwMode="auto">
              <a:xfrm>
                <a:off x="184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9" name="Line 666"/>
              <p:cNvSpPr>
                <a:spLocks noChangeShapeType="1"/>
              </p:cNvSpPr>
              <p:nvPr/>
            </p:nvSpPr>
            <p:spPr bwMode="auto">
              <a:xfrm>
                <a:off x="186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0" name="Line 667"/>
              <p:cNvSpPr>
                <a:spLocks noChangeShapeType="1"/>
              </p:cNvSpPr>
              <p:nvPr/>
            </p:nvSpPr>
            <p:spPr bwMode="auto">
              <a:xfrm>
                <a:off x="187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1" name="Line 668"/>
              <p:cNvSpPr>
                <a:spLocks noChangeShapeType="1"/>
              </p:cNvSpPr>
              <p:nvPr/>
            </p:nvSpPr>
            <p:spPr bwMode="auto">
              <a:xfrm>
                <a:off x="188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2" name="Line 669"/>
              <p:cNvSpPr>
                <a:spLocks noChangeShapeType="1"/>
              </p:cNvSpPr>
              <p:nvPr/>
            </p:nvSpPr>
            <p:spPr bwMode="auto">
              <a:xfrm>
                <a:off x="190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3" name="Line 670"/>
              <p:cNvSpPr>
                <a:spLocks noChangeShapeType="1"/>
              </p:cNvSpPr>
              <p:nvPr/>
            </p:nvSpPr>
            <p:spPr bwMode="auto">
              <a:xfrm>
                <a:off x="191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4" name="Line 671"/>
              <p:cNvSpPr>
                <a:spLocks noChangeShapeType="1"/>
              </p:cNvSpPr>
              <p:nvPr/>
            </p:nvSpPr>
            <p:spPr bwMode="auto">
              <a:xfrm>
                <a:off x="192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5" name="Line 672"/>
              <p:cNvSpPr>
                <a:spLocks noChangeShapeType="1"/>
              </p:cNvSpPr>
              <p:nvPr/>
            </p:nvSpPr>
            <p:spPr bwMode="auto">
              <a:xfrm>
                <a:off x="193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6" name="Line 673"/>
              <p:cNvSpPr>
                <a:spLocks noChangeShapeType="1"/>
              </p:cNvSpPr>
              <p:nvPr/>
            </p:nvSpPr>
            <p:spPr bwMode="auto">
              <a:xfrm>
                <a:off x="195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7" name="Line 674"/>
              <p:cNvSpPr>
                <a:spLocks noChangeShapeType="1"/>
              </p:cNvSpPr>
              <p:nvPr/>
            </p:nvSpPr>
            <p:spPr bwMode="auto">
              <a:xfrm>
                <a:off x="196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8" name="Line 675"/>
              <p:cNvSpPr>
                <a:spLocks noChangeShapeType="1"/>
              </p:cNvSpPr>
              <p:nvPr/>
            </p:nvSpPr>
            <p:spPr bwMode="auto">
              <a:xfrm>
                <a:off x="197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9" name="Line 676"/>
              <p:cNvSpPr>
                <a:spLocks noChangeShapeType="1"/>
              </p:cNvSpPr>
              <p:nvPr/>
            </p:nvSpPr>
            <p:spPr bwMode="auto">
              <a:xfrm>
                <a:off x="198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0" name="Line 677"/>
              <p:cNvSpPr>
                <a:spLocks noChangeShapeType="1"/>
              </p:cNvSpPr>
              <p:nvPr/>
            </p:nvSpPr>
            <p:spPr bwMode="auto">
              <a:xfrm>
                <a:off x="200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1" name="Line 678"/>
              <p:cNvSpPr>
                <a:spLocks noChangeShapeType="1"/>
              </p:cNvSpPr>
              <p:nvPr/>
            </p:nvSpPr>
            <p:spPr bwMode="auto">
              <a:xfrm>
                <a:off x="201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2" name="Line 679"/>
              <p:cNvSpPr>
                <a:spLocks noChangeShapeType="1"/>
              </p:cNvSpPr>
              <p:nvPr/>
            </p:nvSpPr>
            <p:spPr bwMode="auto">
              <a:xfrm>
                <a:off x="202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3" name="Line 680"/>
              <p:cNvSpPr>
                <a:spLocks noChangeShapeType="1"/>
              </p:cNvSpPr>
              <p:nvPr/>
            </p:nvSpPr>
            <p:spPr bwMode="auto">
              <a:xfrm>
                <a:off x="204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4" name="Line 681"/>
              <p:cNvSpPr>
                <a:spLocks noChangeShapeType="1"/>
              </p:cNvSpPr>
              <p:nvPr/>
            </p:nvSpPr>
            <p:spPr bwMode="auto">
              <a:xfrm>
                <a:off x="205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5" name="Line 682"/>
              <p:cNvSpPr>
                <a:spLocks noChangeShapeType="1"/>
              </p:cNvSpPr>
              <p:nvPr/>
            </p:nvSpPr>
            <p:spPr bwMode="auto">
              <a:xfrm>
                <a:off x="206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6" name="Line 683"/>
              <p:cNvSpPr>
                <a:spLocks noChangeShapeType="1"/>
              </p:cNvSpPr>
              <p:nvPr/>
            </p:nvSpPr>
            <p:spPr bwMode="auto">
              <a:xfrm>
                <a:off x="207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7" name="Line 684"/>
              <p:cNvSpPr>
                <a:spLocks noChangeShapeType="1"/>
              </p:cNvSpPr>
              <p:nvPr/>
            </p:nvSpPr>
            <p:spPr bwMode="auto">
              <a:xfrm>
                <a:off x="209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8" name="Line 685"/>
              <p:cNvSpPr>
                <a:spLocks noChangeShapeType="1"/>
              </p:cNvSpPr>
              <p:nvPr/>
            </p:nvSpPr>
            <p:spPr bwMode="auto">
              <a:xfrm>
                <a:off x="210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9" name="Line 686"/>
              <p:cNvSpPr>
                <a:spLocks noChangeShapeType="1"/>
              </p:cNvSpPr>
              <p:nvPr/>
            </p:nvSpPr>
            <p:spPr bwMode="auto">
              <a:xfrm>
                <a:off x="211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0" name="Line 687"/>
              <p:cNvSpPr>
                <a:spLocks noChangeShapeType="1"/>
              </p:cNvSpPr>
              <p:nvPr/>
            </p:nvSpPr>
            <p:spPr bwMode="auto">
              <a:xfrm>
                <a:off x="212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1" name="Line 688"/>
              <p:cNvSpPr>
                <a:spLocks noChangeShapeType="1"/>
              </p:cNvSpPr>
              <p:nvPr/>
            </p:nvSpPr>
            <p:spPr bwMode="auto">
              <a:xfrm>
                <a:off x="214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2" name="Line 689"/>
              <p:cNvSpPr>
                <a:spLocks noChangeShapeType="1"/>
              </p:cNvSpPr>
              <p:nvPr/>
            </p:nvSpPr>
            <p:spPr bwMode="auto">
              <a:xfrm>
                <a:off x="215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3" name="Line 690"/>
              <p:cNvSpPr>
                <a:spLocks noChangeShapeType="1"/>
              </p:cNvSpPr>
              <p:nvPr/>
            </p:nvSpPr>
            <p:spPr bwMode="auto">
              <a:xfrm>
                <a:off x="216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4" name="Line 691"/>
              <p:cNvSpPr>
                <a:spLocks noChangeShapeType="1"/>
              </p:cNvSpPr>
              <p:nvPr/>
            </p:nvSpPr>
            <p:spPr bwMode="auto">
              <a:xfrm>
                <a:off x="2180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5" name="Line 692"/>
              <p:cNvSpPr>
                <a:spLocks noChangeShapeType="1"/>
              </p:cNvSpPr>
              <p:nvPr/>
            </p:nvSpPr>
            <p:spPr bwMode="auto">
              <a:xfrm>
                <a:off x="2192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6" name="Line 693"/>
              <p:cNvSpPr>
                <a:spLocks noChangeShapeType="1"/>
              </p:cNvSpPr>
              <p:nvPr/>
            </p:nvSpPr>
            <p:spPr bwMode="auto">
              <a:xfrm>
                <a:off x="2205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7" name="Line 694"/>
              <p:cNvSpPr>
                <a:spLocks noChangeShapeType="1"/>
              </p:cNvSpPr>
              <p:nvPr/>
            </p:nvSpPr>
            <p:spPr bwMode="auto">
              <a:xfrm>
                <a:off x="2218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8" name="Line 695"/>
              <p:cNvSpPr>
                <a:spLocks noChangeShapeType="1"/>
              </p:cNvSpPr>
              <p:nvPr/>
            </p:nvSpPr>
            <p:spPr bwMode="auto">
              <a:xfrm>
                <a:off x="223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9" name="Line 696"/>
              <p:cNvSpPr>
                <a:spLocks noChangeShapeType="1"/>
              </p:cNvSpPr>
              <p:nvPr/>
            </p:nvSpPr>
            <p:spPr bwMode="auto">
              <a:xfrm>
                <a:off x="2243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0" name="Line 697"/>
              <p:cNvSpPr>
                <a:spLocks noChangeShapeType="1"/>
              </p:cNvSpPr>
              <p:nvPr/>
            </p:nvSpPr>
            <p:spPr bwMode="auto">
              <a:xfrm>
                <a:off x="2256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1" name="Line 698"/>
              <p:cNvSpPr>
                <a:spLocks noChangeShapeType="1"/>
              </p:cNvSpPr>
              <p:nvPr/>
            </p:nvSpPr>
            <p:spPr bwMode="auto">
              <a:xfrm>
                <a:off x="2269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2" name="Line 699"/>
              <p:cNvSpPr>
                <a:spLocks noChangeShapeType="1"/>
              </p:cNvSpPr>
              <p:nvPr/>
            </p:nvSpPr>
            <p:spPr bwMode="auto">
              <a:xfrm>
                <a:off x="2281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3" name="Line 700"/>
              <p:cNvSpPr>
                <a:spLocks noChangeShapeType="1"/>
              </p:cNvSpPr>
              <p:nvPr/>
            </p:nvSpPr>
            <p:spPr bwMode="auto">
              <a:xfrm>
                <a:off x="2294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4" name="Line 701"/>
              <p:cNvSpPr>
                <a:spLocks noChangeShapeType="1"/>
              </p:cNvSpPr>
              <p:nvPr/>
            </p:nvSpPr>
            <p:spPr bwMode="auto">
              <a:xfrm>
                <a:off x="2307" y="178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5" name="Line 702"/>
              <p:cNvSpPr>
                <a:spLocks noChangeShapeType="1"/>
              </p:cNvSpPr>
              <p:nvPr/>
            </p:nvSpPr>
            <p:spPr bwMode="auto">
              <a:xfrm>
                <a:off x="107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6" name="Line 703"/>
              <p:cNvSpPr>
                <a:spLocks noChangeShapeType="1"/>
              </p:cNvSpPr>
              <p:nvPr/>
            </p:nvSpPr>
            <p:spPr bwMode="auto">
              <a:xfrm>
                <a:off x="108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7" name="Line 704"/>
              <p:cNvSpPr>
                <a:spLocks noChangeShapeType="1"/>
              </p:cNvSpPr>
              <p:nvPr/>
            </p:nvSpPr>
            <p:spPr bwMode="auto">
              <a:xfrm>
                <a:off x="109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8" name="Line 705"/>
              <p:cNvSpPr>
                <a:spLocks noChangeShapeType="1"/>
              </p:cNvSpPr>
              <p:nvPr/>
            </p:nvSpPr>
            <p:spPr bwMode="auto">
              <a:xfrm>
                <a:off x="111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9" name="Line 706"/>
              <p:cNvSpPr>
                <a:spLocks noChangeShapeType="1"/>
              </p:cNvSpPr>
              <p:nvPr/>
            </p:nvSpPr>
            <p:spPr bwMode="auto">
              <a:xfrm>
                <a:off x="112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0" name="Line 707"/>
              <p:cNvSpPr>
                <a:spLocks noChangeShapeType="1"/>
              </p:cNvSpPr>
              <p:nvPr/>
            </p:nvSpPr>
            <p:spPr bwMode="auto">
              <a:xfrm>
                <a:off x="113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1" name="Line 708"/>
              <p:cNvSpPr>
                <a:spLocks noChangeShapeType="1"/>
              </p:cNvSpPr>
              <p:nvPr/>
            </p:nvSpPr>
            <p:spPr bwMode="auto">
              <a:xfrm>
                <a:off x="114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2" name="Line 709"/>
              <p:cNvSpPr>
                <a:spLocks noChangeShapeType="1"/>
              </p:cNvSpPr>
              <p:nvPr/>
            </p:nvSpPr>
            <p:spPr bwMode="auto">
              <a:xfrm>
                <a:off x="116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3" name="Line 710"/>
              <p:cNvSpPr>
                <a:spLocks noChangeShapeType="1"/>
              </p:cNvSpPr>
              <p:nvPr/>
            </p:nvSpPr>
            <p:spPr bwMode="auto">
              <a:xfrm>
                <a:off x="117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4" name="Line 711"/>
              <p:cNvSpPr>
                <a:spLocks noChangeShapeType="1"/>
              </p:cNvSpPr>
              <p:nvPr/>
            </p:nvSpPr>
            <p:spPr bwMode="auto">
              <a:xfrm>
                <a:off x="118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5" name="Line 712"/>
              <p:cNvSpPr>
                <a:spLocks noChangeShapeType="1"/>
              </p:cNvSpPr>
              <p:nvPr/>
            </p:nvSpPr>
            <p:spPr bwMode="auto">
              <a:xfrm>
                <a:off x="120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6" name="Line 713"/>
              <p:cNvSpPr>
                <a:spLocks noChangeShapeType="1"/>
              </p:cNvSpPr>
              <p:nvPr/>
            </p:nvSpPr>
            <p:spPr bwMode="auto">
              <a:xfrm>
                <a:off x="121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7" name="Line 714"/>
              <p:cNvSpPr>
                <a:spLocks noChangeShapeType="1"/>
              </p:cNvSpPr>
              <p:nvPr/>
            </p:nvSpPr>
            <p:spPr bwMode="auto">
              <a:xfrm>
                <a:off x="122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8" name="Line 715"/>
              <p:cNvSpPr>
                <a:spLocks noChangeShapeType="1"/>
              </p:cNvSpPr>
              <p:nvPr/>
            </p:nvSpPr>
            <p:spPr bwMode="auto">
              <a:xfrm>
                <a:off x="123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9" name="Line 716"/>
              <p:cNvSpPr>
                <a:spLocks noChangeShapeType="1"/>
              </p:cNvSpPr>
              <p:nvPr/>
            </p:nvSpPr>
            <p:spPr bwMode="auto">
              <a:xfrm>
                <a:off x="125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0" name="Line 717"/>
              <p:cNvSpPr>
                <a:spLocks noChangeShapeType="1"/>
              </p:cNvSpPr>
              <p:nvPr/>
            </p:nvSpPr>
            <p:spPr bwMode="auto">
              <a:xfrm>
                <a:off x="126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1" name="Line 718"/>
              <p:cNvSpPr>
                <a:spLocks noChangeShapeType="1"/>
              </p:cNvSpPr>
              <p:nvPr/>
            </p:nvSpPr>
            <p:spPr bwMode="auto">
              <a:xfrm>
                <a:off x="127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2" name="Line 719"/>
              <p:cNvSpPr>
                <a:spLocks noChangeShapeType="1"/>
              </p:cNvSpPr>
              <p:nvPr/>
            </p:nvSpPr>
            <p:spPr bwMode="auto">
              <a:xfrm>
                <a:off x="128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3" name="Line 720"/>
              <p:cNvSpPr>
                <a:spLocks noChangeShapeType="1"/>
              </p:cNvSpPr>
              <p:nvPr/>
            </p:nvSpPr>
            <p:spPr bwMode="auto">
              <a:xfrm>
                <a:off x="130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4" name="Line 721"/>
              <p:cNvSpPr>
                <a:spLocks noChangeShapeType="1"/>
              </p:cNvSpPr>
              <p:nvPr/>
            </p:nvSpPr>
            <p:spPr bwMode="auto">
              <a:xfrm>
                <a:off x="131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5" name="Line 722"/>
              <p:cNvSpPr>
                <a:spLocks noChangeShapeType="1"/>
              </p:cNvSpPr>
              <p:nvPr/>
            </p:nvSpPr>
            <p:spPr bwMode="auto">
              <a:xfrm>
                <a:off x="132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6" name="Line 723"/>
              <p:cNvSpPr>
                <a:spLocks noChangeShapeType="1"/>
              </p:cNvSpPr>
              <p:nvPr/>
            </p:nvSpPr>
            <p:spPr bwMode="auto">
              <a:xfrm>
                <a:off x="134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7" name="Line 724"/>
              <p:cNvSpPr>
                <a:spLocks noChangeShapeType="1"/>
              </p:cNvSpPr>
              <p:nvPr/>
            </p:nvSpPr>
            <p:spPr bwMode="auto">
              <a:xfrm>
                <a:off x="135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8" name="Line 725"/>
              <p:cNvSpPr>
                <a:spLocks noChangeShapeType="1"/>
              </p:cNvSpPr>
              <p:nvPr/>
            </p:nvSpPr>
            <p:spPr bwMode="auto">
              <a:xfrm>
                <a:off x="136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9" name="Line 726"/>
              <p:cNvSpPr>
                <a:spLocks noChangeShapeType="1"/>
              </p:cNvSpPr>
              <p:nvPr/>
            </p:nvSpPr>
            <p:spPr bwMode="auto">
              <a:xfrm>
                <a:off x="137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0" name="Line 727"/>
              <p:cNvSpPr>
                <a:spLocks noChangeShapeType="1"/>
              </p:cNvSpPr>
              <p:nvPr/>
            </p:nvSpPr>
            <p:spPr bwMode="auto">
              <a:xfrm>
                <a:off x="139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1" name="Line 728"/>
              <p:cNvSpPr>
                <a:spLocks noChangeShapeType="1"/>
              </p:cNvSpPr>
              <p:nvPr/>
            </p:nvSpPr>
            <p:spPr bwMode="auto">
              <a:xfrm>
                <a:off x="140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2" name="Line 729"/>
              <p:cNvSpPr>
                <a:spLocks noChangeShapeType="1"/>
              </p:cNvSpPr>
              <p:nvPr/>
            </p:nvSpPr>
            <p:spPr bwMode="auto">
              <a:xfrm>
                <a:off x="141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3" name="Line 730"/>
              <p:cNvSpPr>
                <a:spLocks noChangeShapeType="1"/>
              </p:cNvSpPr>
              <p:nvPr/>
            </p:nvSpPr>
            <p:spPr bwMode="auto">
              <a:xfrm>
                <a:off x="142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4" name="Line 731"/>
              <p:cNvSpPr>
                <a:spLocks noChangeShapeType="1"/>
              </p:cNvSpPr>
              <p:nvPr/>
            </p:nvSpPr>
            <p:spPr bwMode="auto">
              <a:xfrm>
                <a:off x="144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5" name="Line 732"/>
              <p:cNvSpPr>
                <a:spLocks noChangeShapeType="1"/>
              </p:cNvSpPr>
              <p:nvPr/>
            </p:nvSpPr>
            <p:spPr bwMode="auto">
              <a:xfrm>
                <a:off x="145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6" name="Line 733"/>
              <p:cNvSpPr>
                <a:spLocks noChangeShapeType="1"/>
              </p:cNvSpPr>
              <p:nvPr/>
            </p:nvSpPr>
            <p:spPr bwMode="auto">
              <a:xfrm>
                <a:off x="146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7" name="Line 734"/>
              <p:cNvSpPr>
                <a:spLocks noChangeShapeType="1"/>
              </p:cNvSpPr>
              <p:nvPr/>
            </p:nvSpPr>
            <p:spPr bwMode="auto">
              <a:xfrm>
                <a:off x="148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8" name="Line 735"/>
              <p:cNvSpPr>
                <a:spLocks noChangeShapeType="1"/>
              </p:cNvSpPr>
              <p:nvPr/>
            </p:nvSpPr>
            <p:spPr bwMode="auto">
              <a:xfrm>
                <a:off x="149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9" name="Line 736"/>
              <p:cNvSpPr>
                <a:spLocks noChangeShapeType="1"/>
              </p:cNvSpPr>
              <p:nvPr/>
            </p:nvSpPr>
            <p:spPr bwMode="auto">
              <a:xfrm>
                <a:off x="150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0" name="Line 737"/>
              <p:cNvSpPr>
                <a:spLocks noChangeShapeType="1"/>
              </p:cNvSpPr>
              <p:nvPr/>
            </p:nvSpPr>
            <p:spPr bwMode="auto">
              <a:xfrm>
                <a:off x="151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1" name="Line 738"/>
              <p:cNvSpPr>
                <a:spLocks noChangeShapeType="1"/>
              </p:cNvSpPr>
              <p:nvPr/>
            </p:nvSpPr>
            <p:spPr bwMode="auto">
              <a:xfrm>
                <a:off x="153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2" name="Line 739"/>
              <p:cNvSpPr>
                <a:spLocks noChangeShapeType="1"/>
              </p:cNvSpPr>
              <p:nvPr/>
            </p:nvSpPr>
            <p:spPr bwMode="auto">
              <a:xfrm>
                <a:off x="154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3" name="Line 740"/>
              <p:cNvSpPr>
                <a:spLocks noChangeShapeType="1"/>
              </p:cNvSpPr>
              <p:nvPr/>
            </p:nvSpPr>
            <p:spPr bwMode="auto">
              <a:xfrm>
                <a:off x="155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4" name="Line 741"/>
              <p:cNvSpPr>
                <a:spLocks noChangeShapeType="1"/>
              </p:cNvSpPr>
              <p:nvPr/>
            </p:nvSpPr>
            <p:spPr bwMode="auto">
              <a:xfrm>
                <a:off x="156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5" name="Line 742"/>
              <p:cNvSpPr>
                <a:spLocks noChangeShapeType="1"/>
              </p:cNvSpPr>
              <p:nvPr/>
            </p:nvSpPr>
            <p:spPr bwMode="auto">
              <a:xfrm>
                <a:off x="158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6" name="Line 743"/>
              <p:cNvSpPr>
                <a:spLocks noChangeShapeType="1"/>
              </p:cNvSpPr>
              <p:nvPr/>
            </p:nvSpPr>
            <p:spPr bwMode="auto">
              <a:xfrm>
                <a:off x="159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7" name="Line 744"/>
              <p:cNvSpPr>
                <a:spLocks noChangeShapeType="1"/>
              </p:cNvSpPr>
              <p:nvPr/>
            </p:nvSpPr>
            <p:spPr bwMode="auto">
              <a:xfrm>
                <a:off x="160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8" name="Line 745"/>
              <p:cNvSpPr>
                <a:spLocks noChangeShapeType="1"/>
              </p:cNvSpPr>
              <p:nvPr/>
            </p:nvSpPr>
            <p:spPr bwMode="auto">
              <a:xfrm>
                <a:off x="162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9" name="Line 746"/>
              <p:cNvSpPr>
                <a:spLocks noChangeShapeType="1"/>
              </p:cNvSpPr>
              <p:nvPr/>
            </p:nvSpPr>
            <p:spPr bwMode="auto">
              <a:xfrm>
                <a:off x="163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0" name="Line 747"/>
              <p:cNvSpPr>
                <a:spLocks noChangeShapeType="1"/>
              </p:cNvSpPr>
              <p:nvPr/>
            </p:nvSpPr>
            <p:spPr bwMode="auto">
              <a:xfrm>
                <a:off x="164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1" name="Line 748"/>
              <p:cNvSpPr>
                <a:spLocks noChangeShapeType="1"/>
              </p:cNvSpPr>
              <p:nvPr/>
            </p:nvSpPr>
            <p:spPr bwMode="auto">
              <a:xfrm>
                <a:off x="165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2" name="Line 749"/>
              <p:cNvSpPr>
                <a:spLocks noChangeShapeType="1"/>
              </p:cNvSpPr>
              <p:nvPr/>
            </p:nvSpPr>
            <p:spPr bwMode="auto">
              <a:xfrm>
                <a:off x="167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3" name="Line 750"/>
              <p:cNvSpPr>
                <a:spLocks noChangeShapeType="1"/>
              </p:cNvSpPr>
              <p:nvPr/>
            </p:nvSpPr>
            <p:spPr bwMode="auto">
              <a:xfrm>
                <a:off x="168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4" name="Line 751"/>
              <p:cNvSpPr>
                <a:spLocks noChangeShapeType="1"/>
              </p:cNvSpPr>
              <p:nvPr/>
            </p:nvSpPr>
            <p:spPr bwMode="auto">
              <a:xfrm>
                <a:off x="169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5" name="Line 752"/>
              <p:cNvSpPr>
                <a:spLocks noChangeShapeType="1"/>
              </p:cNvSpPr>
              <p:nvPr/>
            </p:nvSpPr>
            <p:spPr bwMode="auto">
              <a:xfrm>
                <a:off x="170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6" name="Line 753"/>
              <p:cNvSpPr>
                <a:spLocks noChangeShapeType="1"/>
              </p:cNvSpPr>
              <p:nvPr/>
            </p:nvSpPr>
            <p:spPr bwMode="auto">
              <a:xfrm>
                <a:off x="172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7" name="Line 754"/>
              <p:cNvSpPr>
                <a:spLocks noChangeShapeType="1"/>
              </p:cNvSpPr>
              <p:nvPr/>
            </p:nvSpPr>
            <p:spPr bwMode="auto">
              <a:xfrm>
                <a:off x="173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8" name="Line 755"/>
              <p:cNvSpPr>
                <a:spLocks noChangeShapeType="1"/>
              </p:cNvSpPr>
              <p:nvPr/>
            </p:nvSpPr>
            <p:spPr bwMode="auto">
              <a:xfrm>
                <a:off x="174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9" name="Line 756"/>
              <p:cNvSpPr>
                <a:spLocks noChangeShapeType="1"/>
              </p:cNvSpPr>
              <p:nvPr/>
            </p:nvSpPr>
            <p:spPr bwMode="auto">
              <a:xfrm>
                <a:off x="176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0" name="Line 757"/>
              <p:cNvSpPr>
                <a:spLocks noChangeShapeType="1"/>
              </p:cNvSpPr>
              <p:nvPr/>
            </p:nvSpPr>
            <p:spPr bwMode="auto">
              <a:xfrm>
                <a:off x="177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1" name="Line 758"/>
              <p:cNvSpPr>
                <a:spLocks noChangeShapeType="1"/>
              </p:cNvSpPr>
              <p:nvPr/>
            </p:nvSpPr>
            <p:spPr bwMode="auto">
              <a:xfrm>
                <a:off x="178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2" name="Line 759"/>
              <p:cNvSpPr>
                <a:spLocks noChangeShapeType="1"/>
              </p:cNvSpPr>
              <p:nvPr/>
            </p:nvSpPr>
            <p:spPr bwMode="auto">
              <a:xfrm>
                <a:off x="179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3" name="Line 760"/>
              <p:cNvSpPr>
                <a:spLocks noChangeShapeType="1"/>
              </p:cNvSpPr>
              <p:nvPr/>
            </p:nvSpPr>
            <p:spPr bwMode="auto">
              <a:xfrm>
                <a:off x="181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4" name="Line 761"/>
              <p:cNvSpPr>
                <a:spLocks noChangeShapeType="1"/>
              </p:cNvSpPr>
              <p:nvPr/>
            </p:nvSpPr>
            <p:spPr bwMode="auto">
              <a:xfrm>
                <a:off x="182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5" name="Line 762"/>
              <p:cNvSpPr>
                <a:spLocks noChangeShapeType="1"/>
              </p:cNvSpPr>
              <p:nvPr/>
            </p:nvSpPr>
            <p:spPr bwMode="auto">
              <a:xfrm>
                <a:off x="183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6" name="Line 763"/>
              <p:cNvSpPr>
                <a:spLocks noChangeShapeType="1"/>
              </p:cNvSpPr>
              <p:nvPr/>
            </p:nvSpPr>
            <p:spPr bwMode="auto">
              <a:xfrm>
                <a:off x="184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7" name="Line 764"/>
              <p:cNvSpPr>
                <a:spLocks noChangeShapeType="1"/>
              </p:cNvSpPr>
              <p:nvPr/>
            </p:nvSpPr>
            <p:spPr bwMode="auto">
              <a:xfrm>
                <a:off x="186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8" name="Line 765"/>
              <p:cNvSpPr>
                <a:spLocks noChangeShapeType="1"/>
              </p:cNvSpPr>
              <p:nvPr/>
            </p:nvSpPr>
            <p:spPr bwMode="auto">
              <a:xfrm>
                <a:off x="187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9" name="Line 766"/>
              <p:cNvSpPr>
                <a:spLocks noChangeShapeType="1"/>
              </p:cNvSpPr>
              <p:nvPr/>
            </p:nvSpPr>
            <p:spPr bwMode="auto">
              <a:xfrm>
                <a:off x="188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0" name="Line 767"/>
              <p:cNvSpPr>
                <a:spLocks noChangeShapeType="1"/>
              </p:cNvSpPr>
              <p:nvPr/>
            </p:nvSpPr>
            <p:spPr bwMode="auto">
              <a:xfrm>
                <a:off x="190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1" name="Line 768"/>
              <p:cNvSpPr>
                <a:spLocks noChangeShapeType="1"/>
              </p:cNvSpPr>
              <p:nvPr/>
            </p:nvSpPr>
            <p:spPr bwMode="auto">
              <a:xfrm>
                <a:off x="191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2" name="Line 769"/>
              <p:cNvSpPr>
                <a:spLocks noChangeShapeType="1"/>
              </p:cNvSpPr>
              <p:nvPr/>
            </p:nvSpPr>
            <p:spPr bwMode="auto">
              <a:xfrm>
                <a:off x="192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3" name="Line 770"/>
              <p:cNvSpPr>
                <a:spLocks noChangeShapeType="1"/>
              </p:cNvSpPr>
              <p:nvPr/>
            </p:nvSpPr>
            <p:spPr bwMode="auto">
              <a:xfrm>
                <a:off x="193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4" name="Line 771"/>
              <p:cNvSpPr>
                <a:spLocks noChangeShapeType="1"/>
              </p:cNvSpPr>
              <p:nvPr/>
            </p:nvSpPr>
            <p:spPr bwMode="auto">
              <a:xfrm>
                <a:off x="195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5" name="Line 772"/>
              <p:cNvSpPr>
                <a:spLocks noChangeShapeType="1"/>
              </p:cNvSpPr>
              <p:nvPr/>
            </p:nvSpPr>
            <p:spPr bwMode="auto">
              <a:xfrm>
                <a:off x="196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6" name="Line 773"/>
              <p:cNvSpPr>
                <a:spLocks noChangeShapeType="1"/>
              </p:cNvSpPr>
              <p:nvPr/>
            </p:nvSpPr>
            <p:spPr bwMode="auto">
              <a:xfrm>
                <a:off x="197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7" name="Line 774"/>
              <p:cNvSpPr>
                <a:spLocks noChangeShapeType="1"/>
              </p:cNvSpPr>
              <p:nvPr/>
            </p:nvSpPr>
            <p:spPr bwMode="auto">
              <a:xfrm>
                <a:off x="198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8" name="Line 775"/>
              <p:cNvSpPr>
                <a:spLocks noChangeShapeType="1"/>
              </p:cNvSpPr>
              <p:nvPr/>
            </p:nvSpPr>
            <p:spPr bwMode="auto">
              <a:xfrm>
                <a:off x="200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9" name="Line 776"/>
              <p:cNvSpPr>
                <a:spLocks noChangeShapeType="1"/>
              </p:cNvSpPr>
              <p:nvPr/>
            </p:nvSpPr>
            <p:spPr bwMode="auto">
              <a:xfrm>
                <a:off x="201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0" name="Line 777"/>
              <p:cNvSpPr>
                <a:spLocks noChangeShapeType="1"/>
              </p:cNvSpPr>
              <p:nvPr/>
            </p:nvSpPr>
            <p:spPr bwMode="auto">
              <a:xfrm>
                <a:off x="202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1" name="Line 778"/>
              <p:cNvSpPr>
                <a:spLocks noChangeShapeType="1"/>
              </p:cNvSpPr>
              <p:nvPr/>
            </p:nvSpPr>
            <p:spPr bwMode="auto">
              <a:xfrm>
                <a:off x="204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2" name="Line 779"/>
              <p:cNvSpPr>
                <a:spLocks noChangeShapeType="1"/>
              </p:cNvSpPr>
              <p:nvPr/>
            </p:nvSpPr>
            <p:spPr bwMode="auto">
              <a:xfrm>
                <a:off x="205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3" name="Line 780"/>
              <p:cNvSpPr>
                <a:spLocks noChangeShapeType="1"/>
              </p:cNvSpPr>
              <p:nvPr/>
            </p:nvSpPr>
            <p:spPr bwMode="auto">
              <a:xfrm>
                <a:off x="206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4" name="Line 781"/>
              <p:cNvSpPr>
                <a:spLocks noChangeShapeType="1"/>
              </p:cNvSpPr>
              <p:nvPr/>
            </p:nvSpPr>
            <p:spPr bwMode="auto">
              <a:xfrm>
                <a:off x="207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5" name="Line 782"/>
              <p:cNvSpPr>
                <a:spLocks noChangeShapeType="1"/>
              </p:cNvSpPr>
              <p:nvPr/>
            </p:nvSpPr>
            <p:spPr bwMode="auto">
              <a:xfrm>
                <a:off x="209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6" name="Line 783"/>
              <p:cNvSpPr>
                <a:spLocks noChangeShapeType="1"/>
              </p:cNvSpPr>
              <p:nvPr/>
            </p:nvSpPr>
            <p:spPr bwMode="auto">
              <a:xfrm>
                <a:off x="210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7" name="Line 784"/>
              <p:cNvSpPr>
                <a:spLocks noChangeShapeType="1"/>
              </p:cNvSpPr>
              <p:nvPr/>
            </p:nvSpPr>
            <p:spPr bwMode="auto">
              <a:xfrm>
                <a:off x="211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8" name="Line 785"/>
              <p:cNvSpPr>
                <a:spLocks noChangeShapeType="1"/>
              </p:cNvSpPr>
              <p:nvPr/>
            </p:nvSpPr>
            <p:spPr bwMode="auto">
              <a:xfrm>
                <a:off x="212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9" name="Line 786"/>
              <p:cNvSpPr>
                <a:spLocks noChangeShapeType="1"/>
              </p:cNvSpPr>
              <p:nvPr/>
            </p:nvSpPr>
            <p:spPr bwMode="auto">
              <a:xfrm>
                <a:off x="214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0" name="Line 787"/>
              <p:cNvSpPr>
                <a:spLocks noChangeShapeType="1"/>
              </p:cNvSpPr>
              <p:nvPr/>
            </p:nvSpPr>
            <p:spPr bwMode="auto">
              <a:xfrm>
                <a:off x="215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1" name="Line 788"/>
              <p:cNvSpPr>
                <a:spLocks noChangeShapeType="1"/>
              </p:cNvSpPr>
              <p:nvPr/>
            </p:nvSpPr>
            <p:spPr bwMode="auto">
              <a:xfrm>
                <a:off x="216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2" name="Line 789"/>
              <p:cNvSpPr>
                <a:spLocks noChangeShapeType="1"/>
              </p:cNvSpPr>
              <p:nvPr/>
            </p:nvSpPr>
            <p:spPr bwMode="auto">
              <a:xfrm>
                <a:off x="2180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3" name="Line 790"/>
              <p:cNvSpPr>
                <a:spLocks noChangeShapeType="1"/>
              </p:cNvSpPr>
              <p:nvPr/>
            </p:nvSpPr>
            <p:spPr bwMode="auto">
              <a:xfrm>
                <a:off x="2192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4" name="Line 791"/>
              <p:cNvSpPr>
                <a:spLocks noChangeShapeType="1"/>
              </p:cNvSpPr>
              <p:nvPr/>
            </p:nvSpPr>
            <p:spPr bwMode="auto">
              <a:xfrm>
                <a:off x="2205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5" name="Line 792"/>
              <p:cNvSpPr>
                <a:spLocks noChangeShapeType="1"/>
              </p:cNvSpPr>
              <p:nvPr/>
            </p:nvSpPr>
            <p:spPr bwMode="auto">
              <a:xfrm>
                <a:off x="2218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6" name="Line 793"/>
              <p:cNvSpPr>
                <a:spLocks noChangeShapeType="1"/>
              </p:cNvSpPr>
              <p:nvPr/>
            </p:nvSpPr>
            <p:spPr bwMode="auto">
              <a:xfrm>
                <a:off x="223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7" name="Line 794"/>
              <p:cNvSpPr>
                <a:spLocks noChangeShapeType="1"/>
              </p:cNvSpPr>
              <p:nvPr/>
            </p:nvSpPr>
            <p:spPr bwMode="auto">
              <a:xfrm>
                <a:off x="2243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8" name="Line 795"/>
              <p:cNvSpPr>
                <a:spLocks noChangeShapeType="1"/>
              </p:cNvSpPr>
              <p:nvPr/>
            </p:nvSpPr>
            <p:spPr bwMode="auto">
              <a:xfrm>
                <a:off x="2256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9" name="Line 796"/>
              <p:cNvSpPr>
                <a:spLocks noChangeShapeType="1"/>
              </p:cNvSpPr>
              <p:nvPr/>
            </p:nvSpPr>
            <p:spPr bwMode="auto">
              <a:xfrm>
                <a:off x="2269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0" name="Line 797"/>
              <p:cNvSpPr>
                <a:spLocks noChangeShapeType="1"/>
              </p:cNvSpPr>
              <p:nvPr/>
            </p:nvSpPr>
            <p:spPr bwMode="auto">
              <a:xfrm>
                <a:off x="2281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1" name="Line 798"/>
              <p:cNvSpPr>
                <a:spLocks noChangeShapeType="1"/>
              </p:cNvSpPr>
              <p:nvPr/>
            </p:nvSpPr>
            <p:spPr bwMode="auto">
              <a:xfrm>
                <a:off x="2294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2" name="Line 799"/>
              <p:cNvSpPr>
                <a:spLocks noChangeShapeType="1"/>
              </p:cNvSpPr>
              <p:nvPr/>
            </p:nvSpPr>
            <p:spPr bwMode="auto">
              <a:xfrm>
                <a:off x="2307" y="198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3" name="Line 800"/>
              <p:cNvSpPr>
                <a:spLocks noChangeShapeType="1"/>
              </p:cNvSpPr>
              <p:nvPr/>
            </p:nvSpPr>
            <p:spPr bwMode="auto">
              <a:xfrm>
                <a:off x="107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4" name="Line 801"/>
              <p:cNvSpPr>
                <a:spLocks noChangeShapeType="1"/>
              </p:cNvSpPr>
              <p:nvPr/>
            </p:nvSpPr>
            <p:spPr bwMode="auto">
              <a:xfrm>
                <a:off x="108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5" name="Line 802"/>
              <p:cNvSpPr>
                <a:spLocks noChangeShapeType="1"/>
              </p:cNvSpPr>
              <p:nvPr/>
            </p:nvSpPr>
            <p:spPr bwMode="auto">
              <a:xfrm>
                <a:off x="109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6" name="Line 803"/>
              <p:cNvSpPr>
                <a:spLocks noChangeShapeType="1"/>
              </p:cNvSpPr>
              <p:nvPr/>
            </p:nvSpPr>
            <p:spPr bwMode="auto">
              <a:xfrm>
                <a:off x="111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7" name="Line 804"/>
              <p:cNvSpPr>
                <a:spLocks noChangeShapeType="1"/>
              </p:cNvSpPr>
              <p:nvPr/>
            </p:nvSpPr>
            <p:spPr bwMode="auto">
              <a:xfrm>
                <a:off x="112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8" name="Line 805"/>
              <p:cNvSpPr>
                <a:spLocks noChangeShapeType="1"/>
              </p:cNvSpPr>
              <p:nvPr/>
            </p:nvSpPr>
            <p:spPr bwMode="auto">
              <a:xfrm>
                <a:off x="113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9" name="Line 806"/>
              <p:cNvSpPr>
                <a:spLocks noChangeShapeType="1"/>
              </p:cNvSpPr>
              <p:nvPr/>
            </p:nvSpPr>
            <p:spPr bwMode="auto">
              <a:xfrm>
                <a:off x="114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0" name="Line 807"/>
              <p:cNvSpPr>
                <a:spLocks noChangeShapeType="1"/>
              </p:cNvSpPr>
              <p:nvPr/>
            </p:nvSpPr>
            <p:spPr bwMode="auto">
              <a:xfrm>
                <a:off x="116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1" name="Line 808"/>
              <p:cNvSpPr>
                <a:spLocks noChangeShapeType="1"/>
              </p:cNvSpPr>
              <p:nvPr/>
            </p:nvSpPr>
            <p:spPr bwMode="auto">
              <a:xfrm>
                <a:off x="117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2" name="Line 809"/>
              <p:cNvSpPr>
                <a:spLocks noChangeShapeType="1"/>
              </p:cNvSpPr>
              <p:nvPr/>
            </p:nvSpPr>
            <p:spPr bwMode="auto">
              <a:xfrm>
                <a:off x="118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3" name="Line 810"/>
              <p:cNvSpPr>
                <a:spLocks noChangeShapeType="1"/>
              </p:cNvSpPr>
              <p:nvPr/>
            </p:nvSpPr>
            <p:spPr bwMode="auto">
              <a:xfrm>
                <a:off x="120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4" name="Line 811"/>
              <p:cNvSpPr>
                <a:spLocks noChangeShapeType="1"/>
              </p:cNvSpPr>
              <p:nvPr/>
            </p:nvSpPr>
            <p:spPr bwMode="auto">
              <a:xfrm>
                <a:off x="121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5" name="Line 812"/>
              <p:cNvSpPr>
                <a:spLocks noChangeShapeType="1"/>
              </p:cNvSpPr>
              <p:nvPr/>
            </p:nvSpPr>
            <p:spPr bwMode="auto">
              <a:xfrm>
                <a:off x="122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6" name="Line 813"/>
              <p:cNvSpPr>
                <a:spLocks noChangeShapeType="1"/>
              </p:cNvSpPr>
              <p:nvPr/>
            </p:nvSpPr>
            <p:spPr bwMode="auto">
              <a:xfrm>
                <a:off x="123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7" name="Line 814"/>
              <p:cNvSpPr>
                <a:spLocks noChangeShapeType="1"/>
              </p:cNvSpPr>
              <p:nvPr/>
            </p:nvSpPr>
            <p:spPr bwMode="auto">
              <a:xfrm>
                <a:off x="125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8" name="Line 815"/>
              <p:cNvSpPr>
                <a:spLocks noChangeShapeType="1"/>
              </p:cNvSpPr>
              <p:nvPr/>
            </p:nvSpPr>
            <p:spPr bwMode="auto">
              <a:xfrm>
                <a:off x="126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9" name="Line 816"/>
              <p:cNvSpPr>
                <a:spLocks noChangeShapeType="1"/>
              </p:cNvSpPr>
              <p:nvPr/>
            </p:nvSpPr>
            <p:spPr bwMode="auto">
              <a:xfrm>
                <a:off x="127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0" name="Line 817"/>
              <p:cNvSpPr>
                <a:spLocks noChangeShapeType="1"/>
              </p:cNvSpPr>
              <p:nvPr/>
            </p:nvSpPr>
            <p:spPr bwMode="auto">
              <a:xfrm>
                <a:off x="128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1" name="Line 818"/>
              <p:cNvSpPr>
                <a:spLocks noChangeShapeType="1"/>
              </p:cNvSpPr>
              <p:nvPr/>
            </p:nvSpPr>
            <p:spPr bwMode="auto">
              <a:xfrm>
                <a:off x="130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2" name="Line 819"/>
              <p:cNvSpPr>
                <a:spLocks noChangeShapeType="1"/>
              </p:cNvSpPr>
              <p:nvPr/>
            </p:nvSpPr>
            <p:spPr bwMode="auto">
              <a:xfrm>
                <a:off x="131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12" name="Group 1021"/>
            <p:cNvGrpSpPr>
              <a:grpSpLocks/>
            </p:cNvGrpSpPr>
            <p:nvPr/>
          </p:nvGrpSpPr>
          <p:grpSpPr bwMode="auto">
            <a:xfrm>
              <a:off x="1676400" y="2282828"/>
              <a:ext cx="1989138" cy="1763713"/>
              <a:chOff x="1056" y="1438"/>
              <a:chExt cx="1253" cy="1111"/>
            </a:xfrm>
          </p:grpSpPr>
          <p:sp>
            <p:nvSpPr>
              <p:cNvPr id="213" name="Line 821"/>
              <p:cNvSpPr>
                <a:spLocks noChangeShapeType="1"/>
              </p:cNvSpPr>
              <p:nvPr/>
            </p:nvSpPr>
            <p:spPr bwMode="auto">
              <a:xfrm>
                <a:off x="132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4" name="Line 822"/>
              <p:cNvSpPr>
                <a:spLocks noChangeShapeType="1"/>
              </p:cNvSpPr>
              <p:nvPr/>
            </p:nvSpPr>
            <p:spPr bwMode="auto">
              <a:xfrm>
                <a:off x="134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5" name="Line 823"/>
              <p:cNvSpPr>
                <a:spLocks noChangeShapeType="1"/>
              </p:cNvSpPr>
              <p:nvPr/>
            </p:nvSpPr>
            <p:spPr bwMode="auto">
              <a:xfrm>
                <a:off x="135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6" name="Line 824"/>
              <p:cNvSpPr>
                <a:spLocks noChangeShapeType="1"/>
              </p:cNvSpPr>
              <p:nvPr/>
            </p:nvSpPr>
            <p:spPr bwMode="auto">
              <a:xfrm>
                <a:off x="136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7" name="Line 825"/>
              <p:cNvSpPr>
                <a:spLocks noChangeShapeType="1"/>
              </p:cNvSpPr>
              <p:nvPr/>
            </p:nvSpPr>
            <p:spPr bwMode="auto">
              <a:xfrm>
                <a:off x="137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8" name="Line 826"/>
              <p:cNvSpPr>
                <a:spLocks noChangeShapeType="1"/>
              </p:cNvSpPr>
              <p:nvPr/>
            </p:nvSpPr>
            <p:spPr bwMode="auto">
              <a:xfrm>
                <a:off x="139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9" name="Line 827"/>
              <p:cNvSpPr>
                <a:spLocks noChangeShapeType="1"/>
              </p:cNvSpPr>
              <p:nvPr/>
            </p:nvSpPr>
            <p:spPr bwMode="auto">
              <a:xfrm>
                <a:off x="140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0" name="Line 828"/>
              <p:cNvSpPr>
                <a:spLocks noChangeShapeType="1"/>
              </p:cNvSpPr>
              <p:nvPr/>
            </p:nvSpPr>
            <p:spPr bwMode="auto">
              <a:xfrm>
                <a:off x="141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1" name="Line 829"/>
              <p:cNvSpPr>
                <a:spLocks noChangeShapeType="1"/>
              </p:cNvSpPr>
              <p:nvPr/>
            </p:nvSpPr>
            <p:spPr bwMode="auto">
              <a:xfrm>
                <a:off x="142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2" name="Line 830"/>
              <p:cNvSpPr>
                <a:spLocks noChangeShapeType="1"/>
              </p:cNvSpPr>
              <p:nvPr/>
            </p:nvSpPr>
            <p:spPr bwMode="auto">
              <a:xfrm>
                <a:off x="144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3" name="Line 831"/>
              <p:cNvSpPr>
                <a:spLocks noChangeShapeType="1"/>
              </p:cNvSpPr>
              <p:nvPr/>
            </p:nvSpPr>
            <p:spPr bwMode="auto">
              <a:xfrm>
                <a:off x="145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4" name="Line 832"/>
              <p:cNvSpPr>
                <a:spLocks noChangeShapeType="1"/>
              </p:cNvSpPr>
              <p:nvPr/>
            </p:nvSpPr>
            <p:spPr bwMode="auto">
              <a:xfrm>
                <a:off x="146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5" name="Line 833"/>
              <p:cNvSpPr>
                <a:spLocks noChangeShapeType="1"/>
              </p:cNvSpPr>
              <p:nvPr/>
            </p:nvSpPr>
            <p:spPr bwMode="auto">
              <a:xfrm>
                <a:off x="148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6" name="Line 834"/>
              <p:cNvSpPr>
                <a:spLocks noChangeShapeType="1"/>
              </p:cNvSpPr>
              <p:nvPr/>
            </p:nvSpPr>
            <p:spPr bwMode="auto">
              <a:xfrm>
                <a:off x="149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7" name="Line 835"/>
              <p:cNvSpPr>
                <a:spLocks noChangeShapeType="1"/>
              </p:cNvSpPr>
              <p:nvPr/>
            </p:nvSpPr>
            <p:spPr bwMode="auto">
              <a:xfrm>
                <a:off x="150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8" name="Line 836"/>
              <p:cNvSpPr>
                <a:spLocks noChangeShapeType="1"/>
              </p:cNvSpPr>
              <p:nvPr/>
            </p:nvSpPr>
            <p:spPr bwMode="auto">
              <a:xfrm>
                <a:off x="151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9" name="Line 837"/>
              <p:cNvSpPr>
                <a:spLocks noChangeShapeType="1"/>
              </p:cNvSpPr>
              <p:nvPr/>
            </p:nvSpPr>
            <p:spPr bwMode="auto">
              <a:xfrm>
                <a:off x="153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0" name="Line 838"/>
              <p:cNvSpPr>
                <a:spLocks noChangeShapeType="1"/>
              </p:cNvSpPr>
              <p:nvPr/>
            </p:nvSpPr>
            <p:spPr bwMode="auto">
              <a:xfrm>
                <a:off x="154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1" name="Line 839"/>
              <p:cNvSpPr>
                <a:spLocks noChangeShapeType="1"/>
              </p:cNvSpPr>
              <p:nvPr/>
            </p:nvSpPr>
            <p:spPr bwMode="auto">
              <a:xfrm>
                <a:off x="155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2" name="Line 840"/>
              <p:cNvSpPr>
                <a:spLocks noChangeShapeType="1"/>
              </p:cNvSpPr>
              <p:nvPr/>
            </p:nvSpPr>
            <p:spPr bwMode="auto">
              <a:xfrm>
                <a:off x="156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3" name="Line 841"/>
              <p:cNvSpPr>
                <a:spLocks noChangeShapeType="1"/>
              </p:cNvSpPr>
              <p:nvPr/>
            </p:nvSpPr>
            <p:spPr bwMode="auto">
              <a:xfrm>
                <a:off x="158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4" name="Line 842"/>
              <p:cNvSpPr>
                <a:spLocks noChangeShapeType="1"/>
              </p:cNvSpPr>
              <p:nvPr/>
            </p:nvSpPr>
            <p:spPr bwMode="auto">
              <a:xfrm>
                <a:off x="159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5" name="Line 843"/>
              <p:cNvSpPr>
                <a:spLocks noChangeShapeType="1"/>
              </p:cNvSpPr>
              <p:nvPr/>
            </p:nvSpPr>
            <p:spPr bwMode="auto">
              <a:xfrm>
                <a:off x="160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6" name="Line 844"/>
              <p:cNvSpPr>
                <a:spLocks noChangeShapeType="1"/>
              </p:cNvSpPr>
              <p:nvPr/>
            </p:nvSpPr>
            <p:spPr bwMode="auto">
              <a:xfrm>
                <a:off x="162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7" name="Line 845"/>
              <p:cNvSpPr>
                <a:spLocks noChangeShapeType="1"/>
              </p:cNvSpPr>
              <p:nvPr/>
            </p:nvSpPr>
            <p:spPr bwMode="auto">
              <a:xfrm>
                <a:off x="163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8" name="Line 846"/>
              <p:cNvSpPr>
                <a:spLocks noChangeShapeType="1"/>
              </p:cNvSpPr>
              <p:nvPr/>
            </p:nvSpPr>
            <p:spPr bwMode="auto">
              <a:xfrm>
                <a:off x="164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39" name="Line 847"/>
              <p:cNvSpPr>
                <a:spLocks noChangeShapeType="1"/>
              </p:cNvSpPr>
              <p:nvPr/>
            </p:nvSpPr>
            <p:spPr bwMode="auto">
              <a:xfrm>
                <a:off x="165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0" name="Line 848"/>
              <p:cNvSpPr>
                <a:spLocks noChangeShapeType="1"/>
              </p:cNvSpPr>
              <p:nvPr/>
            </p:nvSpPr>
            <p:spPr bwMode="auto">
              <a:xfrm>
                <a:off x="167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1" name="Line 849"/>
              <p:cNvSpPr>
                <a:spLocks noChangeShapeType="1"/>
              </p:cNvSpPr>
              <p:nvPr/>
            </p:nvSpPr>
            <p:spPr bwMode="auto">
              <a:xfrm>
                <a:off x="168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2" name="Line 850"/>
              <p:cNvSpPr>
                <a:spLocks noChangeShapeType="1"/>
              </p:cNvSpPr>
              <p:nvPr/>
            </p:nvSpPr>
            <p:spPr bwMode="auto">
              <a:xfrm>
                <a:off x="169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3" name="Line 851"/>
              <p:cNvSpPr>
                <a:spLocks noChangeShapeType="1"/>
              </p:cNvSpPr>
              <p:nvPr/>
            </p:nvSpPr>
            <p:spPr bwMode="auto">
              <a:xfrm>
                <a:off x="170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4" name="Line 852"/>
              <p:cNvSpPr>
                <a:spLocks noChangeShapeType="1"/>
              </p:cNvSpPr>
              <p:nvPr/>
            </p:nvSpPr>
            <p:spPr bwMode="auto">
              <a:xfrm>
                <a:off x="172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5" name="Line 853"/>
              <p:cNvSpPr>
                <a:spLocks noChangeShapeType="1"/>
              </p:cNvSpPr>
              <p:nvPr/>
            </p:nvSpPr>
            <p:spPr bwMode="auto">
              <a:xfrm>
                <a:off x="173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6" name="Line 854"/>
              <p:cNvSpPr>
                <a:spLocks noChangeShapeType="1"/>
              </p:cNvSpPr>
              <p:nvPr/>
            </p:nvSpPr>
            <p:spPr bwMode="auto">
              <a:xfrm>
                <a:off x="174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7" name="Line 855"/>
              <p:cNvSpPr>
                <a:spLocks noChangeShapeType="1"/>
              </p:cNvSpPr>
              <p:nvPr/>
            </p:nvSpPr>
            <p:spPr bwMode="auto">
              <a:xfrm>
                <a:off x="176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8" name="Line 856"/>
              <p:cNvSpPr>
                <a:spLocks noChangeShapeType="1"/>
              </p:cNvSpPr>
              <p:nvPr/>
            </p:nvSpPr>
            <p:spPr bwMode="auto">
              <a:xfrm>
                <a:off x="177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49" name="Line 857"/>
              <p:cNvSpPr>
                <a:spLocks noChangeShapeType="1"/>
              </p:cNvSpPr>
              <p:nvPr/>
            </p:nvSpPr>
            <p:spPr bwMode="auto">
              <a:xfrm>
                <a:off x="178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0" name="Line 858"/>
              <p:cNvSpPr>
                <a:spLocks noChangeShapeType="1"/>
              </p:cNvSpPr>
              <p:nvPr/>
            </p:nvSpPr>
            <p:spPr bwMode="auto">
              <a:xfrm>
                <a:off x="179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1" name="Line 859"/>
              <p:cNvSpPr>
                <a:spLocks noChangeShapeType="1"/>
              </p:cNvSpPr>
              <p:nvPr/>
            </p:nvSpPr>
            <p:spPr bwMode="auto">
              <a:xfrm>
                <a:off x="181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2" name="Line 860"/>
              <p:cNvSpPr>
                <a:spLocks noChangeShapeType="1"/>
              </p:cNvSpPr>
              <p:nvPr/>
            </p:nvSpPr>
            <p:spPr bwMode="auto">
              <a:xfrm>
                <a:off x="182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3" name="Line 861"/>
              <p:cNvSpPr>
                <a:spLocks noChangeShapeType="1"/>
              </p:cNvSpPr>
              <p:nvPr/>
            </p:nvSpPr>
            <p:spPr bwMode="auto">
              <a:xfrm>
                <a:off x="183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4" name="Line 862"/>
              <p:cNvSpPr>
                <a:spLocks noChangeShapeType="1"/>
              </p:cNvSpPr>
              <p:nvPr/>
            </p:nvSpPr>
            <p:spPr bwMode="auto">
              <a:xfrm>
                <a:off x="184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5" name="Line 863"/>
              <p:cNvSpPr>
                <a:spLocks noChangeShapeType="1"/>
              </p:cNvSpPr>
              <p:nvPr/>
            </p:nvSpPr>
            <p:spPr bwMode="auto">
              <a:xfrm>
                <a:off x="186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6" name="Line 864"/>
              <p:cNvSpPr>
                <a:spLocks noChangeShapeType="1"/>
              </p:cNvSpPr>
              <p:nvPr/>
            </p:nvSpPr>
            <p:spPr bwMode="auto">
              <a:xfrm>
                <a:off x="187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7" name="Line 865"/>
              <p:cNvSpPr>
                <a:spLocks noChangeShapeType="1"/>
              </p:cNvSpPr>
              <p:nvPr/>
            </p:nvSpPr>
            <p:spPr bwMode="auto">
              <a:xfrm>
                <a:off x="188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8" name="Line 866"/>
              <p:cNvSpPr>
                <a:spLocks noChangeShapeType="1"/>
              </p:cNvSpPr>
              <p:nvPr/>
            </p:nvSpPr>
            <p:spPr bwMode="auto">
              <a:xfrm>
                <a:off x="190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59" name="Line 867"/>
              <p:cNvSpPr>
                <a:spLocks noChangeShapeType="1"/>
              </p:cNvSpPr>
              <p:nvPr/>
            </p:nvSpPr>
            <p:spPr bwMode="auto">
              <a:xfrm>
                <a:off x="191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0" name="Line 868"/>
              <p:cNvSpPr>
                <a:spLocks noChangeShapeType="1"/>
              </p:cNvSpPr>
              <p:nvPr/>
            </p:nvSpPr>
            <p:spPr bwMode="auto">
              <a:xfrm>
                <a:off x="192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1" name="Line 869"/>
              <p:cNvSpPr>
                <a:spLocks noChangeShapeType="1"/>
              </p:cNvSpPr>
              <p:nvPr/>
            </p:nvSpPr>
            <p:spPr bwMode="auto">
              <a:xfrm>
                <a:off x="193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2" name="Line 870"/>
              <p:cNvSpPr>
                <a:spLocks noChangeShapeType="1"/>
              </p:cNvSpPr>
              <p:nvPr/>
            </p:nvSpPr>
            <p:spPr bwMode="auto">
              <a:xfrm>
                <a:off x="195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3" name="Line 871"/>
              <p:cNvSpPr>
                <a:spLocks noChangeShapeType="1"/>
              </p:cNvSpPr>
              <p:nvPr/>
            </p:nvSpPr>
            <p:spPr bwMode="auto">
              <a:xfrm>
                <a:off x="196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4" name="Line 872"/>
              <p:cNvSpPr>
                <a:spLocks noChangeShapeType="1"/>
              </p:cNvSpPr>
              <p:nvPr/>
            </p:nvSpPr>
            <p:spPr bwMode="auto">
              <a:xfrm>
                <a:off x="197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5" name="Line 873"/>
              <p:cNvSpPr>
                <a:spLocks noChangeShapeType="1"/>
              </p:cNvSpPr>
              <p:nvPr/>
            </p:nvSpPr>
            <p:spPr bwMode="auto">
              <a:xfrm>
                <a:off x="198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6" name="Line 874"/>
              <p:cNvSpPr>
                <a:spLocks noChangeShapeType="1"/>
              </p:cNvSpPr>
              <p:nvPr/>
            </p:nvSpPr>
            <p:spPr bwMode="auto">
              <a:xfrm>
                <a:off x="200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7" name="Line 875"/>
              <p:cNvSpPr>
                <a:spLocks noChangeShapeType="1"/>
              </p:cNvSpPr>
              <p:nvPr/>
            </p:nvSpPr>
            <p:spPr bwMode="auto">
              <a:xfrm>
                <a:off x="201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8" name="Line 876"/>
              <p:cNvSpPr>
                <a:spLocks noChangeShapeType="1"/>
              </p:cNvSpPr>
              <p:nvPr/>
            </p:nvSpPr>
            <p:spPr bwMode="auto">
              <a:xfrm>
                <a:off x="202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69" name="Line 877"/>
              <p:cNvSpPr>
                <a:spLocks noChangeShapeType="1"/>
              </p:cNvSpPr>
              <p:nvPr/>
            </p:nvSpPr>
            <p:spPr bwMode="auto">
              <a:xfrm>
                <a:off x="204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0" name="Line 878"/>
              <p:cNvSpPr>
                <a:spLocks noChangeShapeType="1"/>
              </p:cNvSpPr>
              <p:nvPr/>
            </p:nvSpPr>
            <p:spPr bwMode="auto">
              <a:xfrm>
                <a:off x="205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1" name="Line 879"/>
              <p:cNvSpPr>
                <a:spLocks noChangeShapeType="1"/>
              </p:cNvSpPr>
              <p:nvPr/>
            </p:nvSpPr>
            <p:spPr bwMode="auto">
              <a:xfrm>
                <a:off x="206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2" name="Line 880"/>
              <p:cNvSpPr>
                <a:spLocks noChangeShapeType="1"/>
              </p:cNvSpPr>
              <p:nvPr/>
            </p:nvSpPr>
            <p:spPr bwMode="auto">
              <a:xfrm>
                <a:off x="207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3" name="Line 881"/>
              <p:cNvSpPr>
                <a:spLocks noChangeShapeType="1"/>
              </p:cNvSpPr>
              <p:nvPr/>
            </p:nvSpPr>
            <p:spPr bwMode="auto">
              <a:xfrm>
                <a:off x="209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4" name="Line 882"/>
              <p:cNvSpPr>
                <a:spLocks noChangeShapeType="1"/>
              </p:cNvSpPr>
              <p:nvPr/>
            </p:nvSpPr>
            <p:spPr bwMode="auto">
              <a:xfrm>
                <a:off x="210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5" name="Line 883"/>
              <p:cNvSpPr>
                <a:spLocks noChangeShapeType="1"/>
              </p:cNvSpPr>
              <p:nvPr/>
            </p:nvSpPr>
            <p:spPr bwMode="auto">
              <a:xfrm>
                <a:off x="211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6" name="Line 884"/>
              <p:cNvSpPr>
                <a:spLocks noChangeShapeType="1"/>
              </p:cNvSpPr>
              <p:nvPr/>
            </p:nvSpPr>
            <p:spPr bwMode="auto">
              <a:xfrm>
                <a:off x="212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7" name="Line 885"/>
              <p:cNvSpPr>
                <a:spLocks noChangeShapeType="1"/>
              </p:cNvSpPr>
              <p:nvPr/>
            </p:nvSpPr>
            <p:spPr bwMode="auto">
              <a:xfrm>
                <a:off x="214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8" name="Line 886"/>
              <p:cNvSpPr>
                <a:spLocks noChangeShapeType="1"/>
              </p:cNvSpPr>
              <p:nvPr/>
            </p:nvSpPr>
            <p:spPr bwMode="auto">
              <a:xfrm>
                <a:off x="215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79" name="Line 887"/>
              <p:cNvSpPr>
                <a:spLocks noChangeShapeType="1"/>
              </p:cNvSpPr>
              <p:nvPr/>
            </p:nvSpPr>
            <p:spPr bwMode="auto">
              <a:xfrm>
                <a:off x="216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0" name="Line 888"/>
              <p:cNvSpPr>
                <a:spLocks noChangeShapeType="1"/>
              </p:cNvSpPr>
              <p:nvPr/>
            </p:nvSpPr>
            <p:spPr bwMode="auto">
              <a:xfrm>
                <a:off x="2180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1" name="Line 889"/>
              <p:cNvSpPr>
                <a:spLocks noChangeShapeType="1"/>
              </p:cNvSpPr>
              <p:nvPr/>
            </p:nvSpPr>
            <p:spPr bwMode="auto">
              <a:xfrm>
                <a:off x="2192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2" name="Line 890"/>
              <p:cNvSpPr>
                <a:spLocks noChangeShapeType="1"/>
              </p:cNvSpPr>
              <p:nvPr/>
            </p:nvSpPr>
            <p:spPr bwMode="auto">
              <a:xfrm>
                <a:off x="2205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3" name="Line 891"/>
              <p:cNvSpPr>
                <a:spLocks noChangeShapeType="1"/>
              </p:cNvSpPr>
              <p:nvPr/>
            </p:nvSpPr>
            <p:spPr bwMode="auto">
              <a:xfrm>
                <a:off x="2218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4" name="Line 892"/>
              <p:cNvSpPr>
                <a:spLocks noChangeShapeType="1"/>
              </p:cNvSpPr>
              <p:nvPr/>
            </p:nvSpPr>
            <p:spPr bwMode="auto">
              <a:xfrm>
                <a:off x="223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5" name="Line 893"/>
              <p:cNvSpPr>
                <a:spLocks noChangeShapeType="1"/>
              </p:cNvSpPr>
              <p:nvPr/>
            </p:nvSpPr>
            <p:spPr bwMode="auto">
              <a:xfrm>
                <a:off x="2243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6" name="Line 894"/>
              <p:cNvSpPr>
                <a:spLocks noChangeShapeType="1"/>
              </p:cNvSpPr>
              <p:nvPr/>
            </p:nvSpPr>
            <p:spPr bwMode="auto">
              <a:xfrm>
                <a:off x="2256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7" name="Line 895"/>
              <p:cNvSpPr>
                <a:spLocks noChangeShapeType="1"/>
              </p:cNvSpPr>
              <p:nvPr/>
            </p:nvSpPr>
            <p:spPr bwMode="auto">
              <a:xfrm>
                <a:off x="2269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8" name="Line 896"/>
              <p:cNvSpPr>
                <a:spLocks noChangeShapeType="1"/>
              </p:cNvSpPr>
              <p:nvPr/>
            </p:nvSpPr>
            <p:spPr bwMode="auto">
              <a:xfrm>
                <a:off x="2281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89" name="Line 897"/>
              <p:cNvSpPr>
                <a:spLocks noChangeShapeType="1"/>
              </p:cNvSpPr>
              <p:nvPr/>
            </p:nvSpPr>
            <p:spPr bwMode="auto">
              <a:xfrm>
                <a:off x="2294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0" name="Line 898"/>
              <p:cNvSpPr>
                <a:spLocks noChangeShapeType="1"/>
              </p:cNvSpPr>
              <p:nvPr/>
            </p:nvSpPr>
            <p:spPr bwMode="auto">
              <a:xfrm>
                <a:off x="2307" y="219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1" name="Line 899"/>
              <p:cNvSpPr>
                <a:spLocks noChangeShapeType="1"/>
              </p:cNvSpPr>
              <p:nvPr/>
            </p:nvSpPr>
            <p:spPr bwMode="auto">
              <a:xfrm>
                <a:off x="107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2" name="Line 900"/>
              <p:cNvSpPr>
                <a:spLocks noChangeShapeType="1"/>
              </p:cNvSpPr>
              <p:nvPr/>
            </p:nvSpPr>
            <p:spPr bwMode="auto">
              <a:xfrm>
                <a:off x="108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3" name="Line 901"/>
              <p:cNvSpPr>
                <a:spLocks noChangeShapeType="1"/>
              </p:cNvSpPr>
              <p:nvPr/>
            </p:nvSpPr>
            <p:spPr bwMode="auto">
              <a:xfrm>
                <a:off x="109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4" name="Line 902"/>
              <p:cNvSpPr>
                <a:spLocks noChangeShapeType="1"/>
              </p:cNvSpPr>
              <p:nvPr/>
            </p:nvSpPr>
            <p:spPr bwMode="auto">
              <a:xfrm>
                <a:off x="111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5" name="Line 903"/>
              <p:cNvSpPr>
                <a:spLocks noChangeShapeType="1"/>
              </p:cNvSpPr>
              <p:nvPr/>
            </p:nvSpPr>
            <p:spPr bwMode="auto">
              <a:xfrm>
                <a:off x="112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6" name="Line 904"/>
              <p:cNvSpPr>
                <a:spLocks noChangeShapeType="1"/>
              </p:cNvSpPr>
              <p:nvPr/>
            </p:nvSpPr>
            <p:spPr bwMode="auto">
              <a:xfrm>
                <a:off x="113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7" name="Line 905"/>
              <p:cNvSpPr>
                <a:spLocks noChangeShapeType="1"/>
              </p:cNvSpPr>
              <p:nvPr/>
            </p:nvSpPr>
            <p:spPr bwMode="auto">
              <a:xfrm>
                <a:off x="114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8" name="Line 906"/>
              <p:cNvSpPr>
                <a:spLocks noChangeShapeType="1"/>
              </p:cNvSpPr>
              <p:nvPr/>
            </p:nvSpPr>
            <p:spPr bwMode="auto">
              <a:xfrm>
                <a:off x="116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99" name="Line 907"/>
              <p:cNvSpPr>
                <a:spLocks noChangeShapeType="1"/>
              </p:cNvSpPr>
              <p:nvPr/>
            </p:nvSpPr>
            <p:spPr bwMode="auto">
              <a:xfrm>
                <a:off x="117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0" name="Line 908"/>
              <p:cNvSpPr>
                <a:spLocks noChangeShapeType="1"/>
              </p:cNvSpPr>
              <p:nvPr/>
            </p:nvSpPr>
            <p:spPr bwMode="auto">
              <a:xfrm>
                <a:off x="118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1" name="Line 90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2" name="Line 910"/>
              <p:cNvSpPr>
                <a:spLocks noChangeShapeType="1"/>
              </p:cNvSpPr>
              <p:nvPr/>
            </p:nvSpPr>
            <p:spPr bwMode="auto">
              <a:xfrm>
                <a:off x="121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3" name="Line 911"/>
              <p:cNvSpPr>
                <a:spLocks noChangeShapeType="1"/>
              </p:cNvSpPr>
              <p:nvPr/>
            </p:nvSpPr>
            <p:spPr bwMode="auto">
              <a:xfrm>
                <a:off x="122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4" name="Line 912"/>
              <p:cNvSpPr>
                <a:spLocks noChangeShapeType="1"/>
              </p:cNvSpPr>
              <p:nvPr/>
            </p:nvSpPr>
            <p:spPr bwMode="auto">
              <a:xfrm>
                <a:off x="123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5" name="Line 913"/>
              <p:cNvSpPr>
                <a:spLocks noChangeShapeType="1"/>
              </p:cNvSpPr>
              <p:nvPr/>
            </p:nvSpPr>
            <p:spPr bwMode="auto">
              <a:xfrm>
                <a:off x="125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6" name="Line 914"/>
              <p:cNvSpPr>
                <a:spLocks noChangeShapeType="1"/>
              </p:cNvSpPr>
              <p:nvPr/>
            </p:nvSpPr>
            <p:spPr bwMode="auto">
              <a:xfrm>
                <a:off x="126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7" name="Line 915"/>
              <p:cNvSpPr>
                <a:spLocks noChangeShapeType="1"/>
              </p:cNvSpPr>
              <p:nvPr/>
            </p:nvSpPr>
            <p:spPr bwMode="auto">
              <a:xfrm>
                <a:off x="127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8" name="Line 916"/>
              <p:cNvSpPr>
                <a:spLocks noChangeShapeType="1"/>
              </p:cNvSpPr>
              <p:nvPr/>
            </p:nvSpPr>
            <p:spPr bwMode="auto">
              <a:xfrm>
                <a:off x="128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9" name="Line 917"/>
              <p:cNvSpPr>
                <a:spLocks noChangeShapeType="1"/>
              </p:cNvSpPr>
              <p:nvPr/>
            </p:nvSpPr>
            <p:spPr bwMode="auto">
              <a:xfrm>
                <a:off x="130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0" name="Line 918"/>
              <p:cNvSpPr>
                <a:spLocks noChangeShapeType="1"/>
              </p:cNvSpPr>
              <p:nvPr/>
            </p:nvSpPr>
            <p:spPr bwMode="auto">
              <a:xfrm>
                <a:off x="131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1" name="Line 919"/>
              <p:cNvSpPr>
                <a:spLocks noChangeShapeType="1"/>
              </p:cNvSpPr>
              <p:nvPr/>
            </p:nvSpPr>
            <p:spPr bwMode="auto">
              <a:xfrm>
                <a:off x="132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2" name="Line 920"/>
              <p:cNvSpPr>
                <a:spLocks noChangeShapeType="1"/>
              </p:cNvSpPr>
              <p:nvPr/>
            </p:nvSpPr>
            <p:spPr bwMode="auto">
              <a:xfrm>
                <a:off x="134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3" name="Line 921"/>
              <p:cNvSpPr>
                <a:spLocks noChangeShapeType="1"/>
              </p:cNvSpPr>
              <p:nvPr/>
            </p:nvSpPr>
            <p:spPr bwMode="auto">
              <a:xfrm>
                <a:off x="135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4" name="Line 922"/>
              <p:cNvSpPr>
                <a:spLocks noChangeShapeType="1"/>
              </p:cNvSpPr>
              <p:nvPr/>
            </p:nvSpPr>
            <p:spPr bwMode="auto">
              <a:xfrm>
                <a:off x="136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5" name="Line 923"/>
              <p:cNvSpPr>
                <a:spLocks noChangeShapeType="1"/>
              </p:cNvSpPr>
              <p:nvPr/>
            </p:nvSpPr>
            <p:spPr bwMode="auto">
              <a:xfrm>
                <a:off x="137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6" name="Line 924"/>
              <p:cNvSpPr>
                <a:spLocks noChangeShapeType="1"/>
              </p:cNvSpPr>
              <p:nvPr/>
            </p:nvSpPr>
            <p:spPr bwMode="auto">
              <a:xfrm>
                <a:off x="139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7" name="Line 925"/>
              <p:cNvSpPr>
                <a:spLocks noChangeShapeType="1"/>
              </p:cNvSpPr>
              <p:nvPr/>
            </p:nvSpPr>
            <p:spPr bwMode="auto">
              <a:xfrm>
                <a:off x="140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8" name="Line 926"/>
              <p:cNvSpPr>
                <a:spLocks noChangeShapeType="1"/>
              </p:cNvSpPr>
              <p:nvPr/>
            </p:nvSpPr>
            <p:spPr bwMode="auto">
              <a:xfrm>
                <a:off x="141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9" name="Line 927"/>
              <p:cNvSpPr>
                <a:spLocks noChangeShapeType="1"/>
              </p:cNvSpPr>
              <p:nvPr/>
            </p:nvSpPr>
            <p:spPr bwMode="auto">
              <a:xfrm>
                <a:off x="142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0" name="Line 928"/>
              <p:cNvSpPr>
                <a:spLocks noChangeShapeType="1"/>
              </p:cNvSpPr>
              <p:nvPr/>
            </p:nvSpPr>
            <p:spPr bwMode="auto">
              <a:xfrm>
                <a:off x="144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1" name="Line 929"/>
              <p:cNvSpPr>
                <a:spLocks noChangeShapeType="1"/>
              </p:cNvSpPr>
              <p:nvPr/>
            </p:nvSpPr>
            <p:spPr bwMode="auto">
              <a:xfrm>
                <a:off x="145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2" name="Line 930"/>
              <p:cNvSpPr>
                <a:spLocks noChangeShapeType="1"/>
              </p:cNvSpPr>
              <p:nvPr/>
            </p:nvSpPr>
            <p:spPr bwMode="auto">
              <a:xfrm>
                <a:off x="146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3" name="Line 931"/>
              <p:cNvSpPr>
                <a:spLocks noChangeShapeType="1"/>
              </p:cNvSpPr>
              <p:nvPr/>
            </p:nvSpPr>
            <p:spPr bwMode="auto">
              <a:xfrm>
                <a:off x="148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4" name="Line 932"/>
              <p:cNvSpPr>
                <a:spLocks noChangeShapeType="1"/>
              </p:cNvSpPr>
              <p:nvPr/>
            </p:nvSpPr>
            <p:spPr bwMode="auto">
              <a:xfrm>
                <a:off x="149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5" name="Line 933"/>
              <p:cNvSpPr>
                <a:spLocks noChangeShapeType="1"/>
              </p:cNvSpPr>
              <p:nvPr/>
            </p:nvSpPr>
            <p:spPr bwMode="auto">
              <a:xfrm>
                <a:off x="150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6" name="Line 934"/>
              <p:cNvSpPr>
                <a:spLocks noChangeShapeType="1"/>
              </p:cNvSpPr>
              <p:nvPr/>
            </p:nvSpPr>
            <p:spPr bwMode="auto">
              <a:xfrm>
                <a:off x="151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7" name="Line 935"/>
              <p:cNvSpPr>
                <a:spLocks noChangeShapeType="1"/>
              </p:cNvSpPr>
              <p:nvPr/>
            </p:nvSpPr>
            <p:spPr bwMode="auto">
              <a:xfrm>
                <a:off x="153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8" name="Line 936"/>
              <p:cNvSpPr>
                <a:spLocks noChangeShapeType="1"/>
              </p:cNvSpPr>
              <p:nvPr/>
            </p:nvSpPr>
            <p:spPr bwMode="auto">
              <a:xfrm>
                <a:off x="154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9" name="Line 937"/>
              <p:cNvSpPr>
                <a:spLocks noChangeShapeType="1"/>
              </p:cNvSpPr>
              <p:nvPr/>
            </p:nvSpPr>
            <p:spPr bwMode="auto">
              <a:xfrm>
                <a:off x="155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0" name="Line 938"/>
              <p:cNvSpPr>
                <a:spLocks noChangeShapeType="1"/>
              </p:cNvSpPr>
              <p:nvPr/>
            </p:nvSpPr>
            <p:spPr bwMode="auto">
              <a:xfrm>
                <a:off x="156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1" name="Line 939"/>
              <p:cNvSpPr>
                <a:spLocks noChangeShapeType="1"/>
              </p:cNvSpPr>
              <p:nvPr/>
            </p:nvSpPr>
            <p:spPr bwMode="auto">
              <a:xfrm>
                <a:off x="158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2" name="Line 940"/>
              <p:cNvSpPr>
                <a:spLocks noChangeShapeType="1"/>
              </p:cNvSpPr>
              <p:nvPr/>
            </p:nvSpPr>
            <p:spPr bwMode="auto">
              <a:xfrm>
                <a:off x="159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3" name="Line 941"/>
              <p:cNvSpPr>
                <a:spLocks noChangeShapeType="1"/>
              </p:cNvSpPr>
              <p:nvPr/>
            </p:nvSpPr>
            <p:spPr bwMode="auto">
              <a:xfrm>
                <a:off x="160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4" name="Line 942"/>
              <p:cNvSpPr>
                <a:spLocks noChangeShapeType="1"/>
              </p:cNvSpPr>
              <p:nvPr/>
            </p:nvSpPr>
            <p:spPr bwMode="auto">
              <a:xfrm>
                <a:off x="162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5" name="Line 943"/>
              <p:cNvSpPr>
                <a:spLocks noChangeShapeType="1"/>
              </p:cNvSpPr>
              <p:nvPr/>
            </p:nvSpPr>
            <p:spPr bwMode="auto">
              <a:xfrm>
                <a:off x="163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6" name="Line 944"/>
              <p:cNvSpPr>
                <a:spLocks noChangeShapeType="1"/>
              </p:cNvSpPr>
              <p:nvPr/>
            </p:nvSpPr>
            <p:spPr bwMode="auto">
              <a:xfrm>
                <a:off x="164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7" name="Line 945"/>
              <p:cNvSpPr>
                <a:spLocks noChangeShapeType="1"/>
              </p:cNvSpPr>
              <p:nvPr/>
            </p:nvSpPr>
            <p:spPr bwMode="auto">
              <a:xfrm>
                <a:off x="165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8" name="Line 946"/>
              <p:cNvSpPr>
                <a:spLocks noChangeShapeType="1"/>
              </p:cNvSpPr>
              <p:nvPr/>
            </p:nvSpPr>
            <p:spPr bwMode="auto">
              <a:xfrm>
                <a:off x="167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9" name="Line 947"/>
              <p:cNvSpPr>
                <a:spLocks noChangeShapeType="1"/>
              </p:cNvSpPr>
              <p:nvPr/>
            </p:nvSpPr>
            <p:spPr bwMode="auto">
              <a:xfrm>
                <a:off x="168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0" name="Line 948"/>
              <p:cNvSpPr>
                <a:spLocks noChangeShapeType="1"/>
              </p:cNvSpPr>
              <p:nvPr/>
            </p:nvSpPr>
            <p:spPr bwMode="auto">
              <a:xfrm>
                <a:off x="169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1" name="Line 949"/>
              <p:cNvSpPr>
                <a:spLocks noChangeShapeType="1"/>
              </p:cNvSpPr>
              <p:nvPr/>
            </p:nvSpPr>
            <p:spPr bwMode="auto">
              <a:xfrm>
                <a:off x="170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2" name="Line 950"/>
              <p:cNvSpPr>
                <a:spLocks noChangeShapeType="1"/>
              </p:cNvSpPr>
              <p:nvPr/>
            </p:nvSpPr>
            <p:spPr bwMode="auto">
              <a:xfrm>
                <a:off x="172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3" name="Line 951"/>
              <p:cNvSpPr>
                <a:spLocks noChangeShapeType="1"/>
              </p:cNvSpPr>
              <p:nvPr/>
            </p:nvSpPr>
            <p:spPr bwMode="auto">
              <a:xfrm>
                <a:off x="173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4" name="Line 952"/>
              <p:cNvSpPr>
                <a:spLocks noChangeShapeType="1"/>
              </p:cNvSpPr>
              <p:nvPr/>
            </p:nvSpPr>
            <p:spPr bwMode="auto">
              <a:xfrm>
                <a:off x="174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5" name="Line 953"/>
              <p:cNvSpPr>
                <a:spLocks noChangeShapeType="1"/>
              </p:cNvSpPr>
              <p:nvPr/>
            </p:nvSpPr>
            <p:spPr bwMode="auto">
              <a:xfrm>
                <a:off x="176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6" name="Line 954"/>
              <p:cNvSpPr>
                <a:spLocks noChangeShapeType="1"/>
              </p:cNvSpPr>
              <p:nvPr/>
            </p:nvSpPr>
            <p:spPr bwMode="auto">
              <a:xfrm>
                <a:off x="177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7" name="Line 955"/>
              <p:cNvSpPr>
                <a:spLocks noChangeShapeType="1"/>
              </p:cNvSpPr>
              <p:nvPr/>
            </p:nvSpPr>
            <p:spPr bwMode="auto">
              <a:xfrm>
                <a:off x="178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8" name="Line 956"/>
              <p:cNvSpPr>
                <a:spLocks noChangeShapeType="1"/>
              </p:cNvSpPr>
              <p:nvPr/>
            </p:nvSpPr>
            <p:spPr bwMode="auto">
              <a:xfrm>
                <a:off x="179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9" name="Line 957"/>
              <p:cNvSpPr>
                <a:spLocks noChangeShapeType="1"/>
              </p:cNvSpPr>
              <p:nvPr/>
            </p:nvSpPr>
            <p:spPr bwMode="auto">
              <a:xfrm>
                <a:off x="181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0" name="Line 958"/>
              <p:cNvSpPr>
                <a:spLocks noChangeShapeType="1"/>
              </p:cNvSpPr>
              <p:nvPr/>
            </p:nvSpPr>
            <p:spPr bwMode="auto">
              <a:xfrm>
                <a:off x="182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1" name="Line 959"/>
              <p:cNvSpPr>
                <a:spLocks noChangeShapeType="1"/>
              </p:cNvSpPr>
              <p:nvPr/>
            </p:nvSpPr>
            <p:spPr bwMode="auto">
              <a:xfrm>
                <a:off x="183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2" name="Line 960"/>
              <p:cNvSpPr>
                <a:spLocks noChangeShapeType="1"/>
              </p:cNvSpPr>
              <p:nvPr/>
            </p:nvSpPr>
            <p:spPr bwMode="auto">
              <a:xfrm>
                <a:off x="184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3" name="Line 961"/>
              <p:cNvSpPr>
                <a:spLocks noChangeShapeType="1"/>
              </p:cNvSpPr>
              <p:nvPr/>
            </p:nvSpPr>
            <p:spPr bwMode="auto">
              <a:xfrm>
                <a:off x="186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4" name="Line 962"/>
              <p:cNvSpPr>
                <a:spLocks noChangeShapeType="1"/>
              </p:cNvSpPr>
              <p:nvPr/>
            </p:nvSpPr>
            <p:spPr bwMode="auto">
              <a:xfrm>
                <a:off x="187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5" name="Line 963"/>
              <p:cNvSpPr>
                <a:spLocks noChangeShapeType="1"/>
              </p:cNvSpPr>
              <p:nvPr/>
            </p:nvSpPr>
            <p:spPr bwMode="auto">
              <a:xfrm>
                <a:off x="188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6" name="Line 964"/>
              <p:cNvSpPr>
                <a:spLocks noChangeShapeType="1"/>
              </p:cNvSpPr>
              <p:nvPr/>
            </p:nvSpPr>
            <p:spPr bwMode="auto">
              <a:xfrm>
                <a:off x="190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7" name="Line 965"/>
              <p:cNvSpPr>
                <a:spLocks noChangeShapeType="1"/>
              </p:cNvSpPr>
              <p:nvPr/>
            </p:nvSpPr>
            <p:spPr bwMode="auto">
              <a:xfrm>
                <a:off x="191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8" name="Line 966"/>
              <p:cNvSpPr>
                <a:spLocks noChangeShapeType="1"/>
              </p:cNvSpPr>
              <p:nvPr/>
            </p:nvSpPr>
            <p:spPr bwMode="auto">
              <a:xfrm>
                <a:off x="192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9" name="Line 967"/>
              <p:cNvSpPr>
                <a:spLocks noChangeShapeType="1"/>
              </p:cNvSpPr>
              <p:nvPr/>
            </p:nvSpPr>
            <p:spPr bwMode="auto">
              <a:xfrm>
                <a:off x="193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0" name="Line 968"/>
              <p:cNvSpPr>
                <a:spLocks noChangeShapeType="1"/>
              </p:cNvSpPr>
              <p:nvPr/>
            </p:nvSpPr>
            <p:spPr bwMode="auto">
              <a:xfrm>
                <a:off x="195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1" name="Line 969"/>
              <p:cNvSpPr>
                <a:spLocks noChangeShapeType="1"/>
              </p:cNvSpPr>
              <p:nvPr/>
            </p:nvSpPr>
            <p:spPr bwMode="auto">
              <a:xfrm>
                <a:off x="196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2" name="Line 970"/>
              <p:cNvSpPr>
                <a:spLocks noChangeShapeType="1"/>
              </p:cNvSpPr>
              <p:nvPr/>
            </p:nvSpPr>
            <p:spPr bwMode="auto">
              <a:xfrm>
                <a:off x="197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3" name="Line 971"/>
              <p:cNvSpPr>
                <a:spLocks noChangeShapeType="1"/>
              </p:cNvSpPr>
              <p:nvPr/>
            </p:nvSpPr>
            <p:spPr bwMode="auto">
              <a:xfrm>
                <a:off x="198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4" name="Line 972"/>
              <p:cNvSpPr>
                <a:spLocks noChangeShapeType="1"/>
              </p:cNvSpPr>
              <p:nvPr/>
            </p:nvSpPr>
            <p:spPr bwMode="auto">
              <a:xfrm>
                <a:off x="200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5" name="Line 973"/>
              <p:cNvSpPr>
                <a:spLocks noChangeShapeType="1"/>
              </p:cNvSpPr>
              <p:nvPr/>
            </p:nvSpPr>
            <p:spPr bwMode="auto">
              <a:xfrm>
                <a:off x="201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6" name="Line 974"/>
              <p:cNvSpPr>
                <a:spLocks noChangeShapeType="1"/>
              </p:cNvSpPr>
              <p:nvPr/>
            </p:nvSpPr>
            <p:spPr bwMode="auto">
              <a:xfrm>
                <a:off x="202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7" name="Line 975"/>
              <p:cNvSpPr>
                <a:spLocks noChangeShapeType="1"/>
              </p:cNvSpPr>
              <p:nvPr/>
            </p:nvSpPr>
            <p:spPr bwMode="auto">
              <a:xfrm>
                <a:off x="204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8" name="Line 976"/>
              <p:cNvSpPr>
                <a:spLocks noChangeShapeType="1"/>
              </p:cNvSpPr>
              <p:nvPr/>
            </p:nvSpPr>
            <p:spPr bwMode="auto">
              <a:xfrm>
                <a:off x="205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9" name="Line 977"/>
              <p:cNvSpPr>
                <a:spLocks noChangeShapeType="1"/>
              </p:cNvSpPr>
              <p:nvPr/>
            </p:nvSpPr>
            <p:spPr bwMode="auto">
              <a:xfrm>
                <a:off x="206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0" name="Line 978"/>
              <p:cNvSpPr>
                <a:spLocks noChangeShapeType="1"/>
              </p:cNvSpPr>
              <p:nvPr/>
            </p:nvSpPr>
            <p:spPr bwMode="auto">
              <a:xfrm>
                <a:off x="207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1" name="Line 979"/>
              <p:cNvSpPr>
                <a:spLocks noChangeShapeType="1"/>
              </p:cNvSpPr>
              <p:nvPr/>
            </p:nvSpPr>
            <p:spPr bwMode="auto">
              <a:xfrm>
                <a:off x="209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2" name="Line 980"/>
              <p:cNvSpPr>
                <a:spLocks noChangeShapeType="1"/>
              </p:cNvSpPr>
              <p:nvPr/>
            </p:nvSpPr>
            <p:spPr bwMode="auto">
              <a:xfrm>
                <a:off x="210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3" name="Line 981"/>
              <p:cNvSpPr>
                <a:spLocks noChangeShapeType="1"/>
              </p:cNvSpPr>
              <p:nvPr/>
            </p:nvSpPr>
            <p:spPr bwMode="auto">
              <a:xfrm>
                <a:off x="211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4" name="Line 982"/>
              <p:cNvSpPr>
                <a:spLocks noChangeShapeType="1"/>
              </p:cNvSpPr>
              <p:nvPr/>
            </p:nvSpPr>
            <p:spPr bwMode="auto">
              <a:xfrm>
                <a:off x="212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5" name="Line 983"/>
              <p:cNvSpPr>
                <a:spLocks noChangeShapeType="1"/>
              </p:cNvSpPr>
              <p:nvPr/>
            </p:nvSpPr>
            <p:spPr bwMode="auto">
              <a:xfrm>
                <a:off x="214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6" name="Line 984"/>
              <p:cNvSpPr>
                <a:spLocks noChangeShapeType="1"/>
              </p:cNvSpPr>
              <p:nvPr/>
            </p:nvSpPr>
            <p:spPr bwMode="auto">
              <a:xfrm>
                <a:off x="215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7" name="Line 985"/>
              <p:cNvSpPr>
                <a:spLocks noChangeShapeType="1"/>
              </p:cNvSpPr>
              <p:nvPr/>
            </p:nvSpPr>
            <p:spPr bwMode="auto">
              <a:xfrm>
                <a:off x="216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8" name="Line 986"/>
              <p:cNvSpPr>
                <a:spLocks noChangeShapeType="1"/>
              </p:cNvSpPr>
              <p:nvPr/>
            </p:nvSpPr>
            <p:spPr bwMode="auto">
              <a:xfrm>
                <a:off x="2180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9" name="Line 987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0" name="Line 988"/>
              <p:cNvSpPr>
                <a:spLocks noChangeShapeType="1"/>
              </p:cNvSpPr>
              <p:nvPr/>
            </p:nvSpPr>
            <p:spPr bwMode="auto">
              <a:xfrm>
                <a:off x="2205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1" name="Line 989"/>
              <p:cNvSpPr>
                <a:spLocks noChangeShapeType="1"/>
              </p:cNvSpPr>
              <p:nvPr/>
            </p:nvSpPr>
            <p:spPr bwMode="auto">
              <a:xfrm>
                <a:off x="2218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2" name="Line 990"/>
              <p:cNvSpPr>
                <a:spLocks noChangeShapeType="1"/>
              </p:cNvSpPr>
              <p:nvPr/>
            </p:nvSpPr>
            <p:spPr bwMode="auto">
              <a:xfrm>
                <a:off x="223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3" name="Line 991"/>
              <p:cNvSpPr>
                <a:spLocks noChangeShapeType="1"/>
              </p:cNvSpPr>
              <p:nvPr/>
            </p:nvSpPr>
            <p:spPr bwMode="auto">
              <a:xfrm>
                <a:off x="2243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4" name="Line 992"/>
              <p:cNvSpPr>
                <a:spLocks noChangeShapeType="1"/>
              </p:cNvSpPr>
              <p:nvPr/>
            </p:nvSpPr>
            <p:spPr bwMode="auto">
              <a:xfrm>
                <a:off x="2256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5" name="Line 993"/>
              <p:cNvSpPr>
                <a:spLocks noChangeShapeType="1"/>
              </p:cNvSpPr>
              <p:nvPr/>
            </p:nvSpPr>
            <p:spPr bwMode="auto">
              <a:xfrm>
                <a:off x="2269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6" name="Line 994"/>
              <p:cNvSpPr>
                <a:spLocks noChangeShapeType="1"/>
              </p:cNvSpPr>
              <p:nvPr/>
            </p:nvSpPr>
            <p:spPr bwMode="auto">
              <a:xfrm>
                <a:off x="2281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7" name="Line 995"/>
              <p:cNvSpPr>
                <a:spLocks noChangeShapeType="1"/>
              </p:cNvSpPr>
              <p:nvPr/>
            </p:nvSpPr>
            <p:spPr bwMode="auto">
              <a:xfrm>
                <a:off x="2294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8" name="Line 996"/>
              <p:cNvSpPr>
                <a:spLocks noChangeShapeType="1"/>
              </p:cNvSpPr>
              <p:nvPr/>
            </p:nvSpPr>
            <p:spPr bwMode="auto">
              <a:xfrm>
                <a:off x="2307" y="240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9" name="Line 997"/>
              <p:cNvSpPr>
                <a:spLocks noChangeShapeType="1"/>
              </p:cNvSpPr>
              <p:nvPr/>
            </p:nvSpPr>
            <p:spPr bwMode="auto">
              <a:xfrm>
                <a:off x="2280" y="1438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0" name="Line 998"/>
              <p:cNvSpPr>
                <a:spLocks noChangeShapeType="1"/>
              </p:cNvSpPr>
              <p:nvPr/>
            </p:nvSpPr>
            <p:spPr bwMode="auto">
              <a:xfrm>
                <a:off x="2038" y="1438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1" name="Line 999"/>
              <p:cNvSpPr>
                <a:spLocks noChangeShapeType="1"/>
              </p:cNvSpPr>
              <p:nvPr/>
            </p:nvSpPr>
            <p:spPr bwMode="auto">
              <a:xfrm>
                <a:off x="1797" y="1438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2" name="Line 1000"/>
              <p:cNvSpPr>
                <a:spLocks noChangeShapeType="1"/>
              </p:cNvSpPr>
              <p:nvPr/>
            </p:nvSpPr>
            <p:spPr bwMode="auto">
              <a:xfrm>
                <a:off x="1555" y="1438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3" name="Line 1001"/>
              <p:cNvSpPr>
                <a:spLocks noChangeShapeType="1"/>
              </p:cNvSpPr>
              <p:nvPr/>
            </p:nvSpPr>
            <p:spPr bwMode="auto">
              <a:xfrm>
                <a:off x="1315" y="1438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4" name="Line 1002"/>
              <p:cNvSpPr>
                <a:spLocks noChangeShapeType="1"/>
              </p:cNvSpPr>
              <p:nvPr/>
            </p:nvSpPr>
            <p:spPr bwMode="auto">
              <a:xfrm>
                <a:off x="1073" y="1438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5" name="Line 1003"/>
              <p:cNvSpPr>
                <a:spLocks noChangeShapeType="1"/>
              </p:cNvSpPr>
              <p:nvPr/>
            </p:nvSpPr>
            <p:spPr bwMode="auto">
              <a:xfrm flipV="1">
                <a:off x="2280" y="2437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6" name="Line 1004"/>
              <p:cNvSpPr>
                <a:spLocks noChangeShapeType="1"/>
              </p:cNvSpPr>
              <p:nvPr/>
            </p:nvSpPr>
            <p:spPr bwMode="auto">
              <a:xfrm flipV="1">
                <a:off x="2038" y="2437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7" name="Line 1005"/>
              <p:cNvSpPr>
                <a:spLocks noChangeShapeType="1"/>
              </p:cNvSpPr>
              <p:nvPr/>
            </p:nvSpPr>
            <p:spPr bwMode="auto">
              <a:xfrm flipV="1">
                <a:off x="1797" y="2437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8" name="Line 1006"/>
              <p:cNvSpPr>
                <a:spLocks noChangeShapeType="1"/>
              </p:cNvSpPr>
              <p:nvPr/>
            </p:nvSpPr>
            <p:spPr bwMode="auto">
              <a:xfrm flipV="1">
                <a:off x="1555" y="2437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9" name="Line 1007"/>
              <p:cNvSpPr>
                <a:spLocks noChangeShapeType="1"/>
              </p:cNvSpPr>
              <p:nvPr/>
            </p:nvSpPr>
            <p:spPr bwMode="auto">
              <a:xfrm flipV="1">
                <a:off x="1315" y="2437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0" name="Line 1008"/>
              <p:cNvSpPr>
                <a:spLocks noChangeShapeType="1"/>
              </p:cNvSpPr>
              <p:nvPr/>
            </p:nvSpPr>
            <p:spPr bwMode="auto">
              <a:xfrm flipV="1">
                <a:off x="1073" y="2437"/>
                <a:ext cx="0" cy="2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1" name="Line 1009"/>
              <p:cNvSpPr>
                <a:spLocks noChangeShapeType="1"/>
              </p:cNvSpPr>
              <p:nvPr/>
            </p:nvSpPr>
            <p:spPr bwMode="auto">
              <a:xfrm flipH="1">
                <a:off x="2281" y="1577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2" name="Line 1010"/>
              <p:cNvSpPr>
                <a:spLocks noChangeShapeType="1"/>
              </p:cNvSpPr>
              <p:nvPr/>
            </p:nvSpPr>
            <p:spPr bwMode="auto">
              <a:xfrm flipH="1">
                <a:off x="2281" y="1782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3" name="Line 1011"/>
              <p:cNvSpPr>
                <a:spLocks noChangeShapeType="1"/>
              </p:cNvSpPr>
              <p:nvPr/>
            </p:nvSpPr>
            <p:spPr bwMode="auto">
              <a:xfrm flipH="1">
                <a:off x="2281" y="198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4" name="Line 1012"/>
              <p:cNvSpPr>
                <a:spLocks noChangeShapeType="1"/>
              </p:cNvSpPr>
              <p:nvPr/>
            </p:nvSpPr>
            <p:spPr bwMode="auto">
              <a:xfrm flipH="1">
                <a:off x="2281" y="2193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5" name="Line 1013"/>
              <p:cNvSpPr>
                <a:spLocks noChangeShapeType="1"/>
              </p:cNvSpPr>
              <p:nvPr/>
            </p:nvSpPr>
            <p:spPr bwMode="auto">
              <a:xfrm flipH="1">
                <a:off x="2281" y="2400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6" name="Line 1014"/>
              <p:cNvSpPr>
                <a:spLocks noChangeShapeType="1"/>
              </p:cNvSpPr>
              <p:nvPr/>
            </p:nvSpPr>
            <p:spPr bwMode="auto">
              <a:xfrm>
                <a:off x="1073" y="1577"/>
                <a:ext cx="27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7" name="Line 1015"/>
              <p:cNvSpPr>
                <a:spLocks noChangeShapeType="1"/>
              </p:cNvSpPr>
              <p:nvPr/>
            </p:nvSpPr>
            <p:spPr bwMode="auto">
              <a:xfrm>
                <a:off x="1073" y="1782"/>
                <a:ext cx="27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8" name="Line 1016"/>
              <p:cNvSpPr>
                <a:spLocks noChangeShapeType="1"/>
              </p:cNvSpPr>
              <p:nvPr/>
            </p:nvSpPr>
            <p:spPr bwMode="auto">
              <a:xfrm>
                <a:off x="1073" y="1988"/>
                <a:ext cx="27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9" name="Line 1017"/>
              <p:cNvSpPr>
                <a:spLocks noChangeShapeType="1"/>
              </p:cNvSpPr>
              <p:nvPr/>
            </p:nvSpPr>
            <p:spPr bwMode="auto">
              <a:xfrm>
                <a:off x="1073" y="2193"/>
                <a:ext cx="27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0" name="Line 1018"/>
              <p:cNvSpPr>
                <a:spLocks noChangeShapeType="1"/>
              </p:cNvSpPr>
              <p:nvPr/>
            </p:nvSpPr>
            <p:spPr bwMode="auto">
              <a:xfrm>
                <a:off x="1073" y="2400"/>
                <a:ext cx="27" cy="0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1" name="Rectangle 1019"/>
              <p:cNvSpPr>
                <a:spLocks noChangeArrowheads="1"/>
              </p:cNvSpPr>
              <p:nvPr/>
            </p:nvSpPr>
            <p:spPr bwMode="auto">
              <a:xfrm>
                <a:off x="1073" y="1438"/>
                <a:ext cx="1236" cy="10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2" name="Rectangle 1020"/>
              <p:cNvSpPr>
                <a:spLocks noChangeArrowheads="1"/>
              </p:cNvSpPr>
              <p:nvPr/>
            </p:nvSpPr>
            <p:spPr bwMode="auto">
              <a:xfrm>
                <a:off x="1056" y="2472"/>
                <a:ext cx="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0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13" name="Group 1222"/>
            <p:cNvGrpSpPr>
              <a:grpSpLocks/>
            </p:cNvGrpSpPr>
            <p:nvPr/>
          </p:nvGrpSpPr>
          <p:grpSpPr bwMode="auto">
            <a:xfrm>
              <a:off x="1462088" y="2187576"/>
              <a:ext cx="2259013" cy="1858963"/>
              <a:chOff x="921" y="1378"/>
              <a:chExt cx="1423" cy="1171"/>
            </a:xfrm>
          </p:grpSpPr>
          <p:sp>
            <p:nvSpPr>
              <p:cNvPr id="14" name="Rectangle 1022"/>
              <p:cNvSpPr>
                <a:spLocks noChangeArrowheads="1"/>
              </p:cNvSpPr>
              <p:nvPr/>
            </p:nvSpPr>
            <p:spPr bwMode="auto">
              <a:xfrm>
                <a:off x="1265" y="2472"/>
                <a:ext cx="1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100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5" name="Rectangle 1023"/>
              <p:cNvSpPr>
                <a:spLocks noChangeArrowheads="1"/>
              </p:cNvSpPr>
              <p:nvPr/>
            </p:nvSpPr>
            <p:spPr bwMode="auto">
              <a:xfrm>
                <a:off x="1507" y="2472"/>
                <a:ext cx="1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200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6" name="Rectangle 1024"/>
              <p:cNvSpPr>
                <a:spLocks noChangeArrowheads="1"/>
              </p:cNvSpPr>
              <p:nvPr/>
            </p:nvSpPr>
            <p:spPr bwMode="auto">
              <a:xfrm>
                <a:off x="1749" y="2472"/>
                <a:ext cx="1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300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7" name="Rectangle 1025"/>
              <p:cNvSpPr>
                <a:spLocks noChangeArrowheads="1"/>
              </p:cNvSpPr>
              <p:nvPr/>
            </p:nvSpPr>
            <p:spPr bwMode="auto">
              <a:xfrm>
                <a:off x="1989" y="2472"/>
                <a:ext cx="1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400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8" name="Rectangle 1026"/>
              <p:cNvSpPr>
                <a:spLocks noChangeArrowheads="1"/>
              </p:cNvSpPr>
              <p:nvPr/>
            </p:nvSpPr>
            <p:spPr bwMode="auto">
              <a:xfrm>
                <a:off x="2231" y="2472"/>
                <a:ext cx="1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500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" name="Rectangle 1027"/>
              <p:cNvSpPr>
                <a:spLocks noChangeArrowheads="1"/>
              </p:cNvSpPr>
              <p:nvPr/>
            </p:nvSpPr>
            <p:spPr bwMode="auto">
              <a:xfrm>
                <a:off x="971" y="2399"/>
                <a:ext cx="3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" name="Rectangle 1028"/>
              <p:cNvSpPr>
                <a:spLocks noChangeArrowheads="1"/>
              </p:cNvSpPr>
              <p:nvPr/>
            </p:nvSpPr>
            <p:spPr bwMode="auto">
              <a:xfrm>
                <a:off x="1017" y="2361"/>
                <a:ext cx="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4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1" name="Rectangle 1029"/>
              <p:cNvSpPr>
                <a:spLocks noChangeArrowheads="1"/>
              </p:cNvSpPr>
              <p:nvPr/>
            </p:nvSpPr>
            <p:spPr bwMode="auto">
              <a:xfrm>
                <a:off x="971" y="2193"/>
                <a:ext cx="3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2" name="Rectangle 1030"/>
              <p:cNvSpPr>
                <a:spLocks noChangeArrowheads="1"/>
              </p:cNvSpPr>
              <p:nvPr/>
            </p:nvSpPr>
            <p:spPr bwMode="auto">
              <a:xfrm>
                <a:off x="1017" y="2156"/>
                <a:ext cx="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2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" name="Rectangle 1031"/>
              <p:cNvSpPr>
                <a:spLocks noChangeArrowheads="1"/>
              </p:cNvSpPr>
              <p:nvPr/>
            </p:nvSpPr>
            <p:spPr bwMode="auto">
              <a:xfrm>
                <a:off x="1017" y="1952"/>
                <a:ext cx="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0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" name="Rectangle 1032"/>
              <p:cNvSpPr>
                <a:spLocks noChangeArrowheads="1"/>
              </p:cNvSpPr>
              <p:nvPr/>
            </p:nvSpPr>
            <p:spPr bwMode="auto">
              <a:xfrm>
                <a:off x="1017" y="1747"/>
                <a:ext cx="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2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" name="Rectangle 1033"/>
              <p:cNvSpPr>
                <a:spLocks noChangeArrowheads="1"/>
              </p:cNvSpPr>
              <p:nvPr/>
            </p:nvSpPr>
            <p:spPr bwMode="auto">
              <a:xfrm>
                <a:off x="1017" y="1540"/>
                <a:ext cx="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4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Rectangle 1035"/>
              <p:cNvSpPr>
                <a:spLocks noChangeArrowheads="1"/>
              </p:cNvSpPr>
              <p:nvPr/>
            </p:nvSpPr>
            <p:spPr bwMode="auto">
              <a:xfrm>
                <a:off x="921" y="1378"/>
                <a:ext cx="146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x10</a:t>
                </a:r>
                <a:r>
                  <a:rPr kumimoji="0" lang="de-DE" altLang="de-DE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8</a:t>
                </a:r>
                <a:endParaRPr kumimoji="0" lang="de-DE" altLang="de-DE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pic>
            <p:nvPicPr>
              <p:cNvPr id="28" name="Picture 103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" y="1432"/>
                <a:ext cx="1250" cy="1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Freeform 1038"/>
              <p:cNvSpPr>
                <a:spLocks noEditPoints="1"/>
              </p:cNvSpPr>
              <p:nvPr/>
            </p:nvSpPr>
            <p:spPr bwMode="auto">
              <a:xfrm>
                <a:off x="1060" y="1731"/>
                <a:ext cx="26" cy="25"/>
              </a:xfrm>
              <a:custGeom>
                <a:avLst/>
                <a:gdLst>
                  <a:gd name="T0" fmla="*/ 13 w 26"/>
                  <a:gd name="T1" fmla="*/ 12 h 25"/>
                  <a:gd name="T2" fmla="*/ 13 w 26"/>
                  <a:gd name="T3" fmla="*/ 12 h 25"/>
                  <a:gd name="T4" fmla="*/ 26 w 26"/>
                  <a:gd name="T5" fmla="*/ 12 h 25"/>
                  <a:gd name="T6" fmla="*/ 26 w 26"/>
                  <a:gd name="T7" fmla="*/ 12 h 25"/>
                  <a:gd name="T8" fmla="*/ 24 w 26"/>
                  <a:gd name="T9" fmla="*/ 8 h 25"/>
                  <a:gd name="T10" fmla="*/ 21 w 26"/>
                  <a:gd name="T11" fmla="*/ 3 h 25"/>
                  <a:gd name="T12" fmla="*/ 18 w 26"/>
                  <a:gd name="T13" fmla="*/ 1 h 25"/>
                  <a:gd name="T14" fmla="*/ 13 w 26"/>
                  <a:gd name="T15" fmla="*/ 0 h 25"/>
                  <a:gd name="T16" fmla="*/ 13 w 26"/>
                  <a:gd name="T17" fmla="*/ 0 h 25"/>
                  <a:gd name="T18" fmla="*/ 8 w 26"/>
                  <a:gd name="T19" fmla="*/ 1 h 25"/>
                  <a:gd name="T20" fmla="*/ 4 w 26"/>
                  <a:gd name="T21" fmla="*/ 3 h 25"/>
                  <a:gd name="T22" fmla="*/ 0 w 26"/>
                  <a:gd name="T23" fmla="*/ 8 h 25"/>
                  <a:gd name="T24" fmla="*/ 0 w 26"/>
                  <a:gd name="T25" fmla="*/ 12 h 25"/>
                  <a:gd name="T26" fmla="*/ 0 w 26"/>
                  <a:gd name="T27" fmla="*/ 12 h 25"/>
                  <a:gd name="T28" fmla="*/ 0 w 26"/>
                  <a:gd name="T29" fmla="*/ 17 h 25"/>
                  <a:gd name="T30" fmla="*/ 4 w 26"/>
                  <a:gd name="T31" fmla="*/ 22 h 25"/>
                  <a:gd name="T32" fmla="*/ 8 w 26"/>
                  <a:gd name="T33" fmla="*/ 24 h 25"/>
                  <a:gd name="T34" fmla="*/ 13 w 26"/>
                  <a:gd name="T35" fmla="*/ 25 h 25"/>
                  <a:gd name="T36" fmla="*/ 13 w 26"/>
                  <a:gd name="T37" fmla="*/ 25 h 25"/>
                  <a:gd name="T38" fmla="*/ 18 w 26"/>
                  <a:gd name="T39" fmla="*/ 24 h 25"/>
                  <a:gd name="T40" fmla="*/ 21 w 26"/>
                  <a:gd name="T41" fmla="*/ 22 h 25"/>
                  <a:gd name="T42" fmla="*/ 24 w 26"/>
                  <a:gd name="T43" fmla="*/ 17 h 25"/>
                  <a:gd name="T44" fmla="*/ 26 w 26"/>
                  <a:gd name="T45" fmla="*/ 12 h 25"/>
                  <a:gd name="T46" fmla="*/ 26 w 26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0" name="Line 1039"/>
              <p:cNvSpPr>
                <a:spLocks noChangeShapeType="1"/>
              </p:cNvSpPr>
              <p:nvPr/>
            </p:nvSpPr>
            <p:spPr bwMode="auto">
              <a:xfrm>
                <a:off x="1073" y="174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1" name="Freeform 1040"/>
              <p:cNvSpPr>
                <a:spLocks/>
              </p:cNvSpPr>
              <p:nvPr/>
            </p:nvSpPr>
            <p:spPr bwMode="auto">
              <a:xfrm>
                <a:off x="1060" y="1731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8 h 25"/>
                  <a:gd name="T6" fmla="*/ 21 w 26"/>
                  <a:gd name="T7" fmla="*/ 3 h 25"/>
                  <a:gd name="T8" fmla="*/ 18 w 26"/>
                  <a:gd name="T9" fmla="*/ 1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1 h 25"/>
                  <a:gd name="T16" fmla="*/ 4 w 26"/>
                  <a:gd name="T17" fmla="*/ 3 h 25"/>
                  <a:gd name="T18" fmla="*/ 0 w 26"/>
                  <a:gd name="T19" fmla="*/ 8 h 25"/>
                  <a:gd name="T20" fmla="*/ 0 w 26"/>
                  <a:gd name="T21" fmla="*/ 12 h 25"/>
                  <a:gd name="T22" fmla="*/ 0 w 26"/>
                  <a:gd name="T23" fmla="*/ 12 h 25"/>
                  <a:gd name="T24" fmla="*/ 0 w 26"/>
                  <a:gd name="T25" fmla="*/ 17 h 25"/>
                  <a:gd name="T26" fmla="*/ 4 w 26"/>
                  <a:gd name="T27" fmla="*/ 22 h 25"/>
                  <a:gd name="T28" fmla="*/ 8 w 26"/>
                  <a:gd name="T29" fmla="*/ 24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4 h 25"/>
                  <a:gd name="T36" fmla="*/ 21 w 26"/>
                  <a:gd name="T37" fmla="*/ 22 h 25"/>
                  <a:gd name="T38" fmla="*/ 24 w 26"/>
                  <a:gd name="T39" fmla="*/ 17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2" name="Line 1041"/>
              <p:cNvSpPr>
                <a:spLocks noChangeShapeType="1"/>
              </p:cNvSpPr>
              <p:nvPr/>
            </p:nvSpPr>
            <p:spPr bwMode="auto">
              <a:xfrm>
                <a:off x="1073" y="174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3" name="Freeform 1042"/>
              <p:cNvSpPr>
                <a:spLocks/>
              </p:cNvSpPr>
              <p:nvPr/>
            </p:nvSpPr>
            <p:spPr bwMode="auto">
              <a:xfrm>
                <a:off x="1060" y="1731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8 h 25"/>
                  <a:gd name="T6" fmla="*/ 21 w 26"/>
                  <a:gd name="T7" fmla="*/ 3 h 25"/>
                  <a:gd name="T8" fmla="*/ 18 w 26"/>
                  <a:gd name="T9" fmla="*/ 1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1 h 25"/>
                  <a:gd name="T16" fmla="*/ 4 w 26"/>
                  <a:gd name="T17" fmla="*/ 3 h 25"/>
                  <a:gd name="T18" fmla="*/ 0 w 26"/>
                  <a:gd name="T19" fmla="*/ 8 h 25"/>
                  <a:gd name="T20" fmla="*/ 0 w 26"/>
                  <a:gd name="T21" fmla="*/ 12 h 25"/>
                  <a:gd name="T22" fmla="*/ 0 w 26"/>
                  <a:gd name="T23" fmla="*/ 12 h 25"/>
                  <a:gd name="T24" fmla="*/ 0 w 26"/>
                  <a:gd name="T25" fmla="*/ 17 h 25"/>
                  <a:gd name="T26" fmla="*/ 4 w 26"/>
                  <a:gd name="T27" fmla="*/ 22 h 25"/>
                  <a:gd name="T28" fmla="*/ 8 w 26"/>
                  <a:gd name="T29" fmla="*/ 24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4 h 25"/>
                  <a:gd name="T36" fmla="*/ 21 w 26"/>
                  <a:gd name="T37" fmla="*/ 22 h 25"/>
                  <a:gd name="T38" fmla="*/ 24 w 26"/>
                  <a:gd name="T39" fmla="*/ 17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" name="Freeform 1043"/>
              <p:cNvSpPr>
                <a:spLocks noEditPoints="1"/>
              </p:cNvSpPr>
              <p:nvPr/>
            </p:nvSpPr>
            <p:spPr bwMode="auto">
              <a:xfrm>
                <a:off x="1113" y="1836"/>
                <a:ext cx="25" cy="25"/>
              </a:xfrm>
              <a:custGeom>
                <a:avLst/>
                <a:gdLst>
                  <a:gd name="T0" fmla="*/ 13 w 25"/>
                  <a:gd name="T1" fmla="*/ 12 h 25"/>
                  <a:gd name="T2" fmla="*/ 13 w 25"/>
                  <a:gd name="T3" fmla="*/ 12 h 25"/>
                  <a:gd name="T4" fmla="*/ 25 w 25"/>
                  <a:gd name="T5" fmla="*/ 12 h 25"/>
                  <a:gd name="T6" fmla="*/ 25 w 25"/>
                  <a:gd name="T7" fmla="*/ 12 h 25"/>
                  <a:gd name="T8" fmla="*/ 25 w 25"/>
                  <a:gd name="T9" fmla="*/ 8 h 25"/>
                  <a:gd name="T10" fmla="*/ 22 w 25"/>
                  <a:gd name="T11" fmla="*/ 4 h 25"/>
                  <a:gd name="T12" fmla="*/ 17 w 25"/>
                  <a:gd name="T13" fmla="*/ 1 h 25"/>
                  <a:gd name="T14" fmla="*/ 13 w 25"/>
                  <a:gd name="T15" fmla="*/ 0 h 25"/>
                  <a:gd name="T16" fmla="*/ 13 w 25"/>
                  <a:gd name="T17" fmla="*/ 0 h 25"/>
                  <a:gd name="T18" fmla="*/ 8 w 25"/>
                  <a:gd name="T19" fmla="*/ 1 h 25"/>
                  <a:gd name="T20" fmla="*/ 5 w 25"/>
                  <a:gd name="T21" fmla="*/ 4 h 25"/>
                  <a:gd name="T22" fmla="*/ 1 w 25"/>
                  <a:gd name="T23" fmla="*/ 8 h 25"/>
                  <a:gd name="T24" fmla="*/ 0 w 25"/>
                  <a:gd name="T25" fmla="*/ 12 h 25"/>
                  <a:gd name="T26" fmla="*/ 0 w 25"/>
                  <a:gd name="T27" fmla="*/ 12 h 25"/>
                  <a:gd name="T28" fmla="*/ 1 w 25"/>
                  <a:gd name="T29" fmla="*/ 17 h 25"/>
                  <a:gd name="T30" fmla="*/ 5 w 25"/>
                  <a:gd name="T31" fmla="*/ 22 h 25"/>
                  <a:gd name="T32" fmla="*/ 8 w 25"/>
                  <a:gd name="T33" fmla="*/ 24 h 25"/>
                  <a:gd name="T34" fmla="*/ 13 w 25"/>
                  <a:gd name="T35" fmla="*/ 25 h 25"/>
                  <a:gd name="T36" fmla="*/ 13 w 25"/>
                  <a:gd name="T37" fmla="*/ 25 h 25"/>
                  <a:gd name="T38" fmla="*/ 17 w 25"/>
                  <a:gd name="T39" fmla="*/ 24 h 25"/>
                  <a:gd name="T40" fmla="*/ 22 w 25"/>
                  <a:gd name="T41" fmla="*/ 22 h 25"/>
                  <a:gd name="T42" fmla="*/ 25 w 25"/>
                  <a:gd name="T43" fmla="*/ 17 h 25"/>
                  <a:gd name="T44" fmla="*/ 25 w 25"/>
                  <a:gd name="T45" fmla="*/ 12 h 25"/>
                  <a:gd name="T46" fmla="*/ 25 w 25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5" y="12"/>
                    </a:moveTo>
                    <a:lnTo>
                      <a:pt x="25" y="12"/>
                    </a:lnTo>
                    <a:lnTo>
                      <a:pt x="25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5" name="Line 1044"/>
              <p:cNvSpPr>
                <a:spLocks noChangeShapeType="1"/>
              </p:cNvSpPr>
              <p:nvPr/>
            </p:nvSpPr>
            <p:spPr bwMode="auto">
              <a:xfrm>
                <a:off x="1126" y="184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6" name="Freeform 1045"/>
              <p:cNvSpPr>
                <a:spLocks/>
              </p:cNvSpPr>
              <p:nvPr/>
            </p:nvSpPr>
            <p:spPr bwMode="auto">
              <a:xfrm>
                <a:off x="1113" y="1836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5 w 25"/>
                  <a:gd name="T5" fmla="*/ 8 h 25"/>
                  <a:gd name="T6" fmla="*/ 22 w 25"/>
                  <a:gd name="T7" fmla="*/ 4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5 w 25"/>
                  <a:gd name="T17" fmla="*/ 4 h 25"/>
                  <a:gd name="T18" fmla="*/ 1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5 w 25"/>
                  <a:gd name="T27" fmla="*/ 22 h 25"/>
                  <a:gd name="T28" fmla="*/ 8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4 h 25"/>
                  <a:gd name="T36" fmla="*/ 22 w 25"/>
                  <a:gd name="T37" fmla="*/ 22 h 25"/>
                  <a:gd name="T38" fmla="*/ 25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5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7" name="Line 1046"/>
              <p:cNvSpPr>
                <a:spLocks noChangeShapeType="1"/>
              </p:cNvSpPr>
              <p:nvPr/>
            </p:nvSpPr>
            <p:spPr bwMode="auto">
              <a:xfrm>
                <a:off x="1126" y="184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8" name="Freeform 1047"/>
              <p:cNvSpPr>
                <a:spLocks/>
              </p:cNvSpPr>
              <p:nvPr/>
            </p:nvSpPr>
            <p:spPr bwMode="auto">
              <a:xfrm>
                <a:off x="1113" y="1836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5 w 25"/>
                  <a:gd name="T5" fmla="*/ 8 h 25"/>
                  <a:gd name="T6" fmla="*/ 22 w 25"/>
                  <a:gd name="T7" fmla="*/ 4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5 w 25"/>
                  <a:gd name="T17" fmla="*/ 4 h 25"/>
                  <a:gd name="T18" fmla="*/ 1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5 w 25"/>
                  <a:gd name="T27" fmla="*/ 22 h 25"/>
                  <a:gd name="T28" fmla="*/ 8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4 h 25"/>
                  <a:gd name="T36" fmla="*/ 22 w 25"/>
                  <a:gd name="T37" fmla="*/ 22 h 25"/>
                  <a:gd name="T38" fmla="*/ 25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5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9" name="Freeform 1048"/>
              <p:cNvSpPr>
                <a:spLocks noEditPoints="1"/>
              </p:cNvSpPr>
              <p:nvPr/>
            </p:nvSpPr>
            <p:spPr bwMode="auto">
              <a:xfrm>
                <a:off x="1219" y="1728"/>
                <a:ext cx="26" cy="25"/>
              </a:xfrm>
              <a:custGeom>
                <a:avLst/>
                <a:gdLst>
                  <a:gd name="T0" fmla="*/ 13 w 26"/>
                  <a:gd name="T1" fmla="*/ 12 h 25"/>
                  <a:gd name="T2" fmla="*/ 13 w 26"/>
                  <a:gd name="T3" fmla="*/ 12 h 25"/>
                  <a:gd name="T4" fmla="*/ 26 w 26"/>
                  <a:gd name="T5" fmla="*/ 12 h 25"/>
                  <a:gd name="T6" fmla="*/ 26 w 26"/>
                  <a:gd name="T7" fmla="*/ 12 h 25"/>
                  <a:gd name="T8" fmla="*/ 24 w 26"/>
                  <a:gd name="T9" fmla="*/ 6 h 25"/>
                  <a:gd name="T10" fmla="*/ 23 w 26"/>
                  <a:gd name="T11" fmla="*/ 3 h 25"/>
                  <a:gd name="T12" fmla="*/ 18 w 26"/>
                  <a:gd name="T13" fmla="*/ 0 h 25"/>
                  <a:gd name="T14" fmla="*/ 13 w 26"/>
                  <a:gd name="T15" fmla="*/ 0 h 25"/>
                  <a:gd name="T16" fmla="*/ 13 w 26"/>
                  <a:gd name="T17" fmla="*/ 0 h 25"/>
                  <a:gd name="T18" fmla="*/ 8 w 26"/>
                  <a:gd name="T19" fmla="*/ 0 h 25"/>
                  <a:gd name="T20" fmla="*/ 4 w 26"/>
                  <a:gd name="T21" fmla="*/ 3 h 25"/>
                  <a:gd name="T22" fmla="*/ 2 w 26"/>
                  <a:gd name="T23" fmla="*/ 6 h 25"/>
                  <a:gd name="T24" fmla="*/ 0 w 26"/>
                  <a:gd name="T25" fmla="*/ 12 h 25"/>
                  <a:gd name="T26" fmla="*/ 0 w 26"/>
                  <a:gd name="T27" fmla="*/ 12 h 25"/>
                  <a:gd name="T28" fmla="*/ 2 w 26"/>
                  <a:gd name="T29" fmla="*/ 17 h 25"/>
                  <a:gd name="T30" fmla="*/ 4 w 26"/>
                  <a:gd name="T31" fmla="*/ 20 h 25"/>
                  <a:gd name="T32" fmla="*/ 8 w 26"/>
                  <a:gd name="T33" fmla="*/ 23 h 25"/>
                  <a:gd name="T34" fmla="*/ 13 w 26"/>
                  <a:gd name="T35" fmla="*/ 25 h 25"/>
                  <a:gd name="T36" fmla="*/ 13 w 26"/>
                  <a:gd name="T37" fmla="*/ 25 h 25"/>
                  <a:gd name="T38" fmla="*/ 18 w 26"/>
                  <a:gd name="T39" fmla="*/ 23 h 25"/>
                  <a:gd name="T40" fmla="*/ 23 w 26"/>
                  <a:gd name="T41" fmla="*/ 20 h 25"/>
                  <a:gd name="T42" fmla="*/ 24 w 26"/>
                  <a:gd name="T43" fmla="*/ 17 h 25"/>
                  <a:gd name="T44" fmla="*/ 26 w 26"/>
                  <a:gd name="T45" fmla="*/ 12 h 25"/>
                  <a:gd name="T46" fmla="*/ 26 w 26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6" y="12"/>
                    </a:moveTo>
                    <a:lnTo>
                      <a:pt x="26" y="12"/>
                    </a:lnTo>
                    <a:lnTo>
                      <a:pt x="24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0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0" name="Line 1049"/>
              <p:cNvSpPr>
                <a:spLocks noChangeShapeType="1"/>
              </p:cNvSpPr>
              <p:nvPr/>
            </p:nvSpPr>
            <p:spPr bwMode="auto">
              <a:xfrm>
                <a:off x="1232" y="174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1" name="Freeform 1050"/>
              <p:cNvSpPr>
                <a:spLocks/>
              </p:cNvSpPr>
              <p:nvPr/>
            </p:nvSpPr>
            <p:spPr bwMode="auto">
              <a:xfrm>
                <a:off x="1219" y="1728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6 h 25"/>
                  <a:gd name="T6" fmla="*/ 23 w 26"/>
                  <a:gd name="T7" fmla="*/ 3 h 25"/>
                  <a:gd name="T8" fmla="*/ 18 w 26"/>
                  <a:gd name="T9" fmla="*/ 0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0 h 25"/>
                  <a:gd name="T16" fmla="*/ 4 w 26"/>
                  <a:gd name="T17" fmla="*/ 3 h 25"/>
                  <a:gd name="T18" fmla="*/ 2 w 26"/>
                  <a:gd name="T19" fmla="*/ 6 h 25"/>
                  <a:gd name="T20" fmla="*/ 0 w 26"/>
                  <a:gd name="T21" fmla="*/ 12 h 25"/>
                  <a:gd name="T22" fmla="*/ 0 w 26"/>
                  <a:gd name="T23" fmla="*/ 12 h 25"/>
                  <a:gd name="T24" fmla="*/ 2 w 26"/>
                  <a:gd name="T25" fmla="*/ 17 h 25"/>
                  <a:gd name="T26" fmla="*/ 4 w 26"/>
                  <a:gd name="T27" fmla="*/ 20 h 25"/>
                  <a:gd name="T28" fmla="*/ 8 w 26"/>
                  <a:gd name="T29" fmla="*/ 23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3 h 25"/>
                  <a:gd name="T36" fmla="*/ 23 w 26"/>
                  <a:gd name="T37" fmla="*/ 20 h 25"/>
                  <a:gd name="T38" fmla="*/ 24 w 26"/>
                  <a:gd name="T39" fmla="*/ 17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0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2" name="Line 1051"/>
              <p:cNvSpPr>
                <a:spLocks noChangeShapeType="1"/>
              </p:cNvSpPr>
              <p:nvPr/>
            </p:nvSpPr>
            <p:spPr bwMode="auto">
              <a:xfrm>
                <a:off x="1232" y="174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3" name="Freeform 1052"/>
              <p:cNvSpPr>
                <a:spLocks/>
              </p:cNvSpPr>
              <p:nvPr/>
            </p:nvSpPr>
            <p:spPr bwMode="auto">
              <a:xfrm>
                <a:off x="1219" y="1728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6 h 25"/>
                  <a:gd name="T6" fmla="*/ 23 w 26"/>
                  <a:gd name="T7" fmla="*/ 3 h 25"/>
                  <a:gd name="T8" fmla="*/ 18 w 26"/>
                  <a:gd name="T9" fmla="*/ 0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0 h 25"/>
                  <a:gd name="T16" fmla="*/ 4 w 26"/>
                  <a:gd name="T17" fmla="*/ 3 h 25"/>
                  <a:gd name="T18" fmla="*/ 2 w 26"/>
                  <a:gd name="T19" fmla="*/ 6 h 25"/>
                  <a:gd name="T20" fmla="*/ 0 w 26"/>
                  <a:gd name="T21" fmla="*/ 12 h 25"/>
                  <a:gd name="T22" fmla="*/ 0 w 26"/>
                  <a:gd name="T23" fmla="*/ 12 h 25"/>
                  <a:gd name="T24" fmla="*/ 2 w 26"/>
                  <a:gd name="T25" fmla="*/ 17 h 25"/>
                  <a:gd name="T26" fmla="*/ 4 w 26"/>
                  <a:gd name="T27" fmla="*/ 20 h 25"/>
                  <a:gd name="T28" fmla="*/ 8 w 26"/>
                  <a:gd name="T29" fmla="*/ 23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3 h 25"/>
                  <a:gd name="T36" fmla="*/ 23 w 26"/>
                  <a:gd name="T37" fmla="*/ 20 h 25"/>
                  <a:gd name="T38" fmla="*/ 24 w 26"/>
                  <a:gd name="T39" fmla="*/ 17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0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4" name="Freeform 1053"/>
              <p:cNvSpPr>
                <a:spLocks noEditPoints="1"/>
              </p:cNvSpPr>
              <p:nvPr/>
            </p:nvSpPr>
            <p:spPr bwMode="auto">
              <a:xfrm>
                <a:off x="1227" y="1704"/>
                <a:ext cx="24" cy="25"/>
              </a:xfrm>
              <a:custGeom>
                <a:avLst/>
                <a:gdLst>
                  <a:gd name="T0" fmla="*/ 11 w 24"/>
                  <a:gd name="T1" fmla="*/ 12 h 25"/>
                  <a:gd name="T2" fmla="*/ 11 w 24"/>
                  <a:gd name="T3" fmla="*/ 12 h 25"/>
                  <a:gd name="T4" fmla="*/ 24 w 24"/>
                  <a:gd name="T5" fmla="*/ 12 h 25"/>
                  <a:gd name="T6" fmla="*/ 24 w 24"/>
                  <a:gd name="T7" fmla="*/ 12 h 25"/>
                  <a:gd name="T8" fmla="*/ 24 w 24"/>
                  <a:gd name="T9" fmla="*/ 8 h 25"/>
                  <a:gd name="T10" fmla="*/ 21 w 24"/>
                  <a:gd name="T11" fmla="*/ 3 h 25"/>
                  <a:gd name="T12" fmla="*/ 18 w 24"/>
                  <a:gd name="T13" fmla="*/ 0 h 25"/>
                  <a:gd name="T14" fmla="*/ 11 w 24"/>
                  <a:gd name="T15" fmla="*/ 0 h 25"/>
                  <a:gd name="T16" fmla="*/ 11 w 24"/>
                  <a:gd name="T17" fmla="*/ 0 h 25"/>
                  <a:gd name="T18" fmla="*/ 7 w 24"/>
                  <a:gd name="T19" fmla="*/ 0 h 25"/>
                  <a:gd name="T20" fmla="*/ 4 w 24"/>
                  <a:gd name="T21" fmla="*/ 3 h 25"/>
                  <a:gd name="T22" fmla="*/ 0 w 24"/>
                  <a:gd name="T23" fmla="*/ 8 h 25"/>
                  <a:gd name="T24" fmla="*/ 0 w 24"/>
                  <a:gd name="T25" fmla="*/ 12 h 25"/>
                  <a:gd name="T26" fmla="*/ 0 w 24"/>
                  <a:gd name="T27" fmla="*/ 12 h 25"/>
                  <a:gd name="T28" fmla="*/ 0 w 24"/>
                  <a:gd name="T29" fmla="*/ 17 h 25"/>
                  <a:gd name="T30" fmla="*/ 4 w 24"/>
                  <a:gd name="T31" fmla="*/ 20 h 25"/>
                  <a:gd name="T32" fmla="*/ 7 w 24"/>
                  <a:gd name="T33" fmla="*/ 24 h 25"/>
                  <a:gd name="T34" fmla="*/ 11 w 24"/>
                  <a:gd name="T35" fmla="*/ 25 h 25"/>
                  <a:gd name="T36" fmla="*/ 11 w 24"/>
                  <a:gd name="T37" fmla="*/ 25 h 25"/>
                  <a:gd name="T38" fmla="*/ 18 w 24"/>
                  <a:gd name="T39" fmla="*/ 24 h 25"/>
                  <a:gd name="T40" fmla="*/ 21 w 24"/>
                  <a:gd name="T41" fmla="*/ 20 h 25"/>
                  <a:gd name="T42" fmla="*/ 24 w 24"/>
                  <a:gd name="T43" fmla="*/ 17 h 25"/>
                  <a:gd name="T44" fmla="*/ 24 w 24"/>
                  <a:gd name="T45" fmla="*/ 12 h 25"/>
                  <a:gd name="T46" fmla="*/ 24 w 24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25">
                    <a:moveTo>
                      <a:pt x="11" y="12"/>
                    </a:moveTo>
                    <a:lnTo>
                      <a:pt x="11" y="12"/>
                    </a:lnTo>
                    <a:close/>
                    <a:moveTo>
                      <a:pt x="24" y="12"/>
                    </a:moveTo>
                    <a:lnTo>
                      <a:pt x="24" y="12"/>
                    </a:lnTo>
                    <a:lnTo>
                      <a:pt x="24" y="8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7" y="24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5" name="Line 1054"/>
              <p:cNvSpPr>
                <a:spLocks noChangeShapeType="1"/>
              </p:cNvSpPr>
              <p:nvPr/>
            </p:nvSpPr>
            <p:spPr bwMode="auto">
              <a:xfrm>
                <a:off x="1238" y="171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6" name="Freeform 1055"/>
              <p:cNvSpPr>
                <a:spLocks/>
              </p:cNvSpPr>
              <p:nvPr/>
            </p:nvSpPr>
            <p:spPr bwMode="auto">
              <a:xfrm>
                <a:off x="1227" y="1704"/>
                <a:ext cx="24" cy="25"/>
              </a:xfrm>
              <a:custGeom>
                <a:avLst/>
                <a:gdLst>
                  <a:gd name="T0" fmla="*/ 24 w 24"/>
                  <a:gd name="T1" fmla="*/ 12 h 25"/>
                  <a:gd name="T2" fmla="*/ 24 w 24"/>
                  <a:gd name="T3" fmla="*/ 12 h 25"/>
                  <a:gd name="T4" fmla="*/ 24 w 24"/>
                  <a:gd name="T5" fmla="*/ 8 h 25"/>
                  <a:gd name="T6" fmla="*/ 21 w 24"/>
                  <a:gd name="T7" fmla="*/ 3 h 25"/>
                  <a:gd name="T8" fmla="*/ 18 w 24"/>
                  <a:gd name="T9" fmla="*/ 0 h 25"/>
                  <a:gd name="T10" fmla="*/ 11 w 24"/>
                  <a:gd name="T11" fmla="*/ 0 h 25"/>
                  <a:gd name="T12" fmla="*/ 11 w 24"/>
                  <a:gd name="T13" fmla="*/ 0 h 25"/>
                  <a:gd name="T14" fmla="*/ 7 w 24"/>
                  <a:gd name="T15" fmla="*/ 0 h 25"/>
                  <a:gd name="T16" fmla="*/ 4 w 24"/>
                  <a:gd name="T17" fmla="*/ 3 h 25"/>
                  <a:gd name="T18" fmla="*/ 0 w 24"/>
                  <a:gd name="T19" fmla="*/ 8 h 25"/>
                  <a:gd name="T20" fmla="*/ 0 w 24"/>
                  <a:gd name="T21" fmla="*/ 12 h 25"/>
                  <a:gd name="T22" fmla="*/ 0 w 24"/>
                  <a:gd name="T23" fmla="*/ 12 h 25"/>
                  <a:gd name="T24" fmla="*/ 0 w 24"/>
                  <a:gd name="T25" fmla="*/ 17 h 25"/>
                  <a:gd name="T26" fmla="*/ 4 w 24"/>
                  <a:gd name="T27" fmla="*/ 20 h 25"/>
                  <a:gd name="T28" fmla="*/ 7 w 24"/>
                  <a:gd name="T29" fmla="*/ 24 h 25"/>
                  <a:gd name="T30" fmla="*/ 11 w 24"/>
                  <a:gd name="T31" fmla="*/ 25 h 25"/>
                  <a:gd name="T32" fmla="*/ 11 w 24"/>
                  <a:gd name="T33" fmla="*/ 25 h 25"/>
                  <a:gd name="T34" fmla="*/ 18 w 24"/>
                  <a:gd name="T35" fmla="*/ 24 h 25"/>
                  <a:gd name="T36" fmla="*/ 21 w 24"/>
                  <a:gd name="T37" fmla="*/ 20 h 25"/>
                  <a:gd name="T38" fmla="*/ 24 w 24"/>
                  <a:gd name="T39" fmla="*/ 17 h 25"/>
                  <a:gd name="T40" fmla="*/ 24 w 24"/>
                  <a:gd name="T41" fmla="*/ 12 h 25"/>
                  <a:gd name="T42" fmla="*/ 24 w 24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5">
                    <a:moveTo>
                      <a:pt x="24" y="12"/>
                    </a:moveTo>
                    <a:lnTo>
                      <a:pt x="24" y="12"/>
                    </a:lnTo>
                    <a:lnTo>
                      <a:pt x="24" y="8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7" y="24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4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7" name="Line 1056"/>
              <p:cNvSpPr>
                <a:spLocks noChangeShapeType="1"/>
              </p:cNvSpPr>
              <p:nvPr/>
            </p:nvSpPr>
            <p:spPr bwMode="auto">
              <a:xfrm>
                <a:off x="1238" y="171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8" name="Freeform 1057"/>
              <p:cNvSpPr>
                <a:spLocks/>
              </p:cNvSpPr>
              <p:nvPr/>
            </p:nvSpPr>
            <p:spPr bwMode="auto">
              <a:xfrm>
                <a:off x="1227" y="1704"/>
                <a:ext cx="24" cy="25"/>
              </a:xfrm>
              <a:custGeom>
                <a:avLst/>
                <a:gdLst>
                  <a:gd name="T0" fmla="*/ 24 w 24"/>
                  <a:gd name="T1" fmla="*/ 12 h 25"/>
                  <a:gd name="T2" fmla="*/ 24 w 24"/>
                  <a:gd name="T3" fmla="*/ 12 h 25"/>
                  <a:gd name="T4" fmla="*/ 24 w 24"/>
                  <a:gd name="T5" fmla="*/ 8 h 25"/>
                  <a:gd name="T6" fmla="*/ 21 w 24"/>
                  <a:gd name="T7" fmla="*/ 3 h 25"/>
                  <a:gd name="T8" fmla="*/ 18 w 24"/>
                  <a:gd name="T9" fmla="*/ 0 h 25"/>
                  <a:gd name="T10" fmla="*/ 11 w 24"/>
                  <a:gd name="T11" fmla="*/ 0 h 25"/>
                  <a:gd name="T12" fmla="*/ 11 w 24"/>
                  <a:gd name="T13" fmla="*/ 0 h 25"/>
                  <a:gd name="T14" fmla="*/ 7 w 24"/>
                  <a:gd name="T15" fmla="*/ 0 h 25"/>
                  <a:gd name="T16" fmla="*/ 4 w 24"/>
                  <a:gd name="T17" fmla="*/ 3 h 25"/>
                  <a:gd name="T18" fmla="*/ 0 w 24"/>
                  <a:gd name="T19" fmla="*/ 8 h 25"/>
                  <a:gd name="T20" fmla="*/ 0 w 24"/>
                  <a:gd name="T21" fmla="*/ 12 h 25"/>
                  <a:gd name="T22" fmla="*/ 0 w 24"/>
                  <a:gd name="T23" fmla="*/ 12 h 25"/>
                  <a:gd name="T24" fmla="*/ 0 w 24"/>
                  <a:gd name="T25" fmla="*/ 17 h 25"/>
                  <a:gd name="T26" fmla="*/ 4 w 24"/>
                  <a:gd name="T27" fmla="*/ 20 h 25"/>
                  <a:gd name="T28" fmla="*/ 7 w 24"/>
                  <a:gd name="T29" fmla="*/ 24 h 25"/>
                  <a:gd name="T30" fmla="*/ 11 w 24"/>
                  <a:gd name="T31" fmla="*/ 25 h 25"/>
                  <a:gd name="T32" fmla="*/ 11 w 24"/>
                  <a:gd name="T33" fmla="*/ 25 h 25"/>
                  <a:gd name="T34" fmla="*/ 18 w 24"/>
                  <a:gd name="T35" fmla="*/ 24 h 25"/>
                  <a:gd name="T36" fmla="*/ 21 w 24"/>
                  <a:gd name="T37" fmla="*/ 20 h 25"/>
                  <a:gd name="T38" fmla="*/ 24 w 24"/>
                  <a:gd name="T39" fmla="*/ 17 h 25"/>
                  <a:gd name="T40" fmla="*/ 24 w 24"/>
                  <a:gd name="T41" fmla="*/ 12 h 25"/>
                  <a:gd name="T42" fmla="*/ 24 w 24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5">
                    <a:moveTo>
                      <a:pt x="24" y="12"/>
                    </a:moveTo>
                    <a:lnTo>
                      <a:pt x="24" y="12"/>
                    </a:lnTo>
                    <a:lnTo>
                      <a:pt x="24" y="8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7" y="24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4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49" name="Freeform 1058"/>
              <p:cNvSpPr>
                <a:spLocks noEditPoints="1"/>
              </p:cNvSpPr>
              <p:nvPr/>
            </p:nvSpPr>
            <p:spPr bwMode="auto">
              <a:xfrm>
                <a:off x="1229" y="1704"/>
                <a:ext cx="25" cy="25"/>
              </a:xfrm>
              <a:custGeom>
                <a:avLst/>
                <a:gdLst>
                  <a:gd name="T0" fmla="*/ 13 w 25"/>
                  <a:gd name="T1" fmla="*/ 12 h 25"/>
                  <a:gd name="T2" fmla="*/ 13 w 25"/>
                  <a:gd name="T3" fmla="*/ 12 h 25"/>
                  <a:gd name="T4" fmla="*/ 25 w 25"/>
                  <a:gd name="T5" fmla="*/ 12 h 25"/>
                  <a:gd name="T6" fmla="*/ 25 w 25"/>
                  <a:gd name="T7" fmla="*/ 12 h 25"/>
                  <a:gd name="T8" fmla="*/ 24 w 25"/>
                  <a:gd name="T9" fmla="*/ 8 h 25"/>
                  <a:gd name="T10" fmla="*/ 22 w 25"/>
                  <a:gd name="T11" fmla="*/ 5 h 25"/>
                  <a:gd name="T12" fmla="*/ 17 w 25"/>
                  <a:gd name="T13" fmla="*/ 1 h 25"/>
                  <a:gd name="T14" fmla="*/ 13 w 25"/>
                  <a:gd name="T15" fmla="*/ 0 h 25"/>
                  <a:gd name="T16" fmla="*/ 13 w 25"/>
                  <a:gd name="T17" fmla="*/ 0 h 25"/>
                  <a:gd name="T18" fmla="*/ 8 w 25"/>
                  <a:gd name="T19" fmla="*/ 1 h 25"/>
                  <a:gd name="T20" fmla="*/ 3 w 25"/>
                  <a:gd name="T21" fmla="*/ 5 h 25"/>
                  <a:gd name="T22" fmla="*/ 2 w 25"/>
                  <a:gd name="T23" fmla="*/ 8 h 25"/>
                  <a:gd name="T24" fmla="*/ 0 w 25"/>
                  <a:gd name="T25" fmla="*/ 12 h 25"/>
                  <a:gd name="T26" fmla="*/ 0 w 25"/>
                  <a:gd name="T27" fmla="*/ 12 h 25"/>
                  <a:gd name="T28" fmla="*/ 2 w 25"/>
                  <a:gd name="T29" fmla="*/ 19 h 25"/>
                  <a:gd name="T30" fmla="*/ 3 w 25"/>
                  <a:gd name="T31" fmla="*/ 22 h 25"/>
                  <a:gd name="T32" fmla="*/ 8 w 25"/>
                  <a:gd name="T33" fmla="*/ 25 h 25"/>
                  <a:gd name="T34" fmla="*/ 13 w 25"/>
                  <a:gd name="T35" fmla="*/ 25 h 25"/>
                  <a:gd name="T36" fmla="*/ 13 w 25"/>
                  <a:gd name="T37" fmla="*/ 25 h 25"/>
                  <a:gd name="T38" fmla="*/ 17 w 25"/>
                  <a:gd name="T39" fmla="*/ 25 h 25"/>
                  <a:gd name="T40" fmla="*/ 22 w 25"/>
                  <a:gd name="T41" fmla="*/ 22 h 25"/>
                  <a:gd name="T42" fmla="*/ 24 w 25"/>
                  <a:gd name="T43" fmla="*/ 19 h 25"/>
                  <a:gd name="T44" fmla="*/ 25 w 25"/>
                  <a:gd name="T45" fmla="*/ 12 h 25"/>
                  <a:gd name="T46" fmla="*/ 25 w 25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0" name="Line 1059"/>
              <p:cNvSpPr>
                <a:spLocks noChangeShapeType="1"/>
              </p:cNvSpPr>
              <p:nvPr/>
            </p:nvSpPr>
            <p:spPr bwMode="auto">
              <a:xfrm>
                <a:off x="1242" y="171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1" name="Freeform 1060"/>
              <p:cNvSpPr>
                <a:spLocks/>
              </p:cNvSpPr>
              <p:nvPr/>
            </p:nvSpPr>
            <p:spPr bwMode="auto">
              <a:xfrm>
                <a:off x="1229" y="1704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8 h 25"/>
                  <a:gd name="T6" fmla="*/ 22 w 25"/>
                  <a:gd name="T7" fmla="*/ 5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5 h 25"/>
                  <a:gd name="T18" fmla="*/ 2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2 w 25"/>
                  <a:gd name="T25" fmla="*/ 19 h 25"/>
                  <a:gd name="T26" fmla="*/ 3 w 25"/>
                  <a:gd name="T27" fmla="*/ 22 h 25"/>
                  <a:gd name="T28" fmla="*/ 8 w 25"/>
                  <a:gd name="T29" fmla="*/ 25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4 w 25"/>
                  <a:gd name="T39" fmla="*/ 19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2" name="Line 1061"/>
              <p:cNvSpPr>
                <a:spLocks noChangeShapeType="1"/>
              </p:cNvSpPr>
              <p:nvPr/>
            </p:nvSpPr>
            <p:spPr bwMode="auto">
              <a:xfrm>
                <a:off x="1242" y="171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3" name="Freeform 1062"/>
              <p:cNvSpPr>
                <a:spLocks/>
              </p:cNvSpPr>
              <p:nvPr/>
            </p:nvSpPr>
            <p:spPr bwMode="auto">
              <a:xfrm>
                <a:off x="1229" y="1704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8 h 25"/>
                  <a:gd name="T6" fmla="*/ 22 w 25"/>
                  <a:gd name="T7" fmla="*/ 5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5 h 25"/>
                  <a:gd name="T18" fmla="*/ 2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2 w 25"/>
                  <a:gd name="T25" fmla="*/ 19 h 25"/>
                  <a:gd name="T26" fmla="*/ 3 w 25"/>
                  <a:gd name="T27" fmla="*/ 22 h 25"/>
                  <a:gd name="T28" fmla="*/ 8 w 25"/>
                  <a:gd name="T29" fmla="*/ 25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4 w 25"/>
                  <a:gd name="T39" fmla="*/ 19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4" name="Freeform 1063"/>
              <p:cNvSpPr>
                <a:spLocks noEditPoints="1"/>
              </p:cNvSpPr>
              <p:nvPr/>
            </p:nvSpPr>
            <p:spPr bwMode="auto">
              <a:xfrm>
                <a:off x="1294" y="1724"/>
                <a:ext cx="26" cy="26"/>
              </a:xfrm>
              <a:custGeom>
                <a:avLst/>
                <a:gdLst>
                  <a:gd name="T0" fmla="*/ 13 w 26"/>
                  <a:gd name="T1" fmla="*/ 13 h 26"/>
                  <a:gd name="T2" fmla="*/ 13 w 26"/>
                  <a:gd name="T3" fmla="*/ 13 h 26"/>
                  <a:gd name="T4" fmla="*/ 26 w 26"/>
                  <a:gd name="T5" fmla="*/ 13 h 26"/>
                  <a:gd name="T6" fmla="*/ 26 w 26"/>
                  <a:gd name="T7" fmla="*/ 13 h 26"/>
                  <a:gd name="T8" fmla="*/ 24 w 26"/>
                  <a:gd name="T9" fmla="*/ 8 h 26"/>
                  <a:gd name="T10" fmla="*/ 22 w 26"/>
                  <a:gd name="T11" fmla="*/ 4 h 26"/>
                  <a:gd name="T12" fmla="*/ 18 w 26"/>
                  <a:gd name="T13" fmla="*/ 0 h 26"/>
                  <a:gd name="T14" fmla="*/ 13 w 26"/>
                  <a:gd name="T15" fmla="*/ 0 h 26"/>
                  <a:gd name="T16" fmla="*/ 13 w 26"/>
                  <a:gd name="T17" fmla="*/ 0 h 26"/>
                  <a:gd name="T18" fmla="*/ 8 w 26"/>
                  <a:gd name="T19" fmla="*/ 0 h 26"/>
                  <a:gd name="T20" fmla="*/ 3 w 26"/>
                  <a:gd name="T21" fmla="*/ 4 h 26"/>
                  <a:gd name="T22" fmla="*/ 2 w 26"/>
                  <a:gd name="T23" fmla="*/ 8 h 26"/>
                  <a:gd name="T24" fmla="*/ 0 w 26"/>
                  <a:gd name="T25" fmla="*/ 13 h 26"/>
                  <a:gd name="T26" fmla="*/ 0 w 26"/>
                  <a:gd name="T27" fmla="*/ 13 h 26"/>
                  <a:gd name="T28" fmla="*/ 2 w 26"/>
                  <a:gd name="T29" fmla="*/ 18 h 26"/>
                  <a:gd name="T30" fmla="*/ 3 w 26"/>
                  <a:gd name="T31" fmla="*/ 21 h 26"/>
                  <a:gd name="T32" fmla="*/ 8 w 26"/>
                  <a:gd name="T33" fmla="*/ 24 h 26"/>
                  <a:gd name="T34" fmla="*/ 13 w 26"/>
                  <a:gd name="T35" fmla="*/ 26 h 26"/>
                  <a:gd name="T36" fmla="*/ 13 w 26"/>
                  <a:gd name="T37" fmla="*/ 26 h 26"/>
                  <a:gd name="T38" fmla="*/ 18 w 26"/>
                  <a:gd name="T39" fmla="*/ 24 h 26"/>
                  <a:gd name="T40" fmla="*/ 22 w 26"/>
                  <a:gd name="T41" fmla="*/ 21 h 26"/>
                  <a:gd name="T42" fmla="*/ 24 w 26"/>
                  <a:gd name="T43" fmla="*/ 18 h 26"/>
                  <a:gd name="T44" fmla="*/ 26 w 26"/>
                  <a:gd name="T45" fmla="*/ 13 h 26"/>
                  <a:gd name="T46" fmla="*/ 26 w 26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" name="Line 1064"/>
              <p:cNvSpPr>
                <a:spLocks noChangeShapeType="1"/>
              </p:cNvSpPr>
              <p:nvPr/>
            </p:nvSpPr>
            <p:spPr bwMode="auto">
              <a:xfrm>
                <a:off x="1307" y="17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6" name="Freeform 1065"/>
              <p:cNvSpPr>
                <a:spLocks/>
              </p:cNvSpPr>
              <p:nvPr/>
            </p:nvSpPr>
            <p:spPr bwMode="auto">
              <a:xfrm>
                <a:off x="1294" y="1724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4 w 26"/>
                  <a:gd name="T5" fmla="*/ 8 h 26"/>
                  <a:gd name="T6" fmla="*/ 22 w 26"/>
                  <a:gd name="T7" fmla="*/ 4 h 26"/>
                  <a:gd name="T8" fmla="*/ 18 w 26"/>
                  <a:gd name="T9" fmla="*/ 0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0 h 26"/>
                  <a:gd name="T16" fmla="*/ 3 w 26"/>
                  <a:gd name="T17" fmla="*/ 4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3 w 26"/>
                  <a:gd name="T27" fmla="*/ 21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2 w 26"/>
                  <a:gd name="T37" fmla="*/ 21 h 26"/>
                  <a:gd name="T38" fmla="*/ 24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" name="Line 1066"/>
              <p:cNvSpPr>
                <a:spLocks noChangeShapeType="1"/>
              </p:cNvSpPr>
              <p:nvPr/>
            </p:nvSpPr>
            <p:spPr bwMode="auto">
              <a:xfrm>
                <a:off x="1307" y="17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8" name="Freeform 1067"/>
              <p:cNvSpPr>
                <a:spLocks/>
              </p:cNvSpPr>
              <p:nvPr/>
            </p:nvSpPr>
            <p:spPr bwMode="auto">
              <a:xfrm>
                <a:off x="1294" y="1724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4 w 26"/>
                  <a:gd name="T5" fmla="*/ 8 h 26"/>
                  <a:gd name="T6" fmla="*/ 22 w 26"/>
                  <a:gd name="T7" fmla="*/ 4 h 26"/>
                  <a:gd name="T8" fmla="*/ 18 w 26"/>
                  <a:gd name="T9" fmla="*/ 0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0 h 26"/>
                  <a:gd name="T16" fmla="*/ 3 w 26"/>
                  <a:gd name="T17" fmla="*/ 4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3 w 26"/>
                  <a:gd name="T27" fmla="*/ 21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2 w 26"/>
                  <a:gd name="T37" fmla="*/ 21 h 26"/>
                  <a:gd name="T38" fmla="*/ 24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" name="Freeform 1068"/>
              <p:cNvSpPr>
                <a:spLocks noEditPoints="1"/>
              </p:cNvSpPr>
              <p:nvPr/>
            </p:nvSpPr>
            <p:spPr bwMode="auto">
              <a:xfrm>
                <a:off x="1382" y="1701"/>
                <a:ext cx="25" cy="25"/>
              </a:xfrm>
              <a:custGeom>
                <a:avLst/>
                <a:gdLst>
                  <a:gd name="T0" fmla="*/ 12 w 25"/>
                  <a:gd name="T1" fmla="*/ 12 h 25"/>
                  <a:gd name="T2" fmla="*/ 12 w 25"/>
                  <a:gd name="T3" fmla="*/ 12 h 25"/>
                  <a:gd name="T4" fmla="*/ 25 w 25"/>
                  <a:gd name="T5" fmla="*/ 12 h 25"/>
                  <a:gd name="T6" fmla="*/ 25 w 25"/>
                  <a:gd name="T7" fmla="*/ 12 h 25"/>
                  <a:gd name="T8" fmla="*/ 23 w 25"/>
                  <a:gd name="T9" fmla="*/ 8 h 25"/>
                  <a:gd name="T10" fmla="*/ 20 w 25"/>
                  <a:gd name="T11" fmla="*/ 4 h 25"/>
                  <a:gd name="T12" fmla="*/ 17 w 25"/>
                  <a:gd name="T13" fmla="*/ 1 h 25"/>
                  <a:gd name="T14" fmla="*/ 12 w 25"/>
                  <a:gd name="T15" fmla="*/ 0 h 25"/>
                  <a:gd name="T16" fmla="*/ 12 w 25"/>
                  <a:gd name="T17" fmla="*/ 0 h 25"/>
                  <a:gd name="T18" fmla="*/ 8 w 25"/>
                  <a:gd name="T19" fmla="*/ 1 h 25"/>
                  <a:gd name="T20" fmla="*/ 3 w 25"/>
                  <a:gd name="T21" fmla="*/ 4 h 25"/>
                  <a:gd name="T22" fmla="*/ 0 w 25"/>
                  <a:gd name="T23" fmla="*/ 8 h 25"/>
                  <a:gd name="T24" fmla="*/ 0 w 25"/>
                  <a:gd name="T25" fmla="*/ 12 h 25"/>
                  <a:gd name="T26" fmla="*/ 0 w 25"/>
                  <a:gd name="T27" fmla="*/ 12 h 25"/>
                  <a:gd name="T28" fmla="*/ 0 w 25"/>
                  <a:gd name="T29" fmla="*/ 19 h 25"/>
                  <a:gd name="T30" fmla="*/ 3 w 25"/>
                  <a:gd name="T31" fmla="*/ 22 h 25"/>
                  <a:gd name="T32" fmla="*/ 8 w 25"/>
                  <a:gd name="T33" fmla="*/ 25 h 25"/>
                  <a:gd name="T34" fmla="*/ 12 w 25"/>
                  <a:gd name="T35" fmla="*/ 25 h 25"/>
                  <a:gd name="T36" fmla="*/ 12 w 25"/>
                  <a:gd name="T37" fmla="*/ 25 h 25"/>
                  <a:gd name="T38" fmla="*/ 17 w 25"/>
                  <a:gd name="T39" fmla="*/ 25 h 25"/>
                  <a:gd name="T40" fmla="*/ 20 w 25"/>
                  <a:gd name="T41" fmla="*/ 22 h 25"/>
                  <a:gd name="T42" fmla="*/ 23 w 25"/>
                  <a:gd name="T43" fmla="*/ 19 h 25"/>
                  <a:gd name="T44" fmla="*/ 25 w 25"/>
                  <a:gd name="T45" fmla="*/ 12 h 25"/>
                  <a:gd name="T46" fmla="*/ 25 w 25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2" y="12"/>
                    </a:moveTo>
                    <a:lnTo>
                      <a:pt x="12" y="12"/>
                    </a:lnTo>
                    <a:close/>
                    <a:moveTo>
                      <a:pt x="25" y="12"/>
                    </a:moveTo>
                    <a:lnTo>
                      <a:pt x="25" y="12"/>
                    </a:lnTo>
                    <a:lnTo>
                      <a:pt x="23" y="8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0" y="22"/>
                    </a:lnTo>
                    <a:lnTo>
                      <a:pt x="23" y="19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0" name="Line 1069"/>
              <p:cNvSpPr>
                <a:spLocks noChangeShapeType="1"/>
              </p:cNvSpPr>
              <p:nvPr/>
            </p:nvSpPr>
            <p:spPr bwMode="auto">
              <a:xfrm>
                <a:off x="1394" y="17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1" name="Freeform 1070"/>
              <p:cNvSpPr>
                <a:spLocks/>
              </p:cNvSpPr>
              <p:nvPr/>
            </p:nvSpPr>
            <p:spPr bwMode="auto">
              <a:xfrm>
                <a:off x="1382" y="1701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3 w 25"/>
                  <a:gd name="T5" fmla="*/ 8 h 25"/>
                  <a:gd name="T6" fmla="*/ 20 w 25"/>
                  <a:gd name="T7" fmla="*/ 4 h 25"/>
                  <a:gd name="T8" fmla="*/ 17 w 25"/>
                  <a:gd name="T9" fmla="*/ 1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1 h 25"/>
                  <a:gd name="T16" fmla="*/ 3 w 25"/>
                  <a:gd name="T17" fmla="*/ 4 h 25"/>
                  <a:gd name="T18" fmla="*/ 0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0 w 25"/>
                  <a:gd name="T25" fmla="*/ 19 h 25"/>
                  <a:gd name="T26" fmla="*/ 3 w 25"/>
                  <a:gd name="T27" fmla="*/ 22 h 25"/>
                  <a:gd name="T28" fmla="*/ 8 w 25"/>
                  <a:gd name="T29" fmla="*/ 25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5 h 25"/>
                  <a:gd name="T36" fmla="*/ 20 w 25"/>
                  <a:gd name="T37" fmla="*/ 22 h 25"/>
                  <a:gd name="T38" fmla="*/ 23 w 25"/>
                  <a:gd name="T39" fmla="*/ 19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3" y="8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0" y="22"/>
                    </a:lnTo>
                    <a:lnTo>
                      <a:pt x="23" y="19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2" name="Line 1071"/>
              <p:cNvSpPr>
                <a:spLocks noChangeShapeType="1"/>
              </p:cNvSpPr>
              <p:nvPr/>
            </p:nvSpPr>
            <p:spPr bwMode="auto">
              <a:xfrm>
                <a:off x="1394" y="17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3" name="Freeform 1072"/>
              <p:cNvSpPr>
                <a:spLocks/>
              </p:cNvSpPr>
              <p:nvPr/>
            </p:nvSpPr>
            <p:spPr bwMode="auto">
              <a:xfrm>
                <a:off x="1382" y="1701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3 w 25"/>
                  <a:gd name="T5" fmla="*/ 8 h 25"/>
                  <a:gd name="T6" fmla="*/ 20 w 25"/>
                  <a:gd name="T7" fmla="*/ 4 h 25"/>
                  <a:gd name="T8" fmla="*/ 17 w 25"/>
                  <a:gd name="T9" fmla="*/ 1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1 h 25"/>
                  <a:gd name="T16" fmla="*/ 3 w 25"/>
                  <a:gd name="T17" fmla="*/ 4 h 25"/>
                  <a:gd name="T18" fmla="*/ 0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0 w 25"/>
                  <a:gd name="T25" fmla="*/ 19 h 25"/>
                  <a:gd name="T26" fmla="*/ 3 w 25"/>
                  <a:gd name="T27" fmla="*/ 22 h 25"/>
                  <a:gd name="T28" fmla="*/ 8 w 25"/>
                  <a:gd name="T29" fmla="*/ 25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5 h 25"/>
                  <a:gd name="T36" fmla="*/ 20 w 25"/>
                  <a:gd name="T37" fmla="*/ 22 h 25"/>
                  <a:gd name="T38" fmla="*/ 23 w 25"/>
                  <a:gd name="T39" fmla="*/ 19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3" y="8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0" y="22"/>
                    </a:lnTo>
                    <a:lnTo>
                      <a:pt x="23" y="19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4" name="Freeform 1073"/>
              <p:cNvSpPr>
                <a:spLocks noEditPoints="1"/>
              </p:cNvSpPr>
              <p:nvPr/>
            </p:nvSpPr>
            <p:spPr bwMode="auto">
              <a:xfrm>
                <a:off x="1429" y="1720"/>
                <a:ext cx="26" cy="25"/>
              </a:xfrm>
              <a:custGeom>
                <a:avLst/>
                <a:gdLst>
                  <a:gd name="T0" fmla="*/ 13 w 26"/>
                  <a:gd name="T1" fmla="*/ 12 h 25"/>
                  <a:gd name="T2" fmla="*/ 13 w 26"/>
                  <a:gd name="T3" fmla="*/ 12 h 25"/>
                  <a:gd name="T4" fmla="*/ 26 w 26"/>
                  <a:gd name="T5" fmla="*/ 12 h 25"/>
                  <a:gd name="T6" fmla="*/ 26 w 26"/>
                  <a:gd name="T7" fmla="*/ 12 h 25"/>
                  <a:gd name="T8" fmla="*/ 24 w 26"/>
                  <a:gd name="T9" fmla="*/ 8 h 25"/>
                  <a:gd name="T10" fmla="*/ 23 w 26"/>
                  <a:gd name="T11" fmla="*/ 3 h 25"/>
                  <a:gd name="T12" fmla="*/ 18 w 26"/>
                  <a:gd name="T13" fmla="*/ 0 h 25"/>
                  <a:gd name="T14" fmla="*/ 13 w 26"/>
                  <a:gd name="T15" fmla="*/ 0 h 25"/>
                  <a:gd name="T16" fmla="*/ 13 w 26"/>
                  <a:gd name="T17" fmla="*/ 0 h 25"/>
                  <a:gd name="T18" fmla="*/ 8 w 26"/>
                  <a:gd name="T19" fmla="*/ 0 h 25"/>
                  <a:gd name="T20" fmla="*/ 3 w 26"/>
                  <a:gd name="T21" fmla="*/ 3 h 25"/>
                  <a:gd name="T22" fmla="*/ 2 w 26"/>
                  <a:gd name="T23" fmla="*/ 8 h 25"/>
                  <a:gd name="T24" fmla="*/ 0 w 26"/>
                  <a:gd name="T25" fmla="*/ 12 h 25"/>
                  <a:gd name="T26" fmla="*/ 0 w 26"/>
                  <a:gd name="T27" fmla="*/ 12 h 25"/>
                  <a:gd name="T28" fmla="*/ 2 w 26"/>
                  <a:gd name="T29" fmla="*/ 17 h 25"/>
                  <a:gd name="T30" fmla="*/ 3 w 26"/>
                  <a:gd name="T31" fmla="*/ 20 h 25"/>
                  <a:gd name="T32" fmla="*/ 8 w 26"/>
                  <a:gd name="T33" fmla="*/ 23 h 25"/>
                  <a:gd name="T34" fmla="*/ 13 w 26"/>
                  <a:gd name="T35" fmla="*/ 25 h 25"/>
                  <a:gd name="T36" fmla="*/ 13 w 26"/>
                  <a:gd name="T37" fmla="*/ 25 h 25"/>
                  <a:gd name="T38" fmla="*/ 18 w 26"/>
                  <a:gd name="T39" fmla="*/ 23 h 25"/>
                  <a:gd name="T40" fmla="*/ 23 w 26"/>
                  <a:gd name="T41" fmla="*/ 20 h 25"/>
                  <a:gd name="T42" fmla="*/ 24 w 26"/>
                  <a:gd name="T43" fmla="*/ 17 h 25"/>
                  <a:gd name="T44" fmla="*/ 26 w 26"/>
                  <a:gd name="T45" fmla="*/ 12 h 25"/>
                  <a:gd name="T46" fmla="*/ 26 w 26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5" name="Line 1074"/>
              <p:cNvSpPr>
                <a:spLocks noChangeShapeType="1"/>
              </p:cNvSpPr>
              <p:nvPr/>
            </p:nvSpPr>
            <p:spPr bwMode="auto">
              <a:xfrm>
                <a:off x="1442" y="173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6" name="Freeform 1075"/>
              <p:cNvSpPr>
                <a:spLocks/>
              </p:cNvSpPr>
              <p:nvPr/>
            </p:nvSpPr>
            <p:spPr bwMode="auto">
              <a:xfrm>
                <a:off x="1429" y="1720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8 h 25"/>
                  <a:gd name="T6" fmla="*/ 23 w 26"/>
                  <a:gd name="T7" fmla="*/ 3 h 25"/>
                  <a:gd name="T8" fmla="*/ 18 w 26"/>
                  <a:gd name="T9" fmla="*/ 0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0 h 25"/>
                  <a:gd name="T16" fmla="*/ 3 w 26"/>
                  <a:gd name="T17" fmla="*/ 3 h 25"/>
                  <a:gd name="T18" fmla="*/ 2 w 26"/>
                  <a:gd name="T19" fmla="*/ 8 h 25"/>
                  <a:gd name="T20" fmla="*/ 0 w 26"/>
                  <a:gd name="T21" fmla="*/ 12 h 25"/>
                  <a:gd name="T22" fmla="*/ 0 w 26"/>
                  <a:gd name="T23" fmla="*/ 12 h 25"/>
                  <a:gd name="T24" fmla="*/ 2 w 26"/>
                  <a:gd name="T25" fmla="*/ 17 h 25"/>
                  <a:gd name="T26" fmla="*/ 3 w 26"/>
                  <a:gd name="T27" fmla="*/ 20 h 25"/>
                  <a:gd name="T28" fmla="*/ 8 w 26"/>
                  <a:gd name="T29" fmla="*/ 23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3 h 25"/>
                  <a:gd name="T36" fmla="*/ 23 w 26"/>
                  <a:gd name="T37" fmla="*/ 20 h 25"/>
                  <a:gd name="T38" fmla="*/ 24 w 26"/>
                  <a:gd name="T39" fmla="*/ 17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7" name="Line 1076"/>
              <p:cNvSpPr>
                <a:spLocks noChangeShapeType="1"/>
              </p:cNvSpPr>
              <p:nvPr/>
            </p:nvSpPr>
            <p:spPr bwMode="auto">
              <a:xfrm>
                <a:off x="1442" y="173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8" name="Freeform 1077"/>
              <p:cNvSpPr>
                <a:spLocks/>
              </p:cNvSpPr>
              <p:nvPr/>
            </p:nvSpPr>
            <p:spPr bwMode="auto">
              <a:xfrm>
                <a:off x="1429" y="1720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8 h 25"/>
                  <a:gd name="T6" fmla="*/ 23 w 26"/>
                  <a:gd name="T7" fmla="*/ 3 h 25"/>
                  <a:gd name="T8" fmla="*/ 18 w 26"/>
                  <a:gd name="T9" fmla="*/ 0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0 h 25"/>
                  <a:gd name="T16" fmla="*/ 3 w 26"/>
                  <a:gd name="T17" fmla="*/ 3 h 25"/>
                  <a:gd name="T18" fmla="*/ 2 w 26"/>
                  <a:gd name="T19" fmla="*/ 8 h 25"/>
                  <a:gd name="T20" fmla="*/ 0 w 26"/>
                  <a:gd name="T21" fmla="*/ 12 h 25"/>
                  <a:gd name="T22" fmla="*/ 0 w 26"/>
                  <a:gd name="T23" fmla="*/ 12 h 25"/>
                  <a:gd name="T24" fmla="*/ 2 w 26"/>
                  <a:gd name="T25" fmla="*/ 17 h 25"/>
                  <a:gd name="T26" fmla="*/ 3 w 26"/>
                  <a:gd name="T27" fmla="*/ 20 h 25"/>
                  <a:gd name="T28" fmla="*/ 8 w 26"/>
                  <a:gd name="T29" fmla="*/ 23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3 h 25"/>
                  <a:gd name="T36" fmla="*/ 23 w 26"/>
                  <a:gd name="T37" fmla="*/ 20 h 25"/>
                  <a:gd name="T38" fmla="*/ 24 w 26"/>
                  <a:gd name="T39" fmla="*/ 17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" name="Freeform 1078"/>
              <p:cNvSpPr>
                <a:spLocks noEditPoints="1"/>
              </p:cNvSpPr>
              <p:nvPr/>
            </p:nvSpPr>
            <p:spPr bwMode="auto">
              <a:xfrm>
                <a:off x="1472" y="1850"/>
                <a:ext cx="26" cy="25"/>
              </a:xfrm>
              <a:custGeom>
                <a:avLst/>
                <a:gdLst>
                  <a:gd name="T0" fmla="*/ 13 w 26"/>
                  <a:gd name="T1" fmla="*/ 13 h 25"/>
                  <a:gd name="T2" fmla="*/ 13 w 26"/>
                  <a:gd name="T3" fmla="*/ 13 h 25"/>
                  <a:gd name="T4" fmla="*/ 26 w 26"/>
                  <a:gd name="T5" fmla="*/ 13 h 25"/>
                  <a:gd name="T6" fmla="*/ 26 w 26"/>
                  <a:gd name="T7" fmla="*/ 13 h 25"/>
                  <a:gd name="T8" fmla="*/ 26 w 26"/>
                  <a:gd name="T9" fmla="*/ 8 h 25"/>
                  <a:gd name="T10" fmla="*/ 22 w 26"/>
                  <a:gd name="T11" fmla="*/ 3 h 25"/>
                  <a:gd name="T12" fmla="*/ 18 w 26"/>
                  <a:gd name="T13" fmla="*/ 2 h 25"/>
                  <a:gd name="T14" fmla="*/ 13 w 26"/>
                  <a:gd name="T15" fmla="*/ 0 h 25"/>
                  <a:gd name="T16" fmla="*/ 13 w 26"/>
                  <a:gd name="T17" fmla="*/ 0 h 25"/>
                  <a:gd name="T18" fmla="*/ 8 w 26"/>
                  <a:gd name="T19" fmla="*/ 2 h 25"/>
                  <a:gd name="T20" fmla="*/ 5 w 26"/>
                  <a:gd name="T21" fmla="*/ 3 h 25"/>
                  <a:gd name="T22" fmla="*/ 2 w 26"/>
                  <a:gd name="T23" fmla="*/ 8 h 25"/>
                  <a:gd name="T24" fmla="*/ 0 w 26"/>
                  <a:gd name="T25" fmla="*/ 13 h 25"/>
                  <a:gd name="T26" fmla="*/ 0 w 26"/>
                  <a:gd name="T27" fmla="*/ 13 h 25"/>
                  <a:gd name="T28" fmla="*/ 2 w 26"/>
                  <a:gd name="T29" fmla="*/ 18 h 25"/>
                  <a:gd name="T30" fmla="*/ 5 w 26"/>
                  <a:gd name="T31" fmla="*/ 22 h 25"/>
                  <a:gd name="T32" fmla="*/ 8 w 26"/>
                  <a:gd name="T33" fmla="*/ 24 h 25"/>
                  <a:gd name="T34" fmla="*/ 13 w 26"/>
                  <a:gd name="T35" fmla="*/ 25 h 25"/>
                  <a:gd name="T36" fmla="*/ 13 w 26"/>
                  <a:gd name="T37" fmla="*/ 25 h 25"/>
                  <a:gd name="T38" fmla="*/ 18 w 26"/>
                  <a:gd name="T39" fmla="*/ 24 h 25"/>
                  <a:gd name="T40" fmla="*/ 22 w 26"/>
                  <a:gd name="T41" fmla="*/ 22 h 25"/>
                  <a:gd name="T42" fmla="*/ 26 w 26"/>
                  <a:gd name="T43" fmla="*/ 18 h 25"/>
                  <a:gd name="T44" fmla="*/ 26 w 26"/>
                  <a:gd name="T45" fmla="*/ 13 h 25"/>
                  <a:gd name="T46" fmla="*/ 26 w 26"/>
                  <a:gd name="T4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5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" name="Line 1079"/>
              <p:cNvSpPr>
                <a:spLocks noChangeShapeType="1"/>
              </p:cNvSpPr>
              <p:nvPr/>
            </p:nvSpPr>
            <p:spPr bwMode="auto">
              <a:xfrm>
                <a:off x="1485" y="18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" name="Freeform 1080"/>
              <p:cNvSpPr>
                <a:spLocks/>
              </p:cNvSpPr>
              <p:nvPr/>
            </p:nvSpPr>
            <p:spPr bwMode="auto">
              <a:xfrm>
                <a:off x="1472" y="1850"/>
                <a:ext cx="26" cy="25"/>
              </a:xfrm>
              <a:custGeom>
                <a:avLst/>
                <a:gdLst>
                  <a:gd name="T0" fmla="*/ 26 w 26"/>
                  <a:gd name="T1" fmla="*/ 13 h 25"/>
                  <a:gd name="T2" fmla="*/ 26 w 26"/>
                  <a:gd name="T3" fmla="*/ 13 h 25"/>
                  <a:gd name="T4" fmla="*/ 26 w 26"/>
                  <a:gd name="T5" fmla="*/ 8 h 25"/>
                  <a:gd name="T6" fmla="*/ 22 w 26"/>
                  <a:gd name="T7" fmla="*/ 3 h 25"/>
                  <a:gd name="T8" fmla="*/ 18 w 26"/>
                  <a:gd name="T9" fmla="*/ 2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2 h 25"/>
                  <a:gd name="T16" fmla="*/ 5 w 26"/>
                  <a:gd name="T17" fmla="*/ 3 h 25"/>
                  <a:gd name="T18" fmla="*/ 2 w 26"/>
                  <a:gd name="T19" fmla="*/ 8 h 25"/>
                  <a:gd name="T20" fmla="*/ 0 w 26"/>
                  <a:gd name="T21" fmla="*/ 13 h 25"/>
                  <a:gd name="T22" fmla="*/ 0 w 26"/>
                  <a:gd name="T23" fmla="*/ 13 h 25"/>
                  <a:gd name="T24" fmla="*/ 2 w 26"/>
                  <a:gd name="T25" fmla="*/ 18 h 25"/>
                  <a:gd name="T26" fmla="*/ 5 w 26"/>
                  <a:gd name="T27" fmla="*/ 22 h 25"/>
                  <a:gd name="T28" fmla="*/ 8 w 26"/>
                  <a:gd name="T29" fmla="*/ 24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4 h 25"/>
                  <a:gd name="T36" fmla="*/ 22 w 26"/>
                  <a:gd name="T37" fmla="*/ 22 h 25"/>
                  <a:gd name="T38" fmla="*/ 26 w 26"/>
                  <a:gd name="T39" fmla="*/ 18 h 25"/>
                  <a:gd name="T40" fmla="*/ 26 w 26"/>
                  <a:gd name="T41" fmla="*/ 13 h 25"/>
                  <a:gd name="T42" fmla="*/ 26 w 26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" name="Line 1081"/>
              <p:cNvSpPr>
                <a:spLocks noChangeShapeType="1"/>
              </p:cNvSpPr>
              <p:nvPr/>
            </p:nvSpPr>
            <p:spPr bwMode="auto">
              <a:xfrm>
                <a:off x="1485" y="186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" name="Freeform 1082"/>
              <p:cNvSpPr>
                <a:spLocks/>
              </p:cNvSpPr>
              <p:nvPr/>
            </p:nvSpPr>
            <p:spPr bwMode="auto">
              <a:xfrm>
                <a:off x="1472" y="1850"/>
                <a:ext cx="26" cy="25"/>
              </a:xfrm>
              <a:custGeom>
                <a:avLst/>
                <a:gdLst>
                  <a:gd name="T0" fmla="*/ 26 w 26"/>
                  <a:gd name="T1" fmla="*/ 13 h 25"/>
                  <a:gd name="T2" fmla="*/ 26 w 26"/>
                  <a:gd name="T3" fmla="*/ 13 h 25"/>
                  <a:gd name="T4" fmla="*/ 26 w 26"/>
                  <a:gd name="T5" fmla="*/ 8 h 25"/>
                  <a:gd name="T6" fmla="*/ 22 w 26"/>
                  <a:gd name="T7" fmla="*/ 3 h 25"/>
                  <a:gd name="T8" fmla="*/ 18 w 26"/>
                  <a:gd name="T9" fmla="*/ 2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2 h 25"/>
                  <a:gd name="T16" fmla="*/ 5 w 26"/>
                  <a:gd name="T17" fmla="*/ 3 h 25"/>
                  <a:gd name="T18" fmla="*/ 2 w 26"/>
                  <a:gd name="T19" fmla="*/ 8 h 25"/>
                  <a:gd name="T20" fmla="*/ 0 w 26"/>
                  <a:gd name="T21" fmla="*/ 13 h 25"/>
                  <a:gd name="T22" fmla="*/ 0 w 26"/>
                  <a:gd name="T23" fmla="*/ 13 h 25"/>
                  <a:gd name="T24" fmla="*/ 2 w 26"/>
                  <a:gd name="T25" fmla="*/ 18 h 25"/>
                  <a:gd name="T26" fmla="*/ 5 w 26"/>
                  <a:gd name="T27" fmla="*/ 22 h 25"/>
                  <a:gd name="T28" fmla="*/ 8 w 26"/>
                  <a:gd name="T29" fmla="*/ 24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4 h 25"/>
                  <a:gd name="T36" fmla="*/ 22 w 26"/>
                  <a:gd name="T37" fmla="*/ 22 h 25"/>
                  <a:gd name="T38" fmla="*/ 26 w 26"/>
                  <a:gd name="T39" fmla="*/ 18 h 25"/>
                  <a:gd name="T40" fmla="*/ 26 w 26"/>
                  <a:gd name="T41" fmla="*/ 13 h 25"/>
                  <a:gd name="T42" fmla="*/ 26 w 26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" name="Freeform 1083"/>
              <p:cNvSpPr>
                <a:spLocks noEditPoints="1"/>
              </p:cNvSpPr>
              <p:nvPr/>
            </p:nvSpPr>
            <p:spPr bwMode="auto">
              <a:xfrm>
                <a:off x="1512" y="1702"/>
                <a:ext cx="25" cy="24"/>
              </a:xfrm>
              <a:custGeom>
                <a:avLst/>
                <a:gdLst>
                  <a:gd name="T0" fmla="*/ 13 w 25"/>
                  <a:gd name="T1" fmla="*/ 13 h 24"/>
                  <a:gd name="T2" fmla="*/ 13 w 25"/>
                  <a:gd name="T3" fmla="*/ 13 h 24"/>
                  <a:gd name="T4" fmla="*/ 25 w 25"/>
                  <a:gd name="T5" fmla="*/ 13 h 24"/>
                  <a:gd name="T6" fmla="*/ 25 w 25"/>
                  <a:gd name="T7" fmla="*/ 13 h 24"/>
                  <a:gd name="T8" fmla="*/ 24 w 25"/>
                  <a:gd name="T9" fmla="*/ 7 h 24"/>
                  <a:gd name="T10" fmla="*/ 21 w 25"/>
                  <a:gd name="T11" fmla="*/ 3 h 24"/>
                  <a:gd name="T12" fmla="*/ 17 w 25"/>
                  <a:gd name="T13" fmla="*/ 0 h 24"/>
                  <a:gd name="T14" fmla="*/ 13 w 25"/>
                  <a:gd name="T15" fmla="*/ 0 h 24"/>
                  <a:gd name="T16" fmla="*/ 13 w 25"/>
                  <a:gd name="T17" fmla="*/ 0 h 24"/>
                  <a:gd name="T18" fmla="*/ 6 w 25"/>
                  <a:gd name="T19" fmla="*/ 0 h 24"/>
                  <a:gd name="T20" fmla="*/ 3 w 25"/>
                  <a:gd name="T21" fmla="*/ 3 h 24"/>
                  <a:gd name="T22" fmla="*/ 0 w 25"/>
                  <a:gd name="T23" fmla="*/ 7 h 24"/>
                  <a:gd name="T24" fmla="*/ 0 w 25"/>
                  <a:gd name="T25" fmla="*/ 13 h 24"/>
                  <a:gd name="T26" fmla="*/ 0 w 25"/>
                  <a:gd name="T27" fmla="*/ 13 h 24"/>
                  <a:gd name="T28" fmla="*/ 0 w 25"/>
                  <a:gd name="T29" fmla="*/ 18 h 24"/>
                  <a:gd name="T30" fmla="*/ 3 w 25"/>
                  <a:gd name="T31" fmla="*/ 21 h 24"/>
                  <a:gd name="T32" fmla="*/ 6 w 25"/>
                  <a:gd name="T33" fmla="*/ 24 h 24"/>
                  <a:gd name="T34" fmla="*/ 13 w 25"/>
                  <a:gd name="T35" fmla="*/ 24 h 24"/>
                  <a:gd name="T36" fmla="*/ 13 w 25"/>
                  <a:gd name="T37" fmla="*/ 24 h 24"/>
                  <a:gd name="T38" fmla="*/ 17 w 25"/>
                  <a:gd name="T39" fmla="*/ 24 h 24"/>
                  <a:gd name="T40" fmla="*/ 21 w 25"/>
                  <a:gd name="T41" fmla="*/ 21 h 24"/>
                  <a:gd name="T42" fmla="*/ 24 w 25"/>
                  <a:gd name="T43" fmla="*/ 18 h 24"/>
                  <a:gd name="T44" fmla="*/ 25 w 25"/>
                  <a:gd name="T45" fmla="*/ 13 h 24"/>
                  <a:gd name="T46" fmla="*/ 25 w 25"/>
                  <a:gd name="T4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4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" name="Line 1084"/>
              <p:cNvSpPr>
                <a:spLocks noChangeShapeType="1"/>
              </p:cNvSpPr>
              <p:nvPr/>
            </p:nvSpPr>
            <p:spPr bwMode="auto">
              <a:xfrm>
                <a:off x="1525" y="17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" name="Freeform 1085"/>
              <p:cNvSpPr>
                <a:spLocks/>
              </p:cNvSpPr>
              <p:nvPr/>
            </p:nvSpPr>
            <p:spPr bwMode="auto">
              <a:xfrm>
                <a:off x="1512" y="1702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25 w 25"/>
                  <a:gd name="T3" fmla="*/ 13 h 24"/>
                  <a:gd name="T4" fmla="*/ 24 w 25"/>
                  <a:gd name="T5" fmla="*/ 7 h 24"/>
                  <a:gd name="T6" fmla="*/ 21 w 25"/>
                  <a:gd name="T7" fmla="*/ 3 h 24"/>
                  <a:gd name="T8" fmla="*/ 17 w 25"/>
                  <a:gd name="T9" fmla="*/ 0 h 24"/>
                  <a:gd name="T10" fmla="*/ 13 w 25"/>
                  <a:gd name="T11" fmla="*/ 0 h 24"/>
                  <a:gd name="T12" fmla="*/ 13 w 25"/>
                  <a:gd name="T13" fmla="*/ 0 h 24"/>
                  <a:gd name="T14" fmla="*/ 6 w 25"/>
                  <a:gd name="T15" fmla="*/ 0 h 24"/>
                  <a:gd name="T16" fmla="*/ 3 w 25"/>
                  <a:gd name="T17" fmla="*/ 3 h 24"/>
                  <a:gd name="T18" fmla="*/ 0 w 25"/>
                  <a:gd name="T19" fmla="*/ 7 h 24"/>
                  <a:gd name="T20" fmla="*/ 0 w 25"/>
                  <a:gd name="T21" fmla="*/ 13 h 24"/>
                  <a:gd name="T22" fmla="*/ 0 w 25"/>
                  <a:gd name="T23" fmla="*/ 13 h 24"/>
                  <a:gd name="T24" fmla="*/ 0 w 25"/>
                  <a:gd name="T25" fmla="*/ 18 h 24"/>
                  <a:gd name="T26" fmla="*/ 3 w 25"/>
                  <a:gd name="T27" fmla="*/ 21 h 24"/>
                  <a:gd name="T28" fmla="*/ 6 w 25"/>
                  <a:gd name="T29" fmla="*/ 24 h 24"/>
                  <a:gd name="T30" fmla="*/ 13 w 25"/>
                  <a:gd name="T31" fmla="*/ 24 h 24"/>
                  <a:gd name="T32" fmla="*/ 13 w 25"/>
                  <a:gd name="T33" fmla="*/ 24 h 24"/>
                  <a:gd name="T34" fmla="*/ 17 w 25"/>
                  <a:gd name="T35" fmla="*/ 24 h 24"/>
                  <a:gd name="T36" fmla="*/ 21 w 25"/>
                  <a:gd name="T37" fmla="*/ 21 h 24"/>
                  <a:gd name="T38" fmla="*/ 24 w 25"/>
                  <a:gd name="T39" fmla="*/ 18 h 24"/>
                  <a:gd name="T40" fmla="*/ 25 w 25"/>
                  <a:gd name="T41" fmla="*/ 13 h 24"/>
                  <a:gd name="T42" fmla="*/ 25 w 25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" name="Line 1086"/>
              <p:cNvSpPr>
                <a:spLocks noChangeShapeType="1"/>
              </p:cNvSpPr>
              <p:nvPr/>
            </p:nvSpPr>
            <p:spPr bwMode="auto">
              <a:xfrm>
                <a:off x="1525" y="17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" name="Freeform 1087"/>
              <p:cNvSpPr>
                <a:spLocks/>
              </p:cNvSpPr>
              <p:nvPr/>
            </p:nvSpPr>
            <p:spPr bwMode="auto">
              <a:xfrm>
                <a:off x="1512" y="1702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25 w 25"/>
                  <a:gd name="T3" fmla="*/ 13 h 24"/>
                  <a:gd name="T4" fmla="*/ 24 w 25"/>
                  <a:gd name="T5" fmla="*/ 7 h 24"/>
                  <a:gd name="T6" fmla="*/ 21 w 25"/>
                  <a:gd name="T7" fmla="*/ 3 h 24"/>
                  <a:gd name="T8" fmla="*/ 17 w 25"/>
                  <a:gd name="T9" fmla="*/ 0 h 24"/>
                  <a:gd name="T10" fmla="*/ 13 w 25"/>
                  <a:gd name="T11" fmla="*/ 0 h 24"/>
                  <a:gd name="T12" fmla="*/ 13 w 25"/>
                  <a:gd name="T13" fmla="*/ 0 h 24"/>
                  <a:gd name="T14" fmla="*/ 6 w 25"/>
                  <a:gd name="T15" fmla="*/ 0 h 24"/>
                  <a:gd name="T16" fmla="*/ 3 w 25"/>
                  <a:gd name="T17" fmla="*/ 3 h 24"/>
                  <a:gd name="T18" fmla="*/ 0 w 25"/>
                  <a:gd name="T19" fmla="*/ 7 h 24"/>
                  <a:gd name="T20" fmla="*/ 0 w 25"/>
                  <a:gd name="T21" fmla="*/ 13 h 24"/>
                  <a:gd name="T22" fmla="*/ 0 w 25"/>
                  <a:gd name="T23" fmla="*/ 13 h 24"/>
                  <a:gd name="T24" fmla="*/ 0 w 25"/>
                  <a:gd name="T25" fmla="*/ 18 h 24"/>
                  <a:gd name="T26" fmla="*/ 3 w 25"/>
                  <a:gd name="T27" fmla="*/ 21 h 24"/>
                  <a:gd name="T28" fmla="*/ 6 w 25"/>
                  <a:gd name="T29" fmla="*/ 24 h 24"/>
                  <a:gd name="T30" fmla="*/ 13 w 25"/>
                  <a:gd name="T31" fmla="*/ 24 h 24"/>
                  <a:gd name="T32" fmla="*/ 13 w 25"/>
                  <a:gd name="T33" fmla="*/ 24 h 24"/>
                  <a:gd name="T34" fmla="*/ 17 w 25"/>
                  <a:gd name="T35" fmla="*/ 24 h 24"/>
                  <a:gd name="T36" fmla="*/ 21 w 25"/>
                  <a:gd name="T37" fmla="*/ 21 h 24"/>
                  <a:gd name="T38" fmla="*/ 24 w 25"/>
                  <a:gd name="T39" fmla="*/ 18 h 24"/>
                  <a:gd name="T40" fmla="*/ 25 w 25"/>
                  <a:gd name="T41" fmla="*/ 13 h 24"/>
                  <a:gd name="T42" fmla="*/ 25 w 25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" name="Freeform 1088"/>
              <p:cNvSpPr>
                <a:spLocks noEditPoints="1"/>
              </p:cNvSpPr>
              <p:nvPr/>
            </p:nvSpPr>
            <p:spPr bwMode="auto">
              <a:xfrm>
                <a:off x="1523" y="1716"/>
                <a:ext cx="26" cy="26"/>
              </a:xfrm>
              <a:custGeom>
                <a:avLst/>
                <a:gdLst>
                  <a:gd name="T0" fmla="*/ 13 w 26"/>
                  <a:gd name="T1" fmla="*/ 13 h 26"/>
                  <a:gd name="T2" fmla="*/ 13 w 26"/>
                  <a:gd name="T3" fmla="*/ 13 h 26"/>
                  <a:gd name="T4" fmla="*/ 26 w 26"/>
                  <a:gd name="T5" fmla="*/ 13 h 26"/>
                  <a:gd name="T6" fmla="*/ 26 w 26"/>
                  <a:gd name="T7" fmla="*/ 13 h 26"/>
                  <a:gd name="T8" fmla="*/ 26 w 26"/>
                  <a:gd name="T9" fmla="*/ 8 h 26"/>
                  <a:gd name="T10" fmla="*/ 22 w 26"/>
                  <a:gd name="T11" fmla="*/ 4 h 26"/>
                  <a:gd name="T12" fmla="*/ 18 w 26"/>
                  <a:gd name="T13" fmla="*/ 2 h 26"/>
                  <a:gd name="T14" fmla="*/ 13 w 26"/>
                  <a:gd name="T15" fmla="*/ 0 h 26"/>
                  <a:gd name="T16" fmla="*/ 13 w 26"/>
                  <a:gd name="T17" fmla="*/ 0 h 26"/>
                  <a:gd name="T18" fmla="*/ 8 w 26"/>
                  <a:gd name="T19" fmla="*/ 2 h 26"/>
                  <a:gd name="T20" fmla="*/ 5 w 26"/>
                  <a:gd name="T21" fmla="*/ 4 h 26"/>
                  <a:gd name="T22" fmla="*/ 2 w 26"/>
                  <a:gd name="T23" fmla="*/ 8 h 26"/>
                  <a:gd name="T24" fmla="*/ 0 w 26"/>
                  <a:gd name="T25" fmla="*/ 13 h 26"/>
                  <a:gd name="T26" fmla="*/ 0 w 26"/>
                  <a:gd name="T27" fmla="*/ 13 h 26"/>
                  <a:gd name="T28" fmla="*/ 2 w 26"/>
                  <a:gd name="T29" fmla="*/ 18 h 26"/>
                  <a:gd name="T30" fmla="*/ 5 w 26"/>
                  <a:gd name="T31" fmla="*/ 23 h 26"/>
                  <a:gd name="T32" fmla="*/ 8 w 26"/>
                  <a:gd name="T33" fmla="*/ 24 h 26"/>
                  <a:gd name="T34" fmla="*/ 13 w 26"/>
                  <a:gd name="T35" fmla="*/ 26 h 26"/>
                  <a:gd name="T36" fmla="*/ 13 w 26"/>
                  <a:gd name="T37" fmla="*/ 26 h 26"/>
                  <a:gd name="T38" fmla="*/ 18 w 26"/>
                  <a:gd name="T39" fmla="*/ 24 h 26"/>
                  <a:gd name="T40" fmla="*/ 22 w 26"/>
                  <a:gd name="T41" fmla="*/ 23 h 26"/>
                  <a:gd name="T42" fmla="*/ 26 w 26"/>
                  <a:gd name="T43" fmla="*/ 18 h 26"/>
                  <a:gd name="T44" fmla="*/ 26 w 26"/>
                  <a:gd name="T45" fmla="*/ 13 h 26"/>
                  <a:gd name="T46" fmla="*/ 26 w 26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" name="Line 1089"/>
              <p:cNvSpPr>
                <a:spLocks noChangeShapeType="1"/>
              </p:cNvSpPr>
              <p:nvPr/>
            </p:nvSpPr>
            <p:spPr bwMode="auto">
              <a:xfrm>
                <a:off x="1536" y="172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" name="Freeform 1090"/>
              <p:cNvSpPr>
                <a:spLocks/>
              </p:cNvSpPr>
              <p:nvPr/>
            </p:nvSpPr>
            <p:spPr bwMode="auto">
              <a:xfrm>
                <a:off x="1523" y="1716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6 w 26"/>
                  <a:gd name="T5" fmla="*/ 8 h 26"/>
                  <a:gd name="T6" fmla="*/ 22 w 26"/>
                  <a:gd name="T7" fmla="*/ 4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5 w 26"/>
                  <a:gd name="T17" fmla="*/ 4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3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2 w 26"/>
                  <a:gd name="T37" fmla="*/ 23 h 26"/>
                  <a:gd name="T38" fmla="*/ 26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" name="Line 1091"/>
              <p:cNvSpPr>
                <a:spLocks noChangeShapeType="1"/>
              </p:cNvSpPr>
              <p:nvPr/>
            </p:nvSpPr>
            <p:spPr bwMode="auto">
              <a:xfrm>
                <a:off x="1536" y="172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" name="Freeform 1092"/>
              <p:cNvSpPr>
                <a:spLocks/>
              </p:cNvSpPr>
              <p:nvPr/>
            </p:nvSpPr>
            <p:spPr bwMode="auto">
              <a:xfrm>
                <a:off x="1523" y="1716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6 w 26"/>
                  <a:gd name="T5" fmla="*/ 8 h 26"/>
                  <a:gd name="T6" fmla="*/ 22 w 26"/>
                  <a:gd name="T7" fmla="*/ 4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5 w 26"/>
                  <a:gd name="T17" fmla="*/ 4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3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2 w 26"/>
                  <a:gd name="T37" fmla="*/ 23 h 26"/>
                  <a:gd name="T38" fmla="*/ 26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4" name="Freeform 1093"/>
              <p:cNvSpPr>
                <a:spLocks noEditPoints="1"/>
              </p:cNvSpPr>
              <p:nvPr/>
            </p:nvSpPr>
            <p:spPr bwMode="auto">
              <a:xfrm>
                <a:off x="1626" y="1839"/>
                <a:ext cx="26" cy="24"/>
              </a:xfrm>
              <a:custGeom>
                <a:avLst/>
                <a:gdLst>
                  <a:gd name="T0" fmla="*/ 13 w 26"/>
                  <a:gd name="T1" fmla="*/ 13 h 24"/>
                  <a:gd name="T2" fmla="*/ 13 w 26"/>
                  <a:gd name="T3" fmla="*/ 13 h 24"/>
                  <a:gd name="T4" fmla="*/ 26 w 26"/>
                  <a:gd name="T5" fmla="*/ 13 h 24"/>
                  <a:gd name="T6" fmla="*/ 26 w 26"/>
                  <a:gd name="T7" fmla="*/ 13 h 24"/>
                  <a:gd name="T8" fmla="*/ 26 w 26"/>
                  <a:gd name="T9" fmla="*/ 6 h 24"/>
                  <a:gd name="T10" fmla="*/ 23 w 26"/>
                  <a:gd name="T11" fmla="*/ 3 h 24"/>
                  <a:gd name="T12" fmla="*/ 20 w 26"/>
                  <a:gd name="T13" fmla="*/ 0 h 24"/>
                  <a:gd name="T14" fmla="*/ 13 w 26"/>
                  <a:gd name="T15" fmla="*/ 0 h 24"/>
                  <a:gd name="T16" fmla="*/ 13 w 26"/>
                  <a:gd name="T17" fmla="*/ 0 h 24"/>
                  <a:gd name="T18" fmla="*/ 8 w 26"/>
                  <a:gd name="T19" fmla="*/ 0 h 24"/>
                  <a:gd name="T20" fmla="*/ 5 w 26"/>
                  <a:gd name="T21" fmla="*/ 3 h 24"/>
                  <a:gd name="T22" fmla="*/ 2 w 26"/>
                  <a:gd name="T23" fmla="*/ 6 h 24"/>
                  <a:gd name="T24" fmla="*/ 0 w 26"/>
                  <a:gd name="T25" fmla="*/ 13 h 24"/>
                  <a:gd name="T26" fmla="*/ 0 w 26"/>
                  <a:gd name="T27" fmla="*/ 13 h 24"/>
                  <a:gd name="T28" fmla="*/ 2 w 26"/>
                  <a:gd name="T29" fmla="*/ 17 h 24"/>
                  <a:gd name="T30" fmla="*/ 5 w 26"/>
                  <a:gd name="T31" fmla="*/ 21 h 24"/>
                  <a:gd name="T32" fmla="*/ 8 w 26"/>
                  <a:gd name="T33" fmla="*/ 24 h 24"/>
                  <a:gd name="T34" fmla="*/ 13 w 26"/>
                  <a:gd name="T35" fmla="*/ 24 h 24"/>
                  <a:gd name="T36" fmla="*/ 13 w 26"/>
                  <a:gd name="T37" fmla="*/ 24 h 24"/>
                  <a:gd name="T38" fmla="*/ 20 w 26"/>
                  <a:gd name="T39" fmla="*/ 24 h 24"/>
                  <a:gd name="T40" fmla="*/ 23 w 26"/>
                  <a:gd name="T41" fmla="*/ 21 h 24"/>
                  <a:gd name="T42" fmla="*/ 26 w 26"/>
                  <a:gd name="T43" fmla="*/ 17 h 24"/>
                  <a:gd name="T44" fmla="*/ 26 w 26"/>
                  <a:gd name="T45" fmla="*/ 13 h 24"/>
                  <a:gd name="T46" fmla="*/ 26 w 26"/>
                  <a:gd name="T4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4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" name="Line 1094"/>
              <p:cNvSpPr>
                <a:spLocks noChangeShapeType="1"/>
              </p:cNvSpPr>
              <p:nvPr/>
            </p:nvSpPr>
            <p:spPr bwMode="auto">
              <a:xfrm>
                <a:off x="1639" y="185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" name="Freeform 1095"/>
              <p:cNvSpPr>
                <a:spLocks/>
              </p:cNvSpPr>
              <p:nvPr/>
            </p:nvSpPr>
            <p:spPr bwMode="auto">
              <a:xfrm>
                <a:off x="1626" y="1839"/>
                <a:ext cx="26" cy="24"/>
              </a:xfrm>
              <a:custGeom>
                <a:avLst/>
                <a:gdLst>
                  <a:gd name="T0" fmla="*/ 26 w 26"/>
                  <a:gd name="T1" fmla="*/ 13 h 24"/>
                  <a:gd name="T2" fmla="*/ 26 w 26"/>
                  <a:gd name="T3" fmla="*/ 13 h 24"/>
                  <a:gd name="T4" fmla="*/ 26 w 26"/>
                  <a:gd name="T5" fmla="*/ 6 h 24"/>
                  <a:gd name="T6" fmla="*/ 23 w 26"/>
                  <a:gd name="T7" fmla="*/ 3 h 24"/>
                  <a:gd name="T8" fmla="*/ 20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8 w 26"/>
                  <a:gd name="T15" fmla="*/ 0 h 24"/>
                  <a:gd name="T16" fmla="*/ 5 w 26"/>
                  <a:gd name="T17" fmla="*/ 3 h 24"/>
                  <a:gd name="T18" fmla="*/ 2 w 26"/>
                  <a:gd name="T19" fmla="*/ 6 h 24"/>
                  <a:gd name="T20" fmla="*/ 0 w 26"/>
                  <a:gd name="T21" fmla="*/ 13 h 24"/>
                  <a:gd name="T22" fmla="*/ 0 w 26"/>
                  <a:gd name="T23" fmla="*/ 13 h 24"/>
                  <a:gd name="T24" fmla="*/ 2 w 26"/>
                  <a:gd name="T25" fmla="*/ 17 h 24"/>
                  <a:gd name="T26" fmla="*/ 5 w 26"/>
                  <a:gd name="T27" fmla="*/ 21 h 24"/>
                  <a:gd name="T28" fmla="*/ 8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20 w 26"/>
                  <a:gd name="T35" fmla="*/ 24 h 24"/>
                  <a:gd name="T36" fmla="*/ 23 w 26"/>
                  <a:gd name="T37" fmla="*/ 21 h 24"/>
                  <a:gd name="T38" fmla="*/ 26 w 26"/>
                  <a:gd name="T39" fmla="*/ 17 h 24"/>
                  <a:gd name="T40" fmla="*/ 26 w 26"/>
                  <a:gd name="T41" fmla="*/ 13 h 24"/>
                  <a:gd name="T42" fmla="*/ 26 w 26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" name="Line 1096"/>
              <p:cNvSpPr>
                <a:spLocks noChangeShapeType="1"/>
              </p:cNvSpPr>
              <p:nvPr/>
            </p:nvSpPr>
            <p:spPr bwMode="auto">
              <a:xfrm>
                <a:off x="1639" y="185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" name="Freeform 1097"/>
              <p:cNvSpPr>
                <a:spLocks/>
              </p:cNvSpPr>
              <p:nvPr/>
            </p:nvSpPr>
            <p:spPr bwMode="auto">
              <a:xfrm>
                <a:off x="1626" y="1839"/>
                <a:ext cx="26" cy="24"/>
              </a:xfrm>
              <a:custGeom>
                <a:avLst/>
                <a:gdLst>
                  <a:gd name="T0" fmla="*/ 26 w 26"/>
                  <a:gd name="T1" fmla="*/ 13 h 24"/>
                  <a:gd name="T2" fmla="*/ 26 w 26"/>
                  <a:gd name="T3" fmla="*/ 13 h 24"/>
                  <a:gd name="T4" fmla="*/ 26 w 26"/>
                  <a:gd name="T5" fmla="*/ 6 h 24"/>
                  <a:gd name="T6" fmla="*/ 23 w 26"/>
                  <a:gd name="T7" fmla="*/ 3 h 24"/>
                  <a:gd name="T8" fmla="*/ 20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8 w 26"/>
                  <a:gd name="T15" fmla="*/ 0 h 24"/>
                  <a:gd name="T16" fmla="*/ 5 w 26"/>
                  <a:gd name="T17" fmla="*/ 3 h 24"/>
                  <a:gd name="T18" fmla="*/ 2 w 26"/>
                  <a:gd name="T19" fmla="*/ 6 h 24"/>
                  <a:gd name="T20" fmla="*/ 0 w 26"/>
                  <a:gd name="T21" fmla="*/ 13 h 24"/>
                  <a:gd name="T22" fmla="*/ 0 w 26"/>
                  <a:gd name="T23" fmla="*/ 13 h 24"/>
                  <a:gd name="T24" fmla="*/ 2 w 26"/>
                  <a:gd name="T25" fmla="*/ 17 h 24"/>
                  <a:gd name="T26" fmla="*/ 5 w 26"/>
                  <a:gd name="T27" fmla="*/ 21 h 24"/>
                  <a:gd name="T28" fmla="*/ 8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20 w 26"/>
                  <a:gd name="T35" fmla="*/ 24 h 24"/>
                  <a:gd name="T36" fmla="*/ 23 w 26"/>
                  <a:gd name="T37" fmla="*/ 21 h 24"/>
                  <a:gd name="T38" fmla="*/ 26 w 26"/>
                  <a:gd name="T39" fmla="*/ 17 h 24"/>
                  <a:gd name="T40" fmla="*/ 26 w 26"/>
                  <a:gd name="T41" fmla="*/ 13 h 24"/>
                  <a:gd name="T42" fmla="*/ 26 w 26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3" y="21"/>
                    </a:lnTo>
                    <a:lnTo>
                      <a:pt x="26" y="17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" name="Freeform 1098"/>
              <p:cNvSpPr>
                <a:spLocks noEditPoints="1"/>
              </p:cNvSpPr>
              <p:nvPr/>
            </p:nvSpPr>
            <p:spPr bwMode="auto">
              <a:xfrm>
                <a:off x="1653" y="1729"/>
                <a:ext cx="26" cy="26"/>
              </a:xfrm>
              <a:custGeom>
                <a:avLst/>
                <a:gdLst>
                  <a:gd name="T0" fmla="*/ 13 w 26"/>
                  <a:gd name="T1" fmla="*/ 13 h 26"/>
                  <a:gd name="T2" fmla="*/ 13 w 26"/>
                  <a:gd name="T3" fmla="*/ 13 h 26"/>
                  <a:gd name="T4" fmla="*/ 26 w 26"/>
                  <a:gd name="T5" fmla="*/ 13 h 26"/>
                  <a:gd name="T6" fmla="*/ 26 w 26"/>
                  <a:gd name="T7" fmla="*/ 13 h 26"/>
                  <a:gd name="T8" fmla="*/ 24 w 26"/>
                  <a:gd name="T9" fmla="*/ 8 h 26"/>
                  <a:gd name="T10" fmla="*/ 23 w 26"/>
                  <a:gd name="T11" fmla="*/ 5 h 26"/>
                  <a:gd name="T12" fmla="*/ 18 w 26"/>
                  <a:gd name="T13" fmla="*/ 2 h 26"/>
                  <a:gd name="T14" fmla="*/ 13 w 26"/>
                  <a:gd name="T15" fmla="*/ 0 h 26"/>
                  <a:gd name="T16" fmla="*/ 13 w 26"/>
                  <a:gd name="T17" fmla="*/ 0 h 26"/>
                  <a:gd name="T18" fmla="*/ 8 w 26"/>
                  <a:gd name="T19" fmla="*/ 2 h 26"/>
                  <a:gd name="T20" fmla="*/ 5 w 26"/>
                  <a:gd name="T21" fmla="*/ 5 h 26"/>
                  <a:gd name="T22" fmla="*/ 2 w 26"/>
                  <a:gd name="T23" fmla="*/ 8 h 26"/>
                  <a:gd name="T24" fmla="*/ 0 w 26"/>
                  <a:gd name="T25" fmla="*/ 13 h 26"/>
                  <a:gd name="T26" fmla="*/ 0 w 26"/>
                  <a:gd name="T27" fmla="*/ 13 h 26"/>
                  <a:gd name="T28" fmla="*/ 2 w 26"/>
                  <a:gd name="T29" fmla="*/ 18 h 26"/>
                  <a:gd name="T30" fmla="*/ 5 w 26"/>
                  <a:gd name="T31" fmla="*/ 22 h 26"/>
                  <a:gd name="T32" fmla="*/ 8 w 26"/>
                  <a:gd name="T33" fmla="*/ 26 h 26"/>
                  <a:gd name="T34" fmla="*/ 13 w 26"/>
                  <a:gd name="T35" fmla="*/ 26 h 26"/>
                  <a:gd name="T36" fmla="*/ 13 w 26"/>
                  <a:gd name="T37" fmla="*/ 26 h 26"/>
                  <a:gd name="T38" fmla="*/ 18 w 26"/>
                  <a:gd name="T39" fmla="*/ 26 h 26"/>
                  <a:gd name="T40" fmla="*/ 23 w 26"/>
                  <a:gd name="T41" fmla="*/ 22 h 26"/>
                  <a:gd name="T42" fmla="*/ 24 w 26"/>
                  <a:gd name="T43" fmla="*/ 18 h 26"/>
                  <a:gd name="T44" fmla="*/ 26 w 26"/>
                  <a:gd name="T45" fmla="*/ 13 h 26"/>
                  <a:gd name="T46" fmla="*/ 26 w 26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3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0" name="Line 1099"/>
              <p:cNvSpPr>
                <a:spLocks noChangeShapeType="1"/>
              </p:cNvSpPr>
              <p:nvPr/>
            </p:nvSpPr>
            <p:spPr bwMode="auto">
              <a:xfrm>
                <a:off x="1666" y="17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1" name="Freeform 1100"/>
              <p:cNvSpPr>
                <a:spLocks/>
              </p:cNvSpPr>
              <p:nvPr/>
            </p:nvSpPr>
            <p:spPr bwMode="auto">
              <a:xfrm>
                <a:off x="1653" y="1729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4 w 26"/>
                  <a:gd name="T5" fmla="*/ 8 h 26"/>
                  <a:gd name="T6" fmla="*/ 23 w 26"/>
                  <a:gd name="T7" fmla="*/ 5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5 w 26"/>
                  <a:gd name="T17" fmla="*/ 5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2 h 26"/>
                  <a:gd name="T28" fmla="*/ 8 w 26"/>
                  <a:gd name="T29" fmla="*/ 26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6 h 26"/>
                  <a:gd name="T36" fmla="*/ 23 w 26"/>
                  <a:gd name="T37" fmla="*/ 22 h 26"/>
                  <a:gd name="T38" fmla="*/ 24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3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2" name="Line 1101"/>
              <p:cNvSpPr>
                <a:spLocks noChangeShapeType="1"/>
              </p:cNvSpPr>
              <p:nvPr/>
            </p:nvSpPr>
            <p:spPr bwMode="auto">
              <a:xfrm>
                <a:off x="1666" y="17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3" name="Freeform 1102"/>
              <p:cNvSpPr>
                <a:spLocks/>
              </p:cNvSpPr>
              <p:nvPr/>
            </p:nvSpPr>
            <p:spPr bwMode="auto">
              <a:xfrm>
                <a:off x="1653" y="1729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4 w 26"/>
                  <a:gd name="T5" fmla="*/ 8 h 26"/>
                  <a:gd name="T6" fmla="*/ 23 w 26"/>
                  <a:gd name="T7" fmla="*/ 5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5 w 26"/>
                  <a:gd name="T17" fmla="*/ 5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2 h 26"/>
                  <a:gd name="T28" fmla="*/ 8 w 26"/>
                  <a:gd name="T29" fmla="*/ 26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6 h 26"/>
                  <a:gd name="T36" fmla="*/ 23 w 26"/>
                  <a:gd name="T37" fmla="*/ 22 h 26"/>
                  <a:gd name="T38" fmla="*/ 24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3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4" name="Freeform 1103"/>
              <p:cNvSpPr>
                <a:spLocks noEditPoints="1"/>
              </p:cNvSpPr>
              <p:nvPr/>
            </p:nvSpPr>
            <p:spPr bwMode="auto">
              <a:xfrm>
                <a:off x="1661" y="1842"/>
                <a:ext cx="26" cy="26"/>
              </a:xfrm>
              <a:custGeom>
                <a:avLst/>
                <a:gdLst>
                  <a:gd name="T0" fmla="*/ 13 w 26"/>
                  <a:gd name="T1" fmla="*/ 13 h 26"/>
                  <a:gd name="T2" fmla="*/ 13 w 26"/>
                  <a:gd name="T3" fmla="*/ 13 h 26"/>
                  <a:gd name="T4" fmla="*/ 26 w 26"/>
                  <a:gd name="T5" fmla="*/ 13 h 26"/>
                  <a:gd name="T6" fmla="*/ 26 w 26"/>
                  <a:gd name="T7" fmla="*/ 13 h 26"/>
                  <a:gd name="T8" fmla="*/ 24 w 26"/>
                  <a:gd name="T9" fmla="*/ 8 h 26"/>
                  <a:gd name="T10" fmla="*/ 21 w 26"/>
                  <a:gd name="T11" fmla="*/ 5 h 26"/>
                  <a:gd name="T12" fmla="*/ 18 w 26"/>
                  <a:gd name="T13" fmla="*/ 2 h 26"/>
                  <a:gd name="T14" fmla="*/ 13 w 26"/>
                  <a:gd name="T15" fmla="*/ 0 h 26"/>
                  <a:gd name="T16" fmla="*/ 13 w 26"/>
                  <a:gd name="T17" fmla="*/ 0 h 26"/>
                  <a:gd name="T18" fmla="*/ 8 w 26"/>
                  <a:gd name="T19" fmla="*/ 2 h 26"/>
                  <a:gd name="T20" fmla="*/ 4 w 26"/>
                  <a:gd name="T21" fmla="*/ 5 h 26"/>
                  <a:gd name="T22" fmla="*/ 0 w 26"/>
                  <a:gd name="T23" fmla="*/ 8 h 26"/>
                  <a:gd name="T24" fmla="*/ 0 w 26"/>
                  <a:gd name="T25" fmla="*/ 13 h 26"/>
                  <a:gd name="T26" fmla="*/ 0 w 26"/>
                  <a:gd name="T27" fmla="*/ 13 h 26"/>
                  <a:gd name="T28" fmla="*/ 0 w 26"/>
                  <a:gd name="T29" fmla="*/ 18 h 26"/>
                  <a:gd name="T30" fmla="*/ 4 w 26"/>
                  <a:gd name="T31" fmla="*/ 22 h 26"/>
                  <a:gd name="T32" fmla="*/ 8 w 26"/>
                  <a:gd name="T33" fmla="*/ 26 h 26"/>
                  <a:gd name="T34" fmla="*/ 13 w 26"/>
                  <a:gd name="T35" fmla="*/ 26 h 26"/>
                  <a:gd name="T36" fmla="*/ 13 w 26"/>
                  <a:gd name="T37" fmla="*/ 26 h 26"/>
                  <a:gd name="T38" fmla="*/ 18 w 26"/>
                  <a:gd name="T39" fmla="*/ 26 h 26"/>
                  <a:gd name="T40" fmla="*/ 21 w 26"/>
                  <a:gd name="T41" fmla="*/ 22 h 26"/>
                  <a:gd name="T42" fmla="*/ 24 w 26"/>
                  <a:gd name="T43" fmla="*/ 18 h 26"/>
                  <a:gd name="T44" fmla="*/ 26 w 26"/>
                  <a:gd name="T45" fmla="*/ 13 h 26"/>
                  <a:gd name="T46" fmla="*/ 26 w 26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5" name="Line 1104"/>
              <p:cNvSpPr>
                <a:spLocks noChangeShapeType="1"/>
              </p:cNvSpPr>
              <p:nvPr/>
            </p:nvSpPr>
            <p:spPr bwMode="auto">
              <a:xfrm>
                <a:off x="1674" y="185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6" name="Freeform 1105"/>
              <p:cNvSpPr>
                <a:spLocks/>
              </p:cNvSpPr>
              <p:nvPr/>
            </p:nvSpPr>
            <p:spPr bwMode="auto">
              <a:xfrm>
                <a:off x="1661" y="1842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4 w 26"/>
                  <a:gd name="T5" fmla="*/ 8 h 26"/>
                  <a:gd name="T6" fmla="*/ 21 w 26"/>
                  <a:gd name="T7" fmla="*/ 5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4 w 26"/>
                  <a:gd name="T17" fmla="*/ 5 h 26"/>
                  <a:gd name="T18" fmla="*/ 0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0 w 26"/>
                  <a:gd name="T25" fmla="*/ 18 h 26"/>
                  <a:gd name="T26" fmla="*/ 4 w 26"/>
                  <a:gd name="T27" fmla="*/ 22 h 26"/>
                  <a:gd name="T28" fmla="*/ 8 w 26"/>
                  <a:gd name="T29" fmla="*/ 26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6 h 26"/>
                  <a:gd name="T36" fmla="*/ 21 w 26"/>
                  <a:gd name="T37" fmla="*/ 22 h 26"/>
                  <a:gd name="T38" fmla="*/ 24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7" name="Line 1106"/>
              <p:cNvSpPr>
                <a:spLocks noChangeShapeType="1"/>
              </p:cNvSpPr>
              <p:nvPr/>
            </p:nvSpPr>
            <p:spPr bwMode="auto">
              <a:xfrm>
                <a:off x="1674" y="185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8" name="Freeform 1107"/>
              <p:cNvSpPr>
                <a:spLocks/>
              </p:cNvSpPr>
              <p:nvPr/>
            </p:nvSpPr>
            <p:spPr bwMode="auto">
              <a:xfrm>
                <a:off x="1661" y="1842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4 w 26"/>
                  <a:gd name="T5" fmla="*/ 8 h 26"/>
                  <a:gd name="T6" fmla="*/ 21 w 26"/>
                  <a:gd name="T7" fmla="*/ 5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4 w 26"/>
                  <a:gd name="T17" fmla="*/ 5 h 26"/>
                  <a:gd name="T18" fmla="*/ 0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0 w 26"/>
                  <a:gd name="T25" fmla="*/ 18 h 26"/>
                  <a:gd name="T26" fmla="*/ 4 w 26"/>
                  <a:gd name="T27" fmla="*/ 22 h 26"/>
                  <a:gd name="T28" fmla="*/ 8 w 26"/>
                  <a:gd name="T29" fmla="*/ 26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6 h 26"/>
                  <a:gd name="T36" fmla="*/ 21 w 26"/>
                  <a:gd name="T37" fmla="*/ 22 h 26"/>
                  <a:gd name="T38" fmla="*/ 24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99" name="Freeform 1108"/>
              <p:cNvSpPr>
                <a:spLocks noEditPoints="1"/>
              </p:cNvSpPr>
              <p:nvPr/>
            </p:nvSpPr>
            <p:spPr bwMode="auto">
              <a:xfrm>
                <a:off x="1762" y="1756"/>
                <a:ext cx="25" cy="26"/>
              </a:xfrm>
              <a:custGeom>
                <a:avLst/>
                <a:gdLst>
                  <a:gd name="T0" fmla="*/ 12 w 25"/>
                  <a:gd name="T1" fmla="*/ 13 h 26"/>
                  <a:gd name="T2" fmla="*/ 12 w 25"/>
                  <a:gd name="T3" fmla="*/ 13 h 26"/>
                  <a:gd name="T4" fmla="*/ 25 w 25"/>
                  <a:gd name="T5" fmla="*/ 13 h 26"/>
                  <a:gd name="T6" fmla="*/ 25 w 25"/>
                  <a:gd name="T7" fmla="*/ 13 h 26"/>
                  <a:gd name="T8" fmla="*/ 25 w 25"/>
                  <a:gd name="T9" fmla="*/ 8 h 26"/>
                  <a:gd name="T10" fmla="*/ 22 w 25"/>
                  <a:gd name="T11" fmla="*/ 5 h 26"/>
                  <a:gd name="T12" fmla="*/ 19 w 25"/>
                  <a:gd name="T13" fmla="*/ 2 h 26"/>
                  <a:gd name="T14" fmla="*/ 12 w 25"/>
                  <a:gd name="T15" fmla="*/ 0 h 26"/>
                  <a:gd name="T16" fmla="*/ 12 w 25"/>
                  <a:gd name="T17" fmla="*/ 0 h 26"/>
                  <a:gd name="T18" fmla="*/ 8 w 25"/>
                  <a:gd name="T19" fmla="*/ 2 h 26"/>
                  <a:gd name="T20" fmla="*/ 4 w 25"/>
                  <a:gd name="T21" fmla="*/ 5 h 26"/>
                  <a:gd name="T22" fmla="*/ 1 w 25"/>
                  <a:gd name="T23" fmla="*/ 8 h 26"/>
                  <a:gd name="T24" fmla="*/ 0 w 25"/>
                  <a:gd name="T25" fmla="*/ 13 h 26"/>
                  <a:gd name="T26" fmla="*/ 0 w 25"/>
                  <a:gd name="T27" fmla="*/ 13 h 26"/>
                  <a:gd name="T28" fmla="*/ 1 w 25"/>
                  <a:gd name="T29" fmla="*/ 18 h 26"/>
                  <a:gd name="T30" fmla="*/ 4 w 25"/>
                  <a:gd name="T31" fmla="*/ 22 h 26"/>
                  <a:gd name="T32" fmla="*/ 8 w 25"/>
                  <a:gd name="T33" fmla="*/ 26 h 26"/>
                  <a:gd name="T34" fmla="*/ 12 w 25"/>
                  <a:gd name="T35" fmla="*/ 26 h 26"/>
                  <a:gd name="T36" fmla="*/ 12 w 25"/>
                  <a:gd name="T37" fmla="*/ 26 h 26"/>
                  <a:gd name="T38" fmla="*/ 19 w 25"/>
                  <a:gd name="T39" fmla="*/ 26 h 26"/>
                  <a:gd name="T40" fmla="*/ 22 w 25"/>
                  <a:gd name="T41" fmla="*/ 22 h 26"/>
                  <a:gd name="T42" fmla="*/ 25 w 25"/>
                  <a:gd name="T43" fmla="*/ 18 h 26"/>
                  <a:gd name="T44" fmla="*/ 25 w 25"/>
                  <a:gd name="T45" fmla="*/ 13 h 26"/>
                  <a:gd name="T46" fmla="*/ 25 w 25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6">
                    <a:moveTo>
                      <a:pt x="12" y="13"/>
                    </a:moveTo>
                    <a:lnTo>
                      <a:pt x="12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0" name="Line 1109"/>
              <p:cNvSpPr>
                <a:spLocks noChangeShapeType="1"/>
              </p:cNvSpPr>
              <p:nvPr/>
            </p:nvSpPr>
            <p:spPr bwMode="auto">
              <a:xfrm>
                <a:off x="1774" y="176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1" name="Freeform 1110"/>
              <p:cNvSpPr>
                <a:spLocks/>
              </p:cNvSpPr>
              <p:nvPr/>
            </p:nvSpPr>
            <p:spPr bwMode="auto">
              <a:xfrm>
                <a:off x="1762" y="1756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5 w 25"/>
                  <a:gd name="T5" fmla="*/ 8 h 26"/>
                  <a:gd name="T6" fmla="*/ 22 w 25"/>
                  <a:gd name="T7" fmla="*/ 5 h 26"/>
                  <a:gd name="T8" fmla="*/ 19 w 25"/>
                  <a:gd name="T9" fmla="*/ 2 h 26"/>
                  <a:gd name="T10" fmla="*/ 12 w 25"/>
                  <a:gd name="T11" fmla="*/ 0 h 26"/>
                  <a:gd name="T12" fmla="*/ 12 w 25"/>
                  <a:gd name="T13" fmla="*/ 0 h 26"/>
                  <a:gd name="T14" fmla="*/ 8 w 25"/>
                  <a:gd name="T15" fmla="*/ 2 h 26"/>
                  <a:gd name="T16" fmla="*/ 4 w 25"/>
                  <a:gd name="T17" fmla="*/ 5 h 26"/>
                  <a:gd name="T18" fmla="*/ 1 w 25"/>
                  <a:gd name="T19" fmla="*/ 8 h 26"/>
                  <a:gd name="T20" fmla="*/ 0 w 25"/>
                  <a:gd name="T21" fmla="*/ 13 h 26"/>
                  <a:gd name="T22" fmla="*/ 0 w 25"/>
                  <a:gd name="T23" fmla="*/ 13 h 26"/>
                  <a:gd name="T24" fmla="*/ 1 w 25"/>
                  <a:gd name="T25" fmla="*/ 18 h 26"/>
                  <a:gd name="T26" fmla="*/ 4 w 25"/>
                  <a:gd name="T27" fmla="*/ 22 h 26"/>
                  <a:gd name="T28" fmla="*/ 8 w 25"/>
                  <a:gd name="T29" fmla="*/ 26 h 26"/>
                  <a:gd name="T30" fmla="*/ 12 w 25"/>
                  <a:gd name="T31" fmla="*/ 26 h 26"/>
                  <a:gd name="T32" fmla="*/ 12 w 25"/>
                  <a:gd name="T33" fmla="*/ 26 h 26"/>
                  <a:gd name="T34" fmla="*/ 19 w 25"/>
                  <a:gd name="T35" fmla="*/ 26 h 26"/>
                  <a:gd name="T36" fmla="*/ 22 w 25"/>
                  <a:gd name="T37" fmla="*/ 22 h 26"/>
                  <a:gd name="T38" fmla="*/ 25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2" name="Line 1111"/>
              <p:cNvSpPr>
                <a:spLocks noChangeShapeType="1"/>
              </p:cNvSpPr>
              <p:nvPr/>
            </p:nvSpPr>
            <p:spPr bwMode="auto">
              <a:xfrm>
                <a:off x="1774" y="176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3" name="Freeform 1112"/>
              <p:cNvSpPr>
                <a:spLocks/>
              </p:cNvSpPr>
              <p:nvPr/>
            </p:nvSpPr>
            <p:spPr bwMode="auto">
              <a:xfrm>
                <a:off x="1762" y="1756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5 w 25"/>
                  <a:gd name="T5" fmla="*/ 8 h 26"/>
                  <a:gd name="T6" fmla="*/ 22 w 25"/>
                  <a:gd name="T7" fmla="*/ 5 h 26"/>
                  <a:gd name="T8" fmla="*/ 19 w 25"/>
                  <a:gd name="T9" fmla="*/ 2 h 26"/>
                  <a:gd name="T10" fmla="*/ 12 w 25"/>
                  <a:gd name="T11" fmla="*/ 0 h 26"/>
                  <a:gd name="T12" fmla="*/ 12 w 25"/>
                  <a:gd name="T13" fmla="*/ 0 h 26"/>
                  <a:gd name="T14" fmla="*/ 8 w 25"/>
                  <a:gd name="T15" fmla="*/ 2 h 26"/>
                  <a:gd name="T16" fmla="*/ 4 w 25"/>
                  <a:gd name="T17" fmla="*/ 5 h 26"/>
                  <a:gd name="T18" fmla="*/ 1 w 25"/>
                  <a:gd name="T19" fmla="*/ 8 h 26"/>
                  <a:gd name="T20" fmla="*/ 0 w 25"/>
                  <a:gd name="T21" fmla="*/ 13 h 26"/>
                  <a:gd name="T22" fmla="*/ 0 w 25"/>
                  <a:gd name="T23" fmla="*/ 13 h 26"/>
                  <a:gd name="T24" fmla="*/ 1 w 25"/>
                  <a:gd name="T25" fmla="*/ 18 h 26"/>
                  <a:gd name="T26" fmla="*/ 4 w 25"/>
                  <a:gd name="T27" fmla="*/ 22 h 26"/>
                  <a:gd name="T28" fmla="*/ 8 w 25"/>
                  <a:gd name="T29" fmla="*/ 26 h 26"/>
                  <a:gd name="T30" fmla="*/ 12 w 25"/>
                  <a:gd name="T31" fmla="*/ 26 h 26"/>
                  <a:gd name="T32" fmla="*/ 12 w 25"/>
                  <a:gd name="T33" fmla="*/ 26 h 26"/>
                  <a:gd name="T34" fmla="*/ 19 w 25"/>
                  <a:gd name="T35" fmla="*/ 26 h 26"/>
                  <a:gd name="T36" fmla="*/ 22 w 25"/>
                  <a:gd name="T37" fmla="*/ 22 h 26"/>
                  <a:gd name="T38" fmla="*/ 25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4" name="Freeform 1113"/>
              <p:cNvSpPr>
                <a:spLocks noEditPoints="1"/>
              </p:cNvSpPr>
              <p:nvPr/>
            </p:nvSpPr>
            <p:spPr bwMode="auto">
              <a:xfrm>
                <a:off x="1787" y="1802"/>
                <a:ext cx="25" cy="26"/>
              </a:xfrm>
              <a:custGeom>
                <a:avLst/>
                <a:gdLst>
                  <a:gd name="T0" fmla="*/ 13 w 25"/>
                  <a:gd name="T1" fmla="*/ 13 h 26"/>
                  <a:gd name="T2" fmla="*/ 13 w 25"/>
                  <a:gd name="T3" fmla="*/ 13 h 26"/>
                  <a:gd name="T4" fmla="*/ 25 w 25"/>
                  <a:gd name="T5" fmla="*/ 13 h 26"/>
                  <a:gd name="T6" fmla="*/ 25 w 25"/>
                  <a:gd name="T7" fmla="*/ 13 h 26"/>
                  <a:gd name="T8" fmla="*/ 24 w 25"/>
                  <a:gd name="T9" fmla="*/ 7 h 26"/>
                  <a:gd name="T10" fmla="*/ 21 w 25"/>
                  <a:gd name="T11" fmla="*/ 4 h 26"/>
                  <a:gd name="T12" fmla="*/ 17 w 25"/>
                  <a:gd name="T13" fmla="*/ 0 h 26"/>
                  <a:gd name="T14" fmla="*/ 13 w 25"/>
                  <a:gd name="T15" fmla="*/ 0 h 26"/>
                  <a:gd name="T16" fmla="*/ 13 w 25"/>
                  <a:gd name="T17" fmla="*/ 0 h 26"/>
                  <a:gd name="T18" fmla="*/ 8 w 25"/>
                  <a:gd name="T19" fmla="*/ 0 h 26"/>
                  <a:gd name="T20" fmla="*/ 3 w 25"/>
                  <a:gd name="T21" fmla="*/ 4 h 26"/>
                  <a:gd name="T22" fmla="*/ 0 w 25"/>
                  <a:gd name="T23" fmla="*/ 7 h 26"/>
                  <a:gd name="T24" fmla="*/ 0 w 25"/>
                  <a:gd name="T25" fmla="*/ 13 h 26"/>
                  <a:gd name="T26" fmla="*/ 0 w 25"/>
                  <a:gd name="T27" fmla="*/ 13 h 26"/>
                  <a:gd name="T28" fmla="*/ 0 w 25"/>
                  <a:gd name="T29" fmla="*/ 18 h 26"/>
                  <a:gd name="T30" fmla="*/ 3 w 25"/>
                  <a:gd name="T31" fmla="*/ 21 h 26"/>
                  <a:gd name="T32" fmla="*/ 8 w 25"/>
                  <a:gd name="T33" fmla="*/ 24 h 26"/>
                  <a:gd name="T34" fmla="*/ 13 w 25"/>
                  <a:gd name="T35" fmla="*/ 26 h 26"/>
                  <a:gd name="T36" fmla="*/ 13 w 25"/>
                  <a:gd name="T37" fmla="*/ 26 h 26"/>
                  <a:gd name="T38" fmla="*/ 17 w 25"/>
                  <a:gd name="T39" fmla="*/ 24 h 26"/>
                  <a:gd name="T40" fmla="*/ 21 w 25"/>
                  <a:gd name="T41" fmla="*/ 21 h 26"/>
                  <a:gd name="T42" fmla="*/ 24 w 25"/>
                  <a:gd name="T43" fmla="*/ 18 h 26"/>
                  <a:gd name="T44" fmla="*/ 25 w 25"/>
                  <a:gd name="T45" fmla="*/ 13 h 26"/>
                  <a:gd name="T46" fmla="*/ 25 w 25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5" name="Line 1114"/>
              <p:cNvSpPr>
                <a:spLocks noChangeShapeType="1"/>
              </p:cNvSpPr>
              <p:nvPr/>
            </p:nvSpPr>
            <p:spPr bwMode="auto">
              <a:xfrm>
                <a:off x="1800" y="18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6" name="Freeform 1115"/>
              <p:cNvSpPr>
                <a:spLocks/>
              </p:cNvSpPr>
              <p:nvPr/>
            </p:nvSpPr>
            <p:spPr bwMode="auto">
              <a:xfrm>
                <a:off x="1787" y="180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4 w 25"/>
                  <a:gd name="T5" fmla="*/ 7 h 26"/>
                  <a:gd name="T6" fmla="*/ 21 w 25"/>
                  <a:gd name="T7" fmla="*/ 4 h 26"/>
                  <a:gd name="T8" fmla="*/ 1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8 w 25"/>
                  <a:gd name="T15" fmla="*/ 0 h 26"/>
                  <a:gd name="T16" fmla="*/ 3 w 25"/>
                  <a:gd name="T17" fmla="*/ 4 h 26"/>
                  <a:gd name="T18" fmla="*/ 0 w 25"/>
                  <a:gd name="T19" fmla="*/ 7 h 26"/>
                  <a:gd name="T20" fmla="*/ 0 w 25"/>
                  <a:gd name="T21" fmla="*/ 13 h 26"/>
                  <a:gd name="T22" fmla="*/ 0 w 25"/>
                  <a:gd name="T23" fmla="*/ 13 h 26"/>
                  <a:gd name="T24" fmla="*/ 0 w 25"/>
                  <a:gd name="T25" fmla="*/ 18 h 26"/>
                  <a:gd name="T26" fmla="*/ 3 w 25"/>
                  <a:gd name="T27" fmla="*/ 21 h 26"/>
                  <a:gd name="T28" fmla="*/ 8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17 w 25"/>
                  <a:gd name="T35" fmla="*/ 24 h 26"/>
                  <a:gd name="T36" fmla="*/ 21 w 25"/>
                  <a:gd name="T37" fmla="*/ 21 h 26"/>
                  <a:gd name="T38" fmla="*/ 24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7" name="Line 1116"/>
              <p:cNvSpPr>
                <a:spLocks noChangeShapeType="1"/>
              </p:cNvSpPr>
              <p:nvPr/>
            </p:nvSpPr>
            <p:spPr bwMode="auto">
              <a:xfrm>
                <a:off x="1800" y="18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8" name="Freeform 1117"/>
              <p:cNvSpPr>
                <a:spLocks/>
              </p:cNvSpPr>
              <p:nvPr/>
            </p:nvSpPr>
            <p:spPr bwMode="auto">
              <a:xfrm>
                <a:off x="1787" y="180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4 w 25"/>
                  <a:gd name="T5" fmla="*/ 7 h 26"/>
                  <a:gd name="T6" fmla="*/ 21 w 25"/>
                  <a:gd name="T7" fmla="*/ 4 h 26"/>
                  <a:gd name="T8" fmla="*/ 1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8 w 25"/>
                  <a:gd name="T15" fmla="*/ 0 h 26"/>
                  <a:gd name="T16" fmla="*/ 3 w 25"/>
                  <a:gd name="T17" fmla="*/ 4 h 26"/>
                  <a:gd name="T18" fmla="*/ 0 w 25"/>
                  <a:gd name="T19" fmla="*/ 7 h 26"/>
                  <a:gd name="T20" fmla="*/ 0 w 25"/>
                  <a:gd name="T21" fmla="*/ 13 h 26"/>
                  <a:gd name="T22" fmla="*/ 0 w 25"/>
                  <a:gd name="T23" fmla="*/ 13 h 26"/>
                  <a:gd name="T24" fmla="*/ 0 w 25"/>
                  <a:gd name="T25" fmla="*/ 18 h 26"/>
                  <a:gd name="T26" fmla="*/ 3 w 25"/>
                  <a:gd name="T27" fmla="*/ 21 h 26"/>
                  <a:gd name="T28" fmla="*/ 8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17 w 25"/>
                  <a:gd name="T35" fmla="*/ 24 h 26"/>
                  <a:gd name="T36" fmla="*/ 21 w 25"/>
                  <a:gd name="T37" fmla="*/ 21 h 26"/>
                  <a:gd name="T38" fmla="*/ 24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09" name="Freeform 1118"/>
              <p:cNvSpPr>
                <a:spLocks noEditPoints="1"/>
              </p:cNvSpPr>
              <p:nvPr/>
            </p:nvSpPr>
            <p:spPr bwMode="auto">
              <a:xfrm>
                <a:off x="1792" y="1761"/>
                <a:ext cx="25" cy="25"/>
              </a:xfrm>
              <a:custGeom>
                <a:avLst/>
                <a:gdLst>
                  <a:gd name="T0" fmla="*/ 12 w 25"/>
                  <a:gd name="T1" fmla="*/ 13 h 25"/>
                  <a:gd name="T2" fmla="*/ 12 w 25"/>
                  <a:gd name="T3" fmla="*/ 13 h 25"/>
                  <a:gd name="T4" fmla="*/ 25 w 25"/>
                  <a:gd name="T5" fmla="*/ 13 h 25"/>
                  <a:gd name="T6" fmla="*/ 25 w 25"/>
                  <a:gd name="T7" fmla="*/ 13 h 25"/>
                  <a:gd name="T8" fmla="*/ 24 w 25"/>
                  <a:gd name="T9" fmla="*/ 8 h 25"/>
                  <a:gd name="T10" fmla="*/ 20 w 25"/>
                  <a:gd name="T11" fmla="*/ 3 h 25"/>
                  <a:gd name="T12" fmla="*/ 17 w 25"/>
                  <a:gd name="T13" fmla="*/ 2 h 25"/>
                  <a:gd name="T14" fmla="*/ 12 w 25"/>
                  <a:gd name="T15" fmla="*/ 0 h 25"/>
                  <a:gd name="T16" fmla="*/ 12 w 25"/>
                  <a:gd name="T17" fmla="*/ 0 h 25"/>
                  <a:gd name="T18" fmla="*/ 8 w 25"/>
                  <a:gd name="T19" fmla="*/ 2 h 25"/>
                  <a:gd name="T20" fmla="*/ 3 w 25"/>
                  <a:gd name="T21" fmla="*/ 3 h 25"/>
                  <a:gd name="T22" fmla="*/ 0 w 25"/>
                  <a:gd name="T23" fmla="*/ 8 h 25"/>
                  <a:gd name="T24" fmla="*/ 0 w 25"/>
                  <a:gd name="T25" fmla="*/ 13 h 25"/>
                  <a:gd name="T26" fmla="*/ 0 w 25"/>
                  <a:gd name="T27" fmla="*/ 13 h 25"/>
                  <a:gd name="T28" fmla="*/ 0 w 25"/>
                  <a:gd name="T29" fmla="*/ 17 h 25"/>
                  <a:gd name="T30" fmla="*/ 3 w 25"/>
                  <a:gd name="T31" fmla="*/ 22 h 25"/>
                  <a:gd name="T32" fmla="*/ 8 w 25"/>
                  <a:gd name="T33" fmla="*/ 24 h 25"/>
                  <a:gd name="T34" fmla="*/ 12 w 25"/>
                  <a:gd name="T35" fmla="*/ 25 h 25"/>
                  <a:gd name="T36" fmla="*/ 12 w 25"/>
                  <a:gd name="T37" fmla="*/ 25 h 25"/>
                  <a:gd name="T38" fmla="*/ 17 w 25"/>
                  <a:gd name="T39" fmla="*/ 24 h 25"/>
                  <a:gd name="T40" fmla="*/ 20 w 25"/>
                  <a:gd name="T41" fmla="*/ 22 h 25"/>
                  <a:gd name="T42" fmla="*/ 24 w 25"/>
                  <a:gd name="T43" fmla="*/ 17 h 25"/>
                  <a:gd name="T44" fmla="*/ 25 w 25"/>
                  <a:gd name="T45" fmla="*/ 13 h 25"/>
                  <a:gd name="T46" fmla="*/ 25 w 25"/>
                  <a:gd name="T4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2" y="13"/>
                    </a:moveTo>
                    <a:lnTo>
                      <a:pt x="12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4" y="8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0" y="22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0" name="Line 1119"/>
              <p:cNvSpPr>
                <a:spLocks noChangeShapeType="1"/>
              </p:cNvSpPr>
              <p:nvPr/>
            </p:nvSpPr>
            <p:spPr bwMode="auto">
              <a:xfrm>
                <a:off x="1804" y="177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1" name="Freeform 1120"/>
              <p:cNvSpPr>
                <a:spLocks/>
              </p:cNvSpPr>
              <p:nvPr/>
            </p:nvSpPr>
            <p:spPr bwMode="auto">
              <a:xfrm>
                <a:off x="1792" y="1761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4 w 25"/>
                  <a:gd name="T5" fmla="*/ 8 h 25"/>
                  <a:gd name="T6" fmla="*/ 20 w 25"/>
                  <a:gd name="T7" fmla="*/ 3 h 25"/>
                  <a:gd name="T8" fmla="*/ 17 w 25"/>
                  <a:gd name="T9" fmla="*/ 2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2 h 25"/>
                  <a:gd name="T16" fmla="*/ 3 w 25"/>
                  <a:gd name="T17" fmla="*/ 3 h 25"/>
                  <a:gd name="T18" fmla="*/ 0 w 25"/>
                  <a:gd name="T19" fmla="*/ 8 h 25"/>
                  <a:gd name="T20" fmla="*/ 0 w 25"/>
                  <a:gd name="T21" fmla="*/ 13 h 25"/>
                  <a:gd name="T22" fmla="*/ 0 w 25"/>
                  <a:gd name="T23" fmla="*/ 13 h 25"/>
                  <a:gd name="T24" fmla="*/ 0 w 25"/>
                  <a:gd name="T25" fmla="*/ 17 h 25"/>
                  <a:gd name="T26" fmla="*/ 3 w 25"/>
                  <a:gd name="T27" fmla="*/ 22 h 25"/>
                  <a:gd name="T28" fmla="*/ 8 w 25"/>
                  <a:gd name="T29" fmla="*/ 24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4 h 25"/>
                  <a:gd name="T36" fmla="*/ 20 w 25"/>
                  <a:gd name="T37" fmla="*/ 22 h 25"/>
                  <a:gd name="T38" fmla="*/ 24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8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0" y="22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2" name="Line 1121"/>
              <p:cNvSpPr>
                <a:spLocks noChangeShapeType="1"/>
              </p:cNvSpPr>
              <p:nvPr/>
            </p:nvSpPr>
            <p:spPr bwMode="auto">
              <a:xfrm>
                <a:off x="1804" y="177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3" name="Freeform 1122"/>
              <p:cNvSpPr>
                <a:spLocks/>
              </p:cNvSpPr>
              <p:nvPr/>
            </p:nvSpPr>
            <p:spPr bwMode="auto">
              <a:xfrm>
                <a:off x="1792" y="1761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4 w 25"/>
                  <a:gd name="T5" fmla="*/ 8 h 25"/>
                  <a:gd name="T6" fmla="*/ 20 w 25"/>
                  <a:gd name="T7" fmla="*/ 3 h 25"/>
                  <a:gd name="T8" fmla="*/ 17 w 25"/>
                  <a:gd name="T9" fmla="*/ 2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2 h 25"/>
                  <a:gd name="T16" fmla="*/ 3 w 25"/>
                  <a:gd name="T17" fmla="*/ 3 h 25"/>
                  <a:gd name="T18" fmla="*/ 0 w 25"/>
                  <a:gd name="T19" fmla="*/ 8 h 25"/>
                  <a:gd name="T20" fmla="*/ 0 w 25"/>
                  <a:gd name="T21" fmla="*/ 13 h 25"/>
                  <a:gd name="T22" fmla="*/ 0 w 25"/>
                  <a:gd name="T23" fmla="*/ 13 h 25"/>
                  <a:gd name="T24" fmla="*/ 0 w 25"/>
                  <a:gd name="T25" fmla="*/ 17 h 25"/>
                  <a:gd name="T26" fmla="*/ 3 w 25"/>
                  <a:gd name="T27" fmla="*/ 22 h 25"/>
                  <a:gd name="T28" fmla="*/ 8 w 25"/>
                  <a:gd name="T29" fmla="*/ 24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4 h 25"/>
                  <a:gd name="T36" fmla="*/ 20 w 25"/>
                  <a:gd name="T37" fmla="*/ 22 h 25"/>
                  <a:gd name="T38" fmla="*/ 24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8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4"/>
                    </a:lnTo>
                    <a:lnTo>
                      <a:pt x="20" y="22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4" name="Freeform 1123"/>
              <p:cNvSpPr>
                <a:spLocks noEditPoints="1"/>
              </p:cNvSpPr>
              <p:nvPr/>
            </p:nvSpPr>
            <p:spPr bwMode="auto">
              <a:xfrm>
                <a:off x="1882" y="1829"/>
                <a:ext cx="26" cy="26"/>
              </a:xfrm>
              <a:custGeom>
                <a:avLst/>
                <a:gdLst>
                  <a:gd name="T0" fmla="*/ 13 w 26"/>
                  <a:gd name="T1" fmla="*/ 13 h 26"/>
                  <a:gd name="T2" fmla="*/ 13 w 26"/>
                  <a:gd name="T3" fmla="*/ 13 h 26"/>
                  <a:gd name="T4" fmla="*/ 26 w 26"/>
                  <a:gd name="T5" fmla="*/ 13 h 26"/>
                  <a:gd name="T6" fmla="*/ 26 w 26"/>
                  <a:gd name="T7" fmla="*/ 13 h 26"/>
                  <a:gd name="T8" fmla="*/ 26 w 26"/>
                  <a:gd name="T9" fmla="*/ 8 h 26"/>
                  <a:gd name="T10" fmla="*/ 23 w 26"/>
                  <a:gd name="T11" fmla="*/ 4 h 26"/>
                  <a:gd name="T12" fmla="*/ 18 w 26"/>
                  <a:gd name="T13" fmla="*/ 2 h 26"/>
                  <a:gd name="T14" fmla="*/ 13 w 26"/>
                  <a:gd name="T15" fmla="*/ 0 h 26"/>
                  <a:gd name="T16" fmla="*/ 13 w 26"/>
                  <a:gd name="T17" fmla="*/ 0 h 26"/>
                  <a:gd name="T18" fmla="*/ 8 w 26"/>
                  <a:gd name="T19" fmla="*/ 2 h 26"/>
                  <a:gd name="T20" fmla="*/ 5 w 26"/>
                  <a:gd name="T21" fmla="*/ 4 h 26"/>
                  <a:gd name="T22" fmla="*/ 2 w 26"/>
                  <a:gd name="T23" fmla="*/ 8 h 26"/>
                  <a:gd name="T24" fmla="*/ 0 w 26"/>
                  <a:gd name="T25" fmla="*/ 13 h 26"/>
                  <a:gd name="T26" fmla="*/ 0 w 26"/>
                  <a:gd name="T27" fmla="*/ 13 h 26"/>
                  <a:gd name="T28" fmla="*/ 2 w 26"/>
                  <a:gd name="T29" fmla="*/ 18 h 26"/>
                  <a:gd name="T30" fmla="*/ 5 w 26"/>
                  <a:gd name="T31" fmla="*/ 23 h 26"/>
                  <a:gd name="T32" fmla="*/ 8 w 26"/>
                  <a:gd name="T33" fmla="*/ 24 h 26"/>
                  <a:gd name="T34" fmla="*/ 13 w 26"/>
                  <a:gd name="T35" fmla="*/ 26 h 26"/>
                  <a:gd name="T36" fmla="*/ 13 w 26"/>
                  <a:gd name="T37" fmla="*/ 26 h 26"/>
                  <a:gd name="T38" fmla="*/ 18 w 26"/>
                  <a:gd name="T39" fmla="*/ 24 h 26"/>
                  <a:gd name="T40" fmla="*/ 23 w 26"/>
                  <a:gd name="T41" fmla="*/ 23 h 26"/>
                  <a:gd name="T42" fmla="*/ 26 w 26"/>
                  <a:gd name="T43" fmla="*/ 18 h 26"/>
                  <a:gd name="T44" fmla="*/ 26 w 26"/>
                  <a:gd name="T45" fmla="*/ 13 h 26"/>
                  <a:gd name="T46" fmla="*/ 26 w 26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5" name="Line 1124"/>
              <p:cNvSpPr>
                <a:spLocks noChangeShapeType="1"/>
              </p:cNvSpPr>
              <p:nvPr/>
            </p:nvSpPr>
            <p:spPr bwMode="auto">
              <a:xfrm>
                <a:off x="1895" y="18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6" name="Freeform 1125"/>
              <p:cNvSpPr>
                <a:spLocks/>
              </p:cNvSpPr>
              <p:nvPr/>
            </p:nvSpPr>
            <p:spPr bwMode="auto">
              <a:xfrm>
                <a:off x="1882" y="1829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6 w 26"/>
                  <a:gd name="T5" fmla="*/ 8 h 26"/>
                  <a:gd name="T6" fmla="*/ 23 w 26"/>
                  <a:gd name="T7" fmla="*/ 4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5 w 26"/>
                  <a:gd name="T17" fmla="*/ 4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3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3 w 26"/>
                  <a:gd name="T37" fmla="*/ 23 h 26"/>
                  <a:gd name="T38" fmla="*/ 26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7" name="Line 1126"/>
              <p:cNvSpPr>
                <a:spLocks noChangeShapeType="1"/>
              </p:cNvSpPr>
              <p:nvPr/>
            </p:nvSpPr>
            <p:spPr bwMode="auto">
              <a:xfrm>
                <a:off x="1895" y="18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8" name="Freeform 1127"/>
              <p:cNvSpPr>
                <a:spLocks/>
              </p:cNvSpPr>
              <p:nvPr/>
            </p:nvSpPr>
            <p:spPr bwMode="auto">
              <a:xfrm>
                <a:off x="1882" y="1829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6 w 26"/>
                  <a:gd name="T5" fmla="*/ 8 h 26"/>
                  <a:gd name="T6" fmla="*/ 23 w 26"/>
                  <a:gd name="T7" fmla="*/ 4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5 w 26"/>
                  <a:gd name="T17" fmla="*/ 4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3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3 w 26"/>
                  <a:gd name="T37" fmla="*/ 23 h 26"/>
                  <a:gd name="T38" fmla="*/ 26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19" name="Freeform 1128"/>
              <p:cNvSpPr>
                <a:spLocks noEditPoints="1"/>
              </p:cNvSpPr>
              <p:nvPr/>
            </p:nvSpPr>
            <p:spPr bwMode="auto">
              <a:xfrm>
                <a:off x="1919" y="1750"/>
                <a:ext cx="25" cy="25"/>
              </a:xfrm>
              <a:custGeom>
                <a:avLst/>
                <a:gdLst>
                  <a:gd name="T0" fmla="*/ 13 w 25"/>
                  <a:gd name="T1" fmla="*/ 13 h 25"/>
                  <a:gd name="T2" fmla="*/ 13 w 25"/>
                  <a:gd name="T3" fmla="*/ 13 h 25"/>
                  <a:gd name="T4" fmla="*/ 25 w 25"/>
                  <a:gd name="T5" fmla="*/ 13 h 25"/>
                  <a:gd name="T6" fmla="*/ 25 w 25"/>
                  <a:gd name="T7" fmla="*/ 13 h 25"/>
                  <a:gd name="T8" fmla="*/ 24 w 25"/>
                  <a:gd name="T9" fmla="*/ 8 h 25"/>
                  <a:gd name="T10" fmla="*/ 22 w 25"/>
                  <a:gd name="T11" fmla="*/ 5 h 25"/>
                  <a:gd name="T12" fmla="*/ 17 w 25"/>
                  <a:gd name="T13" fmla="*/ 1 h 25"/>
                  <a:gd name="T14" fmla="*/ 13 w 25"/>
                  <a:gd name="T15" fmla="*/ 0 h 25"/>
                  <a:gd name="T16" fmla="*/ 13 w 25"/>
                  <a:gd name="T17" fmla="*/ 0 h 25"/>
                  <a:gd name="T18" fmla="*/ 8 w 25"/>
                  <a:gd name="T19" fmla="*/ 1 h 25"/>
                  <a:gd name="T20" fmla="*/ 3 w 25"/>
                  <a:gd name="T21" fmla="*/ 5 h 25"/>
                  <a:gd name="T22" fmla="*/ 2 w 25"/>
                  <a:gd name="T23" fmla="*/ 8 h 25"/>
                  <a:gd name="T24" fmla="*/ 0 w 25"/>
                  <a:gd name="T25" fmla="*/ 13 h 25"/>
                  <a:gd name="T26" fmla="*/ 0 w 25"/>
                  <a:gd name="T27" fmla="*/ 13 h 25"/>
                  <a:gd name="T28" fmla="*/ 2 w 25"/>
                  <a:gd name="T29" fmla="*/ 17 h 25"/>
                  <a:gd name="T30" fmla="*/ 3 w 25"/>
                  <a:gd name="T31" fmla="*/ 22 h 25"/>
                  <a:gd name="T32" fmla="*/ 8 w 25"/>
                  <a:gd name="T33" fmla="*/ 25 h 25"/>
                  <a:gd name="T34" fmla="*/ 13 w 25"/>
                  <a:gd name="T35" fmla="*/ 25 h 25"/>
                  <a:gd name="T36" fmla="*/ 13 w 25"/>
                  <a:gd name="T37" fmla="*/ 25 h 25"/>
                  <a:gd name="T38" fmla="*/ 17 w 25"/>
                  <a:gd name="T39" fmla="*/ 25 h 25"/>
                  <a:gd name="T40" fmla="*/ 22 w 25"/>
                  <a:gd name="T41" fmla="*/ 22 h 25"/>
                  <a:gd name="T42" fmla="*/ 24 w 25"/>
                  <a:gd name="T43" fmla="*/ 17 h 25"/>
                  <a:gd name="T44" fmla="*/ 25 w 25"/>
                  <a:gd name="T45" fmla="*/ 13 h 25"/>
                  <a:gd name="T46" fmla="*/ 25 w 25"/>
                  <a:gd name="T4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0" name="Line 1129"/>
              <p:cNvSpPr>
                <a:spLocks noChangeShapeType="1"/>
              </p:cNvSpPr>
              <p:nvPr/>
            </p:nvSpPr>
            <p:spPr bwMode="auto">
              <a:xfrm>
                <a:off x="1932" y="17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1" name="Freeform 1130"/>
              <p:cNvSpPr>
                <a:spLocks/>
              </p:cNvSpPr>
              <p:nvPr/>
            </p:nvSpPr>
            <p:spPr bwMode="auto">
              <a:xfrm>
                <a:off x="1919" y="1750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4 w 25"/>
                  <a:gd name="T5" fmla="*/ 8 h 25"/>
                  <a:gd name="T6" fmla="*/ 22 w 25"/>
                  <a:gd name="T7" fmla="*/ 5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5 h 25"/>
                  <a:gd name="T18" fmla="*/ 2 w 25"/>
                  <a:gd name="T19" fmla="*/ 8 h 25"/>
                  <a:gd name="T20" fmla="*/ 0 w 25"/>
                  <a:gd name="T21" fmla="*/ 13 h 25"/>
                  <a:gd name="T22" fmla="*/ 0 w 25"/>
                  <a:gd name="T23" fmla="*/ 13 h 25"/>
                  <a:gd name="T24" fmla="*/ 2 w 25"/>
                  <a:gd name="T25" fmla="*/ 17 h 25"/>
                  <a:gd name="T26" fmla="*/ 3 w 25"/>
                  <a:gd name="T27" fmla="*/ 22 h 25"/>
                  <a:gd name="T28" fmla="*/ 8 w 25"/>
                  <a:gd name="T29" fmla="*/ 25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4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2" name="Line 1131"/>
              <p:cNvSpPr>
                <a:spLocks noChangeShapeType="1"/>
              </p:cNvSpPr>
              <p:nvPr/>
            </p:nvSpPr>
            <p:spPr bwMode="auto">
              <a:xfrm>
                <a:off x="1932" y="176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3" name="Freeform 1132"/>
              <p:cNvSpPr>
                <a:spLocks/>
              </p:cNvSpPr>
              <p:nvPr/>
            </p:nvSpPr>
            <p:spPr bwMode="auto">
              <a:xfrm>
                <a:off x="1919" y="1750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4 w 25"/>
                  <a:gd name="T5" fmla="*/ 8 h 25"/>
                  <a:gd name="T6" fmla="*/ 22 w 25"/>
                  <a:gd name="T7" fmla="*/ 5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5 h 25"/>
                  <a:gd name="T18" fmla="*/ 2 w 25"/>
                  <a:gd name="T19" fmla="*/ 8 h 25"/>
                  <a:gd name="T20" fmla="*/ 0 w 25"/>
                  <a:gd name="T21" fmla="*/ 13 h 25"/>
                  <a:gd name="T22" fmla="*/ 0 w 25"/>
                  <a:gd name="T23" fmla="*/ 13 h 25"/>
                  <a:gd name="T24" fmla="*/ 2 w 25"/>
                  <a:gd name="T25" fmla="*/ 17 h 25"/>
                  <a:gd name="T26" fmla="*/ 3 w 25"/>
                  <a:gd name="T27" fmla="*/ 22 h 25"/>
                  <a:gd name="T28" fmla="*/ 8 w 25"/>
                  <a:gd name="T29" fmla="*/ 25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4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4" name="Freeform 1133"/>
              <p:cNvSpPr>
                <a:spLocks noEditPoints="1"/>
              </p:cNvSpPr>
              <p:nvPr/>
            </p:nvSpPr>
            <p:spPr bwMode="auto">
              <a:xfrm>
                <a:off x="2032" y="1831"/>
                <a:ext cx="25" cy="25"/>
              </a:xfrm>
              <a:custGeom>
                <a:avLst/>
                <a:gdLst>
                  <a:gd name="T0" fmla="*/ 13 w 25"/>
                  <a:gd name="T1" fmla="*/ 13 h 25"/>
                  <a:gd name="T2" fmla="*/ 13 w 25"/>
                  <a:gd name="T3" fmla="*/ 13 h 25"/>
                  <a:gd name="T4" fmla="*/ 25 w 25"/>
                  <a:gd name="T5" fmla="*/ 13 h 25"/>
                  <a:gd name="T6" fmla="*/ 25 w 25"/>
                  <a:gd name="T7" fmla="*/ 13 h 25"/>
                  <a:gd name="T8" fmla="*/ 25 w 25"/>
                  <a:gd name="T9" fmla="*/ 8 h 25"/>
                  <a:gd name="T10" fmla="*/ 22 w 25"/>
                  <a:gd name="T11" fmla="*/ 3 h 25"/>
                  <a:gd name="T12" fmla="*/ 19 w 25"/>
                  <a:gd name="T13" fmla="*/ 2 h 25"/>
                  <a:gd name="T14" fmla="*/ 13 w 25"/>
                  <a:gd name="T15" fmla="*/ 0 h 25"/>
                  <a:gd name="T16" fmla="*/ 13 w 25"/>
                  <a:gd name="T17" fmla="*/ 0 h 25"/>
                  <a:gd name="T18" fmla="*/ 8 w 25"/>
                  <a:gd name="T19" fmla="*/ 2 h 25"/>
                  <a:gd name="T20" fmla="*/ 5 w 25"/>
                  <a:gd name="T21" fmla="*/ 3 h 25"/>
                  <a:gd name="T22" fmla="*/ 1 w 25"/>
                  <a:gd name="T23" fmla="*/ 8 h 25"/>
                  <a:gd name="T24" fmla="*/ 0 w 25"/>
                  <a:gd name="T25" fmla="*/ 13 h 25"/>
                  <a:gd name="T26" fmla="*/ 0 w 25"/>
                  <a:gd name="T27" fmla="*/ 13 h 25"/>
                  <a:gd name="T28" fmla="*/ 1 w 25"/>
                  <a:gd name="T29" fmla="*/ 17 h 25"/>
                  <a:gd name="T30" fmla="*/ 5 w 25"/>
                  <a:gd name="T31" fmla="*/ 22 h 25"/>
                  <a:gd name="T32" fmla="*/ 8 w 25"/>
                  <a:gd name="T33" fmla="*/ 24 h 25"/>
                  <a:gd name="T34" fmla="*/ 13 w 25"/>
                  <a:gd name="T35" fmla="*/ 25 h 25"/>
                  <a:gd name="T36" fmla="*/ 13 w 25"/>
                  <a:gd name="T37" fmla="*/ 25 h 25"/>
                  <a:gd name="T38" fmla="*/ 19 w 25"/>
                  <a:gd name="T39" fmla="*/ 24 h 25"/>
                  <a:gd name="T40" fmla="*/ 22 w 25"/>
                  <a:gd name="T41" fmla="*/ 22 h 25"/>
                  <a:gd name="T42" fmla="*/ 25 w 25"/>
                  <a:gd name="T43" fmla="*/ 17 h 25"/>
                  <a:gd name="T44" fmla="*/ 25 w 25"/>
                  <a:gd name="T45" fmla="*/ 13 h 25"/>
                  <a:gd name="T46" fmla="*/ 25 w 25"/>
                  <a:gd name="T4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9" y="24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5" name="Line 1134"/>
              <p:cNvSpPr>
                <a:spLocks noChangeShapeType="1"/>
              </p:cNvSpPr>
              <p:nvPr/>
            </p:nvSpPr>
            <p:spPr bwMode="auto">
              <a:xfrm>
                <a:off x="2045" y="184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6" name="Freeform 1135"/>
              <p:cNvSpPr>
                <a:spLocks/>
              </p:cNvSpPr>
              <p:nvPr/>
            </p:nvSpPr>
            <p:spPr bwMode="auto">
              <a:xfrm>
                <a:off x="2032" y="1831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5 w 25"/>
                  <a:gd name="T5" fmla="*/ 8 h 25"/>
                  <a:gd name="T6" fmla="*/ 22 w 25"/>
                  <a:gd name="T7" fmla="*/ 3 h 25"/>
                  <a:gd name="T8" fmla="*/ 19 w 25"/>
                  <a:gd name="T9" fmla="*/ 2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2 h 25"/>
                  <a:gd name="T16" fmla="*/ 5 w 25"/>
                  <a:gd name="T17" fmla="*/ 3 h 25"/>
                  <a:gd name="T18" fmla="*/ 1 w 25"/>
                  <a:gd name="T19" fmla="*/ 8 h 25"/>
                  <a:gd name="T20" fmla="*/ 0 w 25"/>
                  <a:gd name="T21" fmla="*/ 13 h 25"/>
                  <a:gd name="T22" fmla="*/ 0 w 25"/>
                  <a:gd name="T23" fmla="*/ 13 h 25"/>
                  <a:gd name="T24" fmla="*/ 1 w 25"/>
                  <a:gd name="T25" fmla="*/ 17 h 25"/>
                  <a:gd name="T26" fmla="*/ 5 w 25"/>
                  <a:gd name="T27" fmla="*/ 22 h 25"/>
                  <a:gd name="T28" fmla="*/ 8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19 w 25"/>
                  <a:gd name="T35" fmla="*/ 24 h 25"/>
                  <a:gd name="T36" fmla="*/ 22 w 25"/>
                  <a:gd name="T37" fmla="*/ 22 h 25"/>
                  <a:gd name="T38" fmla="*/ 25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9" y="24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7" name="Line 1136"/>
              <p:cNvSpPr>
                <a:spLocks noChangeShapeType="1"/>
              </p:cNvSpPr>
              <p:nvPr/>
            </p:nvSpPr>
            <p:spPr bwMode="auto">
              <a:xfrm>
                <a:off x="2045" y="184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8" name="Freeform 1137"/>
              <p:cNvSpPr>
                <a:spLocks/>
              </p:cNvSpPr>
              <p:nvPr/>
            </p:nvSpPr>
            <p:spPr bwMode="auto">
              <a:xfrm>
                <a:off x="2032" y="1831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5 w 25"/>
                  <a:gd name="T5" fmla="*/ 8 h 25"/>
                  <a:gd name="T6" fmla="*/ 22 w 25"/>
                  <a:gd name="T7" fmla="*/ 3 h 25"/>
                  <a:gd name="T8" fmla="*/ 19 w 25"/>
                  <a:gd name="T9" fmla="*/ 2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2 h 25"/>
                  <a:gd name="T16" fmla="*/ 5 w 25"/>
                  <a:gd name="T17" fmla="*/ 3 h 25"/>
                  <a:gd name="T18" fmla="*/ 1 w 25"/>
                  <a:gd name="T19" fmla="*/ 8 h 25"/>
                  <a:gd name="T20" fmla="*/ 0 w 25"/>
                  <a:gd name="T21" fmla="*/ 13 h 25"/>
                  <a:gd name="T22" fmla="*/ 0 w 25"/>
                  <a:gd name="T23" fmla="*/ 13 h 25"/>
                  <a:gd name="T24" fmla="*/ 1 w 25"/>
                  <a:gd name="T25" fmla="*/ 17 h 25"/>
                  <a:gd name="T26" fmla="*/ 5 w 25"/>
                  <a:gd name="T27" fmla="*/ 22 h 25"/>
                  <a:gd name="T28" fmla="*/ 8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19 w 25"/>
                  <a:gd name="T35" fmla="*/ 24 h 25"/>
                  <a:gd name="T36" fmla="*/ 22 w 25"/>
                  <a:gd name="T37" fmla="*/ 22 h 25"/>
                  <a:gd name="T38" fmla="*/ 25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9" y="24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29" name="Freeform 1138"/>
              <p:cNvSpPr>
                <a:spLocks noEditPoints="1"/>
              </p:cNvSpPr>
              <p:nvPr/>
            </p:nvSpPr>
            <p:spPr bwMode="auto">
              <a:xfrm>
                <a:off x="2170" y="1798"/>
                <a:ext cx="26" cy="25"/>
              </a:xfrm>
              <a:custGeom>
                <a:avLst/>
                <a:gdLst>
                  <a:gd name="T0" fmla="*/ 13 w 26"/>
                  <a:gd name="T1" fmla="*/ 12 h 25"/>
                  <a:gd name="T2" fmla="*/ 13 w 26"/>
                  <a:gd name="T3" fmla="*/ 12 h 25"/>
                  <a:gd name="T4" fmla="*/ 26 w 26"/>
                  <a:gd name="T5" fmla="*/ 12 h 25"/>
                  <a:gd name="T6" fmla="*/ 26 w 26"/>
                  <a:gd name="T7" fmla="*/ 12 h 25"/>
                  <a:gd name="T8" fmla="*/ 24 w 26"/>
                  <a:gd name="T9" fmla="*/ 8 h 25"/>
                  <a:gd name="T10" fmla="*/ 22 w 26"/>
                  <a:gd name="T11" fmla="*/ 4 h 25"/>
                  <a:gd name="T12" fmla="*/ 18 w 26"/>
                  <a:gd name="T13" fmla="*/ 1 h 25"/>
                  <a:gd name="T14" fmla="*/ 13 w 26"/>
                  <a:gd name="T15" fmla="*/ 0 h 25"/>
                  <a:gd name="T16" fmla="*/ 13 w 26"/>
                  <a:gd name="T17" fmla="*/ 0 h 25"/>
                  <a:gd name="T18" fmla="*/ 8 w 26"/>
                  <a:gd name="T19" fmla="*/ 1 h 25"/>
                  <a:gd name="T20" fmla="*/ 3 w 26"/>
                  <a:gd name="T21" fmla="*/ 4 h 25"/>
                  <a:gd name="T22" fmla="*/ 2 w 26"/>
                  <a:gd name="T23" fmla="*/ 8 h 25"/>
                  <a:gd name="T24" fmla="*/ 0 w 26"/>
                  <a:gd name="T25" fmla="*/ 12 h 25"/>
                  <a:gd name="T26" fmla="*/ 0 w 26"/>
                  <a:gd name="T27" fmla="*/ 12 h 25"/>
                  <a:gd name="T28" fmla="*/ 2 w 26"/>
                  <a:gd name="T29" fmla="*/ 19 h 25"/>
                  <a:gd name="T30" fmla="*/ 3 w 26"/>
                  <a:gd name="T31" fmla="*/ 22 h 25"/>
                  <a:gd name="T32" fmla="*/ 8 w 26"/>
                  <a:gd name="T33" fmla="*/ 25 h 25"/>
                  <a:gd name="T34" fmla="*/ 13 w 26"/>
                  <a:gd name="T35" fmla="*/ 25 h 25"/>
                  <a:gd name="T36" fmla="*/ 13 w 26"/>
                  <a:gd name="T37" fmla="*/ 25 h 25"/>
                  <a:gd name="T38" fmla="*/ 18 w 26"/>
                  <a:gd name="T39" fmla="*/ 25 h 25"/>
                  <a:gd name="T40" fmla="*/ 22 w 26"/>
                  <a:gd name="T41" fmla="*/ 22 h 25"/>
                  <a:gd name="T42" fmla="*/ 24 w 26"/>
                  <a:gd name="T43" fmla="*/ 19 h 25"/>
                  <a:gd name="T44" fmla="*/ 26 w 26"/>
                  <a:gd name="T45" fmla="*/ 12 h 25"/>
                  <a:gd name="T46" fmla="*/ 26 w 26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0" name="Line 1139"/>
              <p:cNvSpPr>
                <a:spLocks noChangeShapeType="1"/>
              </p:cNvSpPr>
              <p:nvPr/>
            </p:nvSpPr>
            <p:spPr bwMode="auto">
              <a:xfrm>
                <a:off x="2183" y="18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1" name="Freeform 1140"/>
              <p:cNvSpPr>
                <a:spLocks/>
              </p:cNvSpPr>
              <p:nvPr/>
            </p:nvSpPr>
            <p:spPr bwMode="auto">
              <a:xfrm>
                <a:off x="2170" y="1798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8 h 25"/>
                  <a:gd name="T6" fmla="*/ 22 w 26"/>
                  <a:gd name="T7" fmla="*/ 4 h 25"/>
                  <a:gd name="T8" fmla="*/ 18 w 26"/>
                  <a:gd name="T9" fmla="*/ 1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1 h 25"/>
                  <a:gd name="T16" fmla="*/ 3 w 26"/>
                  <a:gd name="T17" fmla="*/ 4 h 25"/>
                  <a:gd name="T18" fmla="*/ 2 w 26"/>
                  <a:gd name="T19" fmla="*/ 8 h 25"/>
                  <a:gd name="T20" fmla="*/ 0 w 26"/>
                  <a:gd name="T21" fmla="*/ 12 h 25"/>
                  <a:gd name="T22" fmla="*/ 0 w 26"/>
                  <a:gd name="T23" fmla="*/ 12 h 25"/>
                  <a:gd name="T24" fmla="*/ 2 w 26"/>
                  <a:gd name="T25" fmla="*/ 19 h 25"/>
                  <a:gd name="T26" fmla="*/ 3 w 26"/>
                  <a:gd name="T27" fmla="*/ 22 h 25"/>
                  <a:gd name="T28" fmla="*/ 8 w 26"/>
                  <a:gd name="T29" fmla="*/ 25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5 h 25"/>
                  <a:gd name="T36" fmla="*/ 22 w 26"/>
                  <a:gd name="T37" fmla="*/ 22 h 25"/>
                  <a:gd name="T38" fmla="*/ 24 w 26"/>
                  <a:gd name="T39" fmla="*/ 19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2" name="Line 1141"/>
              <p:cNvSpPr>
                <a:spLocks noChangeShapeType="1"/>
              </p:cNvSpPr>
              <p:nvPr/>
            </p:nvSpPr>
            <p:spPr bwMode="auto">
              <a:xfrm>
                <a:off x="2183" y="18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3" name="Freeform 1142"/>
              <p:cNvSpPr>
                <a:spLocks/>
              </p:cNvSpPr>
              <p:nvPr/>
            </p:nvSpPr>
            <p:spPr bwMode="auto">
              <a:xfrm>
                <a:off x="2170" y="1798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6 w 26"/>
                  <a:gd name="T3" fmla="*/ 12 h 25"/>
                  <a:gd name="T4" fmla="*/ 24 w 26"/>
                  <a:gd name="T5" fmla="*/ 8 h 25"/>
                  <a:gd name="T6" fmla="*/ 22 w 26"/>
                  <a:gd name="T7" fmla="*/ 4 h 25"/>
                  <a:gd name="T8" fmla="*/ 18 w 26"/>
                  <a:gd name="T9" fmla="*/ 1 h 25"/>
                  <a:gd name="T10" fmla="*/ 13 w 26"/>
                  <a:gd name="T11" fmla="*/ 0 h 25"/>
                  <a:gd name="T12" fmla="*/ 13 w 26"/>
                  <a:gd name="T13" fmla="*/ 0 h 25"/>
                  <a:gd name="T14" fmla="*/ 8 w 26"/>
                  <a:gd name="T15" fmla="*/ 1 h 25"/>
                  <a:gd name="T16" fmla="*/ 3 w 26"/>
                  <a:gd name="T17" fmla="*/ 4 h 25"/>
                  <a:gd name="T18" fmla="*/ 2 w 26"/>
                  <a:gd name="T19" fmla="*/ 8 h 25"/>
                  <a:gd name="T20" fmla="*/ 0 w 26"/>
                  <a:gd name="T21" fmla="*/ 12 h 25"/>
                  <a:gd name="T22" fmla="*/ 0 w 26"/>
                  <a:gd name="T23" fmla="*/ 12 h 25"/>
                  <a:gd name="T24" fmla="*/ 2 w 26"/>
                  <a:gd name="T25" fmla="*/ 19 h 25"/>
                  <a:gd name="T26" fmla="*/ 3 w 26"/>
                  <a:gd name="T27" fmla="*/ 22 h 25"/>
                  <a:gd name="T28" fmla="*/ 8 w 26"/>
                  <a:gd name="T29" fmla="*/ 25 h 25"/>
                  <a:gd name="T30" fmla="*/ 13 w 26"/>
                  <a:gd name="T31" fmla="*/ 25 h 25"/>
                  <a:gd name="T32" fmla="*/ 13 w 26"/>
                  <a:gd name="T33" fmla="*/ 25 h 25"/>
                  <a:gd name="T34" fmla="*/ 18 w 26"/>
                  <a:gd name="T35" fmla="*/ 25 h 25"/>
                  <a:gd name="T36" fmla="*/ 22 w 26"/>
                  <a:gd name="T37" fmla="*/ 22 h 25"/>
                  <a:gd name="T38" fmla="*/ 24 w 26"/>
                  <a:gd name="T39" fmla="*/ 19 h 25"/>
                  <a:gd name="T40" fmla="*/ 26 w 26"/>
                  <a:gd name="T41" fmla="*/ 12 h 25"/>
                  <a:gd name="T42" fmla="*/ 26 w 26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4" name="Freeform 1143"/>
              <p:cNvSpPr>
                <a:spLocks noEditPoints="1"/>
              </p:cNvSpPr>
              <p:nvPr/>
            </p:nvSpPr>
            <p:spPr bwMode="auto">
              <a:xfrm>
                <a:off x="2293" y="1766"/>
                <a:ext cx="25" cy="25"/>
              </a:xfrm>
              <a:custGeom>
                <a:avLst/>
                <a:gdLst>
                  <a:gd name="T0" fmla="*/ 12 w 25"/>
                  <a:gd name="T1" fmla="*/ 12 h 25"/>
                  <a:gd name="T2" fmla="*/ 12 w 25"/>
                  <a:gd name="T3" fmla="*/ 12 h 25"/>
                  <a:gd name="T4" fmla="*/ 25 w 25"/>
                  <a:gd name="T5" fmla="*/ 12 h 25"/>
                  <a:gd name="T6" fmla="*/ 25 w 25"/>
                  <a:gd name="T7" fmla="*/ 12 h 25"/>
                  <a:gd name="T8" fmla="*/ 25 w 25"/>
                  <a:gd name="T9" fmla="*/ 8 h 25"/>
                  <a:gd name="T10" fmla="*/ 22 w 25"/>
                  <a:gd name="T11" fmla="*/ 5 h 25"/>
                  <a:gd name="T12" fmla="*/ 17 w 25"/>
                  <a:gd name="T13" fmla="*/ 1 h 25"/>
                  <a:gd name="T14" fmla="*/ 12 w 25"/>
                  <a:gd name="T15" fmla="*/ 0 h 25"/>
                  <a:gd name="T16" fmla="*/ 12 w 25"/>
                  <a:gd name="T17" fmla="*/ 0 h 25"/>
                  <a:gd name="T18" fmla="*/ 8 w 25"/>
                  <a:gd name="T19" fmla="*/ 1 h 25"/>
                  <a:gd name="T20" fmla="*/ 4 w 25"/>
                  <a:gd name="T21" fmla="*/ 5 h 25"/>
                  <a:gd name="T22" fmla="*/ 1 w 25"/>
                  <a:gd name="T23" fmla="*/ 8 h 25"/>
                  <a:gd name="T24" fmla="*/ 0 w 25"/>
                  <a:gd name="T25" fmla="*/ 12 h 25"/>
                  <a:gd name="T26" fmla="*/ 0 w 25"/>
                  <a:gd name="T27" fmla="*/ 12 h 25"/>
                  <a:gd name="T28" fmla="*/ 1 w 25"/>
                  <a:gd name="T29" fmla="*/ 17 h 25"/>
                  <a:gd name="T30" fmla="*/ 4 w 25"/>
                  <a:gd name="T31" fmla="*/ 22 h 25"/>
                  <a:gd name="T32" fmla="*/ 8 w 25"/>
                  <a:gd name="T33" fmla="*/ 25 h 25"/>
                  <a:gd name="T34" fmla="*/ 12 w 25"/>
                  <a:gd name="T35" fmla="*/ 25 h 25"/>
                  <a:gd name="T36" fmla="*/ 12 w 25"/>
                  <a:gd name="T37" fmla="*/ 25 h 25"/>
                  <a:gd name="T38" fmla="*/ 17 w 25"/>
                  <a:gd name="T39" fmla="*/ 25 h 25"/>
                  <a:gd name="T40" fmla="*/ 22 w 25"/>
                  <a:gd name="T41" fmla="*/ 22 h 25"/>
                  <a:gd name="T42" fmla="*/ 25 w 25"/>
                  <a:gd name="T43" fmla="*/ 17 h 25"/>
                  <a:gd name="T44" fmla="*/ 25 w 25"/>
                  <a:gd name="T45" fmla="*/ 12 h 25"/>
                  <a:gd name="T46" fmla="*/ 25 w 25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2" y="12"/>
                    </a:moveTo>
                    <a:lnTo>
                      <a:pt x="12" y="12"/>
                    </a:lnTo>
                    <a:close/>
                    <a:moveTo>
                      <a:pt x="25" y="12"/>
                    </a:moveTo>
                    <a:lnTo>
                      <a:pt x="25" y="12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5" name="Line 1144"/>
              <p:cNvSpPr>
                <a:spLocks noChangeShapeType="1"/>
              </p:cNvSpPr>
              <p:nvPr/>
            </p:nvSpPr>
            <p:spPr bwMode="auto">
              <a:xfrm>
                <a:off x="2305" y="177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6" name="Freeform 1145"/>
              <p:cNvSpPr>
                <a:spLocks/>
              </p:cNvSpPr>
              <p:nvPr/>
            </p:nvSpPr>
            <p:spPr bwMode="auto">
              <a:xfrm>
                <a:off x="2293" y="1766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5 w 25"/>
                  <a:gd name="T5" fmla="*/ 8 h 25"/>
                  <a:gd name="T6" fmla="*/ 22 w 25"/>
                  <a:gd name="T7" fmla="*/ 5 h 25"/>
                  <a:gd name="T8" fmla="*/ 17 w 25"/>
                  <a:gd name="T9" fmla="*/ 1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1 h 25"/>
                  <a:gd name="T16" fmla="*/ 4 w 25"/>
                  <a:gd name="T17" fmla="*/ 5 h 25"/>
                  <a:gd name="T18" fmla="*/ 1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4 w 25"/>
                  <a:gd name="T27" fmla="*/ 22 h 25"/>
                  <a:gd name="T28" fmla="*/ 8 w 25"/>
                  <a:gd name="T29" fmla="*/ 25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5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7" name="Line 1146"/>
              <p:cNvSpPr>
                <a:spLocks noChangeShapeType="1"/>
              </p:cNvSpPr>
              <p:nvPr/>
            </p:nvSpPr>
            <p:spPr bwMode="auto">
              <a:xfrm>
                <a:off x="2305" y="177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8" name="Freeform 1147"/>
              <p:cNvSpPr>
                <a:spLocks/>
              </p:cNvSpPr>
              <p:nvPr/>
            </p:nvSpPr>
            <p:spPr bwMode="auto">
              <a:xfrm>
                <a:off x="2293" y="1766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5 w 25"/>
                  <a:gd name="T5" fmla="*/ 8 h 25"/>
                  <a:gd name="T6" fmla="*/ 22 w 25"/>
                  <a:gd name="T7" fmla="*/ 5 h 25"/>
                  <a:gd name="T8" fmla="*/ 17 w 25"/>
                  <a:gd name="T9" fmla="*/ 1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1 h 25"/>
                  <a:gd name="T16" fmla="*/ 4 w 25"/>
                  <a:gd name="T17" fmla="*/ 5 h 25"/>
                  <a:gd name="T18" fmla="*/ 1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4 w 25"/>
                  <a:gd name="T27" fmla="*/ 22 h 25"/>
                  <a:gd name="T28" fmla="*/ 8 w 25"/>
                  <a:gd name="T29" fmla="*/ 25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5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39" name="Freeform 1148"/>
              <p:cNvSpPr>
                <a:spLocks noEditPoints="1"/>
              </p:cNvSpPr>
              <p:nvPr/>
            </p:nvSpPr>
            <p:spPr bwMode="auto">
              <a:xfrm>
                <a:off x="1812" y="1798"/>
                <a:ext cx="26" cy="23"/>
              </a:xfrm>
              <a:custGeom>
                <a:avLst/>
                <a:gdLst>
                  <a:gd name="T0" fmla="*/ 13 w 26"/>
                  <a:gd name="T1" fmla="*/ 12 h 23"/>
                  <a:gd name="T2" fmla="*/ 13 w 26"/>
                  <a:gd name="T3" fmla="*/ 12 h 23"/>
                  <a:gd name="T4" fmla="*/ 26 w 26"/>
                  <a:gd name="T5" fmla="*/ 12 h 23"/>
                  <a:gd name="T6" fmla="*/ 26 w 26"/>
                  <a:gd name="T7" fmla="*/ 12 h 23"/>
                  <a:gd name="T8" fmla="*/ 26 w 26"/>
                  <a:gd name="T9" fmla="*/ 6 h 23"/>
                  <a:gd name="T10" fmla="*/ 23 w 26"/>
                  <a:gd name="T11" fmla="*/ 3 h 23"/>
                  <a:gd name="T12" fmla="*/ 18 w 26"/>
                  <a:gd name="T13" fmla="*/ 0 h 23"/>
                  <a:gd name="T14" fmla="*/ 13 w 26"/>
                  <a:gd name="T15" fmla="*/ 0 h 23"/>
                  <a:gd name="T16" fmla="*/ 13 w 26"/>
                  <a:gd name="T17" fmla="*/ 0 h 23"/>
                  <a:gd name="T18" fmla="*/ 8 w 26"/>
                  <a:gd name="T19" fmla="*/ 0 h 23"/>
                  <a:gd name="T20" fmla="*/ 5 w 26"/>
                  <a:gd name="T21" fmla="*/ 3 h 23"/>
                  <a:gd name="T22" fmla="*/ 2 w 26"/>
                  <a:gd name="T23" fmla="*/ 6 h 23"/>
                  <a:gd name="T24" fmla="*/ 0 w 26"/>
                  <a:gd name="T25" fmla="*/ 12 h 23"/>
                  <a:gd name="T26" fmla="*/ 0 w 26"/>
                  <a:gd name="T27" fmla="*/ 12 h 23"/>
                  <a:gd name="T28" fmla="*/ 2 w 26"/>
                  <a:gd name="T29" fmla="*/ 17 h 23"/>
                  <a:gd name="T30" fmla="*/ 5 w 26"/>
                  <a:gd name="T31" fmla="*/ 20 h 23"/>
                  <a:gd name="T32" fmla="*/ 8 w 26"/>
                  <a:gd name="T33" fmla="*/ 23 h 23"/>
                  <a:gd name="T34" fmla="*/ 13 w 26"/>
                  <a:gd name="T35" fmla="*/ 23 h 23"/>
                  <a:gd name="T36" fmla="*/ 13 w 26"/>
                  <a:gd name="T37" fmla="*/ 23 h 23"/>
                  <a:gd name="T38" fmla="*/ 18 w 26"/>
                  <a:gd name="T39" fmla="*/ 23 h 23"/>
                  <a:gd name="T40" fmla="*/ 23 w 26"/>
                  <a:gd name="T41" fmla="*/ 20 h 23"/>
                  <a:gd name="T42" fmla="*/ 26 w 26"/>
                  <a:gd name="T43" fmla="*/ 17 h 23"/>
                  <a:gd name="T44" fmla="*/ 26 w 26"/>
                  <a:gd name="T45" fmla="*/ 12 h 23"/>
                  <a:gd name="T46" fmla="*/ 26 w 26"/>
                  <a:gd name="T47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6" y="12"/>
                    </a:moveTo>
                    <a:lnTo>
                      <a:pt x="26" y="12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0" name="Line 1149"/>
              <p:cNvSpPr>
                <a:spLocks noChangeShapeType="1"/>
              </p:cNvSpPr>
              <p:nvPr/>
            </p:nvSpPr>
            <p:spPr bwMode="auto">
              <a:xfrm>
                <a:off x="1825" y="18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1" name="Freeform 1150"/>
              <p:cNvSpPr>
                <a:spLocks/>
              </p:cNvSpPr>
              <p:nvPr/>
            </p:nvSpPr>
            <p:spPr bwMode="auto">
              <a:xfrm>
                <a:off x="1812" y="1798"/>
                <a:ext cx="26" cy="23"/>
              </a:xfrm>
              <a:custGeom>
                <a:avLst/>
                <a:gdLst>
                  <a:gd name="T0" fmla="*/ 26 w 26"/>
                  <a:gd name="T1" fmla="*/ 12 h 23"/>
                  <a:gd name="T2" fmla="*/ 26 w 26"/>
                  <a:gd name="T3" fmla="*/ 12 h 23"/>
                  <a:gd name="T4" fmla="*/ 26 w 26"/>
                  <a:gd name="T5" fmla="*/ 6 h 23"/>
                  <a:gd name="T6" fmla="*/ 23 w 26"/>
                  <a:gd name="T7" fmla="*/ 3 h 23"/>
                  <a:gd name="T8" fmla="*/ 18 w 26"/>
                  <a:gd name="T9" fmla="*/ 0 h 23"/>
                  <a:gd name="T10" fmla="*/ 13 w 26"/>
                  <a:gd name="T11" fmla="*/ 0 h 23"/>
                  <a:gd name="T12" fmla="*/ 13 w 26"/>
                  <a:gd name="T13" fmla="*/ 0 h 23"/>
                  <a:gd name="T14" fmla="*/ 8 w 26"/>
                  <a:gd name="T15" fmla="*/ 0 h 23"/>
                  <a:gd name="T16" fmla="*/ 5 w 26"/>
                  <a:gd name="T17" fmla="*/ 3 h 23"/>
                  <a:gd name="T18" fmla="*/ 2 w 26"/>
                  <a:gd name="T19" fmla="*/ 6 h 23"/>
                  <a:gd name="T20" fmla="*/ 0 w 26"/>
                  <a:gd name="T21" fmla="*/ 12 h 23"/>
                  <a:gd name="T22" fmla="*/ 0 w 26"/>
                  <a:gd name="T23" fmla="*/ 12 h 23"/>
                  <a:gd name="T24" fmla="*/ 2 w 26"/>
                  <a:gd name="T25" fmla="*/ 17 h 23"/>
                  <a:gd name="T26" fmla="*/ 5 w 26"/>
                  <a:gd name="T27" fmla="*/ 20 h 23"/>
                  <a:gd name="T28" fmla="*/ 8 w 26"/>
                  <a:gd name="T29" fmla="*/ 23 h 23"/>
                  <a:gd name="T30" fmla="*/ 13 w 26"/>
                  <a:gd name="T31" fmla="*/ 23 h 23"/>
                  <a:gd name="T32" fmla="*/ 13 w 26"/>
                  <a:gd name="T33" fmla="*/ 23 h 23"/>
                  <a:gd name="T34" fmla="*/ 18 w 26"/>
                  <a:gd name="T35" fmla="*/ 23 h 23"/>
                  <a:gd name="T36" fmla="*/ 23 w 26"/>
                  <a:gd name="T37" fmla="*/ 20 h 23"/>
                  <a:gd name="T38" fmla="*/ 26 w 26"/>
                  <a:gd name="T39" fmla="*/ 17 h 23"/>
                  <a:gd name="T40" fmla="*/ 26 w 26"/>
                  <a:gd name="T41" fmla="*/ 12 h 23"/>
                  <a:gd name="T42" fmla="*/ 26 w 26"/>
                  <a:gd name="T4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3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2" name="Line 1151"/>
              <p:cNvSpPr>
                <a:spLocks noChangeShapeType="1"/>
              </p:cNvSpPr>
              <p:nvPr/>
            </p:nvSpPr>
            <p:spPr bwMode="auto">
              <a:xfrm>
                <a:off x="1825" y="18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3" name="Freeform 1152"/>
              <p:cNvSpPr>
                <a:spLocks/>
              </p:cNvSpPr>
              <p:nvPr/>
            </p:nvSpPr>
            <p:spPr bwMode="auto">
              <a:xfrm>
                <a:off x="1812" y="1798"/>
                <a:ext cx="26" cy="23"/>
              </a:xfrm>
              <a:custGeom>
                <a:avLst/>
                <a:gdLst>
                  <a:gd name="T0" fmla="*/ 26 w 26"/>
                  <a:gd name="T1" fmla="*/ 12 h 23"/>
                  <a:gd name="T2" fmla="*/ 26 w 26"/>
                  <a:gd name="T3" fmla="*/ 12 h 23"/>
                  <a:gd name="T4" fmla="*/ 26 w 26"/>
                  <a:gd name="T5" fmla="*/ 6 h 23"/>
                  <a:gd name="T6" fmla="*/ 23 w 26"/>
                  <a:gd name="T7" fmla="*/ 3 h 23"/>
                  <a:gd name="T8" fmla="*/ 18 w 26"/>
                  <a:gd name="T9" fmla="*/ 0 h 23"/>
                  <a:gd name="T10" fmla="*/ 13 w 26"/>
                  <a:gd name="T11" fmla="*/ 0 h 23"/>
                  <a:gd name="T12" fmla="*/ 13 w 26"/>
                  <a:gd name="T13" fmla="*/ 0 h 23"/>
                  <a:gd name="T14" fmla="*/ 8 w 26"/>
                  <a:gd name="T15" fmla="*/ 0 h 23"/>
                  <a:gd name="T16" fmla="*/ 5 w 26"/>
                  <a:gd name="T17" fmla="*/ 3 h 23"/>
                  <a:gd name="T18" fmla="*/ 2 w 26"/>
                  <a:gd name="T19" fmla="*/ 6 h 23"/>
                  <a:gd name="T20" fmla="*/ 0 w 26"/>
                  <a:gd name="T21" fmla="*/ 12 h 23"/>
                  <a:gd name="T22" fmla="*/ 0 w 26"/>
                  <a:gd name="T23" fmla="*/ 12 h 23"/>
                  <a:gd name="T24" fmla="*/ 2 w 26"/>
                  <a:gd name="T25" fmla="*/ 17 h 23"/>
                  <a:gd name="T26" fmla="*/ 5 w 26"/>
                  <a:gd name="T27" fmla="*/ 20 h 23"/>
                  <a:gd name="T28" fmla="*/ 8 w 26"/>
                  <a:gd name="T29" fmla="*/ 23 h 23"/>
                  <a:gd name="T30" fmla="*/ 13 w 26"/>
                  <a:gd name="T31" fmla="*/ 23 h 23"/>
                  <a:gd name="T32" fmla="*/ 13 w 26"/>
                  <a:gd name="T33" fmla="*/ 23 h 23"/>
                  <a:gd name="T34" fmla="*/ 18 w 26"/>
                  <a:gd name="T35" fmla="*/ 23 h 23"/>
                  <a:gd name="T36" fmla="*/ 23 w 26"/>
                  <a:gd name="T37" fmla="*/ 20 h 23"/>
                  <a:gd name="T38" fmla="*/ 26 w 26"/>
                  <a:gd name="T39" fmla="*/ 17 h 23"/>
                  <a:gd name="T40" fmla="*/ 26 w 26"/>
                  <a:gd name="T41" fmla="*/ 12 h 23"/>
                  <a:gd name="T42" fmla="*/ 26 w 26"/>
                  <a:gd name="T4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3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3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4" name="Freeform 1153"/>
              <p:cNvSpPr>
                <a:spLocks noEditPoints="1"/>
              </p:cNvSpPr>
              <p:nvPr/>
            </p:nvSpPr>
            <p:spPr bwMode="auto">
              <a:xfrm>
                <a:off x="1402" y="1729"/>
                <a:ext cx="26" cy="26"/>
              </a:xfrm>
              <a:custGeom>
                <a:avLst/>
                <a:gdLst>
                  <a:gd name="T0" fmla="*/ 13 w 26"/>
                  <a:gd name="T1" fmla="*/ 13 h 26"/>
                  <a:gd name="T2" fmla="*/ 13 w 26"/>
                  <a:gd name="T3" fmla="*/ 13 h 26"/>
                  <a:gd name="T4" fmla="*/ 26 w 26"/>
                  <a:gd name="T5" fmla="*/ 13 h 26"/>
                  <a:gd name="T6" fmla="*/ 26 w 26"/>
                  <a:gd name="T7" fmla="*/ 13 h 26"/>
                  <a:gd name="T8" fmla="*/ 26 w 26"/>
                  <a:gd name="T9" fmla="*/ 8 h 26"/>
                  <a:gd name="T10" fmla="*/ 22 w 26"/>
                  <a:gd name="T11" fmla="*/ 3 h 26"/>
                  <a:gd name="T12" fmla="*/ 18 w 26"/>
                  <a:gd name="T13" fmla="*/ 0 h 26"/>
                  <a:gd name="T14" fmla="*/ 13 w 26"/>
                  <a:gd name="T15" fmla="*/ 0 h 26"/>
                  <a:gd name="T16" fmla="*/ 13 w 26"/>
                  <a:gd name="T17" fmla="*/ 0 h 26"/>
                  <a:gd name="T18" fmla="*/ 8 w 26"/>
                  <a:gd name="T19" fmla="*/ 0 h 26"/>
                  <a:gd name="T20" fmla="*/ 5 w 26"/>
                  <a:gd name="T21" fmla="*/ 3 h 26"/>
                  <a:gd name="T22" fmla="*/ 2 w 26"/>
                  <a:gd name="T23" fmla="*/ 8 h 26"/>
                  <a:gd name="T24" fmla="*/ 0 w 26"/>
                  <a:gd name="T25" fmla="*/ 13 h 26"/>
                  <a:gd name="T26" fmla="*/ 0 w 26"/>
                  <a:gd name="T27" fmla="*/ 13 h 26"/>
                  <a:gd name="T28" fmla="*/ 2 w 26"/>
                  <a:gd name="T29" fmla="*/ 18 h 26"/>
                  <a:gd name="T30" fmla="*/ 5 w 26"/>
                  <a:gd name="T31" fmla="*/ 21 h 26"/>
                  <a:gd name="T32" fmla="*/ 8 w 26"/>
                  <a:gd name="T33" fmla="*/ 24 h 26"/>
                  <a:gd name="T34" fmla="*/ 13 w 26"/>
                  <a:gd name="T35" fmla="*/ 26 h 26"/>
                  <a:gd name="T36" fmla="*/ 13 w 26"/>
                  <a:gd name="T37" fmla="*/ 26 h 26"/>
                  <a:gd name="T38" fmla="*/ 18 w 26"/>
                  <a:gd name="T39" fmla="*/ 24 h 26"/>
                  <a:gd name="T40" fmla="*/ 22 w 26"/>
                  <a:gd name="T41" fmla="*/ 21 h 26"/>
                  <a:gd name="T42" fmla="*/ 26 w 26"/>
                  <a:gd name="T43" fmla="*/ 18 h 26"/>
                  <a:gd name="T44" fmla="*/ 26 w 26"/>
                  <a:gd name="T45" fmla="*/ 13 h 26"/>
                  <a:gd name="T46" fmla="*/ 26 w 26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5" name="Line 1154"/>
              <p:cNvSpPr>
                <a:spLocks noChangeShapeType="1"/>
              </p:cNvSpPr>
              <p:nvPr/>
            </p:nvSpPr>
            <p:spPr bwMode="auto">
              <a:xfrm>
                <a:off x="1415" y="17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6" name="Freeform 1155"/>
              <p:cNvSpPr>
                <a:spLocks/>
              </p:cNvSpPr>
              <p:nvPr/>
            </p:nvSpPr>
            <p:spPr bwMode="auto">
              <a:xfrm>
                <a:off x="1402" y="1729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6 w 26"/>
                  <a:gd name="T5" fmla="*/ 8 h 26"/>
                  <a:gd name="T6" fmla="*/ 22 w 26"/>
                  <a:gd name="T7" fmla="*/ 3 h 26"/>
                  <a:gd name="T8" fmla="*/ 18 w 26"/>
                  <a:gd name="T9" fmla="*/ 0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0 h 26"/>
                  <a:gd name="T16" fmla="*/ 5 w 26"/>
                  <a:gd name="T17" fmla="*/ 3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1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2 w 26"/>
                  <a:gd name="T37" fmla="*/ 21 h 26"/>
                  <a:gd name="T38" fmla="*/ 26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7" name="Line 1156"/>
              <p:cNvSpPr>
                <a:spLocks noChangeShapeType="1"/>
              </p:cNvSpPr>
              <p:nvPr/>
            </p:nvSpPr>
            <p:spPr bwMode="auto">
              <a:xfrm>
                <a:off x="1415" y="17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8" name="Freeform 1157"/>
              <p:cNvSpPr>
                <a:spLocks/>
              </p:cNvSpPr>
              <p:nvPr/>
            </p:nvSpPr>
            <p:spPr bwMode="auto">
              <a:xfrm>
                <a:off x="1402" y="1729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6 w 26"/>
                  <a:gd name="T5" fmla="*/ 8 h 26"/>
                  <a:gd name="T6" fmla="*/ 22 w 26"/>
                  <a:gd name="T7" fmla="*/ 3 h 26"/>
                  <a:gd name="T8" fmla="*/ 18 w 26"/>
                  <a:gd name="T9" fmla="*/ 0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0 h 26"/>
                  <a:gd name="T16" fmla="*/ 5 w 26"/>
                  <a:gd name="T17" fmla="*/ 3 h 26"/>
                  <a:gd name="T18" fmla="*/ 2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2 w 26"/>
                  <a:gd name="T25" fmla="*/ 18 h 26"/>
                  <a:gd name="T26" fmla="*/ 5 w 26"/>
                  <a:gd name="T27" fmla="*/ 21 h 26"/>
                  <a:gd name="T28" fmla="*/ 8 w 26"/>
                  <a:gd name="T29" fmla="*/ 24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4 h 26"/>
                  <a:gd name="T36" fmla="*/ 22 w 26"/>
                  <a:gd name="T37" fmla="*/ 21 h 26"/>
                  <a:gd name="T38" fmla="*/ 26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8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9" name="Freeform 1158"/>
              <p:cNvSpPr>
                <a:spLocks noEditPoints="1"/>
              </p:cNvSpPr>
              <p:nvPr/>
            </p:nvSpPr>
            <p:spPr bwMode="auto">
              <a:xfrm>
                <a:off x="1742" y="1834"/>
                <a:ext cx="26" cy="24"/>
              </a:xfrm>
              <a:custGeom>
                <a:avLst/>
                <a:gdLst>
                  <a:gd name="T0" fmla="*/ 13 w 26"/>
                  <a:gd name="T1" fmla="*/ 11 h 24"/>
                  <a:gd name="T2" fmla="*/ 13 w 26"/>
                  <a:gd name="T3" fmla="*/ 11 h 24"/>
                  <a:gd name="T4" fmla="*/ 26 w 26"/>
                  <a:gd name="T5" fmla="*/ 11 h 24"/>
                  <a:gd name="T6" fmla="*/ 26 w 26"/>
                  <a:gd name="T7" fmla="*/ 11 h 24"/>
                  <a:gd name="T8" fmla="*/ 26 w 26"/>
                  <a:gd name="T9" fmla="*/ 6 h 24"/>
                  <a:gd name="T10" fmla="*/ 23 w 26"/>
                  <a:gd name="T11" fmla="*/ 3 h 24"/>
                  <a:gd name="T12" fmla="*/ 18 w 26"/>
                  <a:gd name="T13" fmla="*/ 0 h 24"/>
                  <a:gd name="T14" fmla="*/ 13 w 26"/>
                  <a:gd name="T15" fmla="*/ 0 h 24"/>
                  <a:gd name="T16" fmla="*/ 13 w 26"/>
                  <a:gd name="T17" fmla="*/ 0 h 24"/>
                  <a:gd name="T18" fmla="*/ 8 w 26"/>
                  <a:gd name="T19" fmla="*/ 0 h 24"/>
                  <a:gd name="T20" fmla="*/ 5 w 26"/>
                  <a:gd name="T21" fmla="*/ 3 h 24"/>
                  <a:gd name="T22" fmla="*/ 2 w 26"/>
                  <a:gd name="T23" fmla="*/ 6 h 24"/>
                  <a:gd name="T24" fmla="*/ 0 w 26"/>
                  <a:gd name="T25" fmla="*/ 11 h 24"/>
                  <a:gd name="T26" fmla="*/ 0 w 26"/>
                  <a:gd name="T27" fmla="*/ 11 h 24"/>
                  <a:gd name="T28" fmla="*/ 2 w 26"/>
                  <a:gd name="T29" fmla="*/ 18 h 24"/>
                  <a:gd name="T30" fmla="*/ 5 w 26"/>
                  <a:gd name="T31" fmla="*/ 21 h 24"/>
                  <a:gd name="T32" fmla="*/ 8 w 26"/>
                  <a:gd name="T33" fmla="*/ 24 h 24"/>
                  <a:gd name="T34" fmla="*/ 13 w 26"/>
                  <a:gd name="T35" fmla="*/ 24 h 24"/>
                  <a:gd name="T36" fmla="*/ 13 w 26"/>
                  <a:gd name="T37" fmla="*/ 24 h 24"/>
                  <a:gd name="T38" fmla="*/ 18 w 26"/>
                  <a:gd name="T39" fmla="*/ 24 h 24"/>
                  <a:gd name="T40" fmla="*/ 23 w 26"/>
                  <a:gd name="T41" fmla="*/ 21 h 24"/>
                  <a:gd name="T42" fmla="*/ 26 w 26"/>
                  <a:gd name="T43" fmla="*/ 18 h 24"/>
                  <a:gd name="T44" fmla="*/ 26 w 26"/>
                  <a:gd name="T45" fmla="*/ 11 h 24"/>
                  <a:gd name="T46" fmla="*/ 26 w 26"/>
                  <a:gd name="T47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4">
                    <a:moveTo>
                      <a:pt x="13" y="11"/>
                    </a:moveTo>
                    <a:lnTo>
                      <a:pt x="13" y="11"/>
                    </a:lnTo>
                    <a:close/>
                    <a:moveTo>
                      <a:pt x="26" y="11"/>
                    </a:moveTo>
                    <a:lnTo>
                      <a:pt x="26" y="11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6" y="18"/>
                    </a:lnTo>
                    <a:lnTo>
                      <a:pt x="26" y="11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0" name="Line 1159"/>
              <p:cNvSpPr>
                <a:spLocks noChangeShapeType="1"/>
              </p:cNvSpPr>
              <p:nvPr/>
            </p:nvSpPr>
            <p:spPr bwMode="auto">
              <a:xfrm>
                <a:off x="1755" y="184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1" name="Freeform 1160"/>
              <p:cNvSpPr>
                <a:spLocks/>
              </p:cNvSpPr>
              <p:nvPr/>
            </p:nvSpPr>
            <p:spPr bwMode="auto">
              <a:xfrm>
                <a:off x="1742" y="1834"/>
                <a:ext cx="26" cy="24"/>
              </a:xfrm>
              <a:custGeom>
                <a:avLst/>
                <a:gdLst>
                  <a:gd name="T0" fmla="*/ 26 w 26"/>
                  <a:gd name="T1" fmla="*/ 11 h 24"/>
                  <a:gd name="T2" fmla="*/ 26 w 26"/>
                  <a:gd name="T3" fmla="*/ 11 h 24"/>
                  <a:gd name="T4" fmla="*/ 26 w 26"/>
                  <a:gd name="T5" fmla="*/ 6 h 24"/>
                  <a:gd name="T6" fmla="*/ 23 w 26"/>
                  <a:gd name="T7" fmla="*/ 3 h 24"/>
                  <a:gd name="T8" fmla="*/ 18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8 w 26"/>
                  <a:gd name="T15" fmla="*/ 0 h 24"/>
                  <a:gd name="T16" fmla="*/ 5 w 26"/>
                  <a:gd name="T17" fmla="*/ 3 h 24"/>
                  <a:gd name="T18" fmla="*/ 2 w 26"/>
                  <a:gd name="T19" fmla="*/ 6 h 24"/>
                  <a:gd name="T20" fmla="*/ 0 w 26"/>
                  <a:gd name="T21" fmla="*/ 11 h 24"/>
                  <a:gd name="T22" fmla="*/ 0 w 26"/>
                  <a:gd name="T23" fmla="*/ 11 h 24"/>
                  <a:gd name="T24" fmla="*/ 2 w 26"/>
                  <a:gd name="T25" fmla="*/ 18 h 24"/>
                  <a:gd name="T26" fmla="*/ 5 w 26"/>
                  <a:gd name="T27" fmla="*/ 21 h 24"/>
                  <a:gd name="T28" fmla="*/ 8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18 w 26"/>
                  <a:gd name="T35" fmla="*/ 24 h 24"/>
                  <a:gd name="T36" fmla="*/ 23 w 26"/>
                  <a:gd name="T37" fmla="*/ 21 h 24"/>
                  <a:gd name="T38" fmla="*/ 26 w 26"/>
                  <a:gd name="T39" fmla="*/ 18 h 24"/>
                  <a:gd name="T40" fmla="*/ 26 w 26"/>
                  <a:gd name="T41" fmla="*/ 11 h 24"/>
                  <a:gd name="T42" fmla="*/ 26 w 26"/>
                  <a:gd name="T4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1"/>
                    </a:moveTo>
                    <a:lnTo>
                      <a:pt x="26" y="11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6" y="18"/>
                    </a:lnTo>
                    <a:lnTo>
                      <a:pt x="26" y="11"/>
                    </a:lnTo>
                    <a:lnTo>
                      <a:pt x="26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2" name="Line 1161"/>
              <p:cNvSpPr>
                <a:spLocks noChangeShapeType="1"/>
              </p:cNvSpPr>
              <p:nvPr/>
            </p:nvSpPr>
            <p:spPr bwMode="auto">
              <a:xfrm>
                <a:off x="1755" y="184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3" name="Freeform 1162"/>
              <p:cNvSpPr>
                <a:spLocks/>
              </p:cNvSpPr>
              <p:nvPr/>
            </p:nvSpPr>
            <p:spPr bwMode="auto">
              <a:xfrm>
                <a:off x="1742" y="1834"/>
                <a:ext cx="26" cy="24"/>
              </a:xfrm>
              <a:custGeom>
                <a:avLst/>
                <a:gdLst>
                  <a:gd name="T0" fmla="*/ 26 w 26"/>
                  <a:gd name="T1" fmla="*/ 11 h 24"/>
                  <a:gd name="T2" fmla="*/ 26 w 26"/>
                  <a:gd name="T3" fmla="*/ 11 h 24"/>
                  <a:gd name="T4" fmla="*/ 26 w 26"/>
                  <a:gd name="T5" fmla="*/ 6 h 24"/>
                  <a:gd name="T6" fmla="*/ 23 w 26"/>
                  <a:gd name="T7" fmla="*/ 3 h 24"/>
                  <a:gd name="T8" fmla="*/ 18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8 w 26"/>
                  <a:gd name="T15" fmla="*/ 0 h 24"/>
                  <a:gd name="T16" fmla="*/ 5 w 26"/>
                  <a:gd name="T17" fmla="*/ 3 h 24"/>
                  <a:gd name="T18" fmla="*/ 2 w 26"/>
                  <a:gd name="T19" fmla="*/ 6 h 24"/>
                  <a:gd name="T20" fmla="*/ 0 w 26"/>
                  <a:gd name="T21" fmla="*/ 11 h 24"/>
                  <a:gd name="T22" fmla="*/ 0 w 26"/>
                  <a:gd name="T23" fmla="*/ 11 h 24"/>
                  <a:gd name="T24" fmla="*/ 2 w 26"/>
                  <a:gd name="T25" fmla="*/ 18 h 24"/>
                  <a:gd name="T26" fmla="*/ 5 w 26"/>
                  <a:gd name="T27" fmla="*/ 21 h 24"/>
                  <a:gd name="T28" fmla="*/ 8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18 w 26"/>
                  <a:gd name="T35" fmla="*/ 24 h 24"/>
                  <a:gd name="T36" fmla="*/ 23 w 26"/>
                  <a:gd name="T37" fmla="*/ 21 h 24"/>
                  <a:gd name="T38" fmla="*/ 26 w 26"/>
                  <a:gd name="T39" fmla="*/ 18 h 24"/>
                  <a:gd name="T40" fmla="*/ 26 w 26"/>
                  <a:gd name="T41" fmla="*/ 11 h 24"/>
                  <a:gd name="T42" fmla="*/ 26 w 26"/>
                  <a:gd name="T4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1"/>
                    </a:moveTo>
                    <a:lnTo>
                      <a:pt x="26" y="11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3" y="21"/>
                    </a:lnTo>
                    <a:lnTo>
                      <a:pt x="26" y="18"/>
                    </a:lnTo>
                    <a:lnTo>
                      <a:pt x="26" y="11"/>
                    </a:lnTo>
                    <a:lnTo>
                      <a:pt x="26" y="11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4" name="Freeform 1163"/>
              <p:cNvSpPr>
                <a:spLocks noEditPoints="1"/>
              </p:cNvSpPr>
              <p:nvPr/>
            </p:nvSpPr>
            <p:spPr bwMode="auto">
              <a:xfrm>
                <a:off x="1642" y="1729"/>
                <a:ext cx="26" cy="24"/>
              </a:xfrm>
              <a:custGeom>
                <a:avLst/>
                <a:gdLst>
                  <a:gd name="T0" fmla="*/ 13 w 26"/>
                  <a:gd name="T1" fmla="*/ 13 h 24"/>
                  <a:gd name="T2" fmla="*/ 13 w 26"/>
                  <a:gd name="T3" fmla="*/ 13 h 24"/>
                  <a:gd name="T4" fmla="*/ 26 w 26"/>
                  <a:gd name="T5" fmla="*/ 13 h 24"/>
                  <a:gd name="T6" fmla="*/ 26 w 26"/>
                  <a:gd name="T7" fmla="*/ 13 h 24"/>
                  <a:gd name="T8" fmla="*/ 24 w 26"/>
                  <a:gd name="T9" fmla="*/ 7 h 24"/>
                  <a:gd name="T10" fmla="*/ 21 w 26"/>
                  <a:gd name="T11" fmla="*/ 3 h 24"/>
                  <a:gd name="T12" fmla="*/ 18 w 26"/>
                  <a:gd name="T13" fmla="*/ 0 h 24"/>
                  <a:gd name="T14" fmla="*/ 13 w 26"/>
                  <a:gd name="T15" fmla="*/ 0 h 24"/>
                  <a:gd name="T16" fmla="*/ 13 w 26"/>
                  <a:gd name="T17" fmla="*/ 0 h 24"/>
                  <a:gd name="T18" fmla="*/ 7 w 26"/>
                  <a:gd name="T19" fmla="*/ 0 h 24"/>
                  <a:gd name="T20" fmla="*/ 4 w 26"/>
                  <a:gd name="T21" fmla="*/ 3 h 24"/>
                  <a:gd name="T22" fmla="*/ 0 w 26"/>
                  <a:gd name="T23" fmla="*/ 7 h 24"/>
                  <a:gd name="T24" fmla="*/ 0 w 26"/>
                  <a:gd name="T25" fmla="*/ 13 h 24"/>
                  <a:gd name="T26" fmla="*/ 0 w 26"/>
                  <a:gd name="T27" fmla="*/ 13 h 24"/>
                  <a:gd name="T28" fmla="*/ 0 w 26"/>
                  <a:gd name="T29" fmla="*/ 18 h 24"/>
                  <a:gd name="T30" fmla="*/ 4 w 26"/>
                  <a:gd name="T31" fmla="*/ 21 h 24"/>
                  <a:gd name="T32" fmla="*/ 7 w 26"/>
                  <a:gd name="T33" fmla="*/ 24 h 24"/>
                  <a:gd name="T34" fmla="*/ 13 w 26"/>
                  <a:gd name="T35" fmla="*/ 24 h 24"/>
                  <a:gd name="T36" fmla="*/ 13 w 26"/>
                  <a:gd name="T37" fmla="*/ 24 h 24"/>
                  <a:gd name="T38" fmla="*/ 18 w 26"/>
                  <a:gd name="T39" fmla="*/ 24 h 24"/>
                  <a:gd name="T40" fmla="*/ 21 w 26"/>
                  <a:gd name="T41" fmla="*/ 21 h 24"/>
                  <a:gd name="T42" fmla="*/ 24 w 26"/>
                  <a:gd name="T43" fmla="*/ 18 h 24"/>
                  <a:gd name="T44" fmla="*/ 26 w 26"/>
                  <a:gd name="T45" fmla="*/ 13 h 24"/>
                  <a:gd name="T46" fmla="*/ 26 w 26"/>
                  <a:gd name="T4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4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5" name="Line 1164"/>
              <p:cNvSpPr>
                <a:spLocks noChangeShapeType="1"/>
              </p:cNvSpPr>
              <p:nvPr/>
            </p:nvSpPr>
            <p:spPr bwMode="auto">
              <a:xfrm>
                <a:off x="1655" y="17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6" name="Freeform 1165"/>
              <p:cNvSpPr>
                <a:spLocks/>
              </p:cNvSpPr>
              <p:nvPr/>
            </p:nvSpPr>
            <p:spPr bwMode="auto">
              <a:xfrm>
                <a:off x="1642" y="1729"/>
                <a:ext cx="26" cy="24"/>
              </a:xfrm>
              <a:custGeom>
                <a:avLst/>
                <a:gdLst>
                  <a:gd name="T0" fmla="*/ 26 w 26"/>
                  <a:gd name="T1" fmla="*/ 13 h 24"/>
                  <a:gd name="T2" fmla="*/ 26 w 26"/>
                  <a:gd name="T3" fmla="*/ 13 h 24"/>
                  <a:gd name="T4" fmla="*/ 24 w 26"/>
                  <a:gd name="T5" fmla="*/ 7 h 24"/>
                  <a:gd name="T6" fmla="*/ 21 w 26"/>
                  <a:gd name="T7" fmla="*/ 3 h 24"/>
                  <a:gd name="T8" fmla="*/ 18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7 w 26"/>
                  <a:gd name="T15" fmla="*/ 0 h 24"/>
                  <a:gd name="T16" fmla="*/ 4 w 26"/>
                  <a:gd name="T17" fmla="*/ 3 h 24"/>
                  <a:gd name="T18" fmla="*/ 0 w 26"/>
                  <a:gd name="T19" fmla="*/ 7 h 24"/>
                  <a:gd name="T20" fmla="*/ 0 w 26"/>
                  <a:gd name="T21" fmla="*/ 13 h 24"/>
                  <a:gd name="T22" fmla="*/ 0 w 26"/>
                  <a:gd name="T23" fmla="*/ 13 h 24"/>
                  <a:gd name="T24" fmla="*/ 0 w 26"/>
                  <a:gd name="T25" fmla="*/ 18 h 24"/>
                  <a:gd name="T26" fmla="*/ 4 w 26"/>
                  <a:gd name="T27" fmla="*/ 21 h 24"/>
                  <a:gd name="T28" fmla="*/ 7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18 w 26"/>
                  <a:gd name="T35" fmla="*/ 24 h 24"/>
                  <a:gd name="T36" fmla="*/ 21 w 26"/>
                  <a:gd name="T37" fmla="*/ 21 h 24"/>
                  <a:gd name="T38" fmla="*/ 24 w 26"/>
                  <a:gd name="T39" fmla="*/ 18 h 24"/>
                  <a:gd name="T40" fmla="*/ 26 w 26"/>
                  <a:gd name="T41" fmla="*/ 13 h 24"/>
                  <a:gd name="T42" fmla="*/ 26 w 26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7" name="Line 1166"/>
              <p:cNvSpPr>
                <a:spLocks noChangeShapeType="1"/>
              </p:cNvSpPr>
              <p:nvPr/>
            </p:nvSpPr>
            <p:spPr bwMode="auto">
              <a:xfrm>
                <a:off x="1655" y="174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8" name="Freeform 1167"/>
              <p:cNvSpPr>
                <a:spLocks/>
              </p:cNvSpPr>
              <p:nvPr/>
            </p:nvSpPr>
            <p:spPr bwMode="auto">
              <a:xfrm>
                <a:off x="1642" y="1729"/>
                <a:ext cx="26" cy="24"/>
              </a:xfrm>
              <a:custGeom>
                <a:avLst/>
                <a:gdLst>
                  <a:gd name="T0" fmla="*/ 26 w 26"/>
                  <a:gd name="T1" fmla="*/ 13 h 24"/>
                  <a:gd name="T2" fmla="*/ 26 w 26"/>
                  <a:gd name="T3" fmla="*/ 13 h 24"/>
                  <a:gd name="T4" fmla="*/ 24 w 26"/>
                  <a:gd name="T5" fmla="*/ 7 h 24"/>
                  <a:gd name="T6" fmla="*/ 21 w 26"/>
                  <a:gd name="T7" fmla="*/ 3 h 24"/>
                  <a:gd name="T8" fmla="*/ 18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7 w 26"/>
                  <a:gd name="T15" fmla="*/ 0 h 24"/>
                  <a:gd name="T16" fmla="*/ 4 w 26"/>
                  <a:gd name="T17" fmla="*/ 3 h 24"/>
                  <a:gd name="T18" fmla="*/ 0 w 26"/>
                  <a:gd name="T19" fmla="*/ 7 h 24"/>
                  <a:gd name="T20" fmla="*/ 0 w 26"/>
                  <a:gd name="T21" fmla="*/ 13 h 24"/>
                  <a:gd name="T22" fmla="*/ 0 w 26"/>
                  <a:gd name="T23" fmla="*/ 13 h 24"/>
                  <a:gd name="T24" fmla="*/ 0 w 26"/>
                  <a:gd name="T25" fmla="*/ 18 h 24"/>
                  <a:gd name="T26" fmla="*/ 4 w 26"/>
                  <a:gd name="T27" fmla="*/ 21 h 24"/>
                  <a:gd name="T28" fmla="*/ 7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18 w 26"/>
                  <a:gd name="T35" fmla="*/ 24 h 24"/>
                  <a:gd name="T36" fmla="*/ 21 w 26"/>
                  <a:gd name="T37" fmla="*/ 21 h 24"/>
                  <a:gd name="T38" fmla="*/ 24 w 26"/>
                  <a:gd name="T39" fmla="*/ 18 h 24"/>
                  <a:gd name="T40" fmla="*/ 26 w 26"/>
                  <a:gd name="T41" fmla="*/ 13 h 24"/>
                  <a:gd name="T42" fmla="*/ 26 w 26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59" name="Freeform 1168"/>
              <p:cNvSpPr>
                <a:spLocks noEditPoints="1"/>
              </p:cNvSpPr>
              <p:nvPr/>
            </p:nvSpPr>
            <p:spPr bwMode="auto">
              <a:xfrm>
                <a:off x="1075" y="1705"/>
                <a:ext cx="25" cy="24"/>
              </a:xfrm>
              <a:custGeom>
                <a:avLst/>
                <a:gdLst>
                  <a:gd name="T0" fmla="*/ 12 w 25"/>
                  <a:gd name="T1" fmla="*/ 11 h 24"/>
                  <a:gd name="T2" fmla="*/ 12 w 25"/>
                  <a:gd name="T3" fmla="*/ 11 h 24"/>
                  <a:gd name="T4" fmla="*/ 25 w 25"/>
                  <a:gd name="T5" fmla="*/ 11 h 24"/>
                  <a:gd name="T6" fmla="*/ 25 w 25"/>
                  <a:gd name="T7" fmla="*/ 11 h 24"/>
                  <a:gd name="T8" fmla="*/ 24 w 25"/>
                  <a:gd name="T9" fmla="*/ 7 h 24"/>
                  <a:gd name="T10" fmla="*/ 22 w 25"/>
                  <a:gd name="T11" fmla="*/ 4 h 24"/>
                  <a:gd name="T12" fmla="*/ 17 w 25"/>
                  <a:gd name="T13" fmla="*/ 0 h 24"/>
                  <a:gd name="T14" fmla="*/ 12 w 25"/>
                  <a:gd name="T15" fmla="*/ 0 h 24"/>
                  <a:gd name="T16" fmla="*/ 12 w 25"/>
                  <a:gd name="T17" fmla="*/ 0 h 24"/>
                  <a:gd name="T18" fmla="*/ 8 w 25"/>
                  <a:gd name="T19" fmla="*/ 0 h 24"/>
                  <a:gd name="T20" fmla="*/ 3 w 25"/>
                  <a:gd name="T21" fmla="*/ 4 h 24"/>
                  <a:gd name="T22" fmla="*/ 1 w 25"/>
                  <a:gd name="T23" fmla="*/ 7 h 24"/>
                  <a:gd name="T24" fmla="*/ 0 w 25"/>
                  <a:gd name="T25" fmla="*/ 11 h 24"/>
                  <a:gd name="T26" fmla="*/ 0 w 25"/>
                  <a:gd name="T27" fmla="*/ 11 h 24"/>
                  <a:gd name="T28" fmla="*/ 1 w 25"/>
                  <a:gd name="T29" fmla="*/ 18 h 24"/>
                  <a:gd name="T30" fmla="*/ 3 w 25"/>
                  <a:gd name="T31" fmla="*/ 21 h 24"/>
                  <a:gd name="T32" fmla="*/ 8 w 25"/>
                  <a:gd name="T33" fmla="*/ 24 h 24"/>
                  <a:gd name="T34" fmla="*/ 12 w 25"/>
                  <a:gd name="T35" fmla="*/ 24 h 24"/>
                  <a:gd name="T36" fmla="*/ 12 w 25"/>
                  <a:gd name="T37" fmla="*/ 24 h 24"/>
                  <a:gd name="T38" fmla="*/ 17 w 25"/>
                  <a:gd name="T39" fmla="*/ 24 h 24"/>
                  <a:gd name="T40" fmla="*/ 22 w 25"/>
                  <a:gd name="T41" fmla="*/ 21 h 24"/>
                  <a:gd name="T42" fmla="*/ 24 w 25"/>
                  <a:gd name="T43" fmla="*/ 18 h 24"/>
                  <a:gd name="T44" fmla="*/ 25 w 25"/>
                  <a:gd name="T45" fmla="*/ 11 h 24"/>
                  <a:gd name="T46" fmla="*/ 25 w 25"/>
                  <a:gd name="T47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4">
                    <a:moveTo>
                      <a:pt x="12" y="11"/>
                    </a:moveTo>
                    <a:lnTo>
                      <a:pt x="12" y="11"/>
                    </a:lnTo>
                    <a:close/>
                    <a:moveTo>
                      <a:pt x="25" y="11"/>
                    </a:moveTo>
                    <a:lnTo>
                      <a:pt x="25" y="11"/>
                    </a:lnTo>
                    <a:lnTo>
                      <a:pt x="24" y="7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0" name="Line 1169"/>
              <p:cNvSpPr>
                <a:spLocks noChangeShapeType="1"/>
              </p:cNvSpPr>
              <p:nvPr/>
            </p:nvSpPr>
            <p:spPr bwMode="auto">
              <a:xfrm>
                <a:off x="1087" y="171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1" name="Freeform 1170"/>
              <p:cNvSpPr>
                <a:spLocks/>
              </p:cNvSpPr>
              <p:nvPr/>
            </p:nvSpPr>
            <p:spPr bwMode="auto">
              <a:xfrm>
                <a:off x="1075" y="1705"/>
                <a:ext cx="25" cy="24"/>
              </a:xfrm>
              <a:custGeom>
                <a:avLst/>
                <a:gdLst>
                  <a:gd name="T0" fmla="*/ 25 w 25"/>
                  <a:gd name="T1" fmla="*/ 11 h 24"/>
                  <a:gd name="T2" fmla="*/ 25 w 25"/>
                  <a:gd name="T3" fmla="*/ 11 h 24"/>
                  <a:gd name="T4" fmla="*/ 24 w 25"/>
                  <a:gd name="T5" fmla="*/ 7 h 24"/>
                  <a:gd name="T6" fmla="*/ 22 w 25"/>
                  <a:gd name="T7" fmla="*/ 4 h 24"/>
                  <a:gd name="T8" fmla="*/ 17 w 25"/>
                  <a:gd name="T9" fmla="*/ 0 h 24"/>
                  <a:gd name="T10" fmla="*/ 12 w 25"/>
                  <a:gd name="T11" fmla="*/ 0 h 24"/>
                  <a:gd name="T12" fmla="*/ 12 w 25"/>
                  <a:gd name="T13" fmla="*/ 0 h 24"/>
                  <a:gd name="T14" fmla="*/ 8 w 25"/>
                  <a:gd name="T15" fmla="*/ 0 h 24"/>
                  <a:gd name="T16" fmla="*/ 3 w 25"/>
                  <a:gd name="T17" fmla="*/ 4 h 24"/>
                  <a:gd name="T18" fmla="*/ 1 w 25"/>
                  <a:gd name="T19" fmla="*/ 7 h 24"/>
                  <a:gd name="T20" fmla="*/ 0 w 25"/>
                  <a:gd name="T21" fmla="*/ 11 h 24"/>
                  <a:gd name="T22" fmla="*/ 0 w 25"/>
                  <a:gd name="T23" fmla="*/ 11 h 24"/>
                  <a:gd name="T24" fmla="*/ 1 w 25"/>
                  <a:gd name="T25" fmla="*/ 18 h 24"/>
                  <a:gd name="T26" fmla="*/ 3 w 25"/>
                  <a:gd name="T27" fmla="*/ 21 h 24"/>
                  <a:gd name="T28" fmla="*/ 8 w 25"/>
                  <a:gd name="T29" fmla="*/ 24 h 24"/>
                  <a:gd name="T30" fmla="*/ 12 w 25"/>
                  <a:gd name="T31" fmla="*/ 24 h 24"/>
                  <a:gd name="T32" fmla="*/ 12 w 25"/>
                  <a:gd name="T33" fmla="*/ 24 h 24"/>
                  <a:gd name="T34" fmla="*/ 17 w 25"/>
                  <a:gd name="T35" fmla="*/ 24 h 24"/>
                  <a:gd name="T36" fmla="*/ 22 w 25"/>
                  <a:gd name="T37" fmla="*/ 21 h 24"/>
                  <a:gd name="T38" fmla="*/ 24 w 25"/>
                  <a:gd name="T39" fmla="*/ 18 h 24"/>
                  <a:gd name="T40" fmla="*/ 25 w 25"/>
                  <a:gd name="T41" fmla="*/ 11 h 24"/>
                  <a:gd name="T42" fmla="*/ 25 w 25"/>
                  <a:gd name="T4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25" y="11"/>
                    </a:moveTo>
                    <a:lnTo>
                      <a:pt x="25" y="11"/>
                    </a:lnTo>
                    <a:lnTo>
                      <a:pt x="24" y="7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1"/>
                    </a:lnTo>
                    <a:lnTo>
                      <a:pt x="25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2" name="Line 1171"/>
              <p:cNvSpPr>
                <a:spLocks noChangeShapeType="1"/>
              </p:cNvSpPr>
              <p:nvPr/>
            </p:nvSpPr>
            <p:spPr bwMode="auto">
              <a:xfrm>
                <a:off x="1087" y="171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3" name="Freeform 1172"/>
              <p:cNvSpPr>
                <a:spLocks/>
              </p:cNvSpPr>
              <p:nvPr/>
            </p:nvSpPr>
            <p:spPr bwMode="auto">
              <a:xfrm>
                <a:off x="1075" y="1705"/>
                <a:ext cx="25" cy="24"/>
              </a:xfrm>
              <a:custGeom>
                <a:avLst/>
                <a:gdLst>
                  <a:gd name="T0" fmla="*/ 25 w 25"/>
                  <a:gd name="T1" fmla="*/ 11 h 24"/>
                  <a:gd name="T2" fmla="*/ 25 w 25"/>
                  <a:gd name="T3" fmla="*/ 11 h 24"/>
                  <a:gd name="T4" fmla="*/ 24 w 25"/>
                  <a:gd name="T5" fmla="*/ 7 h 24"/>
                  <a:gd name="T6" fmla="*/ 22 w 25"/>
                  <a:gd name="T7" fmla="*/ 4 h 24"/>
                  <a:gd name="T8" fmla="*/ 17 w 25"/>
                  <a:gd name="T9" fmla="*/ 0 h 24"/>
                  <a:gd name="T10" fmla="*/ 12 w 25"/>
                  <a:gd name="T11" fmla="*/ 0 h 24"/>
                  <a:gd name="T12" fmla="*/ 12 w 25"/>
                  <a:gd name="T13" fmla="*/ 0 h 24"/>
                  <a:gd name="T14" fmla="*/ 8 w 25"/>
                  <a:gd name="T15" fmla="*/ 0 h 24"/>
                  <a:gd name="T16" fmla="*/ 3 w 25"/>
                  <a:gd name="T17" fmla="*/ 4 h 24"/>
                  <a:gd name="T18" fmla="*/ 1 w 25"/>
                  <a:gd name="T19" fmla="*/ 7 h 24"/>
                  <a:gd name="T20" fmla="*/ 0 w 25"/>
                  <a:gd name="T21" fmla="*/ 11 h 24"/>
                  <a:gd name="T22" fmla="*/ 0 w 25"/>
                  <a:gd name="T23" fmla="*/ 11 h 24"/>
                  <a:gd name="T24" fmla="*/ 1 w 25"/>
                  <a:gd name="T25" fmla="*/ 18 h 24"/>
                  <a:gd name="T26" fmla="*/ 3 w 25"/>
                  <a:gd name="T27" fmla="*/ 21 h 24"/>
                  <a:gd name="T28" fmla="*/ 8 w 25"/>
                  <a:gd name="T29" fmla="*/ 24 h 24"/>
                  <a:gd name="T30" fmla="*/ 12 w 25"/>
                  <a:gd name="T31" fmla="*/ 24 h 24"/>
                  <a:gd name="T32" fmla="*/ 12 w 25"/>
                  <a:gd name="T33" fmla="*/ 24 h 24"/>
                  <a:gd name="T34" fmla="*/ 17 w 25"/>
                  <a:gd name="T35" fmla="*/ 24 h 24"/>
                  <a:gd name="T36" fmla="*/ 22 w 25"/>
                  <a:gd name="T37" fmla="*/ 21 h 24"/>
                  <a:gd name="T38" fmla="*/ 24 w 25"/>
                  <a:gd name="T39" fmla="*/ 18 h 24"/>
                  <a:gd name="T40" fmla="*/ 25 w 25"/>
                  <a:gd name="T41" fmla="*/ 11 h 24"/>
                  <a:gd name="T42" fmla="*/ 25 w 25"/>
                  <a:gd name="T4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25" y="11"/>
                    </a:moveTo>
                    <a:lnTo>
                      <a:pt x="25" y="11"/>
                    </a:lnTo>
                    <a:lnTo>
                      <a:pt x="24" y="7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4" y="18"/>
                    </a:lnTo>
                    <a:lnTo>
                      <a:pt x="25" y="11"/>
                    </a:lnTo>
                    <a:lnTo>
                      <a:pt x="25" y="11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4" name="Freeform 1173"/>
              <p:cNvSpPr>
                <a:spLocks noEditPoints="1"/>
              </p:cNvSpPr>
              <p:nvPr/>
            </p:nvSpPr>
            <p:spPr bwMode="auto">
              <a:xfrm>
                <a:off x="1280" y="1704"/>
                <a:ext cx="25" cy="25"/>
              </a:xfrm>
              <a:custGeom>
                <a:avLst/>
                <a:gdLst>
                  <a:gd name="T0" fmla="*/ 13 w 25"/>
                  <a:gd name="T1" fmla="*/ 12 h 25"/>
                  <a:gd name="T2" fmla="*/ 13 w 25"/>
                  <a:gd name="T3" fmla="*/ 12 h 25"/>
                  <a:gd name="T4" fmla="*/ 25 w 25"/>
                  <a:gd name="T5" fmla="*/ 12 h 25"/>
                  <a:gd name="T6" fmla="*/ 25 w 25"/>
                  <a:gd name="T7" fmla="*/ 12 h 25"/>
                  <a:gd name="T8" fmla="*/ 24 w 25"/>
                  <a:gd name="T9" fmla="*/ 8 h 25"/>
                  <a:gd name="T10" fmla="*/ 22 w 25"/>
                  <a:gd name="T11" fmla="*/ 3 h 25"/>
                  <a:gd name="T12" fmla="*/ 17 w 25"/>
                  <a:gd name="T13" fmla="*/ 1 h 25"/>
                  <a:gd name="T14" fmla="*/ 13 w 25"/>
                  <a:gd name="T15" fmla="*/ 0 h 25"/>
                  <a:gd name="T16" fmla="*/ 13 w 25"/>
                  <a:gd name="T17" fmla="*/ 0 h 25"/>
                  <a:gd name="T18" fmla="*/ 8 w 25"/>
                  <a:gd name="T19" fmla="*/ 1 h 25"/>
                  <a:gd name="T20" fmla="*/ 3 w 25"/>
                  <a:gd name="T21" fmla="*/ 3 h 25"/>
                  <a:gd name="T22" fmla="*/ 1 w 25"/>
                  <a:gd name="T23" fmla="*/ 8 h 25"/>
                  <a:gd name="T24" fmla="*/ 0 w 25"/>
                  <a:gd name="T25" fmla="*/ 12 h 25"/>
                  <a:gd name="T26" fmla="*/ 0 w 25"/>
                  <a:gd name="T27" fmla="*/ 12 h 25"/>
                  <a:gd name="T28" fmla="*/ 1 w 25"/>
                  <a:gd name="T29" fmla="*/ 17 h 25"/>
                  <a:gd name="T30" fmla="*/ 3 w 25"/>
                  <a:gd name="T31" fmla="*/ 22 h 25"/>
                  <a:gd name="T32" fmla="*/ 8 w 25"/>
                  <a:gd name="T33" fmla="*/ 24 h 25"/>
                  <a:gd name="T34" fmla="*/ 13 w 25"/>
                  <a:gd name="T35" fmla="*/ 25 h 25"/>
                  <a:gd name="T36" fmla="*/ 13 w 25"/>
                  <a:gd name="T37" fmla="*/ 25 h 25"/>
                  <a:gd name="T38" fmla="*/ 17 w 25"/>
                  <a:gd name="T39" fmla="*/ 24 h 25"/>
                  <a:gd name="T40" fmla="*/ 22 w 25"/>
                  <a:gd name="T41" fmla="*/ 22 h 25"/>
                  <a:gd name="T42" fmla="*/ 24 w 25"/>
                  <a:gd name="T43" fmla="*/ 17 h 25"/>
                  <a:gd name="T44" fmla="*/ 25 w 25"/>
                  <a:gd name="T45" fmla="*/ 12 h 25"/>
                  <a:gd name="T46" fmla="*/ 25 w 25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5" name="Line 1174"/>
              <p:cNvSpPr>
                <a:spLocks noChangeShapeType="1"/>
              </p:cNvSpPr>
              <p:nvPr/>
            </p:nvSpPr>
            <p:spPr bwMode="auto">
              <a:xfrm>
                <a:off x="1293" y="171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6" name="Freeform 1175"/>
              <p:cNvSpPr>
                <a:spLocks/>
              </p:cNvSpPr>
              <p:nvPr/>
            </p:nvSpPr>
            <p:spPr bwMode="auto">
              <a:xfrm>
                <a:off x="1280" y="1704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8 h 25"/>
                  <a:gd name="T6" fmla="*/ 22 w 25"/>
                  <a:gd name="T7" fmla="*/ 3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3 h 25"/>
                  <a:gd name="T18" fmla="*/ 1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3 w 25"/>
                  <a:gd name="T27" fmla="*/ 22 h 25"/>
                  <a:gd name="T28" fmla="*/ 8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4 h 25"/>
                  <a:gd name="T36" fmla="*/ 22 w 25"/>
                  <a:gd name="T37" fmla="*/ 22 h 25"/>
                  <a:gd name="T38" fmla="*/ 24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7" name="Line 1176"/>
              <p:cNvSpPr>
                <a:spLocks noChangeShapeType="1"/>
              </p:cNvSpPr>
              <p:nvPr/>
            </p:nvSpPr>
            <p:spPr bwMode="auto">
              <a:xfrm>
                <a:off x="1293" y="171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8" name="Freeform 1177"/>
              <p:cNvSpPr>
                <a:spLocks/>
              </p:cNvSpPr>
              <p:nvPr/>
            </p:nvSpPr>
            <p:spPr bwMode="auto">
              <a:xfrm>
                <a:off x="1280" y="1704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8 h 25"/>
                  <a:gd name="T6" fmla="*/ 22 w 25"/>
                  <a:gd name="T7" fmla="*/ 3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3 h 25"/>
                  <a:gd name="T18" fmla="*/ 1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3 w 25"/>
                  <a:gd name="T27" fmla="*/ 22 h 25"/>
                  <a:gd name="T28" fmla="*/ 8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4 h 25"/>
                  <a:gd name="T36" fmla="*/ 22 w 25"/>
                  <a:gd name="T37" fmla="*/ 22 h 25"/>
                  <a:gd name="T38" fmla="*/ 24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4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69" name="Freeform 1178"/>
              <p:cNvSpPr>
                <a:spLocks noEditPoints="1"/>
              </p:cNvSpPr>
              <p:nvPr/>
            </p:nvSpPr>
            <p:spPr bwMode="auto">
              <a:xfrm>
                <a:off x="1905" y="1790"/>
                <a:ext cx="25" cy="25"/>
              </a:xfrm>
              <a:custGeom>
                <a:avLst/>
                <a:gdLst>
                  <a:gd name="T0" fmla="*/ 12 w 25"/>
                  <a:gd name="T1" fmla="*/ 12 h 25"/>
                  <a:gd name="T2" fmla="*/ 12 w 25"/>
                  <a:gd name="T3" fmla="*/ 12 h 25"/>
                  <a:gd name="T4" fmla="*/ 25 w 25"/>
                  <a:gd name="T5" fmla="*/ 12 h 25"/>
                  <a:gd name="T6" fmla="*/ 25 w 25"/>
                  <a:gd name="T7" fmla="*/ 12 h 25"/>
                  <a:gd name="T8" fmla="*/ 24 w 25"/>
                  <a:gd name="T9" fmla="*/ 6 h 25"/>
                  <a:gd name="T10" fmla="*/ 22 w 25"/>
                  <a:gd name="T11" fmla="*/ 3 h 25"/>
                  <a:gd name="T12" fmla="*/ 17 w 25"/>
                  <a:gd name="T13" fmla="*/ 0 h 25"/>
                  <a:gd name="T14" fmla="*/ 12 w 25"/>
                  <a:gd name="T15" fmla="*/ 0 h 25"/>
                  <a:gd name="T16" fmla="*/ 12 w 25"/>
                  <a:gd name="T17" fmla="*/ 0 h 25"/>
                  <a:gd name="T18" fmla="*/ 8 w 25"/>
                  <a:gd name="T19" fmla="*/ 0 h 25"/>
                  <a:gd name="T20" fmla="*/ 3 w 25"/>
                  <a:gd name="T21" fmla="*/ 3 h 25"/>
                  <a:gd name="T22" fmla="*/ 1 w 25"/>
                  <a:gd name="T23" fmla="*/ 6 h 25"/>
                  <a:gd name="T24" fmla="*/ 0 w 25"/>
                  <a:gd name="T25" fmla="*/ 12 h 25"/>
                  <a:gd name="T26" fmla="*/ 0 w 25"/>
                  <a:gd name="T27" fmla="*/ 12 h 25"/>
                  <a:gd name="T28" fmla="*/ 1 w 25"/>
                  <a:gd name="T29" fmla="*/ 17 h 25"/>
                  <a:gd name="T30" fmla="*/ 3 w 25"/>
                  <a:gd name="T31" fmla="*/ 20 h 25"/>
                  <a:gd name="T32" fmla="*/ 8 w 25"/>
                  <a:gd name="T33" fmla="*/ 23 h 25"/>
                  <a:gd name="T34" fmla="*/ 12 w 25"/>
                  <a:gd name="T35" fmla="*/ 25 h 25"/>
                  <a:gd name="T36" fmla="*/ 12 w 25"/>
                  <a:gd name="T37" fmla="*/ 25 h 25"/>
                  <a:gd name="T38" fmla="*/ 17 w 25"/>
                  <a:gd name="T39" fmla="*/ 23 h 25"/>
                  <a:gd name="T40" fmla="*/ 22 w 25"/>
                  <a:gd name="T41" fmla="*/ 20 h 25"/>
                  <a:gd name="T42" fmla="*/ 24 w 25"/>
                  <a:gd name="T43" fmla="*/ 17 h 25"/>
                  <a:gd name="T44" fmla="*/ 25 w 25"/>
                  <a:gd name="T45" fmla="*/ 12 h 25"/>
                  <a:gd name="T46" fmla="*/ 25 w 25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2" y="12"/>
                    </a:moveTo>
                    <a:lnTo>
                      <a:pt x="12" y="12"/>
                    </a:lnTo>
                    <a:close/>
                    <a:moveTo>
                      <a:pt x="25" y="12"/>
                    </a:moveTo>
                    <a:lnTo>
                      <a:pt x="25" y="12"/>
                    </a:lnTo>
                    <a:lnTo>
                      <a:pt x="24" y="6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0" name="Line 1179"/>
              <p:cNvSpPr>
                <a:spLocks noChangeShapeType="1"/>
              </p:cNvSpPr>
              <p:nvPr/>
            </p:nvSpPr>
            <p:spPr bwMode="auto">
              <a:xfrm>
                <a:off x="1917" y="180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1" name="Freeform 1180"/>
              <p:cNvSpPr>
                <a:spLocks/>
              </p:cNvSpPr>
              <p:nvPr/>
            </p:nvSpPr>
            <p:spPr bwMode="auto">
              <a:xfrm>
                <a:off x="1905" y="1790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6 h 25"/>
                  <a:gd name="T6" fmla="*/ 22 w 25"/>
                  <a:gd name="T7" fmla="*/ 3 h 25"/>
                  <a:gd name="T8" fmla="*/ 17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0 h 25"/>
                  <a:gd name="T16" fmla="*/ 3 w 25"/>
                  <a:gd name="T17" fmla="*/ 3 h 25"/>
                  <a:gd name="T18" fmla="*/ 1 w 25"/>
                  <a:gd name="T19" fmla="*/ 6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3 w 25"/>
                  <a:gd name="T27" fmla="*/ 20 h 25"/>
                  <a:gd name="T28" fmla="*/ 8 w 25"/>
                  <a:gd name="T29" fmla="*/ 23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3 h 25"/>
                  <a:gd name="T36" fmla="*/ 22 w 25"/>
                  <a:gd name="T37" fmla="*/ 20 h 25"/>
                  <a:gd name="T38" fmla="*/ 24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6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2" name="Line 1181"/>
              <p:cNvSpPr>
                <a:spLocks noChangeShapeType="1"/>
              </p:cNvSpPr>
              <p:nvPr/>
            </p:nvSpPr>
            <p:spPr bwMode="auto">
              <a:xfrm>
                <a:off x="1917" y="180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3" name="Freeform 1182"/>
              <p:cNvSpPr>
                <a:spLocks/>
              </p:cNvSpPr>
              <p:nvPr/>
            </p:nvSpPr>
            <p:spPr bwMode="auto">
              <a:xfrm>
                <a:off x="1905" y="1790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6 h 25"/>
                  <a:gd name="T6" fmla="*/ 22 w 25"/>
                  <a:gd name="T7" fmla="*/ 3 h 25"/>
                  <a:gd name="T8" fmla="*/ 17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8 w 25"/>
                  <a:gd name="T15" fmla="*/ 0 h 25"/>
                  <a:gd name="T16" fmla="*/ 3 w 25"/>
                  <a:gd name="T17" fmla="*/ 3 h 25"/>
                  <a:gd name="T18" fmla="*/ 1 w 25"/>
                  <a:gd name="T19" fmla="*/ 6 h 25"/>
                  <a:gd name="T20" fmla="*/ 0 w 25"/>
                  <a:gd name="T21" fmla="*/ 12 h 25"/>
                  <a:gd name="T22" fmla="*/ 0 w 25"/>
                  <a:gd name="T23" fmla="*/ 12 h 25"/>
                  <a:gd name="T24" fmla="*/ 1 w 25"/>
                  <a:gd name="T25" fmla="*/ 17 h 25"/>
                  <a:gd name="T26" fmla="*/ 3 w 25"/>
                  <a:gd name="T27" fmla="*/ 20 h 25"/>
                  <a:gd name="T28" fmla="*/ 8 w 25"/>
                  <a:gd name="T29" fmla="*/ 23 h 25"/>
                  <a:gd name="T30" fmla="*/ 12 w 25"/>
                  <a:gd name="T31" fmla="*/ 25 h 25"/>
                  <a:gd name="T32" fmla="*/ 12 w 25"/>
                  <a:gd name="T33" fmla="*/ 25 h 25"/>
                  <a:gd name="T34" fmla="*/ 17 w 25"/>
                  <a:gd name="T35" fmla="*/ 23 h 25"/>
                  <a:gd name="T36" fmla="*/ 22 w 25"/>
                  <a:gd name="T37" fmla="*/ 20 h 25"/>
                  <a:gd name="T38" fmla="*/ 24 w 25"/>
                  <a:gd name="T39" fmla="*/ 17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6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4" name="Freeform 1183"/>
              <p:cNvSpPr>
                <a:spLocks noEditPoints="1"/>
              </p:cNvSpPr>
              <p:nvPr/>
            </p:nvSpPr>
            <p:spPr bwMode="auto">
              <a:xfrm>
                <a:off x="1388" y="1724"/>
                <a:ext cx="25" cy="26"/>
              </a:xfrm>
              <a:custGeom>
                <a:avLst/>
                <a:gdLst>
                  <a:gd name="T0" fmla="*/ 13 w 25"/>
                  <a:gd name="T1" fmla="*/ 13 h 26"/>
                  <a:gd name="T2" fmla="*/ 13 w 25"/>
                  <a:gd name="T3" fmla="*/ 13 h 26"/>
                  <a:gd name="T4" fmla="*/ 25 w 25"/>
                  <a:gd name="T5" fmla="*/ 13 h 26"/>
                  <a:gd name="T6" fmla="*/ 25 w 25"/>
                  <a:gd name="T7" fmla="*/ 13 h 26"/>
                  <a:gd name="T8" fmla="*/ 25 w 25"/>
                  <a:gd name="T9" fmla="*/ 8 h 26"/>
                  <a:gd name="T10" fmla="*/ 22 w 25"/>
                  <a:gd name="T11" fmla="*/ 5 h 26"/>
                  <a:gd name="T12" fmla="*/ 17 w 25"/>
                  <a:gd name="T13" fmla="*/ 2 h 26"/>
                  <a:gd name="T14" fmla="*/ 13 w 25"/>
                  <a:gd name="T15" fmla="*/ 0 h 26"/>
                  <a:gd name="T16" fmla="*/ 13 w 25"/>
                  <a:gd name="T17" fmla="*/ 0 h 26"/>
                  <a:gd name="T18" fmla="*/ 8 w 25"/>
                  <a:gd name="T19" fmla="*/ 2 h 26"/>
                  <a:gd name="T20" fmla="*/ 5 w 25"/>
                  <a:gd name="T21" fmla="*/ 5 h 26"/>
                  <a:gd name="T22" fmla="*/ 2 w 25"/>
                  <a:gd name="T23" fmla="*/ 8 h 26"/>
                  <a:gd name="T24" fmla="*/ 0 w 25"/>
                  <a:gd name="T25" fmla="*/ 13 h 26"/>
                  <a:gd name="T26" fmla="*/ 0 w 25"/>
                  <a:gd name="T27" fmla="*/ 13 h 26"/>
                  <a:gd name="T28" fmla="*/ 2 w 25"/>
                  <a:gd name="T29" fmla="*/ 18 h 26"/>
                  <a:gd name="T30" fmla="*/ 5 w 25"/>
                  <a:gd name="T31" fmla="*/ 23 h 26"/>
                  <a:gd name="T32" fmla="*/ 8 w 25"/>
                  <a:gd name="T33" fmla="*/ 26 h 26"/>
                  <a:gd name="T34" fmla="*/ 13 w 25"/>
                  <a:gd name="T35" fmla="*/ 26 h 26"/>
                  <a:gd name="T36" fmla="*/ 13 w 25"/>
                  <a:gd name="T37" fmla="*/ 26 h 26"/>
                  <a:gd name="T38" fmla="*/ 17 w 25"/>
                  <a:gd name="T39" fmla="*/ 26 h 26"/>
                  <a:gd name="T40" fmla="*/ 22 w 25"/>
                  <a:gd name="T41" fmla="*/ 23 h 26"/>
                  <a:gd name="T42" fmla="*/ 25 w 25"/>
                  <a:gd name="T43" fmla="*/ 18 h 26"/>
                  <a:gd name="T44" fmla="*/ 25 w 25"/>
                  <a:gd name="T45" fmla="*/ 13 h 26"/>
                  <a:gd name="T46" fmla="*/ 25 w 25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22" y="23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5" name="Line 1184"/>
              <p:cNvSpPr>
                <a:spLocks noChangeShapeType="1"/>
              </p:cNvSpPr>
              <p:nvPr/>
            </p:nvSpPr>
            <p:spPr bwMode="auto">
              <a:xfrm>
                <a:off x="1401" y="17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6" name="Freeform 1185"/>
              <p:cNvSpPr>
                <a:spLocks/>
              </p:cNvSpPr>
              <p:nvPr/>
            </p:nvSpPr>
            <p:spPr bwMode="auto">
              <a:xfrm>
                <a:off x="1388" y="1724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5 w 25"/>
                  <a:gd name="T5" fmla="*/ 8 h 26"/>
                  <a:gd name="T6" fmla="*/ 22 w 25"/>
                  <a:gd name="T7" fmla="*/ 5 h 26"/>
                  <a:gd name="T8" fmla="*/ 17 w 25"/>
                  <a:gd name="T9" fmla="*/ 2 h 26"/>
                  <a:gd name="T10" fmla="*/ 13 w 25"/>
                  <a:gd name="T11" fmla="*/ 0 h 26"/>
                  <a:gd name="T12" fmla="*/ 13 w 25"/>
                  <a:gd name="T13" fmla="*/ 0 h 26"/>
                  <a:gd name="T14" fmla="*/ 8 w 25"/>
                  <a:gd name="T15" fmla="*/ 2 h 26"/>
                  <a:gd name="T16" fmla="*/ 5 w 25"/>
                  <a:gd name="T17" fmla="*/ 5 h 26"/>
                  <a:gd name="T18" fmla="*/ 2 w 25"/>
                  <a:gd name="T19" fmla="*/ 8 h 26"/>
                  <a:gd name="T20" fmla="*/ 0 w 25"/>
                  <a:gd name="T21" fmla="*/ 13 h 26"/>
                  <a:gd name="T22" fmla="*/ 0 w 25"/>
                  <a:gd name="T23" fmla="*/ 13 h 26"/>
                  <a:gd name="T24" fmla="*/ 2 w 25"/>
                  <a:gd name="T25" fmla="*/ 18 h 26"/>
                  <a:gd name="T26" fmla="*/ 5 w 25"/>
                  <a:gd name="T27" fmla="*/ 23 h 26"/>
                  <a:gd name="T28" fmla="*/ 8 w 25"/>
                  <a:gd name="T29" fmla="*/ 26 h 26"/>
                  <a:gd name="T30" fmla="*/ 13 w 25"/>
                  <a:gd name="T31" fmla="*/ 26 h 26"/>
                  <a:gd name="T32" fmla="*/ 13 w 25"/>
                  <a:gd name="T33" fmla="*/ 26 h 26"/>
                  <a:gd name="T34" fmla="*/ 17 w 25"/>
                  <a:gd name="T35" fmla="*/ 26 h 26"/>
                  <a:gd name="T36" fmla="*/ 22 w 25"/>
                  <a:gd name="T37" fmla="*/ 23 h 26"/>
                  <a:gd name="T38" fmla="*/ 25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22" y="23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7" name="Line 1186"/>
              <p:cNvSpPr>
                <a:spLocks noChangeShapeType="1"/>
              </p:cNvSpPr>
              <p:nvPr/>
            </p:nvSpPr>
            <p:spPr bwMode="auto">
              <a:xfrm>
                <a:off x="1401" y="17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8" name="Freeform 1187"/>
              <p:cNvSpPr>
                <a:spLocks/>
              </p:cNvSpPr>
              <p:nvPr/>
            </p:nvSpPr>
            <p:spPr bwMode="auto">
              <a:xfrm>
                <a:off x="1388" y="1724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5 w 25"/>
                  <a:gd name="T5" fmla="*/ 8 h 26"/>
                  <a:gd name="T6" fmla="*/ 22 w 25"/>
                  <a:gd name="T7" fmla="*/ 5 h 26"/>
                  <a:gd name="T8" fmla="*/ 17 w 25"/>
                  <a:gd name="T9" fmla="*/ 2 h 26"/>
                  <a:gd name="T10" fmla="*/ 13 w 25"/>
                  <a:gd name="T11" fmla="*/ 0 h 26"/>
                  <a:gd name="T12" fmla="*/ 13 w 25"/>
                  <a:gd name="T13" fmla="*/ 0 h 26"/>
                  <a:gd name="T14" fmla="*/ 8 w 25"/>
                  <a:gd name="T15" fmla="*/ 2 h 26"/>
                  <a:gd name="T16" fmla="*/ 5 w 25"/>
                  <a:gd name="T17" fmla="*/ 5 h 26"/>
                  <a:gd name="T18" fmla="*/ 2 w 25"/>
                  <a:gd name="T19" fmla="*/ 8 h 26"/>
                  <a:gd name="T20" fmla="*/ 0 w 25"/>
                  <a:gd name="T21" fmla="*/ 13 h 26"/>
                  <a:gd name="T22" fmla="*/ 0 w 25"/>
                  <a:gd name="T23" fmla="*/ 13 h 26"/>
                  <a:gd name="T24" fmla="*/ 2 w 25"/>
                  <a:gd name="T25" fmla="*/ 18 h 26"/>
                  <a:gd name="T26" fmla="*/ 5 w 25"/>
                  <a:gd name="T27" fmla="*/ 23 h 26"/>
                  <a:gd name="T28" fmla="*/ 8 w 25"/>
                  <a:gd name="T29" fmla="*/ 26 h 26"/>
                  <a:gd name="T30" fmla="*/ 13 w 25"/>
                  <a:gd name="T31" fmla="*/ 26 h 26"/>
                  <a:gd name="T32" fmla="*/ 13 w 25"/>
                  <a:gd name="T33" fmla="*/ 26 h 26"/>
                  <a:gd name="T34" fmla="*/ 17 w 25"/>
                  <a:gd name="T35" fmla="*/ 26 h 26"/>
                  <a:gd name="T36" fmla="*/ 22 w 25"/>
                  <a:gd name="T37" fmla="*/ 23 h 26"/>
                  <a:gd name="T38" fmla="*/ 25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22" y="23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79" name="Freeform 1188"/>
              <p:cNvSpPr>
                <a:spLocks noEditPoints="1"/>
              </p:cNvSpPr>
              <p:nvPr/>
            </p:nvSpPr>
            <p:spPr bwMode="auto">
              <a:xfrm>
                <a:off x="1362" y="1724"/>
                <a:ext cx="24" cy="26"/>
              </a:xfrm>
              <a:custGeom>
                <a:avLst/>
                <a:gdLst>
                  <a:gd name="T0" fmla="*/ 12 w 24"/>
                  <a:gd name="T1" fmla="*/ 13 h 26"/>
                  <a:gd name="T2" fmla="*/ 12 w 24"/>
                  <a:gd name="T3" fmla="*/ 13 h 26"/>
                  <a:gd name="T4" fmla="*/ 24 w 24"/>
                  <a:gd name="T5" fmla="*/ 13 h 26"/>
                  <a:gd name="T6" fmla="*/ 24 w 24"/>
                  <a:gd name="T7" fmla="*/ 13 h 26"/>
                  <a:gd name="T8" fmla="*/ 24 w 24"/>
                  <a:gd name="T9" fmla="*/ 8 h 26"/>
                  <a:gd name="T10" fmla="*/ 21 w 24"/>
                  <a:gd name="T11" fmla="*/ 4 h 26"/>
                  <a:gd name="T12" fmla="*/ 18 w 24"/>
                  <a:gd name="T13" fmla="*/ 2 h 26"/>
                  <a:gd name="T14" fmla="*/ 12 w 24"/>
                  <a:gd name="T15" fmla="*/ 0 h 26"/>
                  <a:gd name="T16" fmla="*/ 12 w 24"/>
                  <a:gd name="T17" fmla="*/ 0 h 26"/>
                  <a:gd name="T18" fmla="*/ 7 w 24"/>
                  <a:gd name="T19" fmla="*/ 2 h 26"/>
                  <a:gd name="T20" fmla="*/ 4 w 24"/>
                  <a:gd name="T21" fmla="*/ 4 h 26"/>
                  <a:gd name="T22" fmla="*/ 0 w 24"/>
                  <a:gd name="T23" fmla="*/ 8 h 26"/>
                  <a:gd name="T24" fmla="*/ 0 w 24"/>
                  <a:gd name="T25" fmla="*/ 13 h 26"/>
                  <a:gd name="T26" fmla="*/ 0 w 24"/>
                  <a:gd name="T27" fmla="*/ 13 h 26"/>
                  <a:gd name="T28" fmla="*/ 0 w 24"/>
                  <a:gd name="T29" fmla="*/ 18 h 26"/>
                  <a:gd name="T30" fmla="*/ 4 w 24"/>
                  <a:gd name="T31" fmla="*/ 23 h 26"/>
                  <a:gd name="T32" fmla="*/ 7 w 24"/>
                  <a:gd name="T33" fmla="*/ 24 h 26"/>
                  <a:gd name="T34" fmla="*/ 12 w 24"/>
                  <a:gd name="T35" fmla="*/ 26 h 26"/>
                  <a:gd name="T36" fmla="*/ 12 w 24"/>
                  <a:gd name="T37" fmla="*/ 26 h 26"/>
                  <a:gd name="T38" fmla="*/ 18 w 24"/>
                  <a:gd name="T39" fmla="*/ 24 h 26"/>
                  <a:gd name="T40" fmla="*/ 21 w 24"/>
                  <a:gd name="T41" fmla="*/ 23 h 26"/>
                  <a:gd name="T42" fmla="*/ 24 w 24"/>
                  <a:gd name="T43" fmla="*/ 18 h 26"/>
                  <a:gd name="T44" fmla="*/ 24 w 24"/>
                  <a:gd name="T45" fmla="*/ 13 h 26"/>
                  <a:gd name="T46" fmla="*/ 24 w 24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26">
                    <a:moveTo>
                      <a:pt x="12" y="13"/>
                    </a:moveTo>
                    <a:lnTo>
                      <a:pt x="12" y="13"/>
                    </a:lnTo>
                    <a:close/>
                    <a:moveTo>
                      <a:pt x="24" y="13"/>
                    </a:moveTo>
                    <a:lnTo>
                      <a:pt x="24" y="13"/>
                    </a:ln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4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4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0" name="Line 1189"/>
              <p:cNvSpPr>
                <a:spLocks noChangeShapeType="1"/>
              </p:cNvSpPr>
              <p:nvPr/>
            </p:nvSpPr>
            <p:spPr bwMode="auto">
              <a:xfrm>
                <a:off x="1374" y="17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1" name="Freeform 1190"/>
              <p:cNvSpPr>
                <a:spLocks/>
              </p:cNvSpPr>
              <p:nvPr/>
            </p:nvSpPr>
            <p:spPr bwMode="auto">
              <a:xfrm>
                <a:off x="1362" y="1724"/>
                <a:ext cx="24" cy="26"/>
              </a:xfrm>
              <a:custGeom>
                <a:avLst/>
                <a:gdLst>
                  <a:gd name="T0" fmla="*/ 24 w 24"/>
                  <a:gd name="T1" fmla="*/ 13 h 26"/>
                  <a:gd name="T2" fmla="*/ 24 w 24"/>
                  <a:gd name="T3" fmla="*/ 13 h 26"/>
                  <a:gd name="T4" fmla="*/ 24 w 24"/>
                  <a:gd name="T5" fmla="*/ 8 h 26"/>
                  <a:gd name="T6" fmla="*/ 21 w 24"/>
                  <a:gd name="T7" fmla="*/ 4 h 26"/>
                  <a:gd name="T8" fmla="*/ 18 w 24"/>
                  <a:gd name="T9" fmla="*/ 2 h 26"/>
                  <a:gd name="T10" fmla="*/ 12 w 24"/>
                  <a:gd name="T11" fmla="*/ 0 h 26"/>
                  <a:gd name="T12" fmla="*/ 12 w 24"/>
                  <a:gd name="T13" fmla="*/ 0 h 26"/>
                  <a:gd name="T14" fmla="*/ 7 w 24"/>
                  <a:gd name="T15" fmla="*/ 2 h 26"/>
                  <a:gd name="T16" fmla="*/ 4 w 24"/>
                  <a:gd name="T17" fmla="*/ 4 h 26"/>
                  <a:gd name="T18" fmla="*/ 0 w 24"/>
                  <a:gd name="T19" fmla="*/ 8 h 26"/>
                  <a:gd name="T20" fmla="*/ 0 w 24"/>
                  <a:gd name="T21" fmla="*/ 13 h 26"/>
                  <a:gd name="T22" fmla="*/ 0 w 24"/>
                  <a:gd name="T23" fmla="*/ 13 h 26"/>
                  <a:gd name="T24" fmla="*/ 0 w 24"/>
                  <a:gd name="T25" fmla="*/ 18 h 26"/>
                  <a:gd name="T26" fmla="*/ 4 w 24"/>
                  <a:gd name="T27" fmla="*/ 23 h 26"/>
                  <a:gd name="T28" fmla="*/ 7 w 24"/>
                  <a:gd name="T29" fmla="*/ 24 h 26"/>
                  <a:gd name="T30" fmla="*/ 12 w 24"/>
                  <a:gd name="T31" fmla="*/ 26 h 26"/>
                  <a:gd name="T32" fmla="*/ 12 w 24"/>
                  <a:gd name="T33" fmla="*/ 26 h 26"/>
                  <a:gd name="T34" fmla="*/ 18 w 24"/>
                  <a:gd name="T35" fmla="*/ 24 h 26"/>
                  <a:gd name="T36" fmla="*/ 21 w 24"/>
                  <a:gd name="T37" fmla="*/ 23 h 26"/>
                  <a:gd name="T38" fmla="*/ 24 w 24"/>
                  <a:gd name="T39" fmla="*/ 18 h 26"/>
                  <a:gd name="T40" fmla="*/ 24 w 24"/>
                  <a:gd name="T41" fmla="*/ 13 h 26"/>
                  <a:gd name="T42" fmla="*/ 24 w 24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24" y="13"/>
                    </a:moveTo>
                    <a:lnTo>
                      <a:pt x="24" y="13"/>
                    </a:ln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4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4" y="13"/>
                    </a:lnTo>
                    <a:lnTo>
                      <a:pt x="24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2" name="Line 1191"/>
              <p:cNvSpPr>
                <a:spLocks noChangeShapeType="1"/>
              </p:cNvSpPr>
              <p:nvPr/>
            </p:nvSpPr>
            <p:spPr bwMode="auto">
              <a:xfrm>
                <a:off x="1374" y="173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3" name="Freeform 1192"/>
              <p:cNvSpPr>
                <a:spLocks/>
              </p:cNvSpPr>
              <p:nvPr/>
            </p:nvSpPr>
            <p:spPr bwMode="auto">
              <a:xfrm>
                <a:off x="1362" y="1724"/>
                <a:ext cx="24" cy="26"/>
              </a:xfrm>
              <a:custGeom>
                <a:avLst/>
                <a:gdLst>
                  <a:gd name="T0" fmla="*/ 24 w 24"/>
                  <a:gd name="T1" fmla="*/ 13 h 26"/>
                  <a:gd name="T2" fmla="*/ 24 w 24"/>
                  <a:gd name="T3" fmla="*/ 13 h 26"/>
                  <a:gd name="T4" fmla="*/ 24 w 24"/>
                  <a:gd name="T5" fmla="*/ 8 h 26"/>
                  <a:gd name="T6" fmla="*/ 21 w 24"/>
                  <a:gd name="T7" fmla="*/ 4 h 26"/>
                  <a:gd name="T8" fmla="*/ 18 w 24"/>
                  <a:gd name="T9" fmla="*/ 2 h 26"/>
                  <a:gd name="T10" fmla="*/ 12 w 24"/>
                  <a:gd name="T11" fmla="*/ 0 h 26"/>
                  <a:gd name="T12" fmla="*/ 12 w 24"/>
                  <a:gd name="T13" fmla="*/ 0 h 26"/>
                  <a:gd name="T14" fmla="*/ 7 w 24"/>
                  <a:gd name="T15" fmla="*/ 2 h 26"/>
                  <a:gd name="T16" fmla="*/ 4 w 24"/>
                  <a:gd name="T17" fmla="*/ 4 h 26"/>
                  <a:gd name="T18" fmla="*/ 0 w 24"/>
                  <a:gd name="T19" fmla="*/ 8 h 26"/>
                  <a:gd name="T20" fmla="*/ 0 w 24"/>
                  <a:gd name="T21" fmla="*/ 13 h 26"/>
                  <a:gd name="T22" fmla="*/ 0 w 24"/>
                  <a:gd name="T23" fmla="*/ 13 h 26"/>
                  <a:gd name="T24" fmla="*/ 0 w 24"/>
                  <a:gd name="T25" fmla="*/ 18 h 26"/>
                  <a:gd name="T26" fmla="*/ 4 w 24"/>
                  <a:gd name="T27" fmla="*/ 23 h 26"/>
                  <a:gd name="T28" fmla="*/ 7 w 24"/>
                  <a:gd name="T29" fmla="*/ 24 h 26"/>
                  <a:gd name="T30" fmla="*/ 12 w 24"/>
                  <a:gd name="T31" fmla="*/ 26 h 26"/>
                  <a:gd name="T32" fmla="*/ 12 w 24"/>
                  <a:gd name="T33" fmla="*/ 26 h 26"/>
                  <a:gd name="T34" fmla="*/ 18 w 24"/>
                  <a:gd name="T35" fmla="*/ 24 h 26"/>
                  <a:gd name="T36" fmla="*/ 21 w 24"/>
                  <a:gd name="T37" fmla="*/ 23 h 26"/>
                  <a:gd name="T38" fmla="*/ 24 w 24"/>
                  <a:gd name="T39" fmla="*/ 18 h 26"/>
                  <a:gd name="T40" fmla="*/ 24 w 24"/>
                  <a:gd name="T41" fmla="*/ 13 h 26"/>
                  <a:gd name="T42" fmla="*/ 24 w 24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24" y="13"/>
                    </a:moveTo>
                    <a:lnTo>
                      <a:pt x="24" y="13"/>
                    </a:lnTo>
                    <a:lnTo>
                      <a:pt x="24" y="8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4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4" y="13"/>
                    </a:lnTo>
                    <a:lnTo>
                      <a:pt x="24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4" name="Freeform 1193"/>
              <p:cNvSpPr>
                <a:spLocks noEditPoints="1"/>
              </p:cNvSpPr>
              <p:nvPr/>
            </p:nvSpPr>
            <p:spPr bwMode="auto">
              <a:xfrm>
                <a:off x="1417" y="1847"/>
                <a:ext cx="25" cy="25"/>
              </a:xfrm>
              <a:custGeom>
                <a:avLst/>
                <a:gdLst>
                  <a:gd name="T0" fmla="*/ 12 w 25"/>
                  <a:gd name="T1" fmla="*/ 13 h 25"/>
                  <a:gd name="T2" fmla="*/ 12 w 25"/>
                  <a:gd name="T3" fmla="*/ 13 h 25"/>
                  <a:gd name="T4" fmla="*/ 25 w 25"/>
                  <a:gd name="T5" fmla="*/ 13 h 25"/>
                  <a:gd name="T6" fmla="*/ 25 w 25"/>
                  <a:gd name="T7" fmla="*/ 13 h 25"/>
                  <a:gd name="T8" fmla="*/ 25 w 25"/>
                  <a:gd name="T9" fmla="*/ 6 h 25"/>
                  <a:gd name="T10" fmla="*/ 22 w 25"/>
                  <a:gd name="T11" fmla="*/ 3 h 25"/>
                  <a:gd name="T12" fmla="*/ 19 w 25"/>
                  <a:gd name="T13" fmla="*/ 0 h 25"/>
                  <a:gd name="T14" fmla="*/ 12 w 25"/>
                  <a:gd name="T15" fmla="*/ 0 h 25"/>
                  <a:gd name="T16" fmla="*/ 12 w 25"/>
                  <a:gd name="T17" fmla="*/ 0 h 25"/>
                  <a:gd name="T18" fmla="*/ 7 w 25"/>
                  <a:gd name="T19" fmla="*/ 0 h 25"/>
                  <a:gd name="T20" fmla="*/ 4 w 25"/>
                  <a:gd name="T21" fmla="*/ 3 h 25"/>
                  <a:gd name="T22" fmla="*/ 1 w 25"/>
                  <a:gd name="T23" fmla="*/ 6 h 25"/>
                  <a:gd name="T24" fmla="*/ 0 w 25"/>
                  <a:gd name="T25" fmla="*/ 13 h 25"/>
                  <a:gd name="T26" fmla="*/ 0 w 25"/>
                  <a:gd name="T27" fmla="*/ 13 h 25"/>
                  <a:gd name="T28" fmla="*/ 1 w 25"/>
                  <a:gd name="T29" fmla="*/ 17 h 25"/>
                  <a:gd name="T30" fmla="*/ 4 w 25"/>
                  <a:gd name="T31" fmla="*/ 21 h 25"/>
                  <a:gd name="T32" fmla="*/ 7 w 25"/>
                  <a:gd name="T33" fmla="*/ 24 h 25"/>
                  <a:gd name="T34" fmla="*/ 12 w 25"/>
                  <a:gd name="T35" fmla="*/ 25 h 25"/>
                  <a:gd name="T36" fmla="*/ 12 w 25"/>
                  <a:gd name="T37" fmla="*/ 25 h 25"/>
                  <a:gd name="T38" fmla="*/ 19 w 25"/>
                  <a:gd name="T39" fmla="*/ 24 h 25"/>
                  <a:gd name="T40" fmla="*/ 22 w 25"/>
                  <a:gd name="T41" fmla="*/ 21 h 25"/>
                  <a:gd name="T42" fmla="*/ 25 w 25"/>
                  <a:gd name="T43" fmla="*/ 17 h 25"/>
                  <a:gd name="T44" fmla="*/ 25 w 25"/>
                  <a:gd name="T45" fmla="*/ 13 h 25"/>
                  <a:gd name="T46" fmla="*/ 25 w 25"/>
                  <a:gd name="T4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2" y="13"/>
                    </a:moveTo>
                    <a:lnTo>
                      <a:pt x="12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5" name="Line 1194"/>
              <p:cNvSpPr>
                <a:spLocks noChangeShapeType="1"/>
              </p:cNvSpPr>
              <p:nvPr/>
            </p:nvSpPr>
            <p:spPr bwMode="auto">
              <a:xfrm>
                <a:off x="1429" y="186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6" name="Freeform 1195"/>
              <p:cNvSpPr>
                <a:spLocks/>
              </p:cNvSpPr>
              <p:nvPr/>
            </p:nvSpPr>
            <p:spPr bwMode="auto">
              <a:xfrm>
                <a:off x="1417" y="1847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5 w 25"/>
                  <a:gd name="T5" fmla="*/ 6 h 25"/>
                  <a:gd name="T6" fmla="*/ 22 w 25"/>
                  <a:gd name="T7" fmla="*/ 3 h 25"/>
                  <a:gd name="T8" fmla="*/ 19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7 w 25"/>
                  <a:gd name="T15" fmla="*/ 0 h 25"/>
                  <a:gd name="T16" fmla="*/ 4 w 25"/>
                  <a:gd name="T17" fmla="*/ 3 h 25"/>
                  <a:gd name="T18" fmla="*/ 1 w 25"/>
                  <a:gd name="T19" fmla="*/ 6 h 25"/>
                  <a:gd name="T20" fmla="*/ 0 w 25"/>
                  <a:gd name="T21" fmla="*/ 13 h 25"/>
                  <a:gd name="T22" fmla="*/ 0 w 25"/>
                  <a:gd name="T23" fmla="*/ 13 h 25"/>
                  <a:gd name="T24" fmla="*/ 1 w 25"/>
                  <a:gd name="T25" fmla="*/ 17 h 25"/>
                  <a:gd name="T26" fmla="*/ 4 w 25"/>
                  <a:gd name="T27" fmla="*/ 21 h 25"/>
                  <a:gd name="T28" fmla="*/ 7 w 25"/>
                  <a:gd name="T29" fmla="*/ 24 h 25"/>
                  <a:gd name="T30" fmla="*/ 12 w 25"/>
                  <a:gd name="T31" fmla="*/ 25 h 25"/>
                  <a:gd name="T32" fmla="*/ 12 w 25"/>
                  <a:gd name="T33" fmla="*/ 25 h 25"/>
                  <a:gd name="T34" fmla="*/ 19 w 25"/>
                  <a:gd name="T35" fmla="*/ 24 h 25"/>
                  <a:gd name="T36" fmla="*/ 22 w 25"/>
                  <a:gd name="T37" fmla="*/ 21 h 25"/>
                  <a:gd name="T38" fmla="*/ 25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7" name="Line 1196"/>
              <p:cNvSpPr>
                <a:spLocks noChangeShapeType="1"/>
              </p:cNvSpPr>
              <p:nvPr/>
            </p:nvSpPr>
            <p:spPr bwMode="auto">
              <a:xfrm>
                <a:off x="1429" y="186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8" name="Freeform 1197"/>
              <p:cNvSpPr>
                <a:spLocks/>
              </p:cNvSpPr>
              <p:nvPr/>
            </p:nvSpPr>
            <p:spPr bwMode="auto">
              <a:xfrm>
                <a:off x="1417" y="1847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13 h 25"/>
                  <a:gd name="T4" fmla="*/ 25 w 25"/>
                  <a:gd name="T5" fmla="*/ 6 h 25"/>
                  <a:gd name="T6" fmla="*/ 22 w 25"/>
                  <a:gd name="T7" fmla="*/ 3 h 25"/>
                  <a:gd name="T8" fmla="*/ 19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7 w 25"/>
                  <a:gd name="T15" fmla="*/ 0 h 25"/>
                  <a:gd name="T16" fmla="*/ 4 w 25"/>
                  <a:gd name="T17" fmla="*/ 3 h 25"/>
                  <a:gd name="T18" fmla="*/ 1 w 25"/>
                  <a:gd name="T19" fmla="*/ 6 h 25"/>
                  <a:gd name="T20" fmla="*/ 0 w 25"/>
                  <a:gd name="T21" fmla="*/ 13 h 25"/>
                  <a:gd name="T22" fmla="*/ 0 w 25"/>
                  <a:gd name="T23" fmla="*/ 13 h 25"/>
                  <a:gd name="T24" fmla="*/ 1 w 25"/>
                  <a:gd name="T25" fmla="*/ 17 h 25"/>
                  <a:gd name="T26" fmla="*/ 4 w 25"/>
                  <a:gd name="T27" fmla="*/ 21 h 25"/>
                  <a:gd name="T28" fmla="*/ 7 w 25"/>
                  <a:gd name="T29" fmla="*/ 24 h 25"/>
                  <a:gd name="T30" fmla="*/ 12 w 25"/>
                  <a:gd name="T31" fmla="*/ 25 h 25"/>
                  <a:gd name="T32" fmla="*/ 12 w 25"/>
                  <a:gd name="T33" fmla="*/ 25 h 25"/>
                  <a:gd name="T34" fmla="*/ 19 w 25"/>
                  <a:gd name="T35" fmla="*/ 24 h 25"/>
                  <a:gd name="T36" fmla="*/ 22 w 25"/>
                  <a:gd name="T37" fmla="*/ 21 h 25"/>
                  <a:gd name="T38" fmla="*/ 25 w 25"/>
                  <a:gd name="T39" fmla="*/ 17 h 25"/>
                  <a:gd name="T40" fmla="*/ 25 w 25"/>
                  <a:gd name="T41" fmla="*/ 13 h 25"/>
                  <a:gd name="T42" fmla="*/ 25 w 25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25" y="13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89" name="Freeform 1198"/>
              <p:cNvSpPr>
                <a:spLocks noEditPoints="1"/>
              </p:cNvSpPr>
              <p:nvPr/>
            </p:nvSpPr>
            <p:spPr bwMode="auto">
              <a:xfrm>
                <a:off x="1444" y="1702"/>
                <a:ext cx="25" cy="26"/>
              </a:xfrm>
              <a:custGeom>
                <a:avLst/>
                <a:gdLst>
                  <a:gd name="T0" fmla="*/ 12 w 25"/>
                  <a:gd name="T1" fmla="*/ 13 h 26"/>
                  <a:gd name="T2" fmla="*/ 12 w 25"/>
                  <a:gd name="T3" fmla="*/ 13 h 26"/>
                  <a:gd name="T4" fmla="*/ 25 w 25"/>
                  <a:gd name="T5" fmla="*/ 13 h 26"/>
                  <a:gd name="T6" fmla="*/ 25 w 25"/>
                  <a:gd name="T7" fmla="*/ 13 h 26"/>
                  <a:gd name="T8" fmla="*/ 23 w 25"/>
                  <a:gd name="T9" fmla="*/ 8 h 26"/>
                  <a:gd name="T10" fmla="*/ 22 w 25"/>
                  <a:gd name="T11" fmla="*/ 3 h 26"/>
                  <a:gd name="T12" fmla="*/ 17 w 25"/>
                  <a:gd name="T13" fmla="*/ 2 h 26"/>
                  <a:gd name="T14" fmla="*/ 12 w 25"/>
                  <a:gd name="T15" fmla="*/ 0 h 26"/>
                  <a:gd name="T16" fmla="*/ 12 w 25"/>
                  <a:gd name="T17" fmla="*/ 0 h 26"/>
                  <a:gd name="T18" fmla="*/ 8 w 25"/>
                  <a:gd name="T19" fmla="*/ 2 h 26"/>
                  <a:gd name="T20" fmla="*/ 3 w 25"/>
                  <a:gd name="T21" fmla="*/ 3 h 26"/>
                  <a:gd name="T22" fmla="*/ 1 w 25"/>
                  <a:gd name="T23" fmla="*/ 8 h 26"/>
                  <a:gd name="T24" fmla="*/ 0 w 25"/>
                  <a:gd name="T25" fmla="*/ 13 h 26"/>
                  <a:gd name="T26" fmla="*/ 0 w 25"/>
                  <a:gd name="T27" fmla="*/ 13 h 26"/>
                  <a:gd name="T28" fmla="*/ 1 w 25"/>
                  <a:gd name="T29" fmla="*/ 18 h 26"/>
                  <a:gd name="T30" fmla="*/ 3 w 25"/>
                  <a:gd name="T31" fmla="*/ 22 h 26"/>
                  <a:gd name="T32" fmla="*/ 8 w 25"/>
                  <a:gd name="T33" fmla="*/ 24 h 26"/>
                  <a:gd name="T34" fmla="*/ 12 w 25"/>
                  <a:gd name="T35" fmla="*/ 26 h 26"/>
                  <a:gd name="T36" fmla="*/ 12 w 25"/>
                  <a:gd name="T37" fmla="*/ 26 h 26"/>
                  <a:gd name="T38" fmla="*/ 17 w 25"/>
                  <a:gd name="T39" fmla="*/ 24 h 26"/>
                  <a:gd name="T40" fmla="*/ 22 w 25"/>
                  <a:gd name="T41" fmla="*/ 22 h 26"/>
                  <a:gd name="T42" fmla="*/ 23 w 25"/>
                  <a:gd name="T43" fmla="*/ 18 h 26"/>
                  <a:gd name="T44" fmla="*/ 25 w 25"/>
                  <a:gd name="T45" fmla="*/ 13 h 26"/>
                  <a:gd name="T46" fmla="*/ 25 w 25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6">
                    <a:moveTo>
                      <a:pt x="12" y="13"/>
                    </a:moveTo>
                    <a:lnTo>
                      <a:pt x="12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3" y="8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0" name="Line 1199"/>
              <p:cNvSpPr>
                <a:spLocks noChangeShapeType="1"/>
              </p:cNvSpPr>
              <p:nvPr/>
            </p:nvSpPr>
            <p:spPr bwMode="auto">
              <a:xfrm>
                <a:off x="1456" y="17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1" name="Freeform 1200"/>
              <p:cNvSpPr>
                <a:spLocks/>
              </p:cNvSpPr>
              <p:nvPr/>
            </p:nvSpPr>
            <p:spPr bwMode="auto">
              <a:xfrm>
                <a:off x="1444" y="170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3 w 25"/>
                  <a:gd name="T5" fmla="*/ 8 h 26"/>
                  <a:gd name="T6" fmla="*/ 22 w 25"/>
                  <a:gd name="T7" fmla="*/ 3 h 26"/>
                  <a:gd name="T8" fmla="*/ 17 w 25"/>
                  <a:gd name="T9" fmla="*/ 2 h 26"/>
                  <a:gd name="T10" fmla="*/ 12 w 25"/>
                  <a:gd name="T11" fmla="*/ 0 h 26"/>
                  <a:gd name="T12" fmla="*/ 12 w 25"/>
                  <a:gd name="T13" fmla="*/ 0 h 26"/>
                  <a:gd name="T14" fmla="*/ 8 w 25"/>
                  <a:gd name="T15" fmla="*/ 2 h 26"/>
                  <a:gd name="T16" fmla="*/ 3 w 25"/>
                  <a:gd name="T17" fmla="*/ 3 h 26"/>
                  <a:gd name="T18" fmla="*/ 1 w 25"/>
                  <a:gd name="T19" fmla="*/ 8 h 26"/>
                  <a:gd name="T20" fmla="*/ 0 w 25"/>
                  <a:gd name="T21" fmla="*/ 13 h 26"/>
                  <a:gd name="T22" fmla="*/ 0 w 25"/>
                  <a:gd name="T23" fmla="*/ 13 h 26"/>
                  <a:gd name="T24" fmla="*/ 1 w 25"/>
                  <a:gd name="T25" fmla="*/ 18 h 26"/>
                  <a:gd name="T26" fmla="*/ 3 w 25"/>
                  <a:gd name="T27" fmla="*/ 22 h 26"/>
                  <a:gd name="T28" fmla="*/ 8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17 w 25"/>
                  <a:gd name="T35" fmla="*/ 24 h 26"/>
                  <a:gd name="T36" fmla="*/ 22 w 25"/>
                  <a:gd name="T37" fmla="*/ 22 h 26"/>
                  <a:gd name="T38" fmla="*/ 23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3" y="8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2" name="Line 1201"/>
              <p:cNvSpPr>
                <a:spLocks noChangeShapeType="1"/>
              </p:cNvSpPr>
              <p:nvPr/>
            </p:nvSpPr>
            <p:spPr bwMode="auto">
              <a:xfrm>
                <a:off x="1456" y="17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3" name="Freeform 1202"/>
              <p:cNvSpPr>
                <a:spLocks/>
              </p:cNvSpPr>
              <p:nvPr/>
            </p:nvSpPr>
            <p:spPr bwMode="auto">
              <a:xfrm>
                <a:off x="1444" y="170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13 h 26"/>
                  <a:gd name="T4" fmla="*/ 23 w 25"/>
                  <a:gd name="T5" fmla="*/ 8 h 26"/>
                  <a:gd name="T6" fmla="*/ 22 w 25"/>
                  <a:gd name="T7" fmla="*/ 3 h 26"/>
                  <a:gd name="T8" fmla="*/ 17 w 25"/>
                  <a:gd name="T9" fmla="*/ 2 h 26"/>
                  <a:gd name="T10" fmla="*/ 12 w 25"/>
                  <a:gd name="T11" fmla="*/ 0 h 26"/>
                  <a:gd name="T12" fmla="*/ 12 w 25"/>
                  <a:gd name="T13" fmla="*/ 0 h 26"/>
                  <a:gd name="T14" fmla="*/ 8 w 25"/>
                  <a:gd name="T15" fmla="*/ 2 h 26"/>
                  <a:gd name="T16" fmla="*/ 3 w 25"/>
                  <a:gd name="T17" fmla="*/ 3 h 26"/>
                  <a:gd name="T18" fmla="*/ 1 w 25"/>
                  <a:gd name="T19" fmla="*/ 8 h 26"/>
                  <a:gd name="T20" fmla="*/ 0 w 25"/>
                  <a:gd name="T21" fmla="*/ 13 h 26"/>
                  <a:gd name="T22" fmla="*/ 0 w 25"/>
                  <a:gd name="T23" fmla="*/ 13 h 26"/>
                  <a:gd name="T24" fmla="*/ 1 w 25"/>
                  <a:gd name="T25" fmla="*/ 18 h 26"/>
                  <a:gd name="T26" fmla="*/ 3 w 25"/>
                  <a:gd name="T27" fmla="*/ 22 h 26"/>
                  <a:gd name="T28" fmla="*/ 8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17 w 25"/>
                  <a:gd name="T35" fmla="*/ 24 h 26"/>
                  <a:gd name="T36" fmla="*/ 22 w 25"/>
                  <a:gd name="T37" fmla="*/ 22 h 26"/>
                  <a:gd name="T38" fmla="*/ 23 w 25"/>
                  <a:gd name="T39" fmla="*/ 18 h 26"/>
                  <a:gd name="T40" fmla="*/ 25 w 25"/>
                  <a:gd name="T41" fmla="*/ 13 h 26"/>
                  <a:gd name="T42" fmla="*/ 25 w 25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13"/>
                    </a:lnTo>
                    <a:lnTo>
                      <a:pt x="23" y="8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2" y="22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4" name="Freeform 1203"/>
              <p:cNvSpPr>
                <a:spLocks noEditPoints="1"/>
              </p:cNvSpPr>
              <p:nvPr/>
            </p:nvSpPr>
            <p:spPr bwMode="auto">
              <a:xfrm>
                <a:off x="1369" y="1723"/>
                <a:ext cx="25" cy="24"/>
              </a:xfrm>
              <a:custGeom>
                <a:avLst/>
                <a:gdLst>
                  <a:gd name="T0" fmla="*/ 13 w 25"/>
                  <a:gd name="T1" fmla="*/ 13 h 24"/>
                  <a:gd name="T2" fmla="*/ 13 w 25"/>
                  <a:gd name="T3" fmla="*/ 13 h 24"/>
                  <a:gd name="T4" fmla="*/ 25 w 25"/>
                  <a:gd name="T5" fmla="*/ 13 h 24"/>
                  <a:gd name="T6" fmla="*/ 25 w 25"/>
                  <a:gd name="T7" fmla="*/ 13 h 24"/>
                  <a:gd name="T8" fmla="*/ 24 w 25"/>
                  <a:gd name="T9" fmla="*/ 6 h 24"/>
                  <a:gd name="T10" fmla="*/ 22 w 25"/>
                  <a:gd name="T11" fmla="*/ 3 h 24"/>
                  <a:gd name="T12" fmla="*/ 17 w 25"/>
                  <a:gd name="T13" fmla="*/ 0 h 24"/>
                  <a:gd name="T14" fmla="*/ 13 w 25"/>
                  <a:gd name="T15" fmla="*/ 0 h 24"/>
                  <a:gd name="T16" fmla="*/ 13 w 25"/>
                  <a:gd name="T17" fmla="*/ 0 h 24"/>
                  <a:gd name="T18" fmla="*/ 8 w 25"/>
                  <a:gd name="T19" fmla="*/ 0 h 24"/>
                  <a:gd name="T20" fmla="*/ 3 w 25"/>
                  <a:gd name="T21" fmla="*/ 3 h 24"/>
                  <a:gd name="T22" fmla="*/ 1 w 25"/>
                  <a:gd name="T23" fmla="*/ 6 h 24"/>
                  <a:gd name="T24" fmla="*/ 0 w 25"/>
                  <a:gd name="T25" fmla="*/ 13 h 24"/>
                  <a:gd name="T26" fmla="*/ 0 w 25"/>
                  <a:gd name="T27" fmla="*/ 13 h 24"/>
                  <a:gd name="T28" fmla="*/ 1 w 25"/>
                  <a:gd name="T29" fmla="*/ 17 h 24"/>
                  <a:gd name="T30" fmla="*/ 3 w 25"/>
                  <a:gd name="T31" fmla="*/ 20 h 24"/>
                  <a:gd name="T32" fmla="*/ 8 w 25"/>
                  <a:gd name="T33" fmla="*/ 24 h 24"/>
                  <a:gd name="T34" fmla="*/ 13 w 25"/>
                  <a:gd name="T35" fmla="*/ 24 h 24"/>
                  <a:gd name="T36" fmla="*/ 13 w 25"/>
                  <a:gd name="T37" fmla="*/ 24 h 24"/>
                  <a:gd name="T38" fmla="*/ 17 w 25"/>
                  <a:gd name="T39" fmla="*/ 24 h 24"/>
                  <a:gd name="T40" fmla="*/ 22 w 25"/>
                  <a:gd name="T41" fmla="*/ 20 h 24"/>
                  <a:gd name="T42" fmla="*/ 24 w 25"/>
                  <a:gd name="T43" fmla="*/ 17 h 24"/>
                  <a:gd name="T44" fmla="*/ 25 w 25"/>
                  <a:gd name="T45" fmla="*/ 13 h 24"/>
                  <a:gd name="T46" fmla="*/ 25 w 25"/>
                  <a:gd name="T4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4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4" y="6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5" name="Line 1204"/>
              <p:cNvSpPr>
                <a:spLocks noChangeShapeType="1"/>
              </p:cNvSpPr>
              <p:nvPr/>
            </p:nvSpPr>
            <p:spPr bwMode="auto">
              <a:xfrm>
                <a:off x="1382" y="173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6" name="Freeform 1205"/>
              <p:cNvSpPr>
                <a:spLocks/>
              </p:cNvSpPr>
              <p:nvPr/>
            </p:nvSpPr>
            <p:spPr bwMode="auto">
              <a:xfrm>
                <a:off x="1369" y="1723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25 w 25"/>
                  <a:gd name="T3" fmla="*/ 13 h 24"/>
                  <a:gd name="T4" fmla="*/ 24 w 25"/>
                  <a:gd name="T5" fmla="*/ 6 h 24"/>
                  <a:gd name="T6" fmla="*/ 22 w 25"/>
                  <a:gd name="T7" fmla="*/ 3 h 24"/>
                  <a:gd name="T8" fmla="*/ 17 w 25"/>
                  <a:gd name="T9" fmla="*/ 0 h 24"/>
                  <a:gd name="T10" fmla="*/ 13 w 25"/>
                  <a:gd name="T11" fmla="*/ 0 h 24"/>
                  <a:gd name="T12" fmla="*/ 13 w 25"/>
                  <a:gd name="T13" fmla="*/ 0 h 24"/>
                  <a:gd name="T14" fmla="*/ 8 w 25"/>
                  <a:gd name="T15" fmla="*/ 0 h 24"/>
                  <a:gd name="T16" fmla="*/ 3 w 25"/>
                  <a:gd name="T17" fmla="*/ 3 h 24"/>
                  <a:gd name="T18" fmla="*/ 1 w 25"/>
                  <a:gd name="T19" fmla="*/ 6 h 24"/>
                  <a:gd name="T20" fmla="*/ 0 w 25"/>
                  <a:gd name="T21" fmla="*/ 13 h 24"/>
                  <a:gd name="T22" fmla="*/ 0 w 25"/>
                  <a:gd name="T23" fmla="*/ 13 h 24"/>
                  <a:gd name="T24" fmla="*/ 1 w 25"/>
                  <a:gd name="T25" fmla="*/ 17 h 24"/>
                  <a:gd name="T26" fmla="*/ 3 w 25"/>
                  <a:gd name="T27" fmla="*/ 20 h 24"/>
                  <a:gd name="T28" fmla="*/ 8 w 25"/>
                  <a:gd name="T29" fmla="*/ 24 h 24"/>
                  <a:gd name="T30" fmla="*/ 13 w 25"/>
                  <a:gd name="T31" fmla="*/ 24 h 24"/>
                  <a:gd name="T32" fmla="*/ 13 w 25"/>
                  <a:gd name="T33" fmla="*/ 24 h 24"/>
                  <a:gd name="T34" fmla="*/ 17 w 25"/>
                  <a:gd name="T35" fmla="*/ 24 h 24"/>
                  <a:gd name="T36" fmla="*/ 22 w 25"/>
                  <a:gd name="T37" fmla="*/ 20 h 24"/>
                  <a:gd name="T38" fmla="*/ 24 w 25"/>
                  <a:gd name="T39" fmla="*/ 17 h 24"/>
                  <a:gd name="T40" fmla="*/ 25 w 25"/>
                  <a:gd name="T41" fmla="*/ 13 h 24"/>
                  <a:gd name="T42" fmla="*/ 25 w 25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6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7" name="Line 1206"/>
              <p:cNvSpPr>
                <a:spLocks noChangeShapeType="1"/>
              </p:cNvSpPr>
              <p:nvPr/>
            </p:nvSpPr>
            <p:spPr bwMode="auto">
              <a:xfrm>
                <a:off x="1382" y="173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8" name="Freeform 1207"/>
              <p:cNvSpPr>
                <a:spLocks/>
              </p:cNvSpPr>
              <p:nvPr/>
            </p:nvSpPr>
            <p:spPr bwMode="auto">
              <a:xfrm>
                <a:off x="1369" y="1723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25 w 25"/>
                  <a:gd name="T3" fmla="*/ 13 h 24"/>
                  <a:gd name="T4" fmla="*/ 24 w 25"/>
                  <a:gd name="T5" fmla="*/ 6 h 24"/>
                  <a:gd name="T6" fmla="*/ 22 w 25"/>
                  <a:gd name="T7" fmla="*/ 3 h 24"/>
                  <a:gd name="T8" fmla="*/ 17 w 25"/>
                  <a:gd name="T9" fmla="*/ 0 h 24"/>
                  <a:gd name="T10" fmla="*/ 13 w 25"/>
                  <a:gd name="T11" fmla="*/ 0 h 24"/>
                  <a:gd name="T12" fmla="*/ 13 w 25"/>
                  <a:gd name="T13" fmla="*/ 0 h 24"/>
                  <a:gd name="T14" fmla="*/ 8 w 25"/>
                  <a:gd name="T15" fmla="*/ 0 h 24"/>
                  <a:gd name="T16" fmla="*/ 3 w 25"/>
                  <a:gd name="T17" fmla="*/ 3 h 24"/>
                  <a:gd name="T18" fmla="*/ 1 w 25"/>
                  <a:gd name="T19" fmla="*/ 6 h 24"/>
                  <a:gd name="T20" fmla="*/ 0 w 25"/>
                  <a:gd name="T21" fmla="*/ 13 h 24"/>
                  <a:gd name="T22" fmla="*/ 0 w 25"/>
                  <a:gd name="T23" fmla="*/ 13 h 24"/>
                  <a:gd name="T24" fmla="*/ 1 w 25"/>
                  <a:gd name="T25" fmla="*/ 17 h 24"/>
                  <a:gd name="T26" fmla="*/ 3 w 25"/>
                  <a:gd name="T27" fmla="*/ 20 h 24"/>
                  <a:gd name="T28" fmla="*/ 8 w 25"/>
                  <a:gd name="T29" fmla="*/ 24 h 24"/>
                  <a:gd name="T30" fmla="*/ 13 w 25"/>
                  <a:gd name="T31" fmla="*/ 24 h 24"/>
                  <a:gd name="T32" fmla="*/ 13 w 25"/>
                  <a:gd name="T33" fmla="*/ 24 h 24"/>
                  <a:gd name="T34" fmla="*/ 17 w 25"/>
                  <a:gd name="T35" fmla="*/ 24 h 24"/>
                  <a:gd name="T36" fmla="*/ 22 w 25"/>
                  <a:gd name="T37" fmla="*/ 20 h 24"/>
                  <a:gd name="T38" fmla="*/ 24 w 25"/>
                  <a:gd name="T39" fmla="*/ 17 h 24"/>
                  <a:gd name="T40" fmla="*/ 25 w 25"/>
                  <a:gd name="T41" fmla="*/ 13 h 24"/>
                  <a:gd name="T42" fmla="*/ 25 w 25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25" y="13"/>
                    </a:lnTo>
                    <a:lnTo>
                      <a:pt x="24" y="6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5" y="13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99" name="Freeform 1208"/>
              <p:cNvSpPr>
                <a:spLocks noEditPoints="1"/>
              </p:cNvSpPr>
              <p:nvPr/>
            </p:nvSpPr>
            <p:spPr bwMode="auto">
              <a:xfrm>
                <a:off x="1345" y="1720"/>
                <a:ext cx="25" cy="25"/>
              </a:xfrm>
              <a:custGeom>
                <a:avLst/>
                <a:gdLst>
                  <a:gd name="T0" fmla="*/ 13 w 25"/>
                  <a:gd name="T1" fmla="*/ 12 h 25"/>
                  <a:gd name="T2" fmla="*/ 13 w 25"/>
                  <a:gd name="T3" fmla="*/ 12 h 25"/>
                  <a:gd name="T4" fmla="*/ 25 w 25"/>
                  <a:gd name="T5" fmla="*/ 12 h 25"/>
                  <a:gd name="T6" fmla="*/ 25 w 25"/>
                  <a:gd name="T7" fmla="*/ 12 h 25"/>
                  <a:gd name="T8" fmla="*/ 24 w 25"/>
                  <a:gd name="T9" fmla="*/ 8 h 25"/>
                  <a:gd name="T10" fmla="*/ 22 w 25"/>
                  <a:gd name="T11" fmla="*/ 4 h 25"/>
                  <a:gd name="T12" fmla="*/ 17 w 25"/>
                  <a:gd name="T13" fmla="*/ 1 h 25"/>
                  <a:gd name="T14" fmla="*/ 13 w 25"/>
                  <a:gd name="T15" fmla="*/ 0 h 25"/>
                  <a:gd name="T16" fmla="*/ 13 w 25"/>
                  <a:gd name="T17" fmla="*/ 0 h 25"/>
                  <a:gd name="T18" fmla="*/ 8 w 25"/>
                  <a:gd name="T19" fmla="*/ 1 h 25"/>
                  <a:gd name="T20" fmla="*/ 3 w 25"/>
                  <a:gd name="T21" fmla="*/ 4 h 25"/>
                  <a:gd name="T22" fmla="*/ 2 w 25"/>
                  <a:gd name="T23" fmla="*/ 8 h 25"/>
                  <a:gd name="T24" fmla="*/ 0 w 25"/>
                  <a:gd name="T25" fmla="*/ 12 h 25"/>
                  <a:gd name="T26" fmla="*/ 0 w 25"/>
                  <a:gd name="T27" fmla="*/ 12 h 25"/>
                  <a:gd name="T28" fmla="*/ 2 w 25"/>
                  <a:gd name="T29" fmla="*/ 19 h 25"/>
                  <a:gd name="T30" fmla="*/ 3 w 25"/>
                  <a:gd name="T31" fmla="*/ 22 h 25"/>
                  <a:gd name="T32" fmla="*/ 8 w 25"/>
                  <a:gd name="T33" fmla="*/ 25 h 25"/>
                  <a:gd name="T34" fmla="*/ 13 w 25"/>
                  <a:gd name="T35" fmla="*/ 25 h 25"/>
                  <a:gd name="T36" fmla="*/ 13 w 25"/>
                  <a:gd name="T37" fmla="*/ 25 h 25"/>
                  <a:gd name="T38" fmla="*/ 17 w 25"/>
                  <a:gd name="T39" fmla="*/ 25 h 25"/>
                  <a:gd name="T40" fmla="*/ 22 w 25"/>
                  <a:gd name="T41" fmla="*/ 22 h 25"/>
                  <a:gd name="T42" fmla="*/ 24 w 25"/>
                  <a:gd name="T43" fmla="*/ 19 h 25"/>
                  <a:gd name="T44" fmla="*/ 25 w 25"/>
                  <a:gd name="T45" fmla="*/ 12 h 25"/>
                  <a:gd name="T46" fmla="*/ 25 w 25"/>
                  <a:gd name="T4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5">
                    <a:moveTo>
                      <a:pt x="13" y="12"/>
                    </a:moveTo>
                    <a:lnTo>
                      <a:pt x="13" y="12"/>
                    </a:lnTo>
                    <a:close/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0" name="Line 1209"/>
              <p:cNvSpPr>
                <a:spLocks noChangeShapeType="1"/>
              </p:cNvSpPr>
              <p:nvPr/>
            </p:nvSpPr>
            <p:spPr bwMode="auto">
              <a:xfrm>
                <a:off x="1358" y="173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1" name="Freeform 1210"/>
              <p:cNvSpPr>
                <a:spLocks/>
              </p:cNvSpPr>
              <p:nvPr/>
            </p:nvSpPr>
            <p:spPr bwMode="auto">
              <a:xfrm>
                <a:off x="1345" y="1720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8 h 25"/>
                  <a:gd name="T6" fmla="*/ 22 w 25"/>
                  <a:gd name="T7" fmla="*/ 4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4 h 25"/>
                  <a:gd name="T18" fmla="*/ 2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2 w 25"/>
                  <a:gd name="T25" fmla="*/ 19 h 25"/>
                  <a:gd name="T26" fmla="*/ 3 w 25"/>
                  <a:gd name="T27" fmla="*/ 22 h 25"/>
                  <a:gd name="T28" fmla="*/ 8 w 25"/>
                  <a:gd name="T29" fmla="*/ 25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4 w 25"/>
                  <a:gd name="T39" fmla="*/ 19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2" name="Line 1211"/>
              <p:cNvSpPr>
                <a:spLocks noChangeShapeType="1"/>
              </p:cNvSpPr>
              <p:nvPr/>
            </p:nvSpPr>
            <p:spPr bwMode="auto">
              <a:xfrm>
                <a:off x="1358" y="173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3" name="Freeform 1212"/>
              <p:cNvSpPr>
                <a:spLocks/>
              </p:cNvSpPr>
              <p:nvPr/>
            </p:nvSpPr>
            <p:spPr bwMode="auto">
              <a:xfrm>
                <a:off x="1345" y="1720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5 w 25"/>
                  <a:gd name="T3" fmla="*/ 12 h 25"/>
                  <a:gd name="T4" fmla="*/ 24 w 25"/>
                  <a:gd name="T5" fmla="*/ 8 h 25"/>
                  <a:gd name="T6" fmla="*/ 22 w 25"/>
                  <a:gd name="T7" fmla="*/ 4 h 25"/>
                  <a:gd name="T8" fmla="*/ 17 w 25"/>
                  <a:gd name="T9" fmla="*/ 1 h 25"/>
                  <a:gd name="T10" fmla="*/ 13 w 25"/>
                  <a:gd name="T11" fmla="*/ 0 h 25"/>
                  <a:gd name="T12" fmla="*/ 13 w 25"/>
                  <a:gd name="T13" fmla="*/ 0 h 25"/>
                  <a:gd name="T14" fmla="*/ 8 w 25"/>
                  <a:gd name="T15" fmla="*/ 1 h 25"/>
                  <a:gd name="T16" fmla="*/ 3 w 25"/>
                  <a:gd name="T17" fmla="*/ 4 h 25"/>
                  <a:gd name="T18" fmla="*/ 2 w 25"/>
                  <a:gd name="T19" fmla="*/ 8 h 25"/>
                  <a:gd name="T20" fmla="*/ 0 w 25"/>
                  <a:gd name="T21" fmla="*/ 12 h 25"/>
                  <a:gd name="T22" fmla="*/ 0 w 25"/>
                  <a:gd name="T23" fmla="*/ 12 h 25"/>
                  <a:gd name="T24" fmla="*/ 2 w 25"/>
                  <a:gd name="T25" fmla="*/ 19 h 25"/>
                  <a:gd name="T26" fmla="*/ 3 w 25"/>
                  <a:gd name="T27" fmla="*/ 22 h 25"/>
                  <a:gd name="T28" fmla="*/ 8 w 25"/>
                  <a:gd name="T29" fmla="*/ 25 h 25"/>
                  <a:gd name="T30" fmla="*/ 13 w 25"/>
                  <a:gd name="T31" fmla="*/ 25 h 25"/>
                  <a:gd name="T32" fmla="*/ 13 w 25"/>
                  <a:gd name="T33" fmla="*/ 25 h 25"/>
                  <a:gd name="T34" fmla="*/ 17 w 25"/>
                  <a:gd name="T35" fmla="*/ 25 h 25"/>
                  <a:gd name="T36" fmla="*/ 22 w 25"/>
                  <a:gd name="T37" fmla="*/ 22 h 25"/>
                  <a:gd name="T38" fmla="*/ 24 w 25"/>
                  <a:gd name="T39" fmla="*/ 19 h 25"/>
                  <a:gd name="T40" fmla="*/ 25 w 25"/>
                  <a:gd name="T41" fmla="*/ 12 h 25"/>
                  <a:gd name="T42" fmla="*/ 25 w 25"/>
                  <a:gd name="T4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5"/>
                    </a:lnTo>
                    <a:lnTo>
                      <a:pt x="22" y="22"/>
                    </a:lnTo>
                    <a:lnTo>
                      <a:pt x="24" y="19"/>
                    </a:lnTo>
                    <a:lnTo>
                      <a:pt x="25" y="12"/>
                    </a:lnTo>
                    <a:lnTo>
                      <a:pt x="25" y="12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4" name="Freeform 1213"/>
              <p:cNvSpPr>
                <a:spLocks noEditPoints="1"/>
              </p:cNvSpPr>
              <p:nvPr/>
            </p:nvSpPr>
            <p:spPr bwMode="auto">
              <a:xfrm>
                <a:off x="1437" y="1704"/>
                <a:ext cx="26" cy="24"/>
              </a:xfrm>
              <a:custGeom>
                <a:avLst/>
                <a:gdLst>
                  <a:gd name="T0" fmla="*/ 13 w 26"/>
                  <a:gd name="T1" fmla="*/ 11 h 24"/>
                  <a:gd name="T2" fmla="*/ 13 w 26"/>
                  <a:gd name="T3" fmla="*/ 11 h 24"/>
                  <a:gd name="T4" fmla="*/ 26 w 26"/>
                  <a:gd name="T5" fmla="*/ 11 h 24"/>
                  <a:gd name="T6" fmla="*/ 26 w 26"/>
                  <a:gd name="T7" fmla="*/ 11 h 24"/>
                  <a:gd name="T8" fmla="*/ 24 w 26"/>
                  <a:gd name="T9" fmla="*/ 6 h 24"/>
                  <a:gd name="T10" fmla="*/ 21 w 26"/>
                  <a:gd name="T11" fmla="*/ 3 h 24"/>
                  <a:gd name="T12" fmla="*/ 18 w 26"/>
                  <a:gd name="T13" fmla="*/ 0 h 24"/>
                  <a:gd name="T14" fmla="*/ 13 w 26"/>
                  <a:gd name="T15" fmla="*/ 0 h 24"/>
                  <a:gd name="T16" fmla="*/ 13 w 26"/>
                  <a:gd name="T17" fmla="*/ 0 h 24"/>
                  <a:gd name="T18" fmla="*/ 7 w 26"/>
                  <a:gd name="T19" fmla="*/ 0 h 24"/>
                  <a:gd name="T20" fmla="*/ 3 w 26"/>
                  <a:gd name="T21" fmla="*/ 3 h 24"/>
                  <a:gd name="T22" fmla="*/ 0 w 26"/>
                  <a:gd name="T23" fmla="*/ 6 h 24"/>
                  <a:gd name="T24" fmla="*/ 0 w 26"/>
                  <a:gd name="T25" fmla="*/ 11 h 24"/>
                  <a:gd name="T26" fmla="*/ 0 w 26"/>
                  <a:gd name="T27" fmla="*/ 11 h 24"/>
                  <a:gd name="T28" fmla="*/ 0 w 26"/>
                  <a:gd name="T29" fmla="*/ 17 h 24"/>
                  <a:gd name="T30" fmla="*/ 3 w 26"/>
                  <a:gd name="T31" fmla="*/ 20 h 24"/>
                  <a:gd name="T32" fmla="*/ 7 w 26"/>
                  <a:gd name="T33" fmla="*/ 24 h 24"/>
                  <a:gd name="T34" fmla="*/ 13 w 26"/>
                  <a:gd name="T35" fmla="*/ 24 h 24"/>
                  <a:gd name="T36" fmla="*/ 13 w 26"/>
                  <a:gd name="T37" fmla="*/ 24 h 24"/>
                  <a:gd name="T38" fmla="*/ 18 w 26"/>
                  <a:gd name="T39" fmla="*/ 24 h 24"/>
                  <a:gd name="T40" fmla="*/ 21 w 26"/>
                  <a:gd name="T41" fmla="*/ 20 h 24"/>
                  <a:gd name="T42" fmla="*/ 24 w 26"/>
                  <a:gd name="T43" fmla="*/ 17 h 24"/>
                  <a:gd name="T44" fmla="*/ 26 w 26"/>
                  <a:gd name="T45" fmla="*/ 11 h 24"/>
                  <a:gd name="T46" fmla="*/ 26 w 26"/>
                  <a:gd name="T47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4">
                    <a:moveTo>
                      <a:pt x="13" y="11"/>
                    </a:moveTo>
                    <a:lnTo>
                      <a:pt x="13" y="11"/>
                    </a:lnTo>
                    <a:close/>
                    <a:moveTo>
                      <a:pt x="26" y="11"/>
                    </a:moveTo>
                    <a:lnTo>
                      <a:pt x="26" y="11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6" y="11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5" name="Line 1214"/>
              <p:cNvSpPr>
                <a:spLocks noChangeShapeType="1"/>
              </p:cNvSpPr>
              <p:nvPr/>
            </p:nvSpPr>
            <p:spPr bwMode="auto">
              <a:xfrm>
                <a:off x="1450" y="17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6" name="Freeform 1215"/>
              <p:cNvSpPr>
                <a:spLocks/>
              </p:cNvSpPr>
              <p:nvPr/>
            </p:nvSpPr>
            <p:spPr bwMode="auto">
              <a:xfrm>
                <a:off x="1437" y="1704"/>
                <a:ext cx="26" cy="24"/>
              </a:xfrm>
              <a:custGeom>
                <a:avLst/>
                <a:gdLst>
                  <a:gd name="T0" fmla="*/ 26 w 26"/>
                  <a:gd name="T1" fmla="*/ 11 h 24"/>
                  <a:gd name="T2" fmla="*/ 26 w 26"/>
                  <a:gd name="T3" fmla="*/ 11 h 24"/>
                  <a:gd name="T4" fmla="*/ 24 w 26"/>
                  <a:gd name="T5" fmla="*/ 6 h 24"/>
                  <a:gd name="T6" fmla="*/ 21 w 26"/>
                  <a:gd name="T7" fmla="*/ 3 h 24"/>
                  <a:gd name="T8" fmla="*/ 18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7 w 26"/>
                  <a:gd name="T15" fmla="*/ 0 h 24"/>
                  <a:gd name="T16" fmla="*/ 3 w 26"/>
                  <a:gd name="T17" fmla="*/ 3 h 24"/>
                  <a:gd name="T18" fmla="*/ 0 w 26"/>
                  <a:gd name="T19" fmla="*/ 6 h 24"/>
                  <a:gd name="T20" fmla="*/ 0 w 26"/>
                  <a:gd name="T21" fmla="*/ 11 h 24"/>
                  <a:gd name="T22" fmla="*/ 0 w 26"/>
                  <a:gd name="T23" fmla="*/ 11 h 24"/>
                  <a:gd name="T24" fmla="*/ 0 w 26"/>
                  <a:gd name="T25" fmla="*/ 17 h 24"/>
                  <a:gd name="T26" fmla="*/ 3 w 26"/>
                  <a:gd name="T27" fmla="*/ 20 h 24"/>
                  <a:gd name="T28" fmla="*/ 7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18 w 26"/>
                  <a:gd name="T35" fmla="*/ 24 h 24"/>
                  <a:gd name="T36" fmla="*/ 21 w 26"/>
                  <a:gd name="T37" fmla="*/ 20 h 24"/>
                  <a:gd name="T38" fmla="*/ 24 w 26"/>
                  <a:gd name="T39" fmla="*/ 17 h 24"/>
                  <a:gd name="T40" fmla="*/ 26 w 26"/>
                  <a:gd name="T41" fmla="*/ 11 h 24"/>
                  <a:gd name="T42" fmla="*/ 26 w 26"/>
                  <a:gd name="T4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1"/>
                    </a:moveTo>
                    <a:lnTo>
                      <a:pt x="26" y="11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6" y="11"/>
                    </a:lnTo>
                    <a:lnTo>
                      <a:pt x="26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7" name="Line 1216"/>
              <p:cNvSpPr>
                <a:spLocks noChangeShapeType="1"/>
              </p:cNvSpPr>
              <p:nvPr/>
            </p:nvSpPr>
            <p:spPr bwMode="auto">
              <a:xfrm>
                <a:off x="1450" y="17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8" name="Freeform 1217"/>
              <p:cNvSpPr>
                <a:spLocks/>
              </p:cNvSpPr>
              <p:nvPr/>
            </p:nvSpPr>
            <p:spPr bwMode="auto">
              <a:xfrm>
                <a:off x="1437" y="1704"/>
                <a:ext cx="26" cy="24"/>
              </a:xfrm>
              <a:custGeom>
                <a:avLst/>
                <a:gdLst>
                  <a:gd name="T0" fmla="*/ 26 w 26"/>
                  <a:gd name="T1" fmla="*/ 11 h 24"/>
                  <a:gd name="T2" fmla="*/ 26 w 26"/>
                  <a:gd name="T3" fmla="*/ 11 h 24"/>
                  <a:gd name="T4" fmla="*/ 24 w 26"/>
                  <a:gd name="T5" fmla="*/ 6 h 24"/>
                  <a:gd name="T6" fmla="*/ 21 w 26"/>
                  <a:gd name="T7" fmla="*/ 3 h 24"/>
                  <a:gd name="T8" fmla="*/ 18 w 26"/>
                  <a:gd name="T9" fmla="*/ 0 h 24"/>
                  <a:gd name="T10" fmla="*/ 13 w 26"/>
                  <a:gd name="T11" fmla="*/ 0 h 24"/>
                  <a:gd name="T12" fmla="*/ 13 w 26"/>
                  <a:gd name="T13" fmla="*/ 0 h 24"/>
                  <a:gd name="T14" fmla="*/ 7 w 26"/>
                  <a:gd name="T15" fmla="*/ 0 h 24"/>
                  <a:gd name="T16" fmla="*/ 3 w 26"/>
                  <a:gd name="T17" fmla="*/ 3 h 24"/>
                  <a:gd name="T18" fmla="*/ 0 w 26"/>
                  <a:gd name="T19" fmla="*/ 6 h 24"/>
                  <a:gd name="T20" fmla="*/ 0 w 26"/>
                  <a:gd name="T21" fmla="*/ 11 h 24"/>
                  <a:gd name="T22" fmla="*/ 0 w 26"/>
                  <a:gd name="T23" fmla="*/ 11 h 24"/>
                  <a:gd name="T24" fmla="*/ 0 w 26"/>
                  <a:gd name="T25" fmla="*/ 17 h 24"/>
                  <a:gd name="T26" fmla="*/ 3 w 26"/>
                  <a:gd name="T27" fmla="*/ 20 h 24"/>
                  <a:gd name="T28" fmla="*/ 7 w 26"/>
                  <a:gd name="T29" fmla="*/ 24 h 24"/>
                  <a:gd name="T30" fmla="*/ 13 w 26"/>
                  <a:gd name="T31" fmla="*/ 24 h 24"/>
                  <a:gd name="T32" fmla="*/ 13 w 26"/>
                  <a:gd name="T33" fmla="*/ 24 h 24"/>
                  <a:gd name="T34" fmla="*/ 18 w 26"/>
                  <a:gd name="T35" fmla="*/ 24 h 24"/>
                  <a:gd name="T36" fmla="*/ 21 w 26"/>
                  <a:gd name="T37" fmla="*/ 20 h 24"/>
                  <a:gd name="T38" fmla="*/ 24 w 26"/>
                  <a:gd name="T39" fmla="*/ 17 h 24"/>
                  <a:gd name="T40" fmla="*/ 26 w 26"/>
                  <a:gd name="T41" fmla="*/ 11 h 24"/>
                  <a:gd name="T42" fmla="*/ 26 w 26"/>
                  <a:gd name="T4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6" y="11"/>
                    </a:moveTo>
                    <a:lnTo>
                      <a:pt x="26" y="11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6" y="11"/>
                    </a:lnTo>
                    <a:lnTo>
                      <a:pt x="26" y="11"/>
                    </a:lnTo>
                  </a:path>
                </a:pathLst>
              </a:cu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09" name="Freeform 1218"/>
              <p:cNvSpPr>
                <a:spLocks noEditPoints="1"/>
              </p:cNvSpPr>
              <p:nvPr/>
            </p:nvSpPr>
            <p:spPr bwMode="auto">
              <a:xfrm>
                <a:off x="1456" y="1702"/>
                <a:ext cx="26" cy="26"/>
              </a:xfrm>
              <a:custGeom>
                <a:avLst/>
                <a:gdLst>
                  <a:gd name="T0" fmla="*/ 13 w 26"/>
                  <a:gd name="T1" fmla="*/ 13 h 26"/>
                  <a:gd name="T2" fmla="*/ 13 w 26"/>
                  <a:gd name="T3" fmla="*/ 13 h 26"/>
                  <a:gd name="T4" fmla="*/ 26 w 26"/>
                  <a:gd name="T5" fmla="*/ 13 h 26"/>
                  <a:gd name="T6" fmla="*/ 26 w 26"/>
                  <a:gd name="T7" fmla="*/ 13 h 26"/>
                  <a:gd name="T8" fmla="*/ 24 w 26"/>
                  <a:gd name="T9" fmla="*/ 8 h 26"/>
                  <a:gd name="T10" fmla="*/ 21 w 26"/>
                  <a:gd name="T11" fmla="*/ 5 h 26"/>
                  <a:gd name="T12" fmla="*/ 18 w 26"/>
                  <a:gd name="T13" fmla="*/ 2 h 26"/>
                  <a:gd name="T14" fmla="*/ 13 w 26"/>
                  <a:gd name="T15" fmla="*/ 0 h 26"/>
                  <a:gd name="T16" fmla="*/ 13 w 26"/>
                  <a:gd name="T17" fmla="*/ 0 h 26"/>
                  <a:gd name="T18" fmla="*/ 8 w 26"/>
                  <a:gd name="T19" fmla="*/ 2 h 26"/>
                  <a:gd name="T20" fmla="*/ 3 w 26"/>
                  <a:gd name="T21" fmla="*/ 5 h 26"/>
                  <a:gd name="T22" fmla="*/ 0 w 26"/>
                  <a:gd name="T23" fmla="*/ 8 h 26"/>
                  <a:gd name="T24" fmla="*/ 0 w 26"/>
                  <a:gd name="T25" fmla="*/ 13 h 26"/>
                  <a:gd name="T26" fmla="*/ 0 w 26"/>
                  <a:gd name="T27" fmla="*/ 13 h 26"/>
                  <a:gd name="T28" fmla="*/ 0 w 26"/>
                  <a:gd name="T29" fmla="*/ 18 h 26"/>
                  <a:gd name="T30" fmla="*/ 3 w 26"/>
                  <a:gd name="T31" fmla="*/ 22 h 26"/>
                  <a:gd name="T32" fmla="*/ 8 w 26"/>
                  <a:gd name="T33" fmla="*/ 26 h 26"/>
                  <a:gd name="T34" fmla="*/ 13 w 26"/>
                  <a:gd name="T35" fmla="*/ 26 h 26"/>
                  <a:gd name="T36" fmla="*/ 13 w 26"/>
                  <a:gd name="T37" fmla="*/ 26 h 26"/>
                  <a:gd name="T38" fmla="*/ 18 w 26"/>
                  <a:gd name="T39" fmla="*/ 26 h 26"/>
                  <a:gd name="T40" fmla="*/ 21 w 26"/>
                  <a:gd name="T41" fmla="*/ 22 h 26"/>
                  <a:gd name="T42" fmla="*/ 24 w 26"/>
                  <a:gd name="T43" fmla="*/ 18 h 26"/>
                  <a:gd name="T44" fmla="*/ 26 w 26"/>
                  <a:gd name="T45" fmla="*/ 13 h 26"/>
                  <a:gd name="T46" fmla="*/ 26 w 26"/>
                  <a:gd name="T47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6">
                    <a:moveTo>
                      <a:pt x="13" y="13"/>
                    </a:moveTo>
                    <a:lnTo>
                      <a:pt x="13" y="13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6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0" name="Line 1219"/>
              <p:cNvSpPr>
                <a:spLocks noChangeShapeType="1"/>
              </p:cNvSpPr>
              <p:nvPr/>
            </p:nvSpPr>
            <p:spPr bwMode="auto">
              <a:xfrm>
                <a:off x="1469" y="17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1" name="Freeform 1220"/>
              <p:cNvSpPr>
                <a:spLocks/>
              </p:cNvSpPr>
              <p:nvPr/>
            </p:nvSpPr>
            <p:spPr bwMode="auto">
              <a:xfrm>
                <a:off x="1456" y="1702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4 w 26"/>
                  <a:gd name="T5" fmla="*/ 8 h 26"/>
                  <a:gd name="T6" fmla="*/ 21 w 26"/>
                  <a:gd name="T7" fmla="*/ 5 h 26"/>
                  <a:gd name="T8" fmla="*/ 18 w 26"/>
                  <a:gd name="T9" fmla="*/ 2 h 26"/>
                  <a:gd name="T10" fmla="*/ 13 w 26"/>
                  <a:gd name="T11" fmla="*/ 0 h 26"/>
                  <a:gd name="T12" fmla="*/ 13 w 26"/>
                  <a:gd name="T13" fmla="*/ 0 h 26"/>
                  <a:gd name="T14" fmla="*/ 8 w 26"/>
                  <a:gd name="T15" fmla="*/ 2 h 26"/>
                  <a:gd name="T16" fmla="*/ 3 w 26"/>
                  <a:gd name="T17" fmla="*/ 5 h 26"/>
                  <a:gd name="T18" fmla="*/ 0 w 26"/>
                  <a:gd name="T19" fmla="*/ 8 h 26"/>
                  <a:gd name="T20" fmla="*/ 0 w 26"/>
                  <a:gd name="T21" fmla="*/ 13 h 26"/>
                  <a:gd name="T22" fmla="*/ 0 w 26"/>
                  <a:gd name="T23" fmla="*/ 13 h 26"/>
                  <a:gd name="T24" fmla="*/ 0 w 26"/>
                  <a:gd name="T25" fmla="*/ 18 h 26"/>
                  <a:gd name="T26" fmla="*/ 3 w 26"/>
                  <a:gd name="T27" fmla="*/ 22 h 26"/>
                  <a:gd name="T28" fmla="*/ 8 w 26"/>
                  <a:gd name="T29" fmla="*/ 26 h 26"/>
                  <a:gd name="T30" fmla="*/ 13 w 26"/>
                  <a:gd name="T31" fmla="*/ 26 h 26"/>
                  <a:gd name="T32" fmla="*/ 13 w 26"/>
                  <a:gd name="T33" fmla="*/ 26 h 26"/>
                  <a:gd name="T34" fmla="*/ 18 w 26"/>
                  <a:gd name="T35" fmla="*/ 26 h 26"/>
                  <a:gd name="T36" fmla="*/ 21 w 26"/>
                  <a:gd name="T37" fmla="*/ 22 h 26"/>
                  <a:gd name="T38" fmla="*/ 24 w 26"/>
                  <a:gd name="T39" fmla="*/ 18 h 26"/>
                  <a:gd name="T40" fmla="*/ 26 w 26"/>
                  <a:gd name="T41" fmla="*/ 13 h 26"/>
                  <a:gd name="T42" fmla="*/ 26 w 26"/>
                  <a:gd name="T4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8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6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212" name="Line 1221"/>
              <p:cNvSpPr>
                <a:spLocks noChangeShapeType="1"/>
              </p:cNvSpPr>
              <p:nvPr/>
            </p:nvSpPr>
            <p:spPr bwMode="auto">
              <a:xfrm>
                <a:off x="1469" y="17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</p:grpSp>
      <p:grpSp>
        <p:nvGrpSpPr>
          <p:cNvPr id="1214" name="Group 1213"/>
          <p:cNvGrpSpPr/>
          <p:nvPr/>
        </p:nvGrpSpPr>
        <p:grpSpPr>
          <a:xfrm>
            <a:off x="170654" y="1778047"/>
            <a:ext cx="4544369" cy="3994910"/>
            <a:chOff x="186403" y="2405965"/>
            <a:chExt cx="3099515" cy="1991471"/>
          </a:xfrm>
        </p:grpSpPr>
        <p:grpSp>
          <p:nvGrpSpPr>
            <p:cNvPr id="1215" name="Group 1214"/>
            <p:cNvGrpSpPr/>
            <p:nvPr/>
          </p:nvGrpSpPr>
          <p:grpSpPr>
            <a:xfrm>
              <a:off x="425299" y="2405965"/>
              <a:ext cx="2860619" cy="1991471"/>
              <a:chOff x="-1261412" y="-1641475"/>
              <a:chExt cx="4455910" cy="3940418"/>
            </a:xfrm>
          </p:grpSpPr>
          <p:sp>
            <p:nvSpPr>
              <p:cNvPr id="1217" name="Rectangle 5"/>
              <p:cNvSpPr>
                <a:spLocks noChangeArrowheads="1"/>
              </p:cNvSpPr>
              <p:nvPr/>
            </p:nvSpPr>
            <p:spPr bwMode="auto">
              <a:xfrm>
                <a:off x="-714375" y="-1641475"/>
                <a:ext cx="3689350" cy="3386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18" name="Line 7"/>
              <p:cNvSpPr>
                <a:spLocks noChangeShapeType="1"/>
              </p:cNvSpPr>
              <p:nvPr/>
            </p:nvSpPr>
            <p:spPr bwMode="auto">
              <a:xfrm>
                <a:off x="-714375" y="1744663"/>
                <a:ext cx="36893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19" name="Line 8"/>
              <p:cNvSpPr>
                <a:spLocks noChangeShapeType="1"/>
              </p:cNvSpPr>
              <p:nvPr/>
            </p:nvSpPr>
            <p:spPr bwMode="auto">
              <a:xfrm>
                <a:off x="-714375" y="-1641475"/>
                <a:ext cx="36893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0" name="Line 9"/>
              <p:cNvSpPr>
                <a:spLocks noChangeShapeType="1"/>
              </p:cNvSpPr>
              <p:nvPr/>
            </p:nvSpPr>
            <p:spPr bwMode="auto">
              <a:xfrm flipV="1">
                <a:off x="-609600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1" name="Line 10"/>
              <p:cNvSpPr>
                <a:spLocks noChangeShapeType="1"/>
              </p:cNvSpPr>
              <p:nvPr/>
            </p:nvSpPr>
            <p:spPr bwMode="auto">
              <a:xfrm flipV="1">
                <a:off x="-168275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2" name="Line 11"/>
              <p:cNvSpPr>
                <a:spLocks noChangeShapeType="1"/>
              </p:cNvSpPr>
              <p:nvPr/>
            </p:nvSpPr>
            <p:spPr bwMode="auto">
              <a:xfrm flipV="1">
                <a:off x="273050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3" name="Line 12"/>
              <p:cNvSpPr>
                <a:spLocks noChangeShapeType="1"/>
              </p:cNvSpPr>
              <p:nvPr/>
            </p:nvSpPr>
            <p:spPr bwMode="auto">
              <a:xfrm flipV="1">
                <a:off x="714375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4" name="Line 13"/>
              <p:cNvSpPr>
                <a:spLocks noChangeShapeType="1"/>
              </p:cNvSpPr>
              <p:nvPr/>
            </p:nvSpPr>
            <p:spPr bwMode="auto">
              <a:xfrm flipV="1">
                <a:off x="1155700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5" name="Line 14"/>
              <p:cNvSpPr>
                <a:spLocks noChangeShapeType="1"/>
              </p:cNvSpPr>
              <p:nvPr/>
            </p:nvSpPr>
            <p:spPr bwMode="auto">
              <a:xfrm flipV="1">
                <a:off x="1597025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6" name="Line 15"/>
              <p:cNvSpPr>
                <a:spLocks noChangeShapeType="1"/>
              </p:cNvSpPr>
              <p:nvPr/>
            </p:nvSpPr>
            <p:spPr bwMode="auto">
              <a:xfrm flipV="1">
                <a:off x="2038350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7" name="Line 16"/>
              <p:cNvSpPr>
                <a:spLocks noChangeShapeType="1"/>
              </p:cNvSpPr>
              <p:nvPr/>
            </p:nvSpPr>
            <p:spPr bwMode="auto">
              <a:xfrm flipV="1">
                <a:off x="2479675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8" name="Line 17"/>
              <p:cNvSpPr>
                <a:spLocks noChangeShapeType="1"/>
              </p:cNvSpPr>
              <p:nvPr/>
            </p:nvSpPr>
            <p:spPr bwMode="auto">
              <a:xfrm flipV="1">
                <a:off x="2921000" y="1708150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29" name="Line 18"/>
              <p:cNvSpPr>
                <a:spLocks noChangeShapeType="1"/>
              </p:cNvSpPr>
              <p:nvPr/>
            </p:nvSpPr>
            <p:spPr bwMode="auto">
              <a:xfrm>
                <a:off x="-609600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0" name="Line 19"/>
              <p:cNvSpPr>
                <a:spLocks noChangeShapeType="1"/>
              </p:cNvSpPr>
              <p:nvPr/>
            </p:nvSpPr>
            <p:spPr bwMode="auto">
              <a:xfrm>
                <a:off x="-168275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1" name="Line 20"/>
              <p:cNvSpPr>
                <a:spLocks noChangeShapeType="1"/>
              </p:cNvSpPr>
              <p:nvPr/>
            </p:nvSpPr>
            <p:spPr bwMode="auto">
              <a:xfrm>
                <a:off x="273050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2" name="Line 21"/>
              <p:cNvSpPr>
                <a:spLocks noChangeShapeType="1"/>
              </p:cNvSpPr>
              <p:nvPr/>
            </p:nvSpPr>
            <p:spPr bwMode="auto">
              <a:xfrm>
                <a:off x="714375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3" name="Line 22"/>
              <p:cNvSpPr>
                <a:spLocks noChangeShapeType="1"/>
              </p:cNvSpPr>
              <p:nvPr/>
            </p:nvSpPr>
            <p:spPr bwMode="auto">
              <a:xfrm>
                <a:off x="1155700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4" name="Line 23"/>
              <p:cNvSpPr>
                <a:spLocks noChangeShapeType="1"/>
              </p:cNvSpPr>
              <p:nvPr/>
            </p:nvSpPr>
            <p:spPr bwMode="auto">
              <a:xfrm>
                <a:off x="1597025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5" name="Line 24"/>
              <p:cNvSpPr>
                <a:spLocks noChangeShapeType="1"/>
              </p:cNvSpPr>
              <p:nvPr/>
            </p:nvSpPr>
            <p:spPr bwMode="auto">
              <a:xfrm>
                <a:off x="2038350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6" name="Line 25"/>
              <p:cNvSpPr>
                <a:spLocks noChangeShapeType="1"/>
              </p:cNvSpPr>
              <p:nvPr/>
            </p:nvSpPr>
            <p:spPr bwMode="auto">
              <a:xfrm>
                <a:off x="2479675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7" name="Line 26"/>
              <p:cNvSpPr>
                <a:spLocks noChangeShapeType="1"/>
              </p:cNvSpPr>
              <p:nvPr/>
            </p:nvSpPr>
            <p:spPr bwMode="auto">
              <a:xfrm>
                <a:off x="2921000" y="-1641475"/>
                <a:ext cx="0" cy="36513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8" name="Line 47"/>
              <p:cNvSpPr>
                <a:spLocks noChangeShapeType="1"/>
              </p:cNvSpPr>
              <p:nvPr/>
            </p:nvSpPr>
            <p:spPr bwMode="auto">
              <a:xfrm flipV="1">
                <a:off x="-714375" y="-1641475"/>
                <a:ext cx="0" cy="33861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39" name="Line 48"/>
              <p:cNvSpPr>
                <a:spLocks noChangeShapeType="1"/>
              </p:cNvSpPr>
              <p:nvPr/>
            </p:nvSpPr>
            <p:spPr bwMode="auto">
              <a:xfrm flipV="1">
                <a:off x="2974975" y="-1641475"/>
                <a:ext cx="0" cy="33861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0" name="Line 49"/>
              <p:cNvSpPr>
                <a:spLocks noChangeShapeType="1"/>
              </p:cNvSpPr>
              <p:nvPr/>
            </p:nvSpPr>
            <p:spPr bwMode="auto">
              <a:xfrm>
                <a:off x="-714375" y="1525588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1" name="Line 50"/>
              <p:cNvSpPr>
                <a:spLocks noChangeShapeType="1"/>
              </p:cNvSpPr>
              <p:nvPr/>
            </p:nvSpPr>
            <p:spPr bwMode="auto">
              <a:xfrm>
                <a:off x="-714375" y="1233488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2" name="Line 51"/>
              <p:cNvSpPr>
                <a:spLocks noChangeShapeType="1"/>
              </p:cNvSpPr>
              <p:nvPr/>
            </p:nvSpPr>
            <p:spPr bwMode="auto">
              <a:xfrm>
                <a:off x="-714375" y="942975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3" name="Line 52"/>
              <p:cNvSpPr>
                <a:spLocks noChangeShapeType="1"/>
              </p:cNvSpPr>
              <p:nvPr/>
            </p:nvSpPr>
            <p:spPr bwMode="auto">
              <a:xfrm>
                <a:off x="-714375" y="652463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4" name="Line 53"/>
              <p:cNvSpPr>
                <a:spLocks noChangeShapeType="1"/>
              </p:cNvSpPr>
              <p:nvPr/>
            </p:nvSpPr>
            <p:spPr bwMode="auto">
              <a:xfrm>
                <a:off x="-714375" y="360363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5" name="Line 54"/>
              <p:cNvSpPr>
                <a:spLocks noChangeShapeType="1"/>
              </p:cNvSpPr>
              <p:nvPr/>
            </p:nvSpPr>
            <p:spPr bwMode="auto">
              <a:xfrm>
                <a:off x="-714375" y="69850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6" name="Line 55"/>
              <p:cNvSpPr>
                <a:spLocks noChangeShapeType="1"/>
              </p:cNvSpPr>
              <p:nvPr/>
            </p:nvSpPr>
            <p:spPr bwMode="auto">
              <a:xfrm>
                <a:off x="-714375" y="-220662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7" name="Line 56"/>
              <p:cNvSpPr>
                <a:spLocks noChangeShapeType="1"/>
              </p:cNvSpPr>
              <p:nvPr/>
            </p:nvSpPr>
            <p:spPr bwMode="auto">
              <a:xfrm>
                <a:off x="-714375" y="-512762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8" name="Line 57"/>
              <p:cNvSpPr>
                <a:spLocks noChangeShapeType="1"/>
              </p:cNvSpPr>
              <p:nvPr/>
            </p:nvSpPr>
            <p:spPr bwMode="auto">
              <a:xfrm>
                <a:off x="-714375" y="-803275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49" name="Line 58"/>
              <p:cNvSpPr>
                <a:spLocks noChangeShapeType="1"/>
              </p:cNvSpPr>
              <p:nvPr/>
            </p:nvSpPr>
            <p:spPr bwMode="auto">
              <a:xfrm>
                <a:off x="-714375" y="-1095375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0" name="Line 59"/>
              <p:cNvSpPr>
                <a:spLocks noChangeShapeType="1"/>
              </p:cNvSpPr>
              <p:nvPr/>
            </p:nvSpPr>
            <p:spPr bwMode="auto">
              <a:xfrm>
                <a:off x="-714375" y="-1385887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1" name="Line 60"/>
              <p:cNvSpPr>
                <a:spLocks noChangeShapeType="1"/>
              </p:cNvSpPr>
              <p:nvPr/>
            </p:nvSpPr>
            <p:spPr bwMode="auto">
              <a:xfrm flipH="1">
                <a:off x="2938463" y="1525588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2" name="Line 61"/>
              <p:cNvSpPr>
                <a:spLocks noChangeShapeType="1"/>
              </p:cNvSpPr>
              <p:nvPr/>
            </p:nvSpPr>
            <p:spPr bwMode="auto">
              <a:xfrm flipH="1">
                <a:off x="2938463" y="1233488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3" name="Line 62"/>
              <p:cNvSpPr>
                <a:spLocks noChangeShapeType="1"/>
              </p:cNvSpPr>
              <p:nvPr/>
            </p:nvSpPr>
            <p:spPr bwMode="auto">
              <a:xfrm flipH="1">
                <a:off x="2938463" y="942975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4" name="Line 63"/>
              <p:cNvSpPr>
                <a:spLocks noChangeShapeType="1"/>
              </p:cNvSpPr>
              <p:nvPr/>
            </p:nvSpPr>
            <p:spPr bwMode="auto">
              <a:xfrm flipH="1">
                <a:off x="2938463" y="652463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5" name="Line 64"/>
              <p:cNvSpPr>
                <a:spLocks noChangeShapeType="1"/>
              </p:cNvSpPr>
              <p:nvPr/>
            </p:nvSpPr>
            <p:spPr bwMode="auto">
              <a:xfrm flipH="1">
                <a:off x="2938463" y="360363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6" name="Line 65"/>
              <p:cNvSpPr>
                <a:spLocks noChangeShapeType="1"/>
              </p:cNvSpPr>
              <p:nvPr/>
            </p:nvSpPr>
            <p:spPr bwMode="auto">
              <a:xfrm flipH="1">
                <a:off x="2938463" y="69850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7" name="Line 66"/>
              <p:cNvSpPr>
                <a:spLocks noChangeShapeType="1"/>
              </p:cNvSpPr>
              <p:nvPr/>
            </p:nvSpPr>
            <p:spPr bwMode="auto">
              <a:xfrm flipH="1">
                <a:off x="2938463" y="-220662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8" name="Line 67"/>
              <p:cNvSpPr>
                <a:spLocks noChangeShapeType="1"/>
              </p:cNvSpPr>
              <p:nvPr/>
            </p:nvSpPr>
            <p:spPr bwMode="auto">
              <a:xfrm flipH="1">
                <a:off x="2938463" y="-512762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59" name="Line 68"/>
              <p:cNvSpPr>
                <a:spLocks noChangeShapeType="1"/>
              </p:cNvSpPr>
              <p:nvPr/>
            </p:nvSpPr>
            <p:spPr bwMode="auto">
              <a:xfrm flipH="1">
                <a:off x="2938463" y="-803275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0" name="Line 69"/>
              <p:cNvSpPr>
                <a:spLocks noChangeShapeType="1"/>
              </p:cNvSpPr>
              <p:nvPr/>
            </p:nvSpPr>
            <p:spPr bwMode="auto">
              <a:xfrm flipH="1">
                <a:off x="2938463" y="-1095375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1" name="Line 70"/>
              <p:cNvSpPr>
                <a:spLocks noChangeShapeType="1"/>
              </p:cNvSpPr>
              <p:nvPr/>
            </p:nvSpPr>
            <p:spPr bwMode="auto">
              <a:xfrm flipH="1">
                <a:off x="2938463" y="-1385887"/>
                <a:ext cx="3651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grpSp>
            <p:nvGrpSpPr>
              <p:cNvPr id="1262" name="Group 1261"/>
              <p:cNvGrpSpPr/>
              <p:nvPr/>
            </p:nvGrpSpPr>
            <p:grpSpPr>
              <a:xfrm>
                <a:off x="-1261412" y="-1522412"/>
                <a:ext cx="4455910" cy="3821355"/>
                <a:chOff x="-1096228" y="-5057775"/>
                <a:chExt cx="4455910" cy="3821355"/>
              </a:xfrm>
            </p:grpSpPr>
            <p:sp>
              <p:nvSpPr>
                <p:cNvPr id="1480" name="Rectangle 6"/>
                <p:cNvSpPr>
                  <a:spLocks noChangeArrowheads="1"/>
                </p:cNvSpPr>
                <p:nvPr/>
              </p:nvSpPr>
              <p:spPr bwMode="auto">
                <a:xfrm>
                  <a:off x="647172" y="-1479283"/>
                  <a:ext cx="1260267" cy="242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Position [</a:t>
                  </a:r>
                  <a:r>
                    <a:rPr kumimoji="0" lang="de-DE" altLang="de-DE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nm</a:t>
                  </a: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]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1" name="Rectangle 27"/>
                <p:cNvSpPr>
                  <a:spLocks noChangeArrowheads="1"/>
                </p:cNvSpPr>
                <p:nvPr/>
              </p:nvSpPr>
              <p:spPr bwMode="auto">
                <a:xfrm>
                  <a:off x="-735012" y="-1789112"/>
                  <a:ext cx="562507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-240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2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050" y="-1789112"/>
                  <a:ext cx="562507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-220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3" name="Rectangle 31"/>
                <p:cNvSpPr>
                  <a:spLocks noChangeArrowheads="1"/>
                </p:cNvSpPr>
                <p:nvPr/>
              </p:nvSpPr>
              <p:spPr bwMode="auto">
                <a:xfrm>
                  <a:off x="1025525" y="-1789112"/>
                  <a:ext cx="562507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-200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4" name="Rectangle 33"/>
                <p:cNvSpPr>
                  <a:spLocks noChangeArrowheads="1"/>
                </p:cNvSpPr>
                <p:nvPr/>
              </p:nvSpPr>
              <p:spPr bwMode="auto">
                <a:xfrm>
                  <a:off x="1906587" y="-1789112"/>
                  <a:ext cx="562507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-180</a:t>
                  </a:r>
                  <a:endParaRPr kumimoji="0" lang="de-DE" alt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5" name="Rectangle 35"/>
                <p:cNvSpPr>
                  <a:spLocks noChangeArrowheads="1"/>
                </p:cNvSpPr>
                <p:nvPr/>
              </p:nvSpPr>
              <p:spPr bwMode="auto">
                <a:xfrm>
                  <a:off x="2797175" y="-1789112"/>
                  <a:ext cx="562507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-160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6" name="Rectangle 71"/>
                <p:cNvSpPr>
                  <a:spLocks noChangeArrowheads="1"/>
                </p:cNvSpPr>
                <p:nvPr/>
              </p:nvSpPr>
              <p:spPr bwMode="auto">
                <a:xfrm>
                  <a:off x="-731246" y="-2144712"/>
                  <a:ext cx="156009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7" name="Rectangle 73"/>
                <p:cNvSpPr>
                  <a:spLocks noChangeArrowheads="1"/>
                </p:cNvSpPr>
                <p:nvPr/>
              </p:nvSpPr>
              <p:spPr bwMode="auto">
                <a:xfrm>
                  <a:off x="-1096228" y="-2727325"/>
                  <a:ext cx="531852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100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8" name="Rectangle 75"/>
                <p:cNvSpPr>
                  <a:spLocks noChangeArrowheads="1"/>
                </p:cNvSpPr>
                <p:nvPr/>
              </p:nvSpPr>
              <p:spPr bwMode="auto">
                <a:xfrm>
                  <a:off x="-1096228" y="-3309937"/>
                  <a:ext cx="531852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200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9" name="Rectangle 77"/>
                <p:cNvSpPr>
                  <a:spLocks noChangeArrowheads="1"/>
                </p:cNvSpPr>
                <p:nvPr/>
              </p:nvSpPr>
              <p:spPr bwMode="auto">
                <a:xfrm>
                  <a:off x="-1096228" y="-3892550"/>
                  <a:ext cx="531852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300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0" name="Rectangle 79"/>
                <p:cNvSpPr>
                  <a:spLocks noChangeArrowheads="1"/>
                </p:cNvSpPr>
                <p:nvPr/>
              </p:nvSpPr>
              <p:spPr bwMode="auto">
                <a:xfrm>
                  <a:off x="-1096228" y="-4475162"/>
                  <a:ext cx="531852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400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1" name="Rectangle 81"/>
                <p:cNvSpPr>
                  <a:spLocks noChangeArrowheads="1"/>
                </p:cNvSpPr>
                <p:nvPr/>
              </p:nvSpPr>
              <p:spPr bwMode="auto">
                <a:xfrm>
                  <a:off x="-1096228" y="-5057775"/>
                  <a:ext cx="531852" cy="487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500</a:t>
                  </a:r>
                  <a:endParaRPr kumimoji="0" lang="de-DE" alt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263" name="Freeform 82"/>
              <p:cNvSpPr>
                <a:spLocks noEditPoints="1"/>
              </p:cNvSpPr>
              <p:nvPr/>
            </p:nvSpPr>
            <p:spPr bwMode="auto">
              <a:xfrm>
                <a:off x="-714375" y="-1522412"/>
                <a:ext cx="3690938" cy="3071813"/>
              </a:xfrm>
              <a:custGeom>
                <a:avLst/>
                <a:gdLst>
                  <a:gd name="T0" fmla="*/ 78 w 2325"/>
                  <a:gd name="T1" fmla="*/ 1042 h 1935"/>
                  <a:gd name="T2" fmla="*/ 61 w 2325"/>
                  <a:gd name="T3" fmla="*/ 295 h 1935"/>
                  <a:gd name="T4" fmla="*/ 103 w 2325"/>
                  <a:gd name="T5" fmla="*/ 3 h 1935"/>
                  <a:gd name="T6" fmla="*/ 197 w 2325"/>
                  <a:gd name="T7" fmla="*/ 6 h 1935"/>
                  <a:gd name="T8" fmla="*/ 250 w 2325"/>
                  <a:gd name="T9" fmla="*/ 638 h 1935"/>
                  <a:gd name="T10" fmla="*/ 250 w 2325"/>
                  <a:gd name="T11" fmla="*/ 1583 h 1935"/>
                  <a:gd name="T12" fmla="*/ 308 w 2325"/>
                  <a:gd name="T13" fmla="*/ 1917 h 1935"/>
                  <a:gd name="T14" fmla="*/ 386 w 2325"/>
                  <a:gd name="T15" fmla="*/ 1918 h 1935"/>
                  <a:gd name="T16" fmla="*/ 392 w 2325"/>
                  <a:gd name="T17" fmla="*/ 1214 h 1935"/>
                  <a:gd name="T18" fmla="*/ 408 w 2325"/>
                  <a:gd name="T19" fmla="*/ 468 h 1935"/>
                  <a:gd name="T20" fmla="*/ 497 w 2325"/>
                  <a:gd name="T21" fmla="*/ 9 h 1935"/>
                  <a:gd name="T22" fmla="*/ 594 w 2325"/>
                  <a:gd name="T23" fmla="*/ 9 h 1935"/>
                  <a:gd name="T24" fmla="*/ 617 w 2325"/>
                  <a:gd name="T25" fmla="*/ 454 h 1935"/>
                  <a:gd name="T26" fmla="*/ 600 w 2325"/>
                  <a:gd name="T27" fmla="*/ 1350 h 1935"/>
                  <a:gd name="T28" fmla="*/ 642 w 2325"/>
                  <a:gd name="T29" fmla="*/ 1916 h 1935"/>
                  <a:gd name="T30" fmla="*/ 652 w 2325"/>
                  <a:gd name="T31" fmla="*/ 1090 h 1935"/>
                  <a:gd name="T32" fmla="*/ 635 w 2325"/>
                  <a:gd name="T33" fmla="*/ 343 h 1935"/>
                  <a:gd name="T34" fmla="*/ 725 w 2325"/>
                  <a:gd name="T35" fmla="*/ 24 h 1935"/>
                  <a:gd name="T36" fmla="*/ 816 w 2325"/>
                  <a:gd name="T37" fmla="*/ 55 h 1935"/>
                  <a:gd name="T38" fmla="*/ 832 w 2325"/>
                  <a:gd name="T39" fmla="*/ 702 h 1935"/>
                  <a:gd name="T40" fmla="*/ 816 w 2325"/>
                  <a:gd name="T41" fmla="*/ 1598 h 1935"/>
                  <a:gd name="T42" fmla="*/ 872 w 2325"/>
                  <a:gd name="T43" fmla="*/ 1839 h 1935"/>
                  <a:gd name="T44" fmla="*/ 856 w 2325"/>
                  <a:gd name="T45" fmla="*/ 1093 h 1935"/>
                  <a:gd name="T46" fmla="*/ 872 w 2325"/>
                  <a:gd name="T47" fmla="*/ 197 h 1935"/>
                  <a:gd name="T48" fmla="*/ 895 w 2325"/>
                  <a:gd name="T49" fmla="*/ 6 h 1935"/>
                  <a:gd name="T50" fmla="*/ 987 w 2325"/>
                  <a:gd name="T51" fmla="*/ 6 h 1935"/>
                  <a:gd name="T52" fmla="*/ 1050 w 2325"/>
                  <a:gd name="T53" fmla="*/ 748 h 1935"/>
                  <a:gd name="T54" fmla="*/ 1034 w 2325"/>
                  <a:gd name="T55" fmla="*/ 1644 h 1935"/>
                  <a:gd name="T56" fmla="*/ 1064 w 2325"/>
                  <a:gd name="T57" fmla="*/ 1929 h 1935"/>
                  <a:gd name="T58" fmla="*/ 1098 w 2325"/>
                  <a:gd name="T59" fmla="*/ 1001 h 1935"/>
                  <a:gd name="T60" fmla="*/ 1081 w 2325"/>
                  <a:gd name="T61" fmla="*/ 254 h 1935"/>
                  <a:gd name="T62" fmla="*/ 1195 w 2325"/>
                  <a:gd name="T63" fmla="*/ 4 h 1935"/>
                  <a:gd name="T64" fmla="*/ 1292 w 2325"/>
                  <a:gd name="T65" fmla="*/ 3 h 1935"/>
                  <a:gd name="T66" fmla="*/ 1317 w 2325"/>
                  <a:gd name="T67" fmla="*/ 447 h 1935"/>
                  <a:gd name="T68" fmla="*/ 1300 w 2325"/>
                  <a:gd name="T69" fmla="*/ 1343 h 1935"/>
                  <a:gd name="T70" fmla="*/ 1362 w 2325"/>
                  <a:gd name="T71" fmla="*/ 1927 h 1935"/>
                  <a:gd name="T72" fmla="*/ 1373 w 2325"/>
                  <a:gd name="T73" fmla="*/ 1456 h 1935"/>
                  <a:gd name="T74" fmla="*/ 1356 w 2325"/>
                  <a:gd name="T75" fmla="*/ 610 h 1935"/>
                  <a:gd name="T76" fmla="*/ 1437 w 2325"/>
                  <a:gd name="T77" fmla="*/ 19 h 1935"/>
                  <a:gd name="T78" fmla="*/ 1540 w 2325"/>
                  <a:gd name="T79" fmla="*/ 18 h 1935"/>
                  <a:gd name="T80" fmla="*/ 1587 w 2325"/>
                  <a:gd name="T81" fmla="*/ 242 h 1935"/>
                  <a:gd name="T82" fmla="*/ 1570 w 2325"/>
                  <a:gd name="T83" fmla="*/ 1138 h 1935"/>
                  <a:gd name="T84" fmla="*/ 1601 w 2325"/>
                  <a:gd name="T85" fmla="*/ 1925 h 1935"/>
                  <a:gd name="T86" fmla="*/ 1654 w 2325"/>
                  <a:gd name="T87" fmla="*/ 1767 h 1935"/>
                  <a:gd name="T88" fmla="*/ 1637 w 2325"/>
                  <a:gd name="T89" fmla="*/ 921 h 1935"/>
                  <a:gd name="T90" fmla="*/ 1654 w 2325"/>
                  <a:gd name="T91" fmla="*/ 175 h 1935"/>
                  <a:gd name="T92" fmla="*/ 1681 w 2325"/>
                  <a:gd name="T93" fmla="*/ 1 h 1935"/>
                  <a:gd name="T94" fmla="*/ 1845 w 2325"/>
                  <a:gd name="T95" fmla="*/ 32 h 1935"/>
                  <a:gd name="T96" fmla="*/ 1862 w 2325"/>
                  <a:gd name="T97" fmla="*/ 878 h 1935"/>
                  <a:gd name="T98" fmla="*/ 1845 w 2325"/>
                  <a:gd name="T99" fmla="*/ 1625 h 1935"/>
                  <a:gd name="T100" fmla="*/ 1879 w 2325"/>
                  <a:gd name="T101" fmla="*/ 1907 h 1935"/>
                  <a:gd name="T102" fmla="*/ 1943 w 2325"/>
                  <a:gd name="T103" fmla="*/ 1291 h 1935"/>
                  <a:gd name="T104" fmla="*/ 1943 w 2325"/>
                  <a:gd name="T105" fmla="*/ 346 h 1935"/>
                  <a:gd name="T106" fmla="*/ 1987 w 2325"/>
                  <a:gd name="T107" fmla="*/ 0 h 1935"/>
                  <a:gd name="T108" fmla="*/ 2084 w 2325"/>
                  <a:gd name="T109" fmla="*/ 0 h 1935"/>
                  <a:gd name="T110" fmla="*/ 2123 w 2325"/>
                  <a:gd name="T111" fmla="*/ 519 h 1935"/>
                  <a:gd name="T112" fmla="*/ 2140 w 2325"/>
                  <a:gd name="T113" fmla="*/ 1365 h 1935"/>
                  <a:gd name="T114" fmla="*/ 2165 w 2325"/>
                  <a:gd name="T115" fmla="*/ 1925 h 1935"/>
                  <a:gd name="T116" fmla="*/ 2237 w 2325"/>
                  <a:gd name="T117" fmla="*/ 1820 h 1935"/>
                  <a:gd name="T118" fmla="*/ 2237 w 2325"/>
                  <a:gd name="T119" fmla="*/ 875 h 1935"/>
                  <a:gd name="T120" fmla="*/ 2221 w 2325"/>
                  <a:gd name="T121" fmla="*/ 128 h 1935"/>
                  <a:gd name="T122" fmla="*/ 2323 w 2325"/>
                  <a:gd name="T123" fmla="*/ 5 h 1935"/>
                  <a:gd name="T124" fmla="*/ 8 w 2325"/>
                  <a:gd name="T125" fmla="*/ 1908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5" h="1935">
                    <a:moveTo>
                      <a:pt x="78" y="1888"/>
                    </a:moveTo>
                    <a:lnTo>
                      <a:pt x="78" y="1838"/>
                    </a:lnTo>
                    <a:lnTo>
                      <a:pt x="61" y="1838"/>
                    </a:lnTo>
                    <a:lnTo>
                      <a:pt x="61" y="1888"/>
                    </a:lnTo>
                    <a:lnTo>
                      <a:pt x="78" y="1888"/>
                    </a:lnTo>
                    <a:close/>
                    <a:moveTo>
                      <a:pt x="78" y="1788"/>
                    </a:moveTo>
                    <a:lnTo>
                      <a:pt x="78" y="1738"/>
                    </a:lnTo>
                    <a:lnTo>
                      <a:pt x="61" y="1738"/>
                    </a:lnTo>
                    <a:lnTo>
                      <a:pt x="61" y="1788"/>
                    </a:lnTo>
                    <a:lnTo>
                      <a:pt x="78" y="1788"/>
                    </a:lnTo>
                    <a:close/>
                    <a:moveTo>
                      <a:pt x="78" y="1689"/>
                    </a:moveTo>
                    <a:lnTo>
                      <a:pt x="78" y="1639"/>
                    </a:lnTo>
                    <a:lnTo>
                      <a:pt x="61" y="1639"/>
                    </a:lnTo>
                    <a:lnTo>
                      <a:pt x="61" y="1689"/>
                    </a:lnTo>
                    <a:lnTo>
                      <a:pt x="78" y="1689"/>
                    </a:lnTo>
                    <a:close/>
                    <a:moveTo>
                      <a:pt x="78" y="1589"/>
                    </a:moveTo>
                    <a:lnTo>
                      <a:pt x="78" y="1539"/>
                    </a:lnTo>
                    <a:lnTo>
                      <a:pt x="61" y="1539"/>
                    </a:lnTo>
                    <a:lnTo>
                      <a:pt x="61" y="1589"/>
                    </a:lnTo>
                    <a:lnTo>
                      <a:pt x="78" y="1589"/>
                    </a:lnTo>
                    <a:close/>
                    <a:moveTo>
                      <a:pt x="78" y="1490"/>
                    </a:moveTo>
                    <a:lnTo>
                      <a:pt x="78" y="1440"/>
                    </a:lnTo>
                    <a:lnTo>
                      <a:pt x="61" y="1440"/>
                    </a:lnTo>
                    <a:lnTo>
                      <a:pt x="61" y="1490"/>
                    </a:lnTo>
                    <a:lnTo>
                      <a:pt x="78" y="1490"/>
                    </a:lnTo>
                    <a:close/>
                    <a:moveTo>
                      <a:pt x="78" y="1390"/>
                    </a:moveTo>
                    <a:lnTo>
                      <a:pt x="78" y="1340"/>
                    </a:lnTo>
                    <a:lnTo>
                      <a:pt x="61" y="1340"/>
                    </a:lnTo>
                    <a:lnTo>
                      <a:pt x="61" y="1390"/>
                    </a:lnTo>
                    <a:lnTo>
                      <a:pt x="78" y="1390"/>
                    </a:lnTo>
                    <a:close/>
                    <a:moveTo>
                      <a:pt x="78" y="1291"/>
                    </a:moveTo>
                    <a:lnTo>
                      <a:pt x="78" y="1241"/>
                    </a:lnTo>
                    <a:lnTo>
                      <a:pt x="61" y="1241"/>
                    </a:lnTo>
                    <a:lnTo>
                      <a:pt x="61" y="1291"/>
                    </a:lnTo>
                    <a:lnTo>
                      <a:pt x="78" y="1291"/>
                    </a:lnTo>
                    <a:close/>
                    <a:moveTo>
                      <a:pt x="78" y="1191"/>
                    </a:moveTo>
                    <a:lnTo>
                      <a:pt x="78" y="1141"/>
                    </a:lnTo>
                    <a:lnTo>
                      <a:pt x="61" y="1141"/>
                    </a:lnTo>
                    <a:lnTo>
                      <a:pt x="61" y="1191"/>
                    </a:lnTo>
                    <a:lnTo>
                      <a:pt x="78" y="1191"/>
                    </a:lnTo>
                    <a:close/>
                    <a:moveTo>
                      <a:pt x="78" y="1091"/>
                    </a:moveTo>
                    <a:lnTo>
                      <a:pt x="78" y="1042"/>
                    </a:lnTo>
                    <a:lnTo>
                      <a:pt x="61" y="1042"/>
                    </a:lnTo>
                    <a:lnTo>
                      <a:pt x="61" y="1091"/>
                    </a:lnTo>
                    <a:lnTo>
                      <a:pt x="78" y="1091"/>
                    </a:lnTo>
                    <a:close/>
                    <a:moveTo>
                      <a:pt x="78" y="992"/>
                    </a:moveTo>
                    <a:lnTo>
                      <a:pt x="78" y="942"/>
                    </a:lnTo>
                    <a:lnTo>
                      <a:pt x="61" y="942"/>
                    </a:lnTo>
                    <a:lnTo>
                      <a:pt x="61" y="992"/>
                    </a:lnTo>
                    <a:lnTo>
                      <a:pt x="78" y="992"/>
                    </a:lnTo>
                    <a:close/>
                    <a:moveTo>
                      <a:pt x="78" y="892"/>
                    </a:moveTo>
                    <a:lnTo>
                      <a:pt x="78" y="843"/>
                    </a:lnTo>
                    <a:lnTo>
                      <a:pt x="61" y="843"/>
                    </a:lnTo>
                    <a:lnTo>
                      <a:pt x="61" y="892"/>
                    </a:lnTo>
                    <a:lnTo>
                      <a:pt x="78" y="892"/>
                    </a:lnTo>
                    <a:close/>
                    <a:moveTo>
                      <a:pt x="78" y="793"/>
                    </a:moveTo>
                    <a:lnTo>
                      <a:pt x="78" y="743"/>
                    </a:lnTo>
                    <a:lnTo>
                      <a:pt x="61" y="743"/>
                    </a:lnTo>
                    <a:lnTo>
                      <a:pt x="61" y="793"/>
                    </a:lnTo>
                    <a:lnTo>
                      <a:pt x="78" y="793"/>
                    </a:lnTo>
                    <a:close/>
                    <a:moveTo>
                      <a:pt x="78" y="693"/>
                    </a:moveTo>
                    <a:lnTo>
                      <a:pt x="78" y="644"/>
                    </a:lnTo>
                    <a:lnTo>
                      <a:pt x="61" y="644"/>
                    </a:lnTo>
                    <a:lnTo>
                      <a:pt x="61" y="693"/>
                    </a:lnTo>
                    <a:lnTo>
                      <a:pt x="78" y="693"/>
                    </a:lnTo>
                    <a:close/>
                    <a:moveTo>
                      <a:pt x="78" y="594"/>
                    </a:moveTo>
                    <a:lnTo>
                      <a:pt x="78" y="544"/>
                    </a:lnTo>
                    <a:lnTo>
                      <a:pt x="61" y="544"/>
                    </a:lnTo>
                    <a:lnTo>
                      <a:pt x="61" y="594"/>
                    </a:lnTo>
                    <a:lnTo>
                      <a:pt x="78" y="594"/>
                    </a:lnTo>
                    <a:close/>
                    <a:moveTo>
                      <a:pt x="78" y="494"/>
                    </a:moveTo>
                    <a:lnTo>
                      <a:pt x="78" y="445"/>
                    </a:lnTo>
                    <a:lnTo>
                      <a:pt x="61" y="445"/>
                    </a:lnTo>
                    <a:lnTo>
                      <a:pt x="61" y="494"/>
                    </a:lnTo>
                    <a:lnTo>
                      <a:pt x="78" y="494"/>
                    </a:lnTo>
                    <a:close/>
                    <a:moveTo>
                      <a:pt x="78" y="395"/>
                    </a:moveTo>
                    <a:lnTo>
                      <a:pt x="78" y="345"/>
                    </a:lnTo>
                    <a:lnTo>
                      <a:pt x="61" y="345"/>
                    </a:lnTo>
                    <a:lnTo>
                      <a:pt x="61" y="395"/>
                    </a:lnTo>
                    <a:lnTo>
                      <a:pt x="78" y="395"/>
                    </a:lnTo>
                    <a:close/>
                    <a:moveTo>
                      <a:pt x="78" y="295"/>
                    </a:moveTo>
                    <a:lnTo>
                      <a:pt x="78" y="245"/>
                    </a:lnTo>
                    <a:lnTo>
                      <a:pt x="61" y="245"/>
                    </a:lnTo>
                    <a:lnTo>
                      <a:pt x="61" y="295"/>
                    </a:lnTo>
                    <a:lnTo>
                      <a:pt x="78" y="295"/>
                    </a:lnTo>
                    <a:close/>
                    <a:moveTo>
                      <a:pt x="78" y="196"/>
                    </a:moveTo>
                    <a:lnTo>
                      <a:pt x="78" y="146"/>
                    </a:lnTo>
                    <a:lnTo>
                      <a:pt x="61" y="146"/>
                    </a:lnTo>
                    <a:lnTo>
                      <a:pt x="61" y="196"/>
                    </a:lnTo>
                    <a:lnTo>
                      <a:pt x="78" y="196"/>
                    </a:lnTo>
                    <a:close/>
                    <a:moveTo>
                      <a:pt x="78" y="96"/>
                    </a:moveTo>
                    <a:lnTo>
                      <a:pt x="78" y="46"/>
                    </a:lnTo>
                    <a:lnTo>
                      <a:pt x="61" y="46"/>
                    </a:lnTo>
                    <a:lnTo>
                      <a:pt x="61" y="96"/>
                    </a:lnTo>
                    <a:lnTo>
                      <a:pt x="78" y="96"/>
                    </a:lnTo>
                    <a:close/>
                    <a:moveTo>
                      <a:pt x="83" y="19"/>
                    </a:moveTo>
                    <a:lnTo>
                      <a:pt x="86" y="19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4" y="19"/>
                    </a:lnTo>
                    <a:lnTo>
                      <a:pt x="97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5" y="20"/>
                    </a:lnTo>
                    <a:lnTo>
                      <a:pt x="108" y="20"/>
                    </a:lnTo>
                    <a:lnTo>
                      <a:pt x="111" y="20"/>
                    </a:lnTo>
                    <a:lnTo>
                      <a:pt x="114" y="20"/>
                    </a:lnTo>
                    <a:lnTo>
                      <a:pt x="116" y="20"/>
                    </a:lnTo>
                    <a:lnTo>
                      <a:pt x="119" y="20"/>
                    </a:lnTo>
                    <a:lnTo>
                      <a:pt x="122" y="20"/>
                    </a:lnTo>
                    <a:lnTo>
                      <a:pt x="124" y="20"/>
                    </a:lnTo>
                    <a:lnTo>
                      <a:pt x="128" y="20"/>
                    </a:lnTo>
                    <a:lnTo>
                      <a:pt x="130" y="21"/>
                    </a:lnTo>
                    <a:lnTo>
                      <a:pt x="133" y="21"/>
                    </a:lnTo>
                    <a:lnTo>
                      <a:pt x="133" y="4"/>
                    </a:lnTo>
                    <a:lnTo>
                      <a:pt x="131" y="4"/>
                    </a:lnTo>
                    <a:lnTo>
                      <a:pt x="128" y="4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0" y="4"/>
                    </a:lnTo>
                    <a:lnTo>
                      <a:pt x="117" y="4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8" y="3"/>
                    </a:lnTo>
                    <a:lnTo>
                      <a:pt x="106" y="3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89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3" y="19"/>
                    </a:lnTo>
                    <a:close/>
                    <a:moveTo>
                      <a:pt x="182" y="22"/>
                    </a:moveTo>
                    <a:lnTo>
                      <a:pt x="183" y="22"/>
                    </a:lnTo>
                    <a:lnTo>
                      <a:pt x="186" y="22"/>
                    </a:lnTo>
                    <a:lnTo>
                      <a:pt x="189" y="23"/>
                    </a:lnTo>
                    <a:lnTo>
                      <a:pt x="191" y="23"/>
                    </a:lnTo>
                    <a:lnTo>
                      <a:pt x="194" y="23"/>
                    </a:lnTo>
                    <a:lnTo>
                      <a:pt x="197" y="23"/>
                    </a:lnTo>
                    <a:lnTo>
                      <a:pt x="200" y="23"/>
                    </a:lnTo>
                    <a:lnTo>
                      <a:pt x="202" y="23"/>
                    </a:lnTo>
                    <a:lnTo>
                      <a:pt x="205" y="23"/>
                    </a:lnTo>
                    <a:lnTo>
                      <a:pt x="208" y="23"/>
                    </a:lnTo>
                    <a:lnTo>
                      <a:pt x="211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9" y="23"/>
                    </a:lnTo>
                    <a:lnTo>
                      <a:pt x="222" y="24"/>
                    </a:lnTo>
                    <a:lnTo>
                      <a:pt x="225" y="24"/>
                    </a:lnTo>
                    <a:lnTo>
                      <a:pt x="227" y="24"/>
                    </a:lnTo>
                    <a:lnTo>
                      <a:pt x="230" y="24"/>
                    </a:lnTo>
                    <a:lnTo>
                      <a:pt x="232" y="24"/>
                    </a:lnTo>
                    <a:lnTo>
                      <a:pt x="233" y="8"/>
                    </a:lnTo>
                    <a:lnTo>
                      <a:pt x="231" y="8"/>
                    </a:lnTo>
                    <a:lnTo>
                      <a:pt x="228" y="8"/>
                    </a:lnTo>
                    <a:lnTo>
                      <a:pt x="225" y="7"/>
                    </a:lnTo>
                    <a:lnTo>
                      <a:pt x="223" y="7"/>
                    </a:lnTo>
                    <a:lnTo>
                      <a:pt x="220" y="7"/>
                    </a:lnTo>
                    <a:lnTo>
                      <a:pt x="217" y="7"/>
                    </a:lnTo>
                    <a:lnTo>
                      <a:pt x="214" y="7"/>
                    </a:lnTo>
                    <a:lnTo>
                      <a:pt x="211" y="7"/>
                    </a:lnTo>
                    <a:lnTo>
                      <a:pt x="209" y="7"/>
                    </a:lnTo>
                    <a:lnTo>
                      <a:pt x="206" y="6"/>
                    </a:lnTo>
                    <a:lnTo>
                      <a:pt x="203" y="6"/>
                    </a:lnTo>
                    <a:lnTo>
                      <a:pt x="200" y="6"/>
                    </a:lnTo>
                    <a:lnTo>
                      <a:pt x="197" y="6"/>
                    </a:lnTo>
                    <a:lnTo>
                      <a:pt x="195" y="6"/>
                    </a:lnTo>
                    <a:lnTo>
                      <a:pt x="192" y="6"/>
                    </a:lnTo>
                    <a:lnTo>
                      <a:pt x="189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3" y="6"/>
                    </a:lnTo>
                    <a:lnTo>
                      <a:pt x="182" y="22"/>
                    </a:lnTo>
                    <a:close/>
                    <a:moveTo>
                      <a:pt x="250" y="41"/>
                    </a:moveTo>
                    <a:lnTo>
                      <a:pt x="250" y="90"/>
                    </a:lnTo>
                    <a:lnTo>
                      <a:pt x="267" y="90"/>
                    </a:lnTo>
                    <a:lnTo>
                      <a:pt x="267" y="41"/>
                    </a:lnTo>
                    <a:lnTo>
                      <a:pt x="250" y="41"/>
                    </a:lnTo>
                    <a:close/>
                    <a:moveTo>
                      <a:pt x="250" y="140"/>
                    </a:moveTo>
                    <a:lnTo>
                      <a:pt x="250" y="190"/>
                    </a:lnTo>
                    <a:lnTo>
                      <a:pt x="267" y="190"/>
                    </a:lnTo>
                    <a:lnTo>
                      <a:pt x="267" y="140"/>
                    </a:lnTo>
                    <a:lnTo>
                      <a:pt x="250" y="140"/>
                    </a:lnTo>
                    <a:close/>
                    <a:moveTo>
                      <a:pt x="250" y="240"/>
                    </a:moveTo>
                    <a:lnTo>
                      <a:pt x="250" y="289"/>
                    </a:lnTo>
                    <a:lnTo>
                      <a:pt x="267" y="289"/>
                    </a:lnTo>
                    <a:lnTo>
                      <a:pt x="267" y="240"/>
                    </a:lnTo>
                    <a:lnTo>
                      <a:pt x="250" y="240"/>
                    </a:lnTo>
                    <a:close/>
                    <a:moveTo>
                      <a:pt x="250" y="339"/>
                    </a:moveTo>
                    <a:lnTo>
                      <a:pt x="250" y="389"/>
                    </a:lnTo>
                    <a:lnTo>
                      <a:pt x="267" y="389"/>
                    </a:lnTo>
                    <a:lnTo>
                      <a:pt x="267" y="339"/>
                    </a:lnTo>
                    <a:lnTo>
                      <a:pt x="250" y="339"/>
                    </a:lnTo>
                    <a:close/>
                    <a:moveTo>
                      <a:pt x="250" y="439"/>
                    </a:moveTo>
                    <a:lnTo>
                      <a:pt x="250" y="488"/>
                    </a:lnTo>
                    <a:lnTo>
                      <a:pt x="267" y="488"/>
                    </a:lnTo>
                    <a:lnTo>
                      <a:pt x="267" y="439"/>
                    </a:lnTo>
                    <a:lnTo>
                      <a:pt x="250" y="439"/>
                    </a:lnTo>
                    <a:close/>
                    <a:moveTo>
                      <a:pt x="250" y="538"/>
                    </a:moveTo>
                    <a:lnTo>
                      <a:pt x="250" y="588"/>
                    </a:lnTo>
                    <a:lnTo>
                      <a:pt x="267" y="588"/>
                    </a:lnTo>
                    <a:lnTo>
                      <a:pt x="267" y="538"/>
                    </a:lnTo>
                    <a:lnTo>
                      <a:pt x="250" y="538"/>
                    </a:lnTo>
                    <a:close/>
                    <a:moveTo>
                      <a:pt x="250" y="638"/>
                    </a:moveTo>
                    <a:lnTo>
                      <a:pt x="250" y="688"/>
                    </a:lnTo>
                    <a:lnTo>
                      <a:pt x="267" y="688"/>
                    </a:lnTo>
                    <a:lnTo>
                      <a:pt x="267" y="638"/>
                    </a:lnTo>
                    <a:lnTo>
                      <a:pt x="250" y="638"/>
                    </a:lnTo>
                    <a:close/>
                    <a:moveTo>
                      <a:pt x="250" y="737"/>
                    </a:moveTo>
                    <a:lnTo>
                      <a:pt x="250" y="787"/>
                    </a:lnTo>
                    <a:lnTo>
                      <a:pt x="267" y="787"/>
                    </a:lnTo>
                    <a:lnTo>
                      <a:pt x="267" y="737"/>
                    </a:lnTo>
                    <a:lnTo>
                      <a:pt x="250" y="737"/>
                    </a:lnTo>
                    <a:close/>
                    <a:moveTo>
                      <a:pt x="250" y="837"/>
                    </a:moveTo>
                    <a:lnTo>
                      <a:pt x="250" y="887"/>
                    </a:lnTo>
                    <a:lnTo>
                      <a:pt x="267" y="887"/>
                    </a:lnTo>
                    <a:lnTo>
                      <a:pt x="267" y="837"/>
                    </a:lnTo>
                    <a:lnTo>
                      <a:pt x="250" y="837"/>
                    </a:lnTo>
                    <a:close/>
                    <a:moveTo>
                      <a:pt x="250" y="936"/>
                    </a:moveTo>
                    <a:lnTo>
                      <a:pt x="250" y="986"/>
                    </a:lnTo>
                    <a:lnTo>
                      <a:pt x="267" y="986"/>
                    </a:lnTo>
                    <a:lnTo>
                      <a:pt x="267" y="936"/>
                    </a:lnTo>
                    <a:lnTo>
                      <a:pt x="250" y="936"/>
                    </a:lnTo>
                    <a:close/>
                    <a:moveTo>
                      <a:pt x="250" y="1036"/>
                    </a:moveTo>
                    <a:lnTo>
                      <a:pt x="250" y="1086"/>
                    </a:lnTo>
                    <a:lnTo>
                      <a:pt x="267" y="1086"/>
                    </a:lnTo>
                    <a:lnTo>
                      <a:pt x="267" y="1036"/>
                    </a:lnTo>
                    <a:lnTo>
                      <a:pt x="250" y="1036"/>
                    </a:lnTo>
                    <a:close/>
                    <a:moveTo>
                      <a:pt x="250" y="1135"/>
                    </a:moveTo>
                    <a:lnTo>
                      <a:pt x="250" y="1185"/>
                    </a:lnTo>
                    <a:lnTo>
                      <a:pt x="267" y="1185"/>
                    </a:lnTo>
                    <a:lnTo>
                      <a:pt x="267" y="1135"/>
                    </a:lnTo>
                    <a:lnTo>
                      <a:pt x="250" y="1135"/>
                    </a:lnTo>
                    <a:close/>
                    <a:moveTo>
                      <a:pt x="250" y="1235"/>
                    </a:moveTo>
                    <a:lnTo>
                      <a:pt x="250" y="1285"/>
                    </a:lnTo>
                    <a:lnTo>
                      <a:pt x="267" y="1285"/>
                    </a:lnTo>
                    <a:lnTo>
                      <a:pt x="267" y="1235"/>
                    </a:lnTo>
                    <a:lnTo>
                      <a:pt x="250" y="1235"/>
                    </a:lnTo>
                    <a:close/>
                    <a:moveTo>
                      <a:pt x="250" y="1334"/>
                    </a:moveTo>
                    <a:lnTo>
                      <a:pt x="250" y="1384"/>
                    </a:lnTo>
                    <a:lnTo>
                      <a:pt x="267" y="1384"/>
                    </a:lnTo>
                    <a:lnTo>
                      <a:pt x="267" y="1334"/>
                    </a:lnTo>
                    <a:lnTo>
                      <a:pt x="250" y="1334"/>
                    </a:lnTo>
                    <a:close/>
                    <a:moveTo>
                      <a:pt x="250" y="1434"/>
                    </a:moveTo>
                    <a:lnTo>
                      <a:pt x="250" y="1484"/>
                    </a:lnTo>
                    <a:lnTo>
                      <a:pt x="267" y="1484"/>
                    </a:lnTo>
                    <a:lnTo>
                      <a:pt x="267" y="1434"/>
                    </a:lnTo>
                    <a:lnTo>
                      <a:pt x="250" y="1434"/>
                    </a:lnTo>
                    <a:close/>
                    <a:moveTo>
                      <a:pt x="250" y="1534"/>
                    </a:moveTo>
                    <a:lnTo>
                      <a:pt x="250" y="1583"/>
                    </a:lnTo>
                    <a:lnTo>
                      <a:pt x="267" y="1583"/>
                    </a:lnTo>
                    <a:lnTo>
                      <a:pt x="267" y="1534"/>
                    </a:lnTo>
                    <a:lnTo>
                      <a:pt x="250" y="1534"/>
                    </a:lnTo>
                    <a:close/>
                    <a:moveTo>
                      <a:pt x="250" y="1633"/>
                    </a:moveTo>
                    <a:lnTo>
                      <a:pt x="250" y="1683"/>
                    </a:lnTo>
                    <a:lnTo>
                      <a:pt x="267" y="1683"/>
                    </a:lnTo>
                    <a:lnTo>
                      <a:pt x="267" y="1633"/>
                    </a:lnTo>
                    <a:lnTo>
                      <a:pt x="250" y="1633"/>
                    </a:lnTo>
                    <a:close/>
                    <a:moveTo>
                      <a:pt x="250" y="1733"/>
                    </a:moveTo>
                    <a:lnTo>
                      <a:pt x="250" y="1782"/>
                    </a:lnTo>
                    <a:lnTo>
                      <a:pt x="267" y="1782"/>
                    </a:lnTo>
                    <a:lnTo>
                      <a:pt x="267" y="1733"/>
                    </a:lnTo>
                    <a:lnTo>
                      <a:pt x="250" y="1733"/>
                    </a:lnTo>
                    <a:close/>
                    <a:moveTo>
                      <a:pt x="250" y="1832"/>
                    </a:moveTo>
                    <a:lnTo>
                      <a:pt x="250" y="1882"/>
                    </a:lnTo>
                    <a:lnTo>
                      <a:pt x="267" y="1882"/>
                    </a:lnTo>
                    <a:lnTo>
                      <a:pt x="267" y="1832"/>
                    </a:lnTo>
                    <a:lnTo>
                      <a:pt x="250" y="1832"/>
                    </a:lnTo>
                    <a:close/>
                    <a:moveTo>
                      <a:pt x="265" y="1933"/>
                    </a:moveTo>
                    <a:lnTo>
                      <a:pt x="266" y="1933"/>
                    </a:lnTo>
                    <a:lnTo>
                      <a:pt x="269" y="1933"/>
                    </a:lnTo>
                    <a:lnTo>
                      <a:pt x="272" y="1933"/>
                    </a:lnTo>
                    <a:lnTo>
                      <a:pt x="275" y="1933"/>
                    </a:lnTo>
                    <a:lnTo>
                      <a:pt x="277" y="1933"/>
                    </a:lnTo>
                    <a:lnTo>
                      <a:pt x="281" y="1933"/>
                    </a:lnTo>
                    <a:lnTo>
                      <a:pt x="283" y="1934"/>
                    </a:lnTo>
                    <a:lnTo>
                      <a:pt x="286" y="1934"/>
                    </a:lnTo>
                    <a:lnTo>
                      <a:pt x="289" y="1934"/>
                    </a:lnTo>
                    <a:lnTo>
                      <a:pt x="291" y="1934"/>
                    </a:lnTo>
                    <a:lnTo>
                      <a:pt x="294" y="1934"/>
                    </a:lnTo>
                    <a:lnTo>
                      <a:pt x="297" y="1934"/>
                    </a:lnTo>
                    <a:lnTo>
                      <a:pt x="300" y="1934"/>
                    </a:lnTo>
                    <a:lnTo>
                      <a:pt x="303" y="1934"/>
                    </a:lnTo>
                    <a:lnTo>
                      <a:pt x="305" y="1934"/>
                    </a:lnTo>
                    <a:lnTo>
                      <a:pt x="308" y="1934"/>
                    </a:lnTo>
                    <a:lnTo>
                      <a:pt x="311" y="1934"/>
                    </a:lnTo>
                    <a:lnTo>
                      <a:pt x="314" y="1934"/>
                    </a:lnTo>
                    <a:lnTo>
                      <a:pt x="315" y="1934"/>
                    </a:lnTo>
                    <a:lnTo>
                      <a:pt x="316" y="1917"/>
                    </a:lnTo>
                    <a:lnTo>
                      <a:pt x="314" y="1917"/>
                    </a:lnTo>
                    <a:lnTo>
                      <a:pt x="311" y="1917"/>
                    </a:lnTo>
                    <a:lnTo>
                      <a:pt x="308" y="1917"/>
                    </a:lnTo>
                    <a:lnTo>
                      <a:pt x="305" y="1917"/>
                    </a:lnTo>
                    <a:lnTo>
                      <a:pt x="303" y="1917"/>
                    </a:lnTo>
                    <a:lnTo>
                      <a:pt x="300" y="1917"/>
                    </a:lnTo>
                    <a:lnTo>
                      <a:pt x="297" y="1917"/>
                    </a:lnTo>
                    <a:lnTo>
                      <a:pt x="295" y="1917"/>
                    </a:lnTo>
                    <a:lnTo>
                      <a:pt x="292" y="1917"/>
                    </a:lnTo>
                    <a:lnTo>
                      <a:pt x="289" y="1917"/>
                    </a:lnTo>
                    <a:lnTo>
                      <a:pt x="286" y="1917"/>
                    </a:lnTo>
                    <a:lnTo>
                      <a:pt x="283" y="1917"/>
                    </a:lnTo>
                    <a:lnTo>
                      <a:pt x="281" y="1917"/>
                    </a:lnTo>
                    <a:lnTo>
                      <a:pt x="278" y="1917"/>
                    </a:lnTo>
                    <a:lnTo>
                      <a:pt x="275" y="1917"/>
                    </a:lnTo>
                    <a:lnTo>
                      <a:pt x="272" y="1916"/>
                    </a:lnTo>
                    <a:lnTo>
                      <a:pt x="270" y="1916"/>
                    </a:lnTo>
                    <a:lnTo>
                      <a:pt x="267" y="1916"/>
                    </a:lnTo>
                    <a:lnTo>
                      <a:pt x="266" y="1916"/>
                    </a:lnTo>
                    <a:lnTo>
                      <a:pt x="265" y="1933"/>
                    </a:lnTo>
                    <a:close/>
                    <a:moveTo>
                      <a:pt x="365" y="1934"/>
                    </a:moveTo>
                    <a:lnTo>
                      <a:pt x="367" y="1934"/>
                    </a:lnTo>
                    <a:lnTo>
                      <a:pt x="369" y="1934"/>
                    </a:lnTo>
                    <a:lnTo>
                      <a:pt x="372" y="1935"/>
                    </a:lnTo>
                    <a:lnTo>
                      <a:pt x="375" y="1935"/>
                    </a:lnTo>
                    <a:lnTo>
                      <a:pt x="378" y="1935"/>
                    </a:lnTo>
                    <a:lnTo>
                      <a:pt x="381" y="1935"/>
                    </a:lnTo>
                    <a:lnTo>
                      <a:pt x="383" y="1935"/>
                    </a:lnTo>
                    <a:lnTo>
                      <a:pt x="386" y="1935"/>
                    </a:lnTo>
                    <a:lnTo>
                      <a:pt x="389" y="1935"/>
                    </a:lnTo>
                    <a:lnTo>
                      <a:pt x="392" y="1935"/>
                    </a:lnTo>
                    <a:lnTo>
                      <a:pt x="395" y="1934"/>
                    </a:lnTo>
                    <a:lnTo>
                      <a:pt x="397" y="1934"/>
                    </a:lnTo>
                    <a:lnTo>
                      <a:pt x="400" y="1934"/>
                    </a:lnTo>
                    <a:lnTo>
                      <a:pt x="408" y="1926"/>
                    </a:lnTo>
                    <a:lnTo>
                      <a:pt x="408" y="1911"/>
                    </a:lnTo>
                    <a:lnTo>
                      <a:pt x="392" y="1911"/>
                    </a:lnTo>
                    <a:lnTo>
                      <a:pt x="392" y="1926"/>
                    </a:lnTo>
                    <a:lnTo>
                      <a:pt x="400" y="1926"/>
                    </a:lnTo>
                    <a:lnTo>
                      <a:pt x="400" y="1918"/>
                    </a:lnTo>
                    <a:lnTo>
                      <a:pt x="397" y="1918"/>
                    </a:lnTo>
                    <a:lnTo>
                      <a:pt x="394" y="1918"/>
                    </a:lnTo>
                    <a:lnTo>
                      <a:pt x="392" y="1918"/>
                    </a:lnTo>
                    <a:lnTo>
                      <a:pt x="389" y="1918"/>
                    </a:lnTo>
                    <a:lnTo>
                      <a:pt x="386" y="1918"/>
                    </a:lnTo>
                    <a:lnTo>
                      <a:pt x="383" y="1918"/>
                    </a:lnTo>
                    <a:lnTo>
                      <a:pt x="381" y="1918"/>
                    </a:lnTo>
                    <a:lnTo>
                      <a:pt x="378" y="1918"/>
                    </a:lnTo>
                    <a:lnTo>
                      <a:pt x="375" y="1918"/>
                    </a:lnTo>
                    <a:lnTo>
                      <a:pt x="372" y="1918"/>
                    </a:lnTo>
                    <a:lnTo>
                      <a:pt x="369" y="1918"/>
                    </a:lnTo>
                    <a:lnTo>
                      <a:pt x="367" y="1918"/>
                    </a:lnTo>
                    <a:lnTo>
                      <a:pt x="365" y="1918"/>
                    </a:lnTo>
                    <a:lnTo>
                      <a:pt x="365" y="1934"/>
                    </a:lnTo>
                    <a:close/>
                    <a:moveTo>
                      <a:pt x="408" y="1861"/>
                    </a:moveTo>
                    <a:lnTo>
                      <a:pt x="408" y="1811"/>
                    </a:lnTo>
                    <a:lnTo>
                      <a:pt x="392" y="1811"/>
                    </a:lnTo>
                    <a:lnTo>
                      <a:pt x="392" y="1861"/>
                    </a:lnTo>
                    <a:lnTo>
                      <a:pt x="408" y="1861"/>
                    </a:lnTo>
                    <a:close/>
                    <a:moveTo>
                      <a:pt x="408" y="1762"/>
                    </a:moveTo>
                    <a:lnTo>
                      <a:pt x="408" y="1712"/>
                    </a:lnTo>
                    <a:lnTo>
                      <a:pt x="392" y="1712"/>
                    </a:lnTo>
                    <a:lnTo>
                      <a:pt x="392" y="1762"/>
                    </a:lnTo>
                    <a:lnTo>
                      <a:pt x="408" y="1762"/>
                    </a:lnTo>
                    <a:close/>
                    <a:moveTo>
                      <a:pt x="408" y="1662"/>
                    </a:moveTo>
                    <a:lnTo>
                      <a:pt x="408" y="1612"/>
                    </a:lnTo>
                    <a:lnTo>
                      <a:pt x="392" y="1612"/>
                    </a:lnTo>
                    <a:lnTo>
                      <a:pt x="392" y="1662"/>
                    </a:lnTo>
                    <a:lnTo>
                      <a:pt x="408" y="1662"/>
                    </a:lnTo>
                    <a:close/>
                    <a:moveTo>
                      <a:pt x="408" y="1563"/>
                    </a:moveTo>
                    <a:lnTo>
                      <a:pt x="408" y="1513"/>
                    </a:lnTo>
                    <a:lnTo>
                      <a:pt x="392" y="1513"/>
                    </a:lnTo>
                    <a:lnTo>
                      <a:pt x="392" y="1563"/>
                    </a:lnTo>
                    <a:lnTo>
                      <a:pt x="408" y="1563"/>
                    </a:lnTo>
                    <a:close/>
                    <a:moveTo>
                      <a:pt x="408" y="1463"/>
                    </a:moveTo>
                    <a:lnTo>
                      <a:pt x="408" y="1413"/>
                    </a:lnTo>
                    <a:lnTo>
                      <a:pt x="392" y="1413"/>
                    </a:lnTo>
                    <a:lnTo>
                      <a:pt x="392" y="1463"/>
                    </a:lnTo>
                    <a:lnTo>
                      <a:pt x="408" y="1463"/>
                    </a:lnTo>
                    <a:close/>
                    <a:moveTo>
                      <a:pt x="408" y="1364"/>
                    </a:moveTo>
                    <a:lnTo>
                      <a:pt x="408" y="1314"/>
                    </a:lnTo>
                    <a:lnTo>
                      <a:pt x="392" y="1314"/>
                    </a:lnTo>
                    <a:lnTo>
                      <a:pt x="392" y="1364"/>
                    </a:lnTo>
                    <a:lnTo>
                      <a:pt x="408" y="1364"/>
                    </a:lnTo>
                    <a:close/>
                    <a:moveTo>
                      <a:pt x="408" y="1264"/>
                    </a:moveTo>
                    <a:lnTo>
                      <a:pt x="408" y="1214"/>
                    </a:lnTo>
                    <a:lnTo>
                      <a:pt x="392" y="1214"/>
                    </a:lnTo>
                    <a:lnTo>
                      <a:pt x="392" y="1264"/>
                    </a:lnTo>
                    <a:lnTo>
                      <a:pt x="408" y="1264"/>
                    </a:lnTo>
                    <a:close/>
                    <a:moveTo>
                      <a:pt x="408" y="1165"/>
                    </a:moveTo>
                    <a:lnTo>
                      <a:pt x="408" y="1115"/>
                    </a:lnTo>
                    <a:lnTo>
                      <a:pt x="392" y="1115"/>
                    </a:lnTo>
                    <a:lnTo>
                      <a:pt x="392" y="1165"/>
                    </a:lnTo>
                    <a:lnTo>
                      <a:pt x="408" y="1165"/>
                    </a:lnTo>
                    <a:close/>
                    <a:moveTo>
                      <a:pt x="408" y="1065"/>
                    </a:moveTo>
                    <a:lnTo>
                      <a:pt x="408" y="1015"/>
                    </a:lnTo>
                    <a:lnTo>
                      <a:pt x="392" y="1015"/>
                    </a:lnTo>
                    <a:lnTo>
                      <a:pt x="392" y="1065"/>
                    </a:lnTo>
                    <a:lnTo>
                      <a:pt x="408" y="1065"/>
                    </a:lnTo>
                    <a:close/>
                    <a:moveTo>
                      <a:pt x="408" y="965"/>
                    </a:moveTo>
                    <a:lnTo>
                      <a:pt x="408" y="916"/>
                    </a:lnTo>
                    <a:lnTo>
                      <a:pt x="392" y="916"/>
                    </a:lnTo>
                    <a:lnTo>
                      <a:pt x="392" y="965"/>
                    </a:lnTo>
                    <a:lnTo>
                      <a:pt x="408" y="965"/>
                    </a:lnTo>
                    <a:close/>
                    <a:moveTo>
                      <a:pt x="408" y="866"/>
                    </a:moveTo>
                    <a:lnTo>
                      <a:pt x="408" y="816"/>
                    </a:lnTo>
                    <a:lnTo>
                      <a:pt x="392" y="816"/>
                    </a:lnTo>
                    <a:lnTo>
                      <a:pt x="392" y="866"/>
                    </a:lnTo>
                    <a:lnTo>
                      <a:pt x="408" y="866"/>
                    </a:lnTo>
                    <a:close/>
                    <a:moveTo>
                      <a:pt x="408" y="766"/>
                    </a:moveTo>
                    <a:lnTo>
                      <a:pt x="408" y="717"/>
                    </a:lnTo>
                    <a:lnTo>
                      <a:pt x="392" y="717"/>
                    </a:lnTo>
                    <a:lnTo>
                      <a:pt x="392" y="766"/>
                    </a:lnTo>
                    <a:lnTo>
                      <a:pt x="408" y="766"/>
                    </a:lnTo>
                    <a:close/>
                    <a:moveTo>
                      <a:pt x="408" y="667"/>
                    </a:moveTo>
                    <a:lnTo>
                      <a:pt x="408" y="617"/>
                    </a:lnTo>
                    <a:lnTo>
                      <a:pt x="392" y="617"/>
                    </a:lnTo>
                    <a:lnTo>
                      <a:pt x="392" y="667"/>
                    </a:lnTo>
                    <a:lnTo>
                      <a:pt x="408" y="667"/>
                    </a:lnTo>
                    <a:close/>
                    <a:moveTo>
                      <a:pt x="408" y="567"/>
                    </a:moveTo>
                    <a:lnTo>
                      <a:pt x="408" y="518"/>
                    </a:lnTo>
                    <a:lnTo>
                      <a:pt x="392" y="518"/>
                    </a:lnTo>
                    <a:lnTo>
                      <a:pt x="392" y="567"/>
                    </a:lnTo>
                    <a:lnTo>
                      <a:pt x="408" y="567"/>
                    </a:lnTo>
                    <a:close/>
                    <a:moveTo>
                      <a:pt x="408" y="468"/>
                    </a:moveTo>
                    <a:lnTo>
                      <a:pt x="408" y="418"/>
                    </a:lnTo>
                    <a:lnTo>
                      <a:pt x="392" y="418"/>
                    </a:lnTo>
                    <a:lnTo>
                      <a:pt x="392" y="468"/>
                    </a:lnTo>
                    <a:lnTo>
                      <a:pt x="408" y="468"/>
                    </a:lnTo>
                    <a:close/>
                    <a:moveTo>
                      <a:pt x="408" y="368"/>
                    </a:moveTo>
                    <a:lnTo>
                      <a:pt x="408" y="319"/>
                    </a:lnTo>
                    <a:lnTo>
                      <a:pt x="392" y="319"/>
                    </a:lnTo>
                    <a:lnTo>
                      <a:pt x="392" y="368"/>
                    </a:lnTo>
                    <a:lnTo>
                      <a:pt x="408" y="368"/>
                    </a:lnTo>
                    <a:close/>
                    <a:moveTo>
                      <a:pt x="408" y="269"/>
                    </a:moveTo>
                    <a:lnTo>
                      <a:pt x="408" y="219"/>
                    </a:lnTo>
                    <a:lnTo>
                      <a:pt x="392" y="219"/>
                    </a:lnTo>
                    <a:lnTo>
                      <a:pt x="392" y="269"/>
                    </a:lnTo>
                    <a:lnTo>
                      <a:pt x="408" y="269"/>
                    </a:lnTo>
                    <a:close/>
                    <a:moveTo>
                      <a:pt x="408" y="169"/>
                    </a:moveTo>
                    <a:lnTo>
                      <a:pt x="408" y="120"/>
                    </a:lnTo>
                    <a:lnTo>
                      <a:pt x="392" y="120"/>
                    </a:lnTo>
                    <a:lnTo>
                      <a:pt x="392" y="169"/>
                    </a:lnTo>
                    <a:lnTo>
                      <a:pt x="408" y="169"/>
                    </a:lnTo>
                    <a:close/>
                    <a:moveTo>
                      <a:pt x="408" y="70"/>
                    </a:moveTo>
                    <a:lnTo>
                      <a:pt x="408" y="20"/>
                    </a:lnTo>
                    <a:lnTo>
                      <a:pt x="392" y="20"/>
                    </a:lnTo>
                    <a:lnTo>
                      <a:pt x="392" y="70"/>
                    </a:lnTo>
                    <a:lnTo>
                      <a:pt x="408" y="70"/>
                    </a:lnTo>
                    <a:close/>
                    <a:moveTo>
                      <a:pt x="448" y="26"/>
                    </a:moveTo>
                    <a:lnTo>
                      <a:pt x="450" y="26"/>
                    </a:lnTo>
                    <a:lnTo>
                      <a:pt x="453" y="26"/>
                    </a:lnTo>
                    <a:lnTo>
                      <a:pt x="456" y="26"/>
                    </a:lnTo>
                    <a:lnTo>
                      <a:pt x="459" y="26"/>
                    </a:lnTo>
                    <a:lnTo>
                      <a:pt x="461" y="26"/>
                    </a:lnTo>
                    <a:lnTo>
                      <a:pt x="464" y="26"/>
                    </a:lnTo>
                    <a:lnTo>
                      <a:pt x="467" y="26"/>
                    </a:lnTo>
                    <a:lnTo>
                      <a:pt x="469" y="26"/>
                    </a:lnTo>
                    <a:lnTo>
                      <a:pt x="472" y="26"/>
                    </a:lnTo>
                    <a:lnTo>
                      <a:pt x="475" y="26"/>
                    </a:lnTo>
                    <a:lnTo>
                      <a:pt x="478" y="26"/>
                    </a:lnTo>
                    <a:lnTo>
                      <a:pt x="481" y="26"/>
                    </a:lnTo>
                    <a:lnTo>
                      <a:pt x="483" y="26"/>
                    </a:lnTo>
                    <a:lnTo>
                      <a:pt x="486" y="26"/>
                    </a:lnTo>
                    <a:lnTo>
                      <a:pt x="489" y="26"/>
                    </a:lnTo>
                    <a:lnTo>
                      <a:pt x="492" y="26"/>
                    </a:lnTo>
                    <a:lnTo>
                      <a:pt x="495" y="26"/>
                    </a:lnTo>
                    <a:lnTo>
                      <a:pt x="497" y="26"/>
                    </a:lnTo>
                    <a:lnTo>
                      <a:pt x="498" y="26"/>
                    </a:lnTo>
                    <a:lnTo>
                      <a:pt x="498" y="9"/>
                    </a:lnTo>
                    <a:lnTo>
                      <a:pt x="497" y="9"/>
                    </a:lnTo>
                    <a:lnTo>
                      <a:pt x="494" y="9"/>
                    </a:lnTo>
                    <a:lnTo>
                      <a:pt x="492" y="9"/>
                    </a:lnTo>
                    <a:lnTo>
                      <a:pt x="489" y="9"/>
                    </a:lnTo>
                    <a:lnTo>
                      <a:pt x="486" y="9"/>
                    </a:lnTo>
                    <a:lnTo>
                      <a:pt x="483" y="9"/>
                    </a:lnTo>
                    <a:lnTo>
                      <a:pt x="481" y="9"/>
                    </a:lnTo>
                    <a:lnTo>
                      <a:pt x="478" y="9"/>
                    </a:lnTo>
                    <a:lnTo>
                      <a:pt x="475" y="9"/>
                    </a:lnTo>
                    <a:lnTo>
                      <a:pt x="472" y="9"/>
                    </a:lnTo>
                    <a:lnTo>
                      <a:pt x="469" y="9"/>
                    </a:lnTo>
                    <a:lnTo>
                      <a:pt x="467" y="9"/>
                    </a:lnTo>
                    <a:lnTo>
                      <a:pt x="464" y="9"/>
                    </a:lnTo>
                    <a:lnTo>
                      <a:pt x="461" y="9"/>
                    </a:lnTo>
                    <a:lnTo>
                      <a:pt x="458" y="9"/>
                    </a:lnTo>
                    <a:lnTo>
                      <a:pt x="455" y="9"/>
                    </a:lnTo>
                    <a:lnTo>
                      <a:pt x="453" y="9"/>
                    </a:lnTo>
                    <a:lnTo>
                      <a:pt x="450" y="10"/>
                    </a:lnTo>
                    <a:lnTo>
                      <a:pt x="448" y="10"/>
                    </a:lnTo>
                    <a:lnTo>
                      <a:pt x="448" y="26"/>
                    </a:lnTo>
                    <a:close/>
                    <a:moveTo>
                      <a:pt x="548" y="25"/>
                    </a:moveTo>
                    <a:lnTo>
                      <a:pt x="550" y="25"/>
                    </a:lnTo>
                    <a:lnTo>
                      <a:pt x="553" y="25"/>
                    </a:lnTo>
                    <a:lnTo>
                      <a:pt x="556" y="25"/>
                    </a:lnTo>
                    <a:lnTo>
                      <a:pt x="559" y="25"/>
                    </a:lnTo>
                    <a:lnTo>
                      <a:pt x="561" y="25"/>
                    </a:lnTo>
                    <a:lnTo>
                      <a:pt x="564" y="25"/>
                    </a:lnTo>
                    <a:lnTo>
                      <a:pt x="567" y="25"/>
                    </a:lnTo>
                    <a:lnTo>
                      <a:pt x="570" y="25"/>
                    </a:lnTo>
                    <a:lnTo>
                      <a:pt x="572" y="25"/>
                    </a:lnTo>
                    <a:lnTo>
                      <a:pt x="575" y="25"/>
                    </a:lnTo>
                    <a:lnTo>
                      <a:pt x="578" y="25"/>
                    </a:lnTo>
                    <a:lnTo>
                      <a:pt x="581" y="25"/>
                    </a:lnTo>
                    <a:lnTo>
                      <a:pt x="584" y="25"/>
                    </a:lnTo>
                    <a:lnTo>
                      <a:pt x="586" y="25"/>
                    </a:lnTo>
                    <a:lnTo>
                      <a:pt x="589" y="25"/>
                    </a:lnTo>
                    <a:lnTo>
                      <a:pt x="592" y="25"/>
                    </a:lnTo>
                    <a:lnTo>
                      <a:pt x="595" y="25"/>
                    </a:lnTo>
                    <a:lnTo>
                      <a:pt x="598" y="25"/>
                    </a:lnTo>
                    <a:lnTo>
                      <a:pt x="598" y="25"/>
                    </a:lnTo>
                    <a:lnTo>
                      <a:pt x="598" y="9"/>
                    </a:lnTo>
                    <a:lnTo>
                      <a:pt x="597" y="9"/>
                    </a:lnTo>
                    <a:lnTo>
                      <a:pt x="594" y="9"/>
                    </a:lnTo>
                    <a:lnTo>
                      <a:pt x="592" y="9"/>
                    </a:lnTo>
                    <a:lnTo>
                      <a:pt x="589" y="9"/>
                    </a:lnTo>
                    <a:lnTo>
                      <a:pt x="586" y="9"/>
                    </a:lnTo>
                    <a:lnTo>
                      <a:pt x="584" y="9"/>
                    </a:lnTo>
                    <a:lnTo>
                      <a:pt x="581" y="9"/>
                    </a:lnTo>
                    <a:lnTo>
                      <a:pt x="578" y="9"/>
                    </a:lnTo>
                    <a:lnTo>
                      <a:pt x="575" y="9"/>
                    </a:lnTo>
                    <a:lnTo>
                      <a:pt x="572" y="9"/>
                    </a:lnTo>
                    <a:lnTo>
                      <a:pt x="570" y="9"/>
                    </a:lnTo>
                    <a:lnTo>
                      <a:pt x="567" y="9"/>
                    </a:lnTo>
                    <a:lnTo>
                      <a:pt x="564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5" y="9"/>
                    </a:lnTo>
                    <a:lnTo>
                      <a:pt x="553" y="9"/>
                    </a:lnTo>
                    <a:lnTo>
                      <a:pt x="550" y="9"/>
                    </a:lnTo>
                    <a:lnTo>
                      <a:pt x="548" y="9"/>
                    </a:lnTo>
                    <a:lnTo>
                      <a:pt x="548" y="25"/>
                    </a:lnTo>
                    <a:close/>
                    <a:moveTo>
                      <a:pt x="600" y="56"/>
                    </a:moveTo>
                    <a:lnTo>
                      <a:pt x="600" y="106"/>
                    </a:lnTo>
                    <a:lnTo>
                      <a:pt x="617" y="106"/>
                    </a:lnTo>
                    <a:lnTo>
                      <a:pt x="617" y="56"/>
                    </a:lnTo>
                    <a:lnTo>
                      <a:pt x="600" y="56"/>
                    </a:lnTo>
                    <a:close/>
                    <a:moveTo>
                      <a:pt x="600" y="156"/>
                    </a:moveTo>
                    <a:lnTo>
                      <a:pt x="600" y="205"/>
                    </a:lnTo>
                    <a:lnTo>
                      <a:pt x="617" y="205"/>
                    </a:lnTo>
                    <a:lnTo>
                      <a:pt x="617" y="156"/>
                    </a:lnTo>
                    <a:lnTo>
                      <a:pt x="600" y="156"/>
                    </a:lnTo>
                    <a:close/>
                    <a:moveTo>
                      <a:pt x="600" y="255"/>
                    </a:moveTo>
                    <a:lnTo>
                      <a:pt x="600" y="305"/>
                    </a:lnTo>
                    <a:lnTo>
                      <a:pt x="617" y="305"/>
                    </a:lnTo>
                    <a:lnTo>
                      <a:pt x="617" y="255"/>
                    </a:lnTo>
                    <a:lnTo>
                      <a:pt x="600" y="255"/>
                    </a:lnTo>
                    <a:close/>
                    <a:moveTo>
                      <a:pt x="600" y="355"/>
                    </a:moveTo>
                    <a:lnTo>
                      <a:pt x="600" y="404"/>
                    </a:lnTo>
                    <a:lnTo>
                      <a:pt x="617" y="404"/>
                    </a:lnTo>
                    <a:lnTo>
                      <a:pt x="617" y="355"/>
                    </a:lnTo>
                    <a:lnTo>
                      <a:pt x="600" y="355"/>
                    </a:lnTo>
                    <a:close/>
                    <a:moveTo>
                      <a:pt x="600" y="454"/>
                    </a:moveTo>
                    <a:lnTo>
                      <a:pt x="600" y="504"/>
                    </a:lnTo>
                    <a:lnTo>
                      <a:pt x="617" y="504"/>
                    </a:lnTo>
                    <a:lnTo>
                      <a:pt x="617" y="454"/>
                    </a:lnTo>
                    <a:lnTo>
                      <a:pt x="600" y="454"/>
                    </a:lnTo>
                    <a:close/>
                    <a:moveTo>
                      <a:pt x="600" y="554"/>
                    </a:moveTo>
                    <a:lnTo>
                      <a:pt x="600" y="604"/>
                    </a:lnTo>
                    <a:lnTo>
                      <a:pt x="617" y="604"/>
                    </a:lnTo>
                    <a:lnTo>
                      <a:pt x="617" y="554"/>
                    </a:lnTo>
                    <a:lnTo>
                      <a:pt x="600" y="554"/>
                    </a:lnTo>
                    <a:close/>
                    <a:moveTo>
                      <a:pt x="600" y="653"/>
                    </a:moveTo>
                    <a:lnTo>
                      <a:pt x="600" y="703"/>
                    </a:lnTo>
                    <a:lnTo>
                      <a:pt x="617" y="703"/>
                    </a:lnTo>
                    <a:lnTo>
                      <a:pt x="617" y="653"/>
                    </a:lnTo>
                    <a:lnTo>
                      <a:pt x="600" y="653"/>
                    </a:lnTo>
                    <a:close/>
                    <a:moveTo>
                      <a:pt x="600" y="753"/>
                    </a:moveTo>
                    <a:lnTo>
                      <a:pt x="600" y="803"/>
                    </a:lnTo>
                    <a:lnTo>
                      <a:pt x="617" y="803"/>
                    </a:lnTo>
                    <a:lnTo>
                      <a:pt x="617" y="753"/>
                    </a:lnTo>
                    <a:lnTo>
                      <a:pt x="600" y="753"/>
                    </a:lnTo>
                    <a:close/>
                    <a:moveTo>
                      <a:pt x="600" y="852"/>
                    </a:moveTo>
                    <a:lnTo>
                      <a:pt x="600" y="902"/>
                    </a:lnTo>
                    <a:lnTo>
                      <a:pt x="617" y="902"/>
                    </a:lnTo>
                    <a:lnTo>
                      <a:pt x="617" y="852"/>
                    </a:lnTo>
                    <a:lnTo>
                      <a:pt x="600" y="852"/>
                    </a:lnTo>
                    <a:close/>
                    <a:moveTo>
                      <a:pt x="600" y="952"/>
                    </a:moveTo>
                    <a:lnTo>
                      <a:pt x="600" y="1002"/>
                    </a:lnTo>
                    <a:lnTo>
                      <a:pt x="617" y="1002"/>
                    </a:lnTo>
                    <a:lnTo>
                      <a:pt x="617" y="952"/>
                    </a:lnTo>
                    <a:lnTo>
                      <a:pt x="600" y="952"/>
                    </a:lnTo>
                    <a:close/>
                    <a:moveTo>
                      <a:pt x="600" y="1051"/>
                    </a:moveTo>
                    <a:lnTo>
                      <a:pt x="600" y="1101"/>
                    </a:lnTo>
                    <a:lnTo>
                      <a:pt x="617" y="1101"/>
                    </a:lnTo>
                    <a:lnTo>
                      <a:pt x="617" y="1051"/>
                    </a:lnTo>
                    <a:lnTo>
                      <a:pt x="600" y="1051"/>
                    </a:lnTo>
                    <a:close/>
                    <a:moveTo>
                      <a:pt x="600" y="1151"/>
                    </a:moveTo>
                    <a:lnTo>
                      <a:pt x="600" y="1201"/>
                    </a:lnTo>
                    <a:lnTo>
                      <a:pt x="617" y="1201"/>
                    </a:lnTo>
                    <a:lnTo>
                      <a:pt x="617" y="1151"/>
                    </a:lnTo>
                    <a:lnTo>
                      <a:pt x="600" y="1151"/>
                    </a:lnTo>
                    <a:close/>
                    <a:moveTo>
                      <a:pt x="600" y="1250"/>
                    </a:moveTo>
                    <a:lnTo>
                      <a:pt x="600" y="1300"/>
                    </a:lnTo>
                    <a:lnTo>
                      <a:pt x="617" y="1300"/>
                    </a:lnTo>
                    <a:lnTo>
                      <a:pt x="617" y="1250"/>
                    </a:lnTo>
                    <a:lnTo>
                      <a:pt x="600" y="1250"/>
                    </a:lnTo>
                    <a:close/>
                    <a:moveTo>
                      <a:pt x="600" y="1350"/>
                    </a:moveTo>
                    <a:lnTo>
                      <a:pt x="600" y="1400"/>
                    </a:lnTo>
                    <a:lnTo>
                      <a:pt x="617" y="1400"/>
                    </a:lnTo>
                    <a:lnTo>
                      <a:pt x="617" y="1350"/>
                    </a:lnTo>
                    <a:lnTo>
                      <a:pt x="600" y="1350"/>
                    </a:lnTo>
                    <a:close/>
                    <a:moveTo>
                      <a:pt x="600" y="1450"/>
                    </a:moveTo>
                    <a:lnTo>
                      <a:pt x="600" y="1499"/>
                    </a:lnTo>
                    <a:lnTo>
                      <a:pt x="617" y="1499"/>
                    </a:lnTo>
                    <a:lnTo>
                      <a:pt x="617" y="1450"/>
                    </a:lnTo>
                    <a:lnTo>
                      <a:pt x="600" y="1450"/>
                    </a:lnTo>
                    <a:close/>
                    <a:moveTo>
                      <a:pt x="600" y="1549"/>
                    </a:moveTo>
                    <a:lnTo>
                      <a:pt x="600" y="1599"/>
                    </a:lnTo>
                    <a:lnTo>
                      <a:pt x="617" y="1599"/>
                    </a:lnTo>
                    <a:lnTo>
                      <a:pt x="617" y="1549"/>
                    </a:lnTo>
                    <a:lnTo>
                      <a:pt x="600" y="1549"/>
                    </a:lnTo>
                    <a:close/>
                    <a:moveTo>
                      <a:pt x="600" y="1649"/>
                    </a:moveTo>
                    <a:lnTo>
                      <a:pt x="600" y="1698"/>
                    </a:lnTo>
                    <a:lnTo>
                      <a:pt x="617" y="1698"/>
                    </a:lnTo>
                    <a:lnTo>
                      <a:pt x="617" y="1649"/>
                    </a:lnTo>
                    <a:lnTo>
                      <a:pt x="600" y="1649"/>
                    </a:lnTo>
                    <a:close/>
                    <a:moveTo>
                      <a:pt x="600" y="1748"/>
                    </a:moveTo>
                    <a:lnTo>
                      <a:pt x="600" y="1798"/>
                    </a:lnTo>
                    <a:lnTo>
                      <a:pt x="617" y="1798"/>
                    </a:lnTo>
                    <a:lnTo>
                      <a:pt x="617" y="1748"/>
                    </a:lnTo>
                    <a:lnTo>
                      <a:pt x="600" y="1748"/>
                    </a:lnTo>
                    <a:close/>
                    <a:moveTo>
                      <a:pt x="600" y="1848"/>
                    </a:moveTo>
                    <a:lnTo>
                      <a:pt x="600" y="1897"/>
                    </a:lnTo>
                    <a:lnTo>
                      <a:pt x="617" y="1897"/>
                    </a:lnTo>
                    <a:lnTo>
                      <a:pt x="617" y="1848"/>
                    </a:lnTo>
                    <a:lnTo>
                      <a:pt x="600" y="1848"/>
                    </a:lnTo>
                    <a:close/>
                    <a:moveTo>
                      <a:pt x="631" y="1932"/>
                    </a:moveTo>
                    <a:lnTo>
                      <a:pt x="633" y="1932"/>
                    </a:lnTo>
                    <a:lnTo>
                      <a:pt x="636" y="1932"/>
                    </a:lnTo>
                    <a:lnTo>
                      <a:pt x="639" y="1932"/>
                    </a:lnTo>
                    <a:lnTo>
                      <a:pt x="642" y="1932"/>
                    </a:lnTo>
                    <a:lnTo>
                      <a:pt x="643" y="1932"/>
                    </a:lnTo>
                    <a:lnTo>
                      <a:pt x="652" y="1924"/>
                    </a:lnTo>
                    <a:lnTo>
                      <a:pt x="652" y="1886"/>
                    </a:lnTo>
                    <a:lnTo>
                      <a:pt x="635" y="1886"/>
                    </a:lnTo>
                    <a:lnTo>
                      <a:pt x="635" y="1924"/>
                    </a:lnTo>
                    <a:lnTo>
                      <a:pt x="643" y="1924"/>
                    </a:lnTo>
                    <a:lnTo>
                      <a:pt x="643" y="1916"/>
                    </a:lnTo>
                    <a:lnTo>
                      <a:pt x="642" y="1916"/>
                    </a:lnTo>
                    <a:lnTo>
                      <a:pt x="639" y="1916"/>
                    </a:lnTo>
                    <a:lnTo>
                      <a:pt x="636" y="1916"/>
                    </a:lnTo>
                    <a:lnTo>
                      <a:pt x="633" y="1916"/>
                    </a:lnTo>
                    <a:lnTo>
                      <a:pt x="631" y="1916"/>
                    </a:lnTo>
                    <a:lnTo>
                      <a:pt x="631" y="1932"/>
                    </a:lnTo>
                    <a:close/>
                    <a:moveTo>
                      <a:pt x="652" y="1836"/>
                    </a:moveTo>
                    <a:lnTo>
                      <a:pt x="652" y="1787"/>
                    </a:lnTo>
                    <a:lnTo>
                      <a:pt x="635" y="1787"/>
                    </a:lnTo>
                    <a:lnTo>
                      <a:pt x="635" y="1836"/>
                    </a:lnTo>
                    <a:lnTo>
                      <a:pt x="652" y="1836"/>
                    </a:lnTo>
                    <a:close/>
                    <a:moveTo>
                      <a:pt x="652" y="1737"/>
                    </a:moveTo>
                    <a:lnTo>
                      <a:pt x="652" y="1687"/>
                    </a:lnTo>
                    <a:lnTo>
                      <a:pt x="635" y="1687"/>
                    </a:lnTo>
                    <a:lnTo>
                      <a:pt x="635" y="1737"/>
                    </a:lnTo>
                    <a:lnTo>
                      <a:pt x="652" y="1737"/>
                    </a:lnTo>
                    <a:close/>
                    <a:moveTo>
                      <a:pt x="652" y="1637"/>
                    </a:moveTo>
                    <a:lnTo>
                      <a:pt x="652" y="1588"/>
                    </a:lnTo>
                    <a:lnTo>
                      <a:pt x="635" y="1588"/>
                    </a:lnTo>
                    <a:lnTo>
                      <a:pt x="635" y="1637"/>
                    </a:lnTo>
                    <a:lnTo>
                      <a:pt x="652" y="1637"/>
                    </a:lnTo>
                    <a:close/>
                    <a:moveTo>
                      <a:pt x="652" y="1538"/>
                    </a:moveTo>
                    <a:lnTo>
                      <a:pt x="652" y="1488"/>
                    </a:lnTo>
                    <a:lnTo>
                      <a:pt x="635" y="1488"/>
                    </a:lnTo>
                    <a:lnTo>
                      <a:pt x="635" y="1538"/>
                    </a:lnTo>
                    <a:lnTo>
                      <a:pt x="652" y="1538"/>
                    </a:lnTo>
                    <a:close/>
                    <a:moveTo>
                      <a:pt x="652" y="1438"/>
                    </a:moveTo>
                    <a:lnTo>
                      <a:pt x="652" y="1388"/>
                    </a:lnTo>
                    <a:lnTo>
                      <a:pt x="635" y="1388"/>
                    </a:lnTo>
                    <a:lnTo>
                      <a:pt x="635" y="1438"/>
                    </a:lnTo>
                    <a:lnTo>
                      <a:pt x="652" y="1438"/>
                    </a:lnTo>
                    <a:close/>
                    <a:moveTo>
                      <a:pt x="652" y="1339"/>
                    </a:moveTo>
                    <a:lnTo>
                      <a:pt x="652" y="1289"/>
                    </a:lnTo>
                    <a:lnTo>
                      <a:pt x="635" y="1289"/>
                    </a:lnTo>
                    <a:lnTo>
                      <a:pt x="635" y="1339"/>
                    </a:lnTo>
                    <a:lnTo>
                      <a:pt x="652" y="1339"/>
                    </a:lnTo>
                    <a:close/>
                    <a:moveTo>
                      <a:pt x="652" y="1239"/>
                    </a:moveTo>
                    <a:lnTo>
                      <a:pt x="652" y="1189"/>
                    </a:lnTo>
                    <a:lnTo>
                      <a:pt x="635" y="1189"/>
                    </a:lnTo>
                    <a:lnTo>
                      <a:pt x="635" y="1239"/>
                    </a:lnTo>
                    <a:lnTo>
                      <a:pt x="652" y="1239"/>
                    </a:lnTo>
                    <a:close/>
                    <a:moveTo>
                      <a:pt x="652" y="1140"/>
                    </a:moveTo>
                    <a:lnTo>
                      <a:pt x="652" y="1090"/>
                    </a:lnTo>
                    <a:lnTo>
                      <a:pt x="635" y="1090"/>
                    </a:lnTo>
                    <a:lnTo>
                      <a:pt x="635" y="1140"/>
                    </a:lnTo>
                    <a:lnTo>
                      <a:pt x="652" y="1140"/>
                    </a:lnTo>
                    <a:close/>
                    <a:moveTo>
                      <a:pt x="652" y="1040"/>
                    </a:moveTo>
                    <a:lnTo>
                      <a:pt x="652" y="990"/>
                    </a:lnTo>
                    <a:lnTo>
                      <a:pt x="635" y="990"/>
                    </a:lnTo>
                    <a:lnTo>
                      <a:pt x="635" y="1040"/>
                    </a:lnTo>
                    <a:lnTo>
                      <a:pt x="652" y="1040"/>
                    </a:lnTo>
                    <a:close/>
                    <a:moveTo>
                      <a:pt x="652" y="941"/>
                    </a:moveTo>
                    <a:lnTo>
                      <a:pt x="652" y="891"/>
                    </a:lnTo>
                    <a:lnTo>
                      <a:pt x="635" y="891"/>
                    </a:lnTo>
                    <a:lnTo>
                      <a:pt x="635" y="941"/>
                    </a:lnTo>
                    <a:lnTo>
                      <a:pt x="652" y="941"/>
                    </a:lnTo>
                    <a:close/>
                    <a:moveTo>
                      <a:pt x="652" y="841"/>
                    </a:moveTo>
                    <a:lnTo>
                      <a:pt x="652" y="791"/>
                    </a:lnTo>
                    <a:lnTo>
                      <a:pt x="635" y="791"/>
                    </a:lnTo>
                    <a:lnTo>
                      <a:pt x="635" y="841"/>
                    </a:lnTo>
                    <a:lnTo>
                      <a:pt x="652" y="841"/>
                    </a:lnTo>
                    <a:close/>
                    <a:moveTo>
                      <a:pt x="652" y="742"/>
                    </a:moveTo>
                    <a:lnTo>
                      <a:pt x="652" y="692"/>
                    </a:lnTo>
                    <a:lnTo>
                      <a:pt x="635" y="692"/>
                    </a:lnTo>
                    <a:lnTo>
                      <a:pt x="635" y="742"/>
                    </a:lnTo>
                    <a:lnTo>
                      <a:pt x="652" y="742"/>
                    </a:lnTo>
                    <a:close/>
                    <a:moveTo>
                      <a:pt x="652" y="642"/>
                    </a:moveTo>
                    <a:lnTo>
                      <a:pt x="652" y="592"/>
                    </a:lnTo>
                    <a:lnTo>
                      <a:pt x="635" y="592"/>
                    </a:lnTo>
                    <a:lnTo>
                      <a:pt x="635" y="642"/>
                    </a:lnTo>
                    <a:lnTo>
                      <a:pt x="652" y="642"/>
                    </a:lnTo>
                    <a:close/>
                    <a:moveTo>
                      <a:pt x="652" y="543"/>
                    </a:moveTo>
                    <a:lnTo>
                      <a:pt x="652" y="493"/>
                    </a:lnTo>
                    <a:lnTo>
                      <a:pt x="635" y="493"/>
                    </a:lnTo>
                    <a:lnTo>
                      <a:pt x="635" y="543"/>
                    </a:lnTo>
                    <a:lnTo>
                      <a:pt x="652" y="543"/>
                    </a:lnTo>
                    <a:close/>
                    <a:moveTo>
                      <a:pt x="652" y="443"/>
                    </a:moveTo>
                    <a:lnTo>
                      <a:pt x="652" y="393"/>
                    </a:lnTo>
                    <a:lnTo>
                      <a:pt x="635" y="393"/>
                    </a:lnTo>
                    <a:lnTo>
                      <a:pt x="635" y="443"/>
                    </a:lnTo>
                    <a:lnTo>
                      <a:pt x="652" y="443"/>
                    </a:lnTo>
                    <a:close/>
                    <a:moveTo>
                      <a:pt x="652" y="343"/>
                    </a:moveTo>
                    <a:lnTo>
                      <a:pt x="652" y="294"/>
                    </a:lnTo>
                    <a:lnTo>
                      <a:pt x="635" y="294"/>
                    </a:lnTo>
                    <a:lnTo>
                      <a:pt x="635" y="343"/>
                    </a:lnTo>
                    <a:lnTo>
                      <a:pt x="652" y="343"/>
                    </a:lnTo>
                    <a:close/>
                    <a:moveTo>
                      <a:pt x="652" y="244"/>
                    </a:moveTo>
                    <a:lnTo>
                      <a:pt x="652" y="194"/>
                    </a:lnTo>
                    <a:lnTo>
                      <a:pt x="635" y="194"/>
                    </a:lnTo>
                    <a:lnTo>
                      <a:pt x="635" y="244"/>
                    </a:lnTo>
                    <a:lnTo>
                      <a:pt x="652" y="244"/>
                    </a:lnTo>
                    <a:close/>
                    <a:moveTo>
                      <a:pt x="652" y="144"/>
                    </a:moveTo>
                    <a:lnTo>
                      <a:pt x="652" y="95"/>
                    </a:lnTo>
                    <a:lnTo>
                      <a:pt x="635" y="95"/>
                    </a:lnTo>
                    <a:lnTo>
                      <a:pt x="635" y="144"/>
                    </a:lnTo>
                    <a:lnTo>
                      <a:pt x="652" y="144"/>
                    </a:lnTo>
                    <a:close/>
                    <a:moveTo>
                      <a:pt x="652" y="45"/>
                    </a:moveTo>
                    <a:lnTo>
                      <a:pt x="652" y="16"/>
                    </a:lnTo>
                    <a:lnTo>
                      <a:pt x="643" y="16"/>
                    </a:lnTo>
                    <a:lnTo>
                      <a:pt x="643" y="25"/>
                    </a:lnTo>
                    <a:lnTo>
                      <a:pt x="645" y="25"/>
                    </a:lnTo>
                    <a:lnTo>
                      <a:pt x="647" y="25"/>
                    </a:lnTo>
                    <a:lnTo>
                      <a:pt x="650" y="25"/>
                    </a:lnTo>
                    <a:lnTo>
                      <a:pt x="653" y="25"/>
                    </a:lnTo>
                    <a:lnTo>
                      <a:pt x="656" y="25"/>
                    </a:lnTo>
                    <a:lnTo>
                      <a:pt x="659" y="25"/>
                    </a:lnTo>
                    <a:lnTo>
                      <a:pt x="661" y="25"/>
                    </a:lnTo>
                    <a:lnTo>
                      <a:pt x="664" y="25"/>
                    </a:lnTo>
                    <a:lnTo>
                      <a:pt x="665" y="25"/>
                    </a:lnTo>
                    <a:lnTo>
                      <a:pt x="665" y="8"/>
                    </a:lnTo>
                    <a:lnTo>
                      <a:pt x="664" y="8"/>
                    </a:lnTo>
                    <a:lnTo>
                      <a:pt x="661" y="8"/>
                    </a:lnTo>
                    <a:lnTo>
                      <a:pt x="658" y="8"/>
                    </a:lnTo>
                    <a:lnTo>
                      <a:pt x="656" y="8"/>
                    </a:lnTo>
                    <a:lnTo>
                      <a:pt x="653" y="8"/>
                    </a:lnTo>
                    <a:lnTo>
                      <a:pt x="650" y="8"/>
                    </a:lnTo>
                    <a:lnTo>
                      <a:pt x="647" y="8"/>
                    </a:lnTo>
                    <a:lnTo>
                      <a:pt x="645" y="8"/>
                    </a:lnTo>
                    <a:lnTo>
                      <a:pt x="643" y="8"/>
                    </a:lnTo>
                    <a:lnTo>
                      <a:pt x="635" y="16"/>
                    </a:lnTo>
                    <a:lnTo>
                      <a:pt x="635" y="45"/>
                    </a:lnTo>
                    <a:lnTo>
                      <a:pt x="652" y="45"/>
                    </a:lnTo>
                    <a:close/>
                    <a:moveTo>
                      <a:pt x="714" y="24"/>
                    </a:moveTo>
                    <a:lnTo>
                      <a:pt x="717" y="24"/>
                    </a:lnTo>
                    <a:lnTo>
                      <a:pt x="720" y="24"/>
                    </a:lnTo>
                    <a:lnTo>
                      <a:pt x="723" y="24"/>
                    </a:lnTo>
                    <a:lnTo>
                      <a:pt x="725" y="24"/>
                    </a:lnTo>
                    <a:lnTo>
                      <a:pt x="728" y="24"/>
                    </a:lnTo>
                    <a:lnTo>
                      <a:pt x="731" y="24"/>
                    </a:lnTo>
                    <a:lnTo>
                      <a:pt x="733" y="24"/>
                    </a:lnTo>
                    <a:lnTo>
                      <a:pt x="737" y="24"/>
                    </a:lnTo>
                    <a:lnTo>
                      <a:pt x="739" y="24"/>
                    </a:lnTo>
                    <a:lnTo>
                      <a:pt x="742" y="24"/>
                    </a:lnTo>
                    <a:lnTo>
                      <a:pt x="745" y="24"/>
                    </a:lnTo>
                    <a:lnTo>
                      <a:pt x="747" y="24"/>
                    </a:lnTo>
                    <a:lnTo>
                      <a:pt x="750" y="24"/>
                    </a:lnTo>
                    <a:lnTo>
                      <a:pt x="753" y="24"/>
                    </a:lnTo>
                    <a:lnTo>
                      <a:pt x="756" y="24"/>
                    </a:lnTo>
                    <a:lnTo>
                      <a:pt x="759" y="24"/>
                    </a:lnTo>
                    <a:lnTo>
                      <a:pt x="761" y="24"/>
                    </a:lnTo>
                    <a:lnTo>
                      <a:pt x="764" y="24"/>
                    </a:lnTo>
                    <a:lnTo>
                      <a:pt x="764" y="7"/>
                    </a:lnTo>
                    <a:lnTo>
                      <a:pt x="761" y="7"/>
                    </a:lnTo>
                    <a:lnTo>
                      <a:pt x="758" y="7"/>
                    </a:lnTo>
                    <a:lnTo>
                      <a:pt x="756" y="7"/>
                    </a:lnTo>
                    <a:lnTo>
                      <a:pt x="753" y="7"/>
                    </a:lnTo>
                    <a:lnTo>
                      <a:pt x="750" y="8"/>
                    </a:lnTo>
                    <a:lnTo>
                      <a:pt x="747" y="8"/>
                    </a:lnTo>
                    <a:lnTo>
                      <a:pt x="745" y="8"/>
                    </a:lnTo>
                    <a:lnTo>
                      <a:pt x="742" y="8"/>
                    </a:lnTo>
                    <a:lnTo>
                      <a:pt x="739" y="8"/>
                    </a:lnTo>
                    <a:lnTo>
                      <a:pt x="736" y="8"/>
                    </a:lnTo>
                    <a:lnTo>
                      <a:pt x="733" y="8"/>
                    </a:lnTo>
                    <a:lnTo>
                      <a:pt x="731" y="8"/>
                    </a:lnTo>
                    <a:lnTo>
                      <a:pt x="728" y="8"/>
                    </a:lnTo>
                    <a:lnTo>
                      <a:pt x="725" y="8"/>
                    </a:lnTo>
                    <a:lnTo>
                      <a:pt x="723" y="8"/>
                    </a:lnTo>
                    <a:lnTo>
                      <a:pt x="719" y="8"/>
                    </a:lnTo>
                    <a:lnTo>
                      <a:pt x="717" y="8"/>
                    </a:lnTo>
                    <a:lnTo>
                      <a:pt x="714" y="8"/>
                    </a:lnTo>
                    <a:lnTo>
                      <a:pt x="714" y="24"/>
                    </a:lnTo>
                    <a:close/>
                    <a:moveTo>
                      <a:pt x="814" y="23"/>
                    </a:moveTo>
                    <a:lnTo>
                      <a:pt x="817" y="23"/>
                    </a:lnTo>
                    <a:lnTo>
                      <a:pt x="820" y="23"/>
                    </a:lnTo>
                    <a:lnTo>
                      <a:pt x="823" y="23"/>
                    </a:lnTo>
                    <a:lnTo>
                      <a:pt x="824" y="23"/>
                    </a:lnTo>
                    <a:lnTo>
                      <a:pt x="824" y="15"/>
                    </a:lnTo>
                    <a:lnTo>
                      <a:pt x="816" y="15"/>
                    </a:lnTo>
                    <a:lnTo>
                      <a:pt x="816" y="55"/>
                    </a:lnTo>
                    <a:lnTo>
                      <a:pt x="832" y="55"/>
                    </a:lnTo>
                    <a:lnTo>
                      <a:pt x="832" y="15"/>
                    </a:lnTo>
                    <a:lnTo>
                      <a:pt x="824" y="7"/>
                    </a:lnTo>
                    <a:lnTo>
                      <a:pt x="822" y="7"/>
                    </a:lnTo>
                    <a:lnTo>
                      <a:pt x="820" y="7"/>
                    </a:lnTo>
                    <a:lnTo>
                      <a:pt x="817" y="7"/>
                    </a:lnTo>
                    <a:lnTo>
                      <a:pt x="814" y="7"/>
                    </a:lnTo>
                    <a:lnTo>
                      <a:pt x="814" y="23"/>
                    </a:lnTo>
                    <a:close/>
                    <a:moveTo>
                      <a:pt x="816" y="105"/>
                    </a:moveTo>
                    <a:lnTo>
                      <a:pt x="816" y="155"/>
                    </a:lnTo>
                    <a:lnTo>
                      <a:pt x="832" y="155"/>
                    </a:lnTo>
                    <a:lnTo>
                      <a:pt x="832" y="105"/>
                    </a:lnTo>
                    <a:lnTo>
                      <a:pt x="816" y="105"/>
                    </a:lnTo>
                    <a:close/>
                    <a:moveTo>
                      <a:pt x="816" y="204"/>
                    </a:moveTo>
                    <a:lnTo>
                      <a:pt x="816" y="254"/>
                    </a:lnTo>
                    <a:lnTo>
                      <a:pt x="832" y="254"/>
                    </a:lnTo>
                    <a:lnTo>
                      <a:pt x="832" y="204"/>
                    </a:lnTo>
                    <a:lnTo>
                      <a:pt x="816" y="204"/>
                    </a:lnTo>
                    <a:close/>
                    <a:moveTo>
                      <a:pt x="816" y="304"/>
                    </a:moveTo>
                    <a:lnTo>
                      <a:pt x="816" y="354"/>
                    </a:lnTo>
                    <a:lnTo>
                      <a:pt x="832" y="354"/>
                    </a:lnTo>
                    <a:lnTo>
                      <a:pt x="832" y="304"/>
                    </a:lnTo>
                    <a:lnTo>
                      <a:pt x="816" y="304"/>
                    </a:lnTo>
                    <a:close/>
                    <a:moveTo>
                      <a:pt x="816" y="403"/>
                    </a:moveTo>
                    <a:lnTo>
                      <a:pt x="816" y="453"/>
                    </a:lnTo>
                    <a:lnTo>
                      <a:pt x="832" y="453"/>
                    </a:lnTo>
                    <a:lnTo>
                      <a:pt x="832" y="403"/>
                    </a:lnTo>
                    <a:lnTo>
                      <a:pt x="816" y="403"/>
                    </a:lnTo>
                    <a:close/>
                    <a:moveTo>
                      <a:pt x="816" y="503"/>
                    </a:moveTo>
                    <a:lnTo>
                      <a:pt x="816" y="553"/>
                    </a:lnTo>
                    <a:lnTo>
                      <a:pt x="832" y="553"/>
                    </a:lnTo>
                    <a:lnTo>
                      <a:pt x="832" y="503"/>
                    </a:lnTo>
                    <a:lnTo>
                      <a:pt x="816" y="503"/>
                    </a:lnTo>
                    <a:close/>
                    <a:moveTo>
                      <a:pt x="816" y="602"/>
                    </a:moveTo>
                    <a:lnTo>
                      <a:pt x="816" y="652"/>
                    </a:lnTo>
                    <a:lnTo>
                      <a:pt x="832" y="652"/>
                    </a:lnTo>
                    <a:lnTo>
                      <a:pt x="832" y="602"/>
                    </a:lnTo>
                    <a:lnTo>
                      <a:pt x="816" y="602"/>
                    </a:lnTo>
                    <a:close/>
                    <a:moveTo>
                      <a:pt x="816" y="702"/>
                    </a:moveTo>
                    <a:lnTo>
                      <a:pt x="816" y="752"/>
                    </a:lnTo>
                    <a:lnTo>
                      <a:pt x="832" y="752"/>
                    </a:lnTo>
                    <a:lnTo>
                      <a:pt x="832" y="702"/>
                    </a:lnTo>
                    <a:lnTo>
                      <a:pt x="816" y="702"/>
                    </a:lnTo>
                    <a:close/>
                    <a:moveTo>
                      <a:pt x="816" y="801"/>
                    </a:moveTo>
                    <a:lnTo>
                      <a:pt x="816" y="851"/>
                    </a:lnTo>
                    <a:lnTo>
                      <a:pt x="832" y="851"/>
                    </a:lnTo>
                    <a:lnTo>
                      <a:pt x="832" y="801"/>
                    </a:lnTo>
                    <a:lnTo>
                      <a:pt x="816" y="801"/>
                    </a:lnTo>
                    <a:close/>
                    <a:moveTo>
                      <a:pt x="816" y="901"/>
                    </a:moveTo>
                    <a:lnTo>
                      <a:pt x="816" y="951"/>
                    </a:lnTo>
                    <a:lnTo>
                      <a:pt x="832" y="951"/>
                    </a:lnTo>
                    <a:lnTo>
                      <a:pt x="832" y="901"/>
                    </a:lnTo>
                    <a:lnTo>
                      <a:pt x="816" y="901"/>
                    </a:lnTo>
                    <a:close/>
                    <a:moveTo>
                      <a:pt x="816" y="1000"/>
                    </a:moveTo>
                    <a:lnTo>
                      <a:pt x="816" y="1050"/>
                    </a:lnTo>
                    <a:lnTo>
                      <a:pt x="832" y="1050"/>
                    </a:lnTo>
                    <a:lnTo>
                      <a:pt x="832" y="1000"/>
                    </a:lnTo>
                    <a:lnTo>
                      <a:pt x="816" y="1000"/>
                    </a:lnTo>
                    <a:close/>
                    <a:moveTo>
                      <a:pt x="816" y="1100"/>
                    </a:moveTo>
                    <a:lnTo>
                      <a:pt x="816" y="1150"/>
                    </a:lnTo>
                    <a:lnTo>
                      <a:pt x="832" y="1150"/>
                    </a:lnTo>
                    <a:lnTo>
                      <a:pt x="832" y="1100"/>
                    </a:lnTo>
                    <a:lnTo>
                      <a:pt x="816" y="1100"/>
                    </a:lnTo>
                    <a:close/>
                    <a:moveTo>
                      <a:pt x="816" y="1200"/>
                    </a:moveTo>
                    <a:lnTo>
                      <a:pt x="816" y="1249"/>
                    </a:lnTo>
                    <a:lnTo>
                      <a:pt x="832" y="1249"/>
                    </a:lnTo>
                    <a:lnTo>
                      <a:pt x="832" y="1200"/>
                    </a:lnTo>
                    <a:lnTo>
                      <a:pt x="816" y="1200"/>
                    </a:lnTo>
                    <a:close/>
                    <a:moveTo>
                      <a:pt x="816" y="1299"/>
                    </a:moveTo>
                    <a:lnTo>
                      <a:pt x="816" y="1349"/>
                    </a:lnTo>
                    <a:lnTo>
                      <a:pt x="832" y="1349"/>
                    </a:lnTo>
                    <a:lnTo>
                      <a:pt x="832" y="1299"/>
                    </a:lnTo>
                    <a:lnTo>
                      <a:pt x="816" y="1299"/>
                    </a:lnTo>
                    <a:close/>
                    <a:moveTo>
                      <a:pt x="816" y="1399"/>
                    </a:moveTo>
                    <a:lnTo>
                      <a:pt x="816" y="1448"/>
                    </a:lnTo>
                    <a:lnTo>
                      <a:pt x="832" y="1448"/>
                    </a:lnTo>
                    <a:lnTo>
                      <a:pt x="832" y="1399"/>
                    </a:lnTo>
                    <a:lnTo>
                      <a:pt x="816" y="1399"/>
                    </a:lnTo>
                    <a:close/>
                    <a:moveTo>
                      <a:pt x="816" y="1498"/>
                    </a:moveTo>
                    <a:lnTo>
                      <a:pt x="816" y="1548"/>
                    </a:lnTo>
                    <a:lnTo>
                      <a:pt x="832" y="1548"/>
                    </a:lnTo>
                    <a:lnTo>
                      <a:pt x="832" y="1498"/>
                    </a:lnTo>
                    <a:lnTo>
                      <a:pt x="816" y="1498"/>
                    </a:lnTo>
                    <a:close/>
                    <a:moveTo>
                      <a:pt x="816" y="1598"/>
                    </a:moveTo>
                    <a:lnTo>
                      <a:pt x="816" y="1647"/>
                    </a:lnTo>
                    <a:lnTo>
                      <a:pt x="832" y="1647"/>
                    </a:lnTo>
                    <a:lnTo>
                      <a:pt x="832" y="1598"/>
                    </a:lnTo>
                    <a:lnTo>
                      <a:pt x="816" y="1598"/>
                    </a:lnTo>
                    <a:close/>
                    <a:moveTo>
                      <a:pt x="816" y="1697"/>
                    </a:moveTo>
                    <a:lnTo>
                      <a:pt x="816" y="1747"/>
                    </a:lnTo>
                    <a:lnTo>
                      <a:pt x="832" y="1747"/>
                    </a:lnTo>
                    <a:lnTo>
                      <a:pt x="832" y="1697"/>
                    </a:lnTo>
                    <a:lnTo>
                      <a:pt x="816" y="1697"/>
                    </a:lnTo>
                    <a:close/>
                    <a:moveTo>
                      <a:pt x="816" y="1797"/>
                    </a:moveTo>
                    <a:lnTo>
                      <a:pt x="816" y="1846"/>
                    </a:lnTo>
                    <a:lnTo>
                      <a:pt x="832" y="1846"/>
                    </a:lnTo>
                    <a:lnTo>
                      <a:pt x="832" y="1797"/>
                    </a:lnTo>
                    <a:lnTo>
                      <a:pt x="816" y="1797"/>
                    </a:lnTo>
                    <a:close/>
                    <a:moveTo>
                      <a:pt x="816" y="1896"/>
                    </a:moveTo>
                    <a:lnTo>
                      <a:pt x="816" y="1923"/>
                    </a:lnTo>
                    <a:lnTo>
                      <a:pt x="824" y="1931"/>
                    </a:lnTo>
                    <a:lnTo>
                      <a:pt x="825" y="1931"/>
                    </a:lnTo>
                    <a:lnTo>
                      <a:pt x="828" y="1931"/>
                    </a:lnTo>
                    <a:lnTo>
                      <a:pt x="831" y="1931"/>
                    </a:lnTo>
                    <a:lnTo>
                      <a:pt x="834" y="1931"/>
                    </a:lnTo>
                    <a:lnTo>
                      <a:pt x="836" y="1931"/>
                    </a:lnTo>
                    <a:lnTo>
                      <a:pt x="839" y="1931"/>
                    </a:lnTo>
                    <a:lnTo>
                      <a:pt x="842" y="1931"/>
                    </a:lnTo>
                    <a:lnTo>
                      <a:pt x="845" y="1931"/>
                    </a:lnTo>
                    <a:lnTo>
                      <a:pt x="848" y="1931"/>
                    </a:lnTo>
                    <a:lnTo>
                      <a:pt x="847" y="1914"/>
                    </a:lnTo>
                    <a:lnTo>
                      <a:pt x="845" y="1914"/>
                    </a:lnTo>
                    <a:lnTo>
                      <a:pt x="842" y="1914"/>
                    </a:lnTo>
                    <a:lnTo>
                      <a:pt x="839" y="1914"/>
                    </a:lnTo>
                    <a:lnTo>
                      <a:pt x="836" y="1914"/>
                    </a:lnTo>
                    <a:lnTo>
                      <a:pt x="834" y="1914"/>
                    </a:lnTo>
                    <a:lnTo>
                      <a:pt x="831" y="1914"/>
                    </a:lnTo>
                    <a:lnTo>
                      <a:pt x="828" y="1914"/>
                    </a:lnTo>
                    <a:lnTo>
                      <a:pt x="825" y="1915"/>
                    </a:lnTo>
                    <a:lnTo>
                      <a:pt x="824" y="1915"/>
                    </a:lnTo>
                    <a:lnTo>
                      <a:pt x="824" y="1923"/>
                    </a:lnTo>
                    <a:lnTo>
                      <a:pt x="832" y="1923"/>
                    </a:lnTo>
                    <a:lnTo>
                      <a:pt x="832" y="1896"/>
                    </a:lnTo>
                    <a:lnTo>
                      <a:pt x="816" y="1896"/>
                    </a:lnTo>
                    <a:close/>
                    <a:moveTo>
                      <a:pt x="872" y="1889"/>
                    </a:moveTo>
                    <a:lnTo>
                      <a:pt x="872" y="1839"/>
                    </a:lnTo>
                    <a:lnTo>
                      <a:pt x="856" y="1839"/>
                    </a:lnTo>
                    <a:lnTo>
                      <a:pt x="856" y="1889"/>
                    </a:lnTo>
                    <a:lnTo>
                      <a:pt x="872" y="1889"/>
                    </a:lnTo>
                    <a:close/>
                    <a:moveTo>
                      <a:pt x="872" y="1790"/>
                    </a:moveTo>
                    <a:lnTo>
                      <a:pt x="872" y="1740"/>
                    </a:lnTo>
                    <a:lnTo>
                      <a:pt x="856" y="1740"/>
                    </a:lnTo>
                    <a:lnTo>
                      <a:pt x="856" y="1790"/>
                    </a:lnTo>
                    <a:lnTo>
                      <a:pt x="872" y="1790"/>
                    </a:lnTo>
                    <a:close/>
                    <a:moveTo>
                      <a:pt x="872" y="1690"/>
                    </a:moveTo>
                    <a:lnTo>
                      <a:pt x="872" y="1640"/>
                    </a:lnTo>
                    <a:lnTo>
                      <a:pt x="856" y="1640"/>
                    </a:lnTo>
                    <a:lnTo>
                      <a:pt x="856" y="1690"/>
                    </a:lnTo>
                    <a:lnTo>
                      <a:pt x="872" y="1690"/>
                    </a:lnTo>
                    <a:close/>
                    <a:moveTo>
                      <a:pt x="872" y="1591"/>
                    </a:moveTo>
                    <a:lnTo>
                      <a:pt x="872" y="1541"/>
                    </a:lnTo>
                    <a:lnTo>
                      <a:pt x="856" y="1541"/>
                    </a:lnTo>
                    <a:lnTo>
                      <a:pt x="856" y="1591"/>
                    </a:lnTo>
                    <a:lnTo>
                      <a:pt x="872" y="1591"/>
                    </a:lnTo>
                    <a:close/>
                    <a:moveTo>
                      <a:pt x="872" y="1491"/>
                    </a:moveTo>
                    <a:lnTo>
                      <a:pt x="872" y="1441"/>
                    </a:lnTo>
                    <a:lnTo>
                      <a:pt x="856" y="1441"/>
                    </a:lnTo>
                    <a:lnTo>
                      <a:pt x="856" y="1491"/>
                    </a:lnTo>
                    <a:lnTo>
                      <a:pt x="872" y="1491"/>
                    </a:lnTo>
                    <a:close/>
                    <a:moveTo>
                      <a:pt x="872" y="1392"/>
                    </a:moveTo>
                    <a:lnTo>
                      <a:pt x="872" y="1342"/>
                    </a:lnTo>
                    <a:lnTo>
                      <a:pt x="856" y="1342"/>
                    </a:lnTo>
                    <a:lnTo>
                      <a:pt x="856" y="1392"/>
                    </a:lnTo>
                    <a:lnTo>
                      <a:pt x="872" y="1392"/>
                    </a:lnTo>
                    <a:close/>
                    <a:moveTo>
                      <a:pt x="872" y="1292"/>
                    </a:moveTo>
                    <a:lnTo>
                      <a:pt x="872" y="1242"/>
                    </a:lnTo>
                    <a:lnTo>
                      <a:pt x="856" y="1242"/>
                    </a:lnTo>
                    <a:lnTo>
                      <a:pt x="856" y="1292"/>
                    </a:lnTo>
                    <a:lnTo>
                      <a:pt x="872" y="1292"/>
                    </a:lnTo>
                    <a:close/>
                    <a:moveTo>
                      <a:pt x="872" y="1193"/>
                    </a:moveTo>
                    <a:lnTo>
                      <a:pt x="872" y="1143"/>
                    </a:lnTo>
                    <a:lnTo>
                      <a:pt x="856" y="1143"/>
                    </a:lnTo>
                    <a:lnTo>
                      <a:pt x="856" y="1193"/>
                    </a:lnTo>
                    <a:lnTo>
                      <a:pt x="872" y="1193"/>
                    </a:lnTo>
                    <a:close/>
                    <a:moveTo>
                      <a:pt x="872" y="1093"/>
                    </a:moveTo>
                    <a:lnTo>
                      <a:pt x="872" y="1043"/>
                    </a:lnTo>
                    <a:lnTo>
                      <a:pt x="856" y="1043"/>
                    </a:lnTo>
                    <a:lnTo>
                      <a:pt x="856" y="1093"/>
                    </a:lnTo>
                    <a:lnTo>
                      <a:pt x="872" y="1093"/>
                    </a:lnTo>
                    <a:close/>
                    <a:moveTo>
                      <a:pt x="872" y="993"/>
                    </a:moveTo>
                    <a:lnTo>
                      <a:pt x="872" y="944"/>
                    </a:lnTo>
                    <a:lnTo>
                      <a:pt x="856" y="944"/>
                    </a:lnTo>
                    <a:lnTo>
                      <a:pt x="856" y="993"/>
                    </a:lnTo>
                    <a:lnTo>
                      <a:pt x="872" y="993"/>
                    </a:lnTo>
                    <a:close/>
                    <a:moveTo>
                      <a:pt x="872" y="894"/>
                    </a:moveTo>
                    <a:lnTo>
                      <a:pt x="872" y="844"/>
                    </a:lnTo>
                    <a:lnTo>
                      <a:pt x="856" y="844"/>
                    </a:lnTo>
                    <a:lnTo>
                      <a:pt x="856" y="894"/>
                    </a:lnTo>
                    <a:lnTo>
                      <a:pt x="872" y="894"/>
                    </a:lnTo>
                    <a:close/>
                    <a:moveTo>
                      <a:pt x="872" y="794"/>
                    </a:moveTo>
                    <a:lnTo>
                      <a:pt x="872" y="745"/>
                    </a:lnTo>
                    <a:lnTo>
                      <a:pt x="856" y="745"/>
                    </a:lnTo>
                    <a:lnTo>
                      <a:pt x="856" y="794"/>
                    </a:lnTo>
                    <a:lnTo>
                      <a:pt x="872" y="794"/>
                    </a:lnTo>
                    <a:close/>
                    <a:moveTo>
                      <a:pt x="872" y="695"/>
                    </a:moveTo>
                    <a:lnTo>
                      <a:pt x="872" y="645"/>
                    </a:lnTo>
                    <a:lnTo>
                      <a:pt x="856" y="645"/>
                    </a:lnTo>
                    <a:lnTo>
                      <a:pt x="856" y="695"/>
                    </a:lnTo>
                    <a:lnTo>
                      <a:pt x="872" y="695"/>
                    </a:lnTo>
                    <a:close/>
                    <a:moveTo>
                      <a:pt x="872" y="595"/>
                    </a:moveTo>
                    <a:lnTo>
                      <a:pt x="872" y="546"/>
                    </a:lnTo>
                    <a:lnTo>
                      <a:pt x="856" y="546"/>
                    </a:lnTo>
                    <a:lnTo>
                      <a:pt x="856" y="595"/>
                    </a:lnTo>
                    <a:lnTo>
                      <a:pt x="872" y="595"/>
                    </a:lnTo>
                    <a:close/>
                    <a:moveTo>
                      <a:pt x="872" y="496"/>
                    </a:moveTo>
                    <a:lnTo>
                      <a:pt x="872" y="446"/>
                    </a:lnTo>
                    <a:lnTo>
                      <a:pt x="856" y="446"/>
                    </a:lnTo>
                    <a:lnTo>
                      <a:pt x="856" y="496"/>
                    </a:lnTo>
                    <a:lnTo>
                      <a:pt x="872" y="496"/>
                    </a:lnTo>
                    <a:close/>
                    <a:moveTo>
                      <a:pt x="872" y="396"/>
                    </a:moveTo>
                    <a:lnTo>
                      <a:pt x="872" y="347"/>
                    </a:lnTo>
                    <a:lnTo>
                      <a:pt x="856" y="347"/>
                    </a:lnTo>
                    <a:lnTo>
                      <a:pt x="856" y="396"/>
                    </a:lnTo>
                    <a:lnTo>
                      <a:pt x="872" y="396"/>
                    </a:lnTo>
                    <a:close/>
                    <a:moveTo>
                      <a:pt x="872" y="297"/>
                    </a:moveTo>
                    <a:lnTo>
                      <a:pt x="872" y="247"/>
                    </a:lnTo>
                    <a:lnTo>
                      <a:pt x="856" y="247"/>
                    </a:lnTo>
                    <a:lnTo>
                      <a:pt x="856" y="297"/>
                    </a:lnTo>
                    <a:lnTo>
                      <a:pt x="872" y="297"/>
                    </a:lnTo>
                    <a:close/>
                    <a:moveTo>
                      <a:pt x="872" y="197"/>
                    </a:moveTo>
                    <a:lnTo>
                      <a:pt x="872" y="148"/>
                    </a:lnTo>
                    <a:lnTo>
                      <a:pt x="856" y="148"/>
                    </a:lnTo>
                    <a:lnTo>
                      <a:pt x="856" y="197"/>
                    </a:lnTo>
                    <a:lnTo>
                      <a:pt x="872" y="197"/>
                    </a:lnTo>
                    <a:close/>
                    <a:moveTo>
                      <a:pt x="872" y="98"/>
                    </a:moveTo>
                    <a:lnTo>
                      <a:pt x="872" y="48"/>
                    </a:lnTo>
                    <a:lnTo>
                      <a:pt x="856" y="48"/>
                    </a:lnTo>
                    <a:lnTo>
                      <a:pt x="856" y="98"/>
                    </a:lnTo>
                    <a:lnTo>
                      <a:pt x="872" y="98"/>
                    </a:lnTo>
                    <a:close/>
                    <a:moveTo>
                      <a:pt x="881" y="23"/>
                    </a:moveTo>
                    <a:lnTo>
                      <a:pt x="884" y="23"/>
                    </a:lnTo>
                    <a:lnTo>
                      <a:pt x="886" y="23"/>
                    </a:lnTo>
                    <a:lnTo>
                      <a:pt x="889" y="23"/>
                    </a:lnTo>
                    <a:lnTo>
                      <a:pt x="892" y="23"/>
                    </a:lnTo>
                    <a:lnTo>
                      <a:pt x="895" y="23"/>
                    </a:lnTo>
                    <a:lnTo>
                      <a:pt x="897" y="23"/>
                    </a:lnTo>
                    <a:lnTo>
                      <a:pt x="900" y="23"/>
                    </a:lnTo>
                    <a:lnTo>
                      <a:pt x="903" y="23"/>
                    </a:lnTo>
                    <a:lnTo>
                      <a:pt x="906" y="23"/>
                    </a:lnTo>
                    <a:lnTo>
                      <a:pt x="909" y="23"/>
                    </a:lnTo>
                    <a:lnTo>
                      <a:pt x="911" y="23"/>
                    </a:lnTo>
                    <a:lnTo>
                      <a:pt x="914" y="23"/>
                    </a:lnTo>
                    <a:lnTo>
                      <a:pt x="917" y="23"/>
                    </a:lnTo>
                    <a:lnTo>
                      <a:pt x="920" y="23"/>
                    </a:lnTo>
                    <a:lnTo>
                      <a:pt x="923" y="23"/>
                    </a:lnTo>
                    <a:lnTo>
                      <a:pt x="925" y="23"/>
                    </a:lnTo>
                    <a:lnTo>
                      <a:pt x="928" y="23"/>
                    </a:lnTo>
                    <a:lnTo>
                      <a:pt x="930" y="23"/>
                    </a:lnTo>
                    <a:lnTo>
                      <a:pt x="930" y="6"/>
                    </a:lnTo>
                    <a:lnTo>
                      <a:pt x="928" y="6"/>
                    </a:lnTo>
                    <a:lnTo>
                      <a:pt x="925" y="6"/>
                    </a:lnTo>
                    <a:lnTo>
                      <a:pt x="922" y="6"/>
                    </a:lnTo>
                    <a:lnTo>
                      <a:pt x="920" y="6"/>
                    </a:lnTo>
                    <a:lnTo>
                      <a:pt x="917" y="6"/>
                    </a:lnTo>
                    <a:lnTo>
                      <a:pt x="914" y="6"/>
                    </a:lnTo>
                    <a:lnTo>
                      <a:pt x="911" y="6"/>
                    </a:lnTo>
                    <a:lnTo>
                      <a:pt x="909" y="6"/>
                    </a:lnTo>
                    <a:lnTo>
                      <a:pt x="906" y="6"/>
                    </a:lnTo>
                    <a:lnTo>
                      <a:pt x="903" y="6"/>
                    </a:lnTo>
                    <a:lnTo>
                      <a:pt x="900" y="6"/>
                    </a:lnTo>
                    <a:lnTo>
                      <a:pt x="897" y="6"/>
                    </a:lnTo>
                    <a:lnTo>
                      <a:pt x="895" y="6"/>
                    </a:lnTo>
                    <a:lnTo>
                      <a:pt x="892" y="6"/>
                    </a:lnTo>
                    <a:lnTo>
                      <a:pt x="889" y="6"/>
                    </a:lnTo>
                    <a:lnTo>
                      <a:pt x="886" y="6"/>
                    </a:lnTo>
                    <a:lnTo>
                      <a:pt x="883" y="6"/>
                    </a:lnTo>
                    <a:lnTo>
                      <a:pt x="881" y="6"/>
                    </a:lnTo>
                    <a:lnTo>
                      <a:pt x="881" y="23"/>
                    </a:lnTo>
                    <a:close/>
                    <a:moveTo>
                      <a:pt x="981" y="22"/>
                    </a:moveTo>
                    <a:lnTo>
                      <a:pt x="984" y="22"/>
                    </a:lnTo>
                    <a:lnTo>
                      <a:pt x="987" y="22"/>
                    </a:lnTo>
                    <a:lnTo>
                      <a:pt x="989" y="22"/>
                    </a:lnTo>
                    <a:lnTo>
                      <a:pt x="992" y="22"/>
                    </a:lnTo>
                    <a:lnTo>
                      <a:pt x="995" y="22"/>
                    </a:lnTo>
                    <a:lnTo>
                      <a:pt x="997" y="22"/>
                    </a:lnTo>
                    <a:lnTo>
                      <a:pt x="1001" y="22"/>
                    </a:lnTo>
                    <a:lnTo>
                      <a:pt x="1003" y="22"/>
                    </a:lnTo>
                    <a:lnTo>
                      <a:pt x="1006" y="22"/>
                    </a:lnTo>
                    <a:lnTo>
                      <a:pt x="1009" y="22"/>
                    </a:lnTo>
                    <a:lnTo>
                      <a:pt x="1011" y="22"/>
                    </a:lnTo>
                    <a:lnTo>
                      <a:pt x="1014" y="22"/>
                    </a:lnTo>
                    <a:lnTo>
                      <a:pt x="1017" y="22"/>
                    </a:lnTo>
                    <a:lnTo>
                      <a:pt x="1020" y="22"/>
                    </a:lnTo>
                    <a:lnTo>
                      <a:pt x="1023" y="22"/>
                    </a:lnTo>
                    <a:lnTo>
                      <a:pt x="1025" y="22"/>
                    </a:lnTo>
                    <a:lnTo>
                      <a:pt x="1028" y="22"/>
                    </a:lnTo>
                    <a:lnTo>
                      <a:pt x="1030" y="22"/>
                    </a:lnTo>
                    <a:lnTo>
                      <a:pt x="1030" y="5"/>
                    </a:lnTo>
                    <a:lnTo>
                      <a:pt x="1028" y="5"/>
                    </a:lnTo>
                    <a:lnTo>
                      <a:pt x="1025" y="5"/>
                    </a:lnTo>
                    <a:lnTo>
                      <a:pt x="1022" y="5"/>
                    </a:lnTo>
                    <a:lnTo>
                      <a:pt x="1020" y="5"/>
                    </a:lnTo>
                    <a:lnTo>
                      <a:pt x="1017" y="5"/>
                    </a:lnTo>
                    <a:lnTo>
                      <a:pt x="1014" y="5"/>
                    </a:lnTo>
                    <a:lnTo>
                      <a:pt x="1011" y="5"/>
                    </a:lnTo>
                    <a:lnTo>
                      <a:pt x="1009" y="5"/>
                    </a:lnTo>
                    <a:lnTo>
                      <a:pt x="1006" y="5"/>
                    </a:lnTo>
                    <a:lnTo>
                      <a:pt x="1003" y="6"/>
                    </a:lnTo>
                    <a:lnTo>
                      <a:pt x="1000" y="6"/>
                    </a:lnTo>
                    <a:lnTo>
                      <a:pt x="997" y="6"/>
                    </a:lnTo>
                    <a:lnTo>
                      <a:pt x="995" y="6"/>
                    </a:lnTo>
                    <a:lnTo>
                      <a:pt x="992" y="6"/>
                    </a:lnTo>
                    <a:lnTo>
                      <a:pt x="989" y="6"/>
                    </a:lnTo>
                    <a:lnTo>
                      <a:pt x="987" y="6"/>
                    </a:lnTo>
                    <a:lnTo>
                      <a:pt x="983" y="6"/>
                    </a:lnTo>
                    <a:lnTo>
                      <a:pt x="981" y="6"/>
                    </a:lnTo>
                    <a:lnTo>
                      <a:pt x="981" y="22"/>
                    </a:lnTo>
                    <a:close/>
                    <a:moveTo>
                      <a:pt x="1034" y="51"/>
                    </a:moveTo>
                    <a:lnTo>
                      <a:pt x="1034" y="101"/>
                    </a:lnTo>
                    <a:lnTo>
                      <a:pt x="1050" y="101"/>
                    </a:lnTo>
                    <a:lnTo>
                      <a:pt x="1050" y="51"/>
                    </a:lnTo>
                    <a:lnTo>
                      <a:pt x="1034" y="51"/>
                    </a:lnTo>
                    <a:close/>
                    <a:moveTo>
                      <a:pt x="1034" y="151"/>
                    </a:moveTo>
                    <a:lnTo>
                      <a:pt x="1034" y="201"/>
                    </a:lnTo>
                    <a:lnTo>
                      <a:pt x="1050" y="201"/>
                    </a:lnTo>
                    <a:lnTo>
                      <a:pt x="1050" y="151"/>
                    </a:lnTo>
                    <a:lnTo>
                      <a:pt x="1034" y="151"/>
                    </a:lnTo>
                    <a:close/>
                    <a:moveTo>
                      <a:pt x="1034" y="251"/>
                    </a:moveTo>
                    <a:lnTo>
                      <a:pt x="1034" y="300"/>
                    </a:lnTo>
                    <a:lnTo>
                      <a:pt x="1050" y="300"/>
                    </a:lnTo>
                    <a:lnTo>
                      <a:pt x="1050" y="251"/>
                    </a:lnTo>
                    <a:lnTo>
                      <a:pt x="1034" y="251"/>
                    </a:lnTo>
                    <a:close/>
                    <a:moveTo>
                      <a:pt x="1034" y="350"/>
                    </a:moveTo>
                    <a:lnTo>
                      <a:pt x="1034" y="400"/>
                    </a:lnTo>
                    <a:lnTo>
                      <a:pt x="1050" y="400"/>
                    </a:lnTo>
                    <a:lnTo>
                      <a:pt x="1050" y="350"/>
                    </a:lnTo>
                    <a:lnTo>
                      <a:pt x="1034" y="350"/>
                    </a:lnTo>
                    <a:close/>
                    <a:moveTo>
                      <a:pt x="1034" y="450"/>
                    </a:moveTo>
                    <a:lnTo>
                      <a:pt x="1034" y="499"/>
                    </a:lnTo>
                    <a:lnTo>
                      <a:pt x="1050" y="499"/>
                    </a:lnTo>
                    <a:lnTo>
                      <a:pt x="1050" y="450"/>
                    </a:lnTo>
                    <a:lnTo>
                      <a:pt x="1034" y="450"/>
                    </a:lnTo>
                    <a:close/>
                    <a:moveTo>
                      <a:pt x="1034" y="549"/>
                    </a:moveTo>
                    <a:lnTo>
                      <a:pt x="1034" y="599"/>
                    </a:lnTo>
                    <a:lnTo>
                      <a:pt x="1050" y="599"/>
                    </a:lnTo>
                    <a:lnTo>
                      <a:pt x="1050" y="549"/>
                    </a:lnTo>
                    <a:lnTo>
                      <a:pt x="1034" y="549"/>
                    </a:lnTo>
                    <a:close/>
                    <a:moveTo>
                      <a:pt x="1034" y="649"/>
                    </a:moveTo>
                    <a:lnTo>
                      <a:pt x="1034" y="698"/>
                    </a:lnTo>
                    <a:lnTo>
                      <a:pt x="1050" y="698"/>
                    </a:lnTo>
                    <a:lnTo>
                      <a:pt x="1050" y="649"/>
                    </a:lnTo>
                    <a:lnTo>
                      <a:pt x="1034" y="649"/>
                    </a:lnTo>
                    <a:close/>
                    <a:moveTo>
                      <a:pt x="1034" y="748"/>
                    </a:moveTo>
                    <a:lnTo>
                      <a:pt x="1034" y="798"/>
                    </a:lnTo>
                    <a:lnTo>
                      <a:pt x="1050" y="798"/>
                    </a:lnTo>
                    <a:lnTo>
                      <a:pt x="1050" y="748"/>
                    </a:lnTo>
                    <a:lnTo>
                      <a:pt x="1034" y="748"/>
                    </a:lnTo>
                    <a:close/>
                    <a:moveTo>
                      <a:pt x="1034" y="848"/>
                    </a:moveTo>
                    <a:lnTo>
                      <a:pt x="1034" y="897"/>
                    </a:lnTo>
                    <a:lnTo>
                      <a:pt x="1050" y="897"/>
                    </a:lnTo>
                    <a:lnTo>
                      <a:pt x="1050" y="848"/>
                    </a:lnTo>
                    <a:lnTo>
                      <a:pt x="1034" y="848"/>
                    </a:lnTo>
                    <a:close/>
                    <a:moveTo>
                      <a:pt x="1034" y="947"/>
                    </a:moveTo>
                    <a:lnTo>
                      <a:pt x="1034" y="997"/>
                    </a:lnTo>
                    <a:lnTo>
                      <a:pt x="1050" y="997"/>
                    </a:lnTo>
                    <a:lnTo>
                      <a:pt x="1050" y="947"/>
                    </a:lnTo>
                    <a:lnTo>
                      <a:pt x="1034" y="947"/>
                    </a:lnTo>
                    <a:close/>
                    <a:moveTo>
                      <a:pt x="1034" y="1047"/>
                    </a:moveTo>
                    <a:lnTo>
                      <a:pt x="1034" y="1097"/>
                    </a:lnTo>
                    <a:lnTo>
                      <a:pt x="1050" y="1097"/>
                    </a:lnTo>
                    <a:lnTo>
                      <a:pt x="1050" y="1047"/>
                    </a:lnTo>
                    <a:lnTo>
                      <a:pt x="1034" y="1047"/>
                    </a:lnTo>
                    <a:close/>
                    <a:moveTo>
                      <a:pt x="1034" y="1146"/>
                    </a:moveTo>
                    <a:lnTo>
                      <a:pt x="1034" y="1196"/>
                    </a:lnTo>
                    <a:lnTo>
                      <a:pt x="1050" y="1196"/>
                    </a:lnTo>
                    <a:lnTo>
                      <a:pt x="1050" y="1146"/>
                    </a:lnTo>
                    <a:lnTo>
                      <a:pt x="1034" y="1146"/>
                    </a:lnTo>
                    <a:close/>
                    <a:moveTo>
                      <a:pt x="1034" y="1246"/>
                    </a:moveTo>
                    <a:lnTo>
                      <a:pt x="1034" y="1296"/>
                    </a:lnTo>
                    <a:lnTo>
                      <a:pt x="1050" y="1296"/>
                    </a:lnTo>
                    <a:lnTo>
                      <a:pt x="1050" y="1246"/>
                    </a:lnTo>
                    <a:lnTo>
                      <a:pt x="1034" y="1246"/>
                    </a:lnTo>
                    <a:close/>
                    <a:moveTo>
                      <a:pt x="1034" y="1345"/>
                    </a:moveTo>
                    <a:lnTo>
                      <a:pt x="1034" y="1395"/>
                    </a:lnTo>
                    <a:lnTo>
                      <a:pt x="1050" y="1395"/>
                    </a:lnTo>
                    <a:lnTo>
                      <a:pt x="1050" y="1345"/>
                    </a:lnTo>
                    <a:lnTo>
                      <a:pt x="1034" y="1345"/>
                    </a:lnTo>
                    <a:close/>
                    <a:moveTo>
                      <a:pt x="1034" y="1445"/>
                    </a:moveTo>
                    <a:lnTo>
                      <a:pt x="1034" y="1495"/>
                    </a:lnTo>
                    <a:lnTo>
                      <a:pt x="1050" y="1495"/>
                    </a:lnTo>
                    <a:lnTo>
                      <a:pt x="1050" y="1445"/>
                    </a:lnTo>
                    <a:lnTo>
                      <a:pt x="1034" y="1445"/>
                    </a:lnTo>
                    <a:close/>
                    <a:moveTo>
                      <a:pt x="1034" y="1544"/>
                    </a:moveTo>
                    <a:lnTo>
                      <a:pt x="1034" y="1594"/>
                    </a:lnTo>
                    <a:lnTo>
                      <a:pt x="1050" y="1594"/>
                    </a:lnTo>
                    <a:lnTo>
                      <a:pt x="1050" y="1544"/>
                    </a:lnTo>
                    <a:lnTo>
                      <a:pt x="1034" y="1544"/>
                    </a:lnTo>
                    <a:close/>
                    <a:moveTo>
                      <a:pt x="1034" y="1644"/>
                    </a:moveTo>
                    <a:lnTo>
                      <a:pt x="1034" y="1694"/>
                    </a:lnTo>
                    <a:lnTo>
                      <a:pt x="1050" y="1694"/>
                    </a:lnTo>
                    <a:lnTo>
                      <a:pt x="1050" y="1644"/>
                    </a:lnTo>
                    <a:lnTo>
                      <a:pt x="1034" y="1644"/>
                    </a:lnTo>
                    <a:close/>
                    <a:moveTo>
                      <a:pt x="1034" y="1743"/>
                    </a:moveTo>
                    <a:lnTo>
                      <a:pt x="1034" y="1793"/>
                    </a:lnTo>
                    <a:lnTo>
                      <a:pt x="1050" y="1793"/>
                    </a:lnTo>
                    <a:lnTo>
                      <a:pt x="1050" y="1743"/>
                    </a:lnTo>
                    <a:lnTo>
                      <a:pt x="1034" y="1743"/>
                    </a:lnTo>
                    <a:close/>
                    <a:moveTo>
                      <a:pt x="1034" y="1843"/>
                    </a:moveTo>
                    <a:lnTo>
                      <a:pt x="1034" y="1893"/>
                    </a:lnTo>
                    <a:lnTo>
                      <a:pt x="1050" y="1893"/>
                    </a:lnTo>
                    <a:lnTo>
                      <a:pt x="1050" y="1843"/>
                    </a:lnTo>
                    <a:lnTo>
                      <a:pt x="1034" y="1843"/>
                    </a:lnTo>
                    <a:close/>
                    <a:moveTo>
                      <a:pt x="1064" y="1929"/>
                    </a:moveTo>
                    <a:lnTo>
                      <a:pt x="1064" y="1929"/>
                    </a:lnTo>
                    <a:lnTo>
                      <a:pt x="1067" y="1929"/>
                    </a:lnTo>
                    <a:lnTo>
                      <a:pt x="1070" y="1929"/>
                    </a:lnTo>
                    <a:lnTo>
                      <a:pt x="1073" y="1929"/>
                    </a:lnTo>
                    <a:lnTo>
                      <a:pt x="1075" y="1929"/>
                    </a:lnTo>
                    <a:lnTo>
                      <a:pt x="1078" y="1929"/>
                    </a:lnTo>
                    <a:lnTo>
                      <a:pt x="1081" y="1929"/>
                    </a:lnTo>
                    <a:lnTo>
                      <a:pt x="1084" y="1929"/>
                    </a:lnTo>
                    <a:lnTo>
                      <a:pt x="1087" y="1929"/>
                    </a:lnTo>
                    <a:lnTo>
                      <a:pt x="1089" y="1929"/>
                    </a:lnTo>
                    <a:lnTo>
                      <a:pt x="1098" y="1921"/>
                    </a:lnTo>
                    <a:lnTo>
                      <a:pt x="1098" y="1897"/>
                    </a:lnTo>
                    <a:lnTo>
                      <a:pt x="1081" y="1897"/>
                    </a:lnTo>
                    <a:lnTo>
                      <a:pt x="1081" y="1921"/>
                    </a:lnTo>
                    <a:lnTo>
                      <a:pt x="1089" y="1921"/>
                    </a:lnTo>
                    <a:lnTo>
                      <a:pt x="1089" y="1912"/>
                    </a:lnTo>
                    <a:lnTo>
                      <a:pt x="1086" y="1912"/>
                    </a:lnTo>
                    <a:lnTo>
                      <a:pt x="1084" y="1912"/>
                    </a:lnTo>
                    <a:lnTo>
                      <a:pt x="1081" y="1912"/>
                    </a:lnTo>
                    <a:lnTo>
                      <a:pt x="1078" y="1913"/>
                    </a:lnTo>
                    <a:lnTo>
                      <a:pt x="1075" y="1913"/>
                    </a:lnTo>
                    <a:lnTo>
                      <a:pt x="1073" y="1913"/>
                    </a:lnTo>
                    <a:lnTo>
                      <a:pt x="1070" y="1913"/>
                    </a:lnTo>
                    <a:lnTo>
                      <a:pt x="1067" y="1913"/>
                    </a:lnTo>
                    <a:lnTo>
                      <a:pt x="1064" y="1913"/>
                    </a:lnTo>
                    <a:lnTo>
                      <a:pt x="1064" y="1913"/>
                    </a:lnTo>
                    <a:lnTo>
                      <a:pt x="1064" y="1929"/>
                    </a:lnTo>
                    <a:close/>
                    <a:moveTo>
                      <a:pt x="1098" y="1847"/>
                    </a:moveTo>
                    <a:lnTo>
                      <a:pt x="1098" y="1797"/>
                    </a:lnTo>
                    <a:lnTo>
                      <a:pt x="1081" y="1797"/>
                    </a:lnTo>
                    <a:lnTo>
                      <a:pt x="1081" y="1847"/>
                    </a:lnTo>
                    <a:lnTo>
                      <a:pt x="1098" y="1847"/>
                    </a:lnTo>
                    <a:close/>
                    <a:moveTo>
                      <a:pt x="1098" y="1747"/>
                    </a:moveTo>
                    <a:lnTo>
                      <a:pt x="1098" y="1698"/>
                    </a:lnTo>
                    <a:lnTo>
                      <a:pt x="1081" y="1698"/>
                    </a:lnTo>
                    <a:lnTo>
                      <a:pt x="1081" y="1747"/>
                    </a:lnTo>
                    <a:lnTo>
                      <a:pt x="1098" y="1747"/>
                    </a:lnTo>
                    <a:close/>
                    <a:moveTo>
                      <a:pt x="1098" y="1648"/>
                    </a:moveTo>
                    <a:lnTo>
                      <a:pt x="1098" y="1598"/>
                    </a:lnTo>
                    <a:lnTo>
                      <a:pt x="1081" y="1598"/>
                    </a:lnTo>
                    <a:lnTo>
                      <a:pt x="1081" y="1648"/>
                    </a:lnTo>
                    <a:lnTo>
                      <a:pt x="1098" y="1648"/>
                    </a:lnTo>
                    <a:close/>
                    <a:moveTo>
                      <a:pt x="1098" y="1548"/>
                    </a:moveTo>
                    <a:lnTo>
                      <a:pt x="1098" y="1499"/>
                    </a:lnTo>
                    <a:lnTo>
                      <a:pt x="1081" y="1499"/>
                    </a:lnTo>
                    <a:lnTo>
                      <a:pt x="1081" y="1548"/>
                    </a:lnTo>
                    <a:lnTo>
                      <a:pt x="1098" y="1548"/>
                    </a:lnTo>
                    <a:close/>
                    <a:moveTo>
                      <a:pt x="1098" y="1449"/>
                    </a:moveTo>
                    <a:lnTo>
                      <a:pt x="1098" y="1399"/>
                    </a:lnTo>
                    <a:lnTo>
                      <a:pt x="1081" y="1399"/>
                    </a:lnTo>
                    <a:lnTo>
                      <a:pt x="1081" y="1449"/>
                    </a:lnTo>
                    <a:lnTo>
                      <a:pt x="1098" y="1449"/>
                    </a:lnTo>
                    <a:close/>
                    <a:moveTo>
                      <a:pt x="1098" y="1349"/>
                    </a:moveTo>
                    <a:lnTo>
                      <a:pt x="1098" y="1299"/>
                    </a:lnTo>
                    <a:lnTo>
                      <a:pt x="1081" y="1299"/>
                    </a:lnTo>
                    <a:lnTo>
                      <a:pt x="1081" y="1349"/>
                    </a:lnTo>
                    <a:lnTo>
                      <a:pt x="1098" y="1349"/>
                    </a:lnTo>
                    <a:close/>
                    <a:moveTo>
                      <a:pt x="1098" y="1250"/>
                    </a:moveTo>
                    <a:lnTo>
                      <a:pt x="1098" y="1200"/>
                    </a:lnTo>
                    <a:lnTo>
                      <a:pt x="1081" y="1200"/>
                    </a:lnTo>
                    <a:lnTo>
                      <a:pt x="1081" y="1250"/>
                    </a:lnTo>
                    <a:lnTo>
                      <a:pt x="1098" y="1250"/>
                    </a:lnTo>
                    <a:close/>
                    <a:moveTo>
                      <a:pt x="1098" y="1150"/>
                    </a:moveTo>
                    <a:lnTo>
                      <a:pt x="1098" y="1100"/>
                    </a:lnTo>
                    <a:lnTo>
                      <a:pt x="1081" y="1100"/>
                    </a:lnTo>
                    <a:lnTo>
                      <a:pt x="1081" y="1150"/>
                    </a:lnTo>
                    <a:lnTo>
                      <a:pt x="1098" y="1150"/>
                    </a:lnTo>
                    <a:close/>
                    <a:moveTo>
                      <a:pt x="1098" y="1051"/>
                    </a:moveTo>
                    <a:lnTo>
                      <a:pt x="1098" y="1001"/>
                    </a:lnTo>
                    <a:lnTo>
                      <a:pt x="1081" y="1001"/>
                    </a:lnTo>
                    <a:lnTo>
                      <a:pt x="1081" y="1051"/>
                    </a:lnTo>
                    <a:lnTo>
                      <a:pt x="1098" y="1051"/>
                    </a:lnTo>
                    <a:close/>
                    <a:moveTo>
                      <a:pt x="1098" y="951"/>
                    </a:moveTo>
                    <a:lnTo>
                      <a:pt x="1098" y="901"/>
                    </a:lnTo>
                    <a:lnTo>
                      <a:pt x="1081" y="901"/>
                    </a:lnTo>
                    <a:lnTo>
                      <a:pt x="1081" y="951"/>
                    </a:lnTo>
                    <a:lnTo>
                      <a:pt x="1098" y="951"/>
                    </a:lnTo>
                    <a:close/>
                    <a:moveTo>
                      <a:pt x="1098" y="852"/>
                    </a:moveTo>
                    <a:lnTo>
                      <a:pt x="1098" y="802"/>
                    </a:lnTo>
                    <a:lnTo>
                      <a:pt x="1081" y="802"/>
                    </a:lnTo>
                    <a:lnTo>
                      <a:pt x="1081" y="852"/>
                    </a:lnTo>
                    <a:lnTo>
                      <a:pt x="1098" y="852"/>
                    </a:lnTo>
                    <a:close/>
                    <a:moveTo>
                      <a:pt x="1098" y="752"/>
                    </a:moveTo>
                    <a:lnTo>
                      <a:pt x="1098" y="702"/>
                    </a:lnTo>
                    <a:lnTo>
                      <a:pt x="1081" y="702"/>
                    </a:lnTo>
                    <a:lnTo>
                      <a:pt x="1081" y="752"/>
                    </a:lnTo>
                    <a:lnTo>
                      <a:pt x="1098" y="752"/>
                    </a:lnTo>
                    <a:close/>
                    <a:moveTo>
                      <a:pt x="1098" y="653"/>
                    </a:moveTo>
                    <a:lnTo>
                      <a:pt x="1098" y="603"/>
                    </a:lnTo>
                    <a:lnTo>
                      <a:pt x="1081" y="603"/>
                    </a:lnTo>
                    <a:lnTo>
                      <a:pt x="1081" y="653"/>
                    </a:lnTo>
                    <a:lnTo>
                      <a:pt x="1098" y="653"/>
                    </a:lnTo>
                    <a:close/>
                    <a:moveTo>
                      <a:pt x="1098" y="553"/>
                    </a:moveTo>
                    <a:lnTo>
                      <a:pt x="1098" y="503"/>
                    </a:lnTo>
                    <a:lnTo>
                      <a:pt x="1081" y="503"/>
                    </a:lnTo>
                    <a:lnTo>
                      <a:pt x="1081" y="553"/>
                    </a:lnTo>
                    <a:lnTo>
                      <a:pt x="1098" y="553"/>
                    </a:lnTo>
                    <a:close/>
                    <a:moveTo>
                      <a:pt x="1098" y="453"/>
                    </a:moveTo>
                    <a:lnTo>
                      <a:pt x="1098" y="404"/>
                    </a:lnTo>
                    <a:lnTo>
                      <a:pt x="1081" y="404"/>
                    </a:lnTo>
                    <a:lnTo>
                      <a:pt x="1081" y="453"/>
                    </a:lnTo>
                    <a:lnTo>
                      <a:pt x="1098" y="453"/>
                    </a:lnTo>
                    <a:close/>
                    <a:moveTo>
                      <a:pt x="1098" y="354"/>
                    </a:moveTo>
                    <a:lnTo>
                      <a:pt x="1098" y="304"/>
                    </a:lnTo>
                    <a:lnTo>
                      <a:pt x="1081" y="304"/>
                    </a:lnTo>
                    <a:lnTo>
                      <a:pt x="1081" y="354"/>
                    </a:lnTo>
                    <a:lnTo>
                      <a:pt x="1098" y="354"/>
                    </a:lnTo>
                    <a:close/>
                    <a:moveTo>
                      <a:pt x="1098" y="254"/>
                    </a:moveTo>
                    <a:lnTo>
                      <a:pt x="1098" y="205"/>
                    </a:lnTo>
                    <a:lnTo>
                      <a:pt x="1081" y="205"/>
                    </a:lnTo>
                    <a:lnTo>
                      <a:pt x="1081" y="254"/>
                    </a:lnTo>
                    <a:lnTo>
                      <a:pt x="1098" y="254"/>
                    </a:lnTo>
                    <a:close/>
                    <a:moveTo>
                      <a:pt x="1098" y="155"/>
                    </a:moveTo>
                    <a:lnTo>
                      <a:pt x="1098" y="105"/>
                    </a:lnTo>
                    <a:lnTo>
                      <a:pt x="1081" y="105"/>
                    </a:lnTo>
                    <a:lnTo>
                      <a:pt x="1081" y="155"/>
                    </a:lnTo>
                    <a:lnTo>
                      <a:pt x="1098" y="155"/>
                    </a:lnTo>
                    <a:close/>
                    <a:moveTo>
                      <a:pt x="1098" y="55"/>
                    </a:moveTo>
                    <a:lnTo>
                      <a:pt x="1098" y="13"/>
                    </a:lnTo>
                    <a:lnTo>
                      <a:pt x="1089" y="13"/>
                    </a:lnTo>
                    <a:lnTo>
                      <a:pt x="1089" y="22"/>
                    </a:lnTo>
                    <a:lnTo>
                      <a:pt x="1092" y="21"/>
                    </a:lnTo>
                    <a:lnTo>
                      <a:pt x="1095" y="21"/>
                    </a:lnTo>
                    <a:lnTo>
                      <a:pt x="1097" y="21"/>
                    </a:lnTo>
                    <a:lnTo>
                      <a:pt x="1097" y="5"/>
                    </a:lnTo>
                    <a:lnTo>
                      <a:pt x="1095" y="5"/>
                    </a:lnTo>
                    <a:lnTo>
                      <a:pt x="1092" y="5"/>
                    </a:lnTo>
                    <a:lnTo>
                      <a:pt x="1089" y="5"/>
                    </a:lnTo>
                    <a:lnTo>
                      <a:pt x="1081" y="13"/>
                    </a:lnTo>
                    <a:lnTo>
                      <a:pt x="1081" y="55"/>
                    </a:lnTo>
                    <a:lnTo>
                      <a:pt x="1098" y="55"/>
                    </a:lnTo>
                    <a:close/>
                    <a:moveTo>
                      <a:pt x="1147" y="21"/>
                    </a:moveTo>
                    <a:lnTo>
                      <a:pt x="1148" y="21"/>
                    </a:lnTo>
                    <a:lnTo>
                      <a:pt x="1150" y="21"/>
                    </a:lnTo>
                    <a:lnTo>
                      <a:pt x="1153" y="21"/>
                    </a:lnTo>
                    <a:lnTo>
                      <a:pt x="1156" y="21"/>
                    </a:lnTo>
                    <a:lnTo>
                      <a:pt x="1159" y="21"/>
                    </a:lnTo>
                    <a:lnTo>
                      <a:pt x="1161" y="21"/>
                    </a:lnTo>
                    <a:lnTo>
                      <a:pt x="1165" y="21"/>
                    </a:lnTo>
                    <a:lnTo>
                      <a:pt x="1167" y="21"/>
                    </a:lnTo>
                    <a:lnTo>
                      <a:pt x="1170" y="21"/>
                    </a:lnTo>
                    <a:lnTo>
                      <a:pt x="1173" y="21"/>
                    </a:lnTo>
                    <a:lnTo>
                      <a:pt x="1175" y="21"/>
                    </a:lnTo>
                    <a:lnTo>
                      <a:pt x="1178" y="21"/>
                    </a:lnTo>
                    <a:lnTo>
                      <a:pt x="1181" y="21"/>
                    </a:lnTo>
                    <a:lnTo>
                      <a:pt x="1184" y="21"/>
                    </a:lnTo>
                    <a:lnTo>
                      <a:pt x="1187" y="21"/>
                    </a:lnTo>
                    <a:lnTo>
                      <a:pt x="1189" y="21"/>
                    </a:lnTo>
                    <a:lnTo>
                      <a:pt x="1192" y="21"/>
                    </a:lnTo>
                    <a:lnTo>
                      <a:pt x="1195" y="20"/>
                    </a:lnTo>
                    <a:lnTo>
                      <a:pt x="1196" y="20"/>
                    </a:lnTo>
                    <a:lnTo>
                      <a:pt x="1196" y="4"/>
                    </a:lnTo>
                    <a:lnTo>
                      <a:pt x="1195" y="4"/>
                    </a:lnTo>
                    <a:lnTo>
                      <a:pt x="1192" y="4"/>
                    </a:lnTo>
                    <a:lnTo>
                      <a:pt x="1189" y="4"/>
                    </a:lnTo>
                    <a:lnTo>
                      <a:pt x="1186" y="4"/>
                    </a:lnTo>
                    <a:lnTo>
                      <a:pt x="1184" y="4"/>
                    </a:lnTo>
                    <a:lnTo>
                      <a:pt x="1181" y="4"/>
                    </a:lnTo>
                    <a:lnTo>
                      <a:pt x="1178" y="4"/>
                    </a:lnTo>
                    <a:lnTo>
                      <a:pt x="1175" y="4"/>
                    </a:lnTo>
                    <a:lnTo>
                      <a:pt x="1173" y="4"/>
                    </a:lnTo>
                    <a:lnTo>
                      <a:pt x="1170" y="4"/>
                    </a:lnTo>
                    <a:lnTo>
                      <a:pt x="1167" y="4"/>
                    </a:lnTo>
                    <a:lnTo>
                      <a:pt x="1164" y="4"/>
                    </a:lnTo>
                    <a:lnTo>
                      <a:pt x="1161" y="4"/>
                    </a:lnTo>
                    <a:lnTo>
                      <a:pt x="1159" y="4"/>
                    </a:lnTo>
                    <a:lnTo>
                      <a:pt x="1156" y="4"/>
                    </a:lnTo>
                    <a:lnTo>
                      <a:pt x="1153" y="4"/>
                    </a:lnTo>
                    <a:lnTo>
                      <a:pt x="1150" y="4"/>
                    </a:lnTo>
                    <a:lnTo>
                      <a:pt x="1147" y="4"/>
                    </a:lnTo>
                    <a:lnTo>
                      <a:pt x="1147" y="4"/>
                    </a:lnTo>
                    <a:lnTo>
                      <a:pt x="1147" y="21"/>
                    </a:lnTo>
                    <a:close/>
                    <a:moveTo>
                      <a:pt x="1246" y="20"/>
                    </a:moveTo>
                    <a:lnTo>
                      <a:pt x="1248" y="20"/>
                    </a:lnTo>
                    <a:lnTo>
                      <a:pt x="1251" y="20"/>
                    </a:lnTo>
                    <a:lnTo>
                      <a:pt x="1253" y="20"/>
                    </a:lnTo>
                    <a:lnTo>
                      <a:pt x="1256" y="20"/>
                    </a:lnTo>
                    <a:lnTo>
                      <a:pt x="1259" y="20"/>
                    </a:lnTo>
                    <a:lnTo>
                      <a:pt x="1261" y="20"/>
                    </a:lnTo>
                    <a:lnTo>
                      <a:pt x="1265" y="20"/>
                    </a:lnTo>
                    <a:lnTo>
                      <a:pt x="1267" y="20"/>
                    </a:lnTo>
                    <a:lnTo>
                      <a:pt x="1270" y="20"/>
                    </a:lnTo>
                    <a:lnTo>
                      <a:pt x="1273" y="20"/>
                    </a:lnTo>
                    <a:lnTo>
                      <a:pt x="1275" y="20"/>
                    </a:lnTo>
                    <a:lnTo>
                      <a:pt x="1278" y="20"/>
                    </a:lnTo>
                    <a:lnTo>
                      <a:pt x="1281" y="20"/>
                    </a:lnTo>
                    <a:lnTo>
                      <a:pt x="1284" y="20"/>
                    </a:lnTo>
                    <a:lnTo>
                      <a:pt x="1287" y="20"/>
                    </a:lnTo>
                    <a:lnTo>
                      <a:pt x="1290" y="20"/>
                    </a:lnTo>
                    <a:lnTo>
                      <a:pt x="1292" y="20"/>
                    </a:lnTo>
                    <a:lnTo>
                      <a:pt x="1295" y="20"/>
                    </a:lnTo>
                    <a:lnTo>
                      <a:pt x="1296" y="20"/>
                    </a:lnTo>
                    <a:lnTo>
                      <a:pt x="1296" y="3"/>
                    </a:lnTo>
                    <a:lnTo>
                      <a:pt x="1295" y="3"/>
                    </a:lnTo>
                    <a:lnTo>
                      <a:pt x="1292" y="3"/>
                    </a:lnTo>
                    <a:lnTo>
                      <a:pt x="1289" y="3"/>
                    </a:lnTo>
                    <a:lnTo>
                      <a:pt x="1286" y="3"/>
                    </a:lnTo>
                    <a:lnTo>
                      <a:pt x="1284" y="3"/>
                    </a:lnTo>
                    <a:lnTo>
                      <a:pt x="1281" y="3"/>
                    </a:lnTo>
                    <a:lnTo>
                      <a:pt x="1278" y="3"/>
                    </a:lnTo>
                    <a:lnTo>
                      <a:pt x="1275" y="3"/>
                    </a:lnTo>
                    <a:lnTo>
                      <a:pt x="1273" y="3"/>
                    </a:lnTo>
                    <a:lnTo>
                      <a:pt x="1270" y="3"/>
                    </a:lnTo>
                    <a:lnTo>
                      <a:pt x="1267" y="3"/>
                    </a:lnTo>
                    <a:lnTo>
                      <a:pt x="1264" y="3"/>
                    </a:lnTo>
                    <a:lnTo>
                      <a:pt x="1261" y="4"/>
                    </a:lnTo>
                    <a:lnTo>
                      <a:pt x="1259" y="4"/>
                    </a:lnTo>
                    <a:lnTo>
                      <a:pt x="1256" y="4"/>
                    </a:lnTo>
                    <a:lnTo>
                      <a:pt x="1253" y="4"/>
                    </a:lnTo>
                    <a:lnTo>
                      <a:pt x="1251" y="4"/>
                    </a:lnTo>
                    <a:lnTo>
                      <a:pt x="1247" y="4"/>
                    </a:lnTo>
                    <a:lnTo>
                      <a:pt x="1246" y="4"/>
                    </a:lnTo>
                    <a:lnTo>
                      <a:pt x="1246" y="20"/>
                    </a:lnTo>
                    <a:close/>
                    <a:moveTo>
                      <a:pt x="1300" y="49"/>
                    </a:moveTo>
                    <a:lnTo>
                      <a:pt x="1300" y="99"/>
                    </a:lnTo>
                    <a:lnTo>
                      <a:pt x="1317" y="99"/>
                    </a:lnTo>
                    <a:lnTo>
                      <a:pt x="1317" y="49"/>
                    </a:lnTo>
                    <a:lnTo>
                      <a:pt x="1300" y="49"/>
                    </a:lnTo>
                    <a:close/>
                    <a:moveTo>
                      <a:pt x="1300" y="148"/>
                    </a:moveTo>
                    <a:lnTo>
                      <a:pt x="1300" y="198"/>
                    </a:lnTo>
                    <a:lnTo>
                      <a:pt x="1317" y="198"/>
                    </a:lnTo>
                    <a:lnTo>
                      <a:pt x="1317" y="148"/>
                    </a:lnTo>
                    <a:lnTo>
                      <a:pt x="1300" y="148"/>
                    </a:lnTo>
                    <a:close/>
                    <a:moveTo>
                      <a:pt x="1300" y="248"/>
                    </a:moveTo>
                    <a:lnTo>
                      <a:pt x="1300" y="298"/>
                    </a:lnTo>
                    <a:lnTo>
                      <a:pt x="1317" y="298"/>
                    </a:lnTo>
                    <a:lnTo>
                      <a:pt x="1317" y="248"/>
                    </a:lnTo>
                    <a:lnTo>
                      <a:pt x="1300" y="248"/>
                    </a:lnTo>
                    <a:close/>
                    <a:moveTo>
                      <a:pt x="1300" y="347"/>
                    </a:moveTo>
                    <a:lnTo>
                      <a:pt x="1300" y="397"/>
                    </a:lnTo>
                    <a:lnTo>
                      <a:pt x="1317" y="397"/>
                    </a:lnTo>
                    <a:lnTo>
                      <a:pt x="1317" y="347"/>
                    </a:lnTo>
                    <a:lnTo>
                      <a:pt x="1300" y="347"/>
                    </a:lnTo>
                    <a:close/>
                    <a:moveTo>
                      <a:pt x="1300" y="447"/>
                    </a:moveTo>
                    <a:lnTo>
                      <a:pt x="1300" y="497"/>
                    </a:lnTo>
                    <a:lnTo>
                      <a:pt x="1317" y="497"/>
                    </a:lnTo>
                    <a:lnTo>
                      <a:pt x="1317" y="447"/>
                    </a:lnTo>
                    <a:lnTo>
                      <a:pt x="1300" y="447"/>
                    </a:lnTo>
                    <a:close/>
                    <a:moveTo>
                      <a:pt x="1300" y="546"/>
                    </a:moveTo>
                    <a:lnTo>
                      <a:pt x="1300" y="596"/>
                    </a:lnTo>
                    <a:lnTo>
                      <a:pt x="1317" y="596"/>
                    </a:lnTo>
                    <a:lnTo>
                      <a:pt x="1317" y="546"/>
                    </a:lnTo>
                    <a:lnTo>
                      <a:pt x="1300" y="546"/>
                    </a:lnTo>
                    <a:close/>
                    <a:moveTo>
                      <a:pt x="1300" y="646"/>
                    </a:moveTo>
                    <a:lnTo>
                      <a:pt x="1300" y="696"/>
                    </a:lnTo>
                    <a:lnTo>
                      <a:pt x="1317" y="696"/>
                    </a:lnTo>
                    <a:lnTo>
                      <a:pt x="1317" y="646"/>
                    </a:lnTo>
                    <a:lnTo>
                      <a:pt x="1300" y="646"/>
                    </a:lnTo>
                    <a:close/>
                    <a:moveTo>
                      <a:pt x="1300" y="745"/>
                    </a:moveTo>
                    <a:lnTo>
                      <a:pt x="1300" y="795"/>
                    </a:lnTo>
                    <a:lnTo>
                      <a:pt x="1317" y="795"/>
                    </a:lnTo>
                    <a:lnTo>
                      <a:pt x="1317" y="745"/>
                    </a:lnTo>
                    <a:lnTo>
                      <a:pt x="1300" y="745"/>
                    </a:lnTo>
                    <a:close/>
                    <a:moveTo>
                      <a:pt x="1300" y="845"/>
                    </a:moveTo>
                    <a:lnTo>
                      <a:pt x="1300" y="895"/>
                    </a:lnTo>
                    <a:lnTo>
                      <a:pt x="1317" y="895"/>
                    </a:lnTo>
                    <a:lnTo>
                      <a:pt x="1317" y="845"/>
                    </a:lnTo>
                    <a:lnTo>
                      <a:pt x="1300" y="845"/>
                    </a:lnTo>
                    <a:close/>
                    <a:moveTo>
                      <a:pt x="1300" y="945"/>
                    </a:moveTo>
                    <a:lnTo>
                      <a:pt x="1300" y="994"/>
                    </a:lnTo>
                    <a:lnTo>
                      <a:pt x="1317" y="994"/>
                    </a:lnTo>
                    <a:lnTo>
                      <a:pt x="1317" y="945"/>
                    </a:lnTo>
                    <a:lnTo>
                      <a:pt x="1300" y="945"/>
                    </a:lnTo>
                    <a:close/>
                    <a:moveTo>
                      <a:pt x="1300" y="1044"/>
                    </a:moveTo>
                    <a:lnTo>
                      <a:pt x="1300" y="1094"/>
                    </a:lnTo>
                    <a:lnTo>
                      <a:pt x="1317" y="1094"/>
                    </a:lnTo>
                    <a:lnTo>
                      <a:pt x="1317" y="1044"/>
                    </a:lnTo>
                    <a:lnTo>
                      <a:pt x="1300" y="1044"/>
                    </a:lnTo>
                    <a:close/>
                    <a:moveTo>
                      <a:pt x="1300" y="1144"/>
                    </a:moveTo>
                    <a:lnTo>
                      <a:pt x="1300" y="1193"/>
                    </a:lnTo>
                    <a:lnTo>
                      <a:pt x="1317" y="1193"/>
                    </a:lnTo>
                    <a:lnTo>
                      <a:pt x="1317" y="1144"/>
                    </a:lnTo>
                    <a:lnTo>
                      <a:pt x="1300" y="1144"/>
                    </a:lnTo>
                    <a:close/>
                    <a:moveTo>
                      <a:pt x="1300" y="1243"/>
                    </a:moveTo>
                    <a:lnTo>
                      <a:pt x="1300" y="1293"/>
                    </a:lnTo>
                    <a:lnTo>
                      <a:pt x="1317" y="1293"/>
                    </a:lnTo>
                    <a:lnTo>
                      <a:pt x="1317" y="1243"/>
                    </a:lnTo>
                    <a:lnTo>
                      <a:pt x="1300" y="1243"/>
                    </a:lnTo>
                    <a:close/>
                    <a:moveTo>
                      <a:pt x="1300" y="1343"/>
                    </a:moveTo>
                    <a:lnTo>
                      <a:pt x="1300" y="1392"/>
                    </a:lnTo>
                    <a:lnTo>
                      <a:pt x="1317" y="1392"/>
                    </a:lnTo>
                    <a:lnTo>
                      <a:pt x="1317" y="1343"/>
                    </a:lnTo>
                    <a:lnTo>
                      <a:pt x="1300" y="1343"/>
                    </a:lnTo>
                    <a:close/>
                    <a:moveTo>
                      <a:pt x="1300" y="1442"/>
                    </a:moveTo>
                    <a:lnTo>
                      <a:pt x="1300" y="1492"/>
                    </a:lnTo>
                    <a:lnTo>
                      <a:pt x="1317" y="1492"/>
                    </a:lnTo>
                    <a:lnTo>
                      <a:pt x="1317" y="1442"/>
                    </a:lnTo>
                    <a:lnTo>
                      <a:pt x="1300" y="1442"/>
                    </a:lnTo>
                    <a:close/>
                    <a:moveTo>
                      <a:pt x="1300" y="1542"/>
                    </a:moveTo>
                    <a:lnTo>
                      <a:pt x="1300" y="1591"/>
                    </a:lnTo>
                    <a:lnTo>
                      <a:pt x="1317" y="1591"/>
                    </a:lnTo>
                    <a:lnTo>
                      <a:pt x="1317" y="1542"/>
                    </a:lnTo>
                    <a:lnTo>
                      <a:pt x="1300" y="1542"/>
                    </a:lnTo>
                    <a:close/>
                    <a:moveTo>
                      <a:pt x="1300" y="1641"/>
                    </a:moveTo>
                    <a:lnTo>
                      <a:pt x="1300" y="1691"/>
                    </a:lnTo>
                    <a:lnTo>
                      <a:pt x="1317" y="1691"/>
                    </a:lnTo>
                    <a:lnTo>
                      <a:pt x="1317" y="1641"/>
                    </a:lnTo>
                    <a:lnTo>
                      <a:pt x="1300" y="1641"/>
                    </a:lnTo>
                    <a:close/>
                    <a:moveTo>
                      <a:pt x="1300" y="1741"/>
                    </a:moveTo>
                    <a:lnTo>
                      <a:pt x="1300" y="1790"/>
                    </a:lnTo>
                    <a:lnTo>
                      <a:pt x="1317" y="1790"/>
                    </a:lnTo>
                    <a:lnTo>
                      <a:pt x="1317" y="1741"/>
                    </a:lnTo>
                    <a:lnTo>
                      <a:pt x="1300" y="1741"/>
                    </a:lnTo>
                    <a:close/>
                    <a:moveTo>
                      <a:pt x="1300" y="1840"/>
                    </a:moveTo>
                    <a:lnTo>
                      <a:pt x="1300" y="1890"/>
                    </a:lnTo>
                    <a:lnTo>
                      <a:pt x="1317" y="1890"/>
                    </a:lnTo>
                    <a:lnTo>
                      <a:pt x="1317" y="1840"/>
                    </a:lnTo>
                    <a:lnTo>
                      <a:pt x="1300" y="1840"/>
                    </a:lnTo>
                    <a:close/>
                    <a:moveTo>
                      <a:pt x="1330" y="1927"/>
                    </a:moveTo>
                    <a:lnTo>
                      <a:pt x="1331" y="1927"/>
                    </a:lnTo>
                    <a:lnTo>
                      <a:pt x="1334" y="1927"/>
                    </a:lnTo>
                    <a:lnTo>
                      <a:pt x="1337" y="1927"/>
                    </a:lnTo>
                    <a:lnTo>
                      <a:pt x="1339" y="1927"/>
                    </a:lnTo>
                    <a:lnTo>
                      <a:pt x="1342" y="1927"/>
                    </a:lnTo>
                    <a:lnTo>
                      <a:pt x="1345" y="1927"/>
                    </a:lnTo>
                    <a:lnTo>
                      <a:pt x="1348" y="1927"/>
                    </a:lnTo>
                    <a:lnTo>
                      <a:pt x="1351" y="1927"/>
                    </a:lnTo>
                    <a:lnTo>
                      <a:pt x="1353" y="1927"/>
                    </a:lnTo>
                    <a:lnTo>
                      <a:pt x="1356" y="1927"/>
                    </a:lnTo>
                    <a:lnTo>
                      <a:pt x="1359" y="1927"/>
                    </a:lnTo>
                    <a:lnTo>
                      <a:pt x="1362" y="1927"/>
                    </a:lnTo>
                    <a:lnTo>
                      <a:pt x="1364" y="1927"/>
                    </a:lnTo>
                    <a:lnTo>
                      <a:pt x="1373" y="1918"/>
                    </a:lnTo>
                    <a:lnTo>
                      <a:pt x="1373" y="1904"/>
                    </a:lnTo>
                    <a:lnTo>
                      <a:pt x="1356" y="1904"/>
                    </a:lnTo>
                    <a:lnTo>
                      <a:pt x="1356" y="1918"/>
                    </a:lnTo>
                    <a:lnTo>
                      <a:pt x="1364" y="1918"/>
                    </a:lnTo>
                    <a:lnTo>
                      <a:pt x="1364" y="1910"/>
                    </a:lnTo>
                    <a:lnTo>
                      <a:pt x="1362" y="1910"/>
                    </a:lnTo>
                    <a:lnTo>
                      <a:pt x="1359" y="1910"/>
                    </a:lnTo>
                    <a:lnTo>
                      <a:pt x="1356" y="1910"/>
                    </a:lnTo>
                    <a:lnTo>
                      <a:pt x="1353" y="1910"/>
                    </a:lnTo>
                    <a:lnTo>
                      <a:pt x="1351" y="1910"/>
                    </a:lnTo>
                    <a:lnTo>
                      <a:pt x="1348" y="1910"/>
                    </a:lnTo>
                    <a:lnTo>
                      <a:pt x="1345" y="1910"/>
                    </a:lnTo>
                    <a:lnTo>
                      <a:pt x="1342" y="1910"/>
                    </a:lnTo>
                    <a:lnTo>
                      <a:pt x="1339" y="1910"/>
                    </a:lnTo>
                    <a:lnTo>
                      <a:pt x="1337" y="1911"/>
                    </a:lnTo>
                    <a:lnTo>
                      <a:pt x="1334" y="1911"/>
                    </a:lnTo>
                    <a:lnTo>
                      <a:pt x="1331" y="1911"/>
                    </a:lnTo>
                    <a:lnTo>
                      <a:pt x="1330" y="1911"/>
                    </a:lnTo>
                    <a:lnTo>
                      <a:pt x="1330" y="1927"/>
                    </a:lnTo>
                    <a:close/>
                    <a:moveTo>
                      <a:pt x="1373" y="1854"/>
                    </a:moveTo>
                    <a:lnTo>
                      <a:pt x="1373" y="1804"/>
                    </a:lnTo>
                    <a:lnTo>
                      <a:pt x="1356" y="1804"/>
                    </a:lnTo>
                    <a:lnTo>
                      <a:pt x="1356" y="1854"/>
                    </a:lnTo>
                    <a:lnTo>
                      <a:pt x="1373" y="1854"/>
                    </a:lnTo>
                    <a:close/>
                    <a:moveTo>
                      <a:pt x="1373" y="1754"/>
                    </a:moveTo>
                    <a:lnTo>
                      <a:pt x="1373" y="1705"/>
                    </a:lnTo>
                    <a:lnTo>
                      <a:pt x="1356" y="1705"/>
                    </a:lnTo>
                    <a:lnTo>
                      <a:pt x="1356" y="1754"/>
                    </a:lnTo>
                    <a:lnTo>
                      <a:pt x="1373" y="1754"/>
                    </a:lnTo>
                    <a:close/>
                    <a:moveTo>
                      <a:pt x="1373" y="1655"/>
                    </a:moveTo>
                    <a:lnTo>
                      <a:pt x="1373" y="1605"/>
                    </a:lnTo>
                    <a:lnTo>
                      <a:pt x="1356" y="1605"/>
                    </a:lnTo>
                    <a:lnTo>
                      <a:pt x="1356" y="1655"/>
                    </a:lnTo>
                    <a:lnTo>
                      <a:pt x="1373" y="1655"/>
                    </a:lnTo>
                    <a:close/>
                    <a:moveTo>
                      <a:pt x="1373" y="1555"/>
                    </a:moveTo>
                    <a:lnTo>
                      <a:pt x="1373" y="1506"/>
                    </a:lnTo>
                    <a:lnTo>
                      <a:pt x="1356" y="1506"/>
                    </a:lnTo>
                    <a:lnTo>
                      <a:pt x="1356" y="1555"/>
                    </a:lnTo>
                    <a:lnTo>
                      <a:pt x="1373" y="1555"/>
                    </a:lnTo>
                    <a:close/>
                    <a:moveTo>
                      <a:pt x="1373" y="1456"/>
                    </a:moveTo>
                    <a:lnTo>
                      <a:pt x="1373" y="1406"/>
                    </a:lnTo>
                    <a:lnTo>
                      <a:pt x="1356" y="1406"/>
                    </a:lnTo>
                    <a:lnTo>
                      <a:pt x="1356" y="1456"/>
                    </a:lnTo>
                    <a:lnTo>
                      <a:pt x="1373" y="1456"/>
                    </a:lnTo>
                    <a:close/>
                    <a:moveTo>
                      <a:pt x="1373" y="1356"/>
                    </a:moveTo>
                    <a:lnTo>
                      <a:pt x="1373" y="1306"/>
                    </a:lnTo>
                    <a:lnTo>
                      <a:pt x="1356" y="1306"/>
                    </a:lnTo>
                    <a:lnTo>
                      <a:pt x="1356" y="1356"/>
                    </a:lnTo>
                    <a:lnTo>
                      <a:pt x="1373" y="1356"/>
                    </a:lnTo>
                    <a:close/>
                    <a:moveTo>
                      <a:pt x="1373" y="1257"/>
                    </a:moveTo>
                    <a:lnTo>
                      <a:pt x="1373" y="1207"/>
                    </a:lnTo>
                    <a:lnTo>
                      <a:pt x="1356" y="1207"/>
                    </a:lnTo>
                    <a:lnTo>
                      <a:pt x="1356" y="1257"/>
                    </a:lnTo>
                    <a:lnTo>
                      <a:pt x="1373" y="1257"/>
                    </a:lnTo>
                    <a:close/>
                    <a:moveTo>
                      <a:pt x="1373" y="1157"/>
                    </a:moveTo>
                    <a:lnTo>
                      <a:pt x="1373" y="1107"/>
                    </a:lnTo>
                    <a:lnTo>
                      <a:pt x="1356" y="1107"/>
                    </a:lnTo>
                    <a:lnTo>
                      <a:pt x="1356" y="1157"/>
                    </a:lnTo>
                    <a:lnTo>
                      <a:pt x="1373" y="1157"/>
                    </a:lnTo>
                    <a:close/>
                    <a:moveTo>
                      <a:pt x="1373" y="1058"/>
                    </a:moveTo>
                    <a:lnTo>
                      <a:pt x="1373" y="1008"/>
                    </a:lnTo>
                    <a:lnTo>
                      <a:pt x="1356" y="1008"/>
                    </a:lnTo>
                    <a:lnTo>
                      <a:pt x="1356" y="1058"/>
                    </a:lnTo>
                    <a:lnTo>
                      <a:pt x="1373" y="1058"/>
                    </a:lnTo>
                    <a:close/>
                    <a:moveTo>
                      <a:pt x="1373" y="958"/>
                    </a:moveTo>
                    <a:lnTo>
                      <a:pt x="1373" y="908"/>
                    </a:lnTo>
                    <a:lnTo>
                      <a:pt x="1356" y="908"/>
                    </a:lnTo>
                    <a:lnTo>
                      <a:pt x="1356" y="958"/>
                    </a:lnTo>
                    <a:lnTo>
                      <a:pt x="1373" y="958"/>
                    </a:lnTo>
                    <a:close/>
                    <a:moveTo>
                      <a:pt x="1373" y="859"/>
                    </a:moveTo>
                    <a:lnTo>
                      <a:pt x="1373" y="809"/>
                    </a:lnTo>
                    <a:lnTo>
                      <a:pt x="1356" y="809"/>
                    </a:lnTo>
                    <a:lnTo>
                      <a:pt x="1356" y="859"/>
                    </a:lnTo>
                    <a:lnTo>
                      <a:pt x="1373" y="859"/>
                    </a:lnTo>
                    <a:close/>
                    <a:moveTo>
                      <a:pt x="1373" y="759"/>
                    </a:moveTo>
                    <a:lnTo>
                      <a:pt x="1373" y="709"/>
                    </a:lnTo>
                    <a:lnTo>
                      <a:pt x="1356" y="709"/>
                    </a:lnTo>
                    <a:lnTo>
                      <a:pt x="1356" y="759"/>
                    </a:lnTo>
                    <a:lnTo>
                      <a:pt x="1373" y="759"/>
                    </a:lnTo>
                    <a:close/>
                    <a:moveTo>
                      <a:pt x="1373" y="660"/>
                    </a:moveTo>
                    <a:lnTo>
                      <a:pt x="1373" y="610"/>
                    </a:lnTo>
                    <a:lnTo>
                      <a:pt x="1356" y="610"/>
                    </a:lnTo>
                    <a:lnTo>
                      <a:pt x="1356" y="660"/>
                    </a:lnTo>
                    <a:lnTo>
                      <a:pt x="1373" y="660"/>
                    </a:lnTo>
                    <a:close/>
                    <a:moveTo>
                      <a:pt x="1373" y="560"/>
                    </a:moveTo>
                    <a:lnTo>
                      <a:pt x="1373" y="510"/>
                    </a:lnTo>
                    <a:lnTo>
                      <a:pt x="1356" y="510"/>
                    </a:lnTo>
                    <a:lnTo>
                      <a:pt x="1356" y="560"/>
                    </a:lnTo>
                    <a:lnTo>
                      <a:pt x="1373" y="560"/>
                    </a:lnTo>
                    <a:close/>
                    <a:moveTo>
                      <a:pt x="1373" y="460"/>
                    </a:moveTo>
                    <a:lnTo>
                      <a:pt x="1373" y="411"/>
                    </a:lnTo>
                    <a:lnTo>
                      <a:pt x="1356" y="411"/>
                    </a:lnTo>
                    <a:lnTo>
                      <a:pt x="1356" y="460"/>
                    </a:lnTo>
                    <a:lnTo>
                      <a:pt x="1373" y="460"/>
                    </a:lnTo>
                    <a:close/>
                    <a:moveTo>
                      <a:pt x="1373" y="361"/>
                    </a:moveTo>
                    <a:lnTo>
                      <a:pt x="1373" y="311"/>
                    </a:lnTo>
                    <a:lnTo>
                      <a:pt x="1356" y="311"/>
                    </a:lnTo>
                    <a:lnTo>
                      <a:pt x="1356" y="361"/>
                    </a:lnTo>
                    <a:lnTo>
                      <a:pt x="1373" y="361"/>
                    </a:lnTo>
                    <a:close/>
                    <a:moveTo>
                      <a:pt x="1373" y="261"/>
                    </a:moveTo>
                    <a:lnTo>
                      <a:pt x="1373" y="212"/>
                    </a:lnTo>
                    <a:lnTo>
                      <a:pt x="1356" y="212"/>
                    </a:lnTo>
                    <a:lnTo>
                      <a:pt x="1356" y="261"/>
                    </a:lnTo>
                    <a:lnTo>
                      <a:pt x="1373" y="261"/>
                    </a:lnTo>
                    <a:close/>
                    <a:moveTo>
                      <a:pt x="1373" y="162"/>
                    </a:moveTo>
                    <a:lnTo>
                      <a:pt x="1373" y="112"/>
                    </a:lnTo>
                    <a:lnTo>
                      <a:pt x="1356" y="112"/>
                    </a:lnTo>
                    <a:lnTo>
                      <a:pt x="1356" y="162"/>
                    </a:lnTo>
                    <a:lnTo>
                      <a:pt x="1373" y="162"/>
                    </a:lnTo>
                    <a:close/>
                    <a:moveTo>
                      <a:pt x="1373" y="62"/>
                    </a:moveTo>
                    <a:lnTo>
                      <a:pt x="1373" y="13"/>
                    </a:lnTo>
                    <a:lnTo>
                      <a:pt x="1356" y="13"/>
                    </a:lnTo>
                    <a:lnTo>
                      <a:pt x="1356" y="62"/>
                    </a:lnTo>
                    <a:lnTo>
                      <a:pt x="1373" y="62"/>
                    </a:lnTo>
                    <a:close/>
                    <a:moveTo>
                      <a:pt x="1413" y="19"/>
                    </a:moveTo>
                    <a:lnTo>
                      <a:pt x="1415" y="19"/>
                    </a:lnTo>
                    <a:lnTo>
                      <a:pt x="1417" y="19"/>
                    </a:lnTo>
                    <a:lnTo>
                      <a:pt x="1420" y="19"/>
                    </a:lnTo>
                    <a:lnTo>
                      <a:pt x="1423" y="19"/>
                    </a:lnTo>
                    <a:lnTo>
                      <a:pt x="1425" y="19"/>
                    </a:lnTo>
                    <a:lnTo>
                      <a:pt x="1429" y="19"/>
                    </a:lnTo>
                    <a:lnTo>
                      <a:pt x="1431" y="19"/>
                    </a:lnTo>
                    <a:lnTo>
                      <a:pt x="1434" y="19"/>
                    </a:lnTo>
                    <a:lnTo>
                      <a:pt x="1437" y="19"/>
                    </a:lnTo>
                    <a:lnTo>
                      <a:pt x="1439" y="19"/>
                    </a:lnTo>
                    <a:lnTo>
                      <a:pt x="1442" y="19"/>
                    </a:lnTo>
                    <a:lnTo>
                      <a:pt x="1445" y="19"/>
                    </a:lnTo>
                    <a:lnTo>
                      <a:pt x="1448" y="19"/>
                    </a:lnTo>
                    <a:lnTo>
                      <a:pt x="1451" y="19"/>
                    </a:lnTo>
                    <a:lnTo>
                      <a:pt x="1453" y="19"/>
                    </a:lnTo>
                    <a:lnTo>
                      <a:pt x="1456" y="19"/>
                    </a:lnTo>
                    <a:lnTo>
                      <a:pt x="1459" y="18"/>
                    </a:lnTo>
                    <a:lnTo>
                      <a:pt x="1462" y="18"/>
                    </a:lnTo>
                    <a:lnTo>
                      <a:pt x="1462" y="18"/>
                    </a:lnTo>
                    <a:lnTo>
                      <a:pt x="1462" y="2"/>
                    </a:lnTo>
                    <a:lnTo>
                      <a:pt x="1462" y="2"/>
                    </a:lnTo>
                    <a:lnTo>
                      <a:pt x="1459" y="2"/>
                    </a:lnTo>
                    <a:lnTo>
                      <a:pt x="1456" y="2"/>
                    </a:lnTo>
                    <a:lnTo>
                      <a:pt x="1453" y="2"/>
                    </a:lnTo>
                    <a:lnTo>
                      <a:pt x="1450" y="2"/>
                    </a:lnTo>
                    <a:lnTo>
                      <a:pt x="1448" y="2"/>
                    </a:lnTo>
                    <a:lnTo>
                      <a:pt x="1445" y="2"/>
                    </a:lnTo>
                    <a:lnTo>
                      <a:pt x="1442" y="2"/>
                    </a:lnTo>
                    <a:lnTo>
                      <a:pt x="1439" y="2"/>
                    </a:lnTo>
                    <a:lnTo>
                      <a:pt x="1437" y="2"/>
                    </a:lnTo>
                    <a:lnTo>
                      <a:pt x="1434" y="2"/>
                    </a:lnTo>
                    <a:lnTo>
                      <a:pt x="1431" y="2"/>
                    </a:lnTo>
                    <a:lnTo>
                      <a:pt x="1428" y="2"/>
                    </a:lnTo>
                    <a:lnTo>
                      <a:pt x="1425" y="2"/>
                    </a:lnTo>
                    <a:lnTo>
                      <a:pt x="1423" y="2"/>
                    </a:lnTo>
                    <a:lnTo>
                      <a:pt x="1420" y="2"/>
                    </a:lnTo>
                    <a:lnTo>
                      <a:pt x="1417" y="2"/>
                    </a:lnTo>
                    <a:lnTo>
                      <a:pt x="1415" y="2"/>
                    </a:lnTo>
                    <a:lnTo>
                      <a:pt x="1413" y="2"/>
                    </a:lnTo>
                    <a:lnTo>
                      <a:pt x="1413" y="19"/>
                    </a:lnTo>
                    <a:close/>
                    <a:moveTo>
                      <a:pt x="1512" y="18"/>
                    </a:moveTo>
                    <a:lnTo>
                      <a:pt x="1515" y="18"/>
                    </a:lnTo>
                    <a:lnTo>
                      <a:pt x="1517" y="18"/>
                    </a:lnTo>
                    <a:lnTo>
                      <a:pt x="1520" y="18"/>
                    </a:lnTo>
                    <a:lnTo>
                      <a:pt x="1523" y="18"/>
                    </a:lnTo>
                    <a:lnTo>
                      <a:pt x="1525" y="18"/>
                    </a:lnTo>
                    <a:lnTo>
                      <a:pt x="1529" y="18"/>
                    </a:lnTo>
                    <a:lnTo>
                      <a:pt x="1531" y="18"/>
                    </a:lnTo>
                    <a:lnTo>
                      <a:pt x="1534" y="18"/>
                    </a:lnTo>
                    <a:lnTo>
                      <a:pt x="1537" y="18"/>
                    </a:lnTo>
                    <a:lnTo>
                      <a:pt x="1540" y="18"/>
                    </a:lnTo>
                    <a:lnTo>
                      <a:pt x="1542" y="18"/>
                    </a:lnTo>
                    <a:lnTo>
                      <a:pt x="1545" y="18"/>
                    </a:lnTo>
                    <a:lnTo>
                      <a:pt x="1548" y="18"/>
                    </a:lnTo>
                    <a:lnTo>
                      <a:pt x="1551" y="18"/>
                    </a:lnTo>
                    <a:lnTo>
                      <a:pt x="1554" y="18"/>
                    </a:lnTo>
                    <a:lnTo>
                      <a:pt x="1556" y="18"/>
                    </a:lnTo>
                    <a:lnTo>
                      <a:pt x="1559" y="18"/>
                    </a:lnTo>
                    <a:lnTo>
                      <a:pt x="1562" y="18"/>
                    </a:lnTo>
                    <a:lnTo>
                      <a:pt x="1562" y="1"/>
                    </a:lnTo>
                    <a:lnTo>
                      <a:pt x="1559" y="1"/>
                    </a:lnTo>
                    <a:lnTo>
                      <a:pt x="1556" y="1"/>
                    </a:lnTo>
                    <a:lnTo>
                      <a:pt x="1554" y="1"/>
                    </a:lnTo>
                    <a:lnTo>
                      <a:pt x="1550" y="1"/>
                    </a:lnTo>
                    <a:lnTo>
                      <a:pt x="1548" y="1"/>
                    </a:lnTo>
                    <a:lnTo>
                      <a:pt x="1545" y="1"/>
                    </a:lnTo>
                    <a:lnTo>
                      <a:pt x="1542" y="1"/>
                    </a:lnTo>
                    <a:lnTo>
                      <a:pt x="1540" y="1"/>
                    </a:lnTo>
                    <a:lnTo>
                      <a:pt x="1537" y="1"/>
                    </a:lnTo>
                    <a:lnTo>
                      <a:pt x="1534" y="1"/>
                    </a:lnTo>
                    <a:lnTo>
                      <a:pt x="1531" y="2"/>
                    </a:lnTo>
                    <a:lnTo>
                      <a:pt x="1528" y="2"/>
                    </a:lnTo>
                    <a:lnTo>
                      <a:pt x="1525" y="2"/>
                    </a:lnTo>
                    <a:lnTo>
                      <a:pt x="1523" y="2"/>
                    </a:lnTo>
                    <a:lnTo>
                      <a:pt x="1520" y="2"/>
                    </a:lnTo>
                    <a:lnTo>
                      <a:pt x="1517" y="2"/>
                    </a:lnTo>
                    <a:lnTo>
                      <a:pt x="1515" y="2"/>
                    </a:lnTo>
                    <a:lnTo>
                      <a:pt x="1512" y="2"/>
                    </a:lnTo>
                    <a:lnTo>
                      <a:pt x="1512" y="18"/>
                    </a:lnTo>
                    <a:close/>
                    <a:moveTo>
                      <a:pt x="1570" y="43"/>
                    </a:moveTo>
                    <a:lnTo>
                      <a:pt x="1570" y="93"/>
                    </a:lnTo>
                    <a:lnTo>
                      <a:pt x="1587" y="93"/>
                    </a:lnTo>
                    <a:lnTo>
                      <a:pt x="1587" y="43"/>
                    </a:lnTo>
                    <a:lnTo>
                      <a:pt x="1570" y="43"/>
                    </a:lnTo>
                    <a:close/>
                    <a:moveTo>
                      <a:pt x="1570" y="142"/>
                    </a:moveTo>
                    <a:lnTo>
                      <a:pt x="1570" y="192"/>
                    </a:lnTo>
                    <a:lnTo>
                      <a:pt x="1587" y="192"/>
                    </a:lnTo>
                    <a:lnTo>
                      <a:pt x="1587" y="142"/>
                    </a:lnTo>
                    <a:lnTo>
                      <a:pt x="1570" y="142"/>
                    </a:lnTo>
                    <a:close/>
                    <a:moveTo>
                      <a:pt x="1570" y="242"/>
                    </a:moveTo>
                    <a:lnTo>
                      <a:pt x="1570" y="292"/>
                    </a:lnTo>
                    <a:lnTo>
                      <a:pt x="1587" y="292"/>
                    </a:lnTo>
                    <a:lnTo>
                      <a:pt x="1587" y="242"/>
                    </a:lnTo>
                    <a:lnTo>
                      <a:pt x="1570" y="242"/>
                    </a:lnTo>
                    <a:close/>
                    <a:moveTo>
                      <a:pt x="1570" y="342"/>
                    </a:moveTo>
                    <a:lnTo>
                      <a:pt x="1570" y="391"/>
                    </a:lnTo>
                    <a:lnTo>
                      <a:pt x="1587" y="391"/>
                    </a:lnTo>
                    <a:lnTo>
                      <a:pt x="1587" y="342"/>
                    </a:lnTo>
                    <a:lnTo>
                      <a:pt x="1570" y="342"/>
                    </a:lnTo>
                    <a:close/>
                    <a:moveTo>
                      <a:pt x="1570" y="441"/>
                    </a:moveTo>
                    <a:lnTo>
                      <a:pt x="1570" y="491"/>
                    </a:lnTo>
                    <a:lnTo>
                      <a:pt x="1587" y="491"/>
                    </a:lnTo>
                    <a:lnTo>
                      <a:pt x="1587" y="441"/>
                    </a:lnTo>
                    <a:lnTo>
                      <a:pt x="1570" y="441"/>
                    </a:lnTo>
                    <a:close/>
                    <a:moveTo>
                      <a:pt x="1570" y="541"/>
                    </a:moveTo>
                    <a:lnTo>
                      <a:pt x="1570" y="590"/>
                    </a:lnTo>
                    <a:lnTo>
                      <a:pt x="1587" y="590"/>
                    </a:lnTo>
                    <a:lnTo>
                      <a:pt x="1587" y="541"/>
                    </a:lnTo>
                    <a:lnTo>
                      <a:pt x="1570" y="541"/>
                    </a:lnTo>
                    <a:close/>
                    <a:moveTo>
                      <a:pt x="1570" y="640"/>
                    </a:moveTo>
                    <a:lnTo>
                      <a:pt x="1570" y="690"/>
                    </a:lnTo>
                    <a:lnTo>
                      <a:pt x="1587" y="690"/>
                    </a:lnTo>
                    <a:lnTo>
                      <a:pt x="1587" y="640"/>
                    </a:lnTo>
                    <a:lnTo>
                      <a:pt x="1570" y="640"/>
                    </a:lnTo>
                    <a:close/>
                    <a:moveTo>
                      <a:pt x="1570" y="740"/>
                    </a:moveTo>
                    <a:lnTo>
                      <a:pt x="1570" y="789"/>
                    </a:lnTo>
                    <a:lnTo>
                      <a:pt x="1587" y="789"/>
                    </a:lnTo>
                    <a:lnTo>
                      <a:pt x="1587" y="740"/>
                    </a:lnTo>
                    <a:lnTo>
                      <a:pt x="1570" y="740"/>
                    </a:lnTo>
                    <a:close/>
                    <a:moveTo>
                      <a:pt x="1570" y="839"/>
                    </a:moveTo>
                    <a:lnTo>
                      <a:pt x="1570" y="889"/>
                    </a:lnTo>
                    <a:lnTo>
                      <a:pt x="1587" y="889"/>
                    </a:lnTo>
                    <a:lnTo>
                      <a:pt x="1587" y="839"/>
                    </a:lnTo>
                    <a:lnTo>
                      <a:pt x="1570" y="839"/>
                    </a:lnTo>
                    <a:close/>
                    <a:moveTo>
                      <a:pt x="1570" y="939"/>
                    </a:moveTo>
                    <a:lnTo>
                      <a:pt x="1570" y="988"/>
                    </a:lnTo>
                    <a:lnTo>
                      <a:pt x="1587" y="988"/>
                    </a:lnTo>
                    <a:lnTo>
                      <a:pt x="1587" y="939"/>
                    </a:lnTo>
                    <a:lnTo>
                      <a:pt x="1570" y="939"/>
                    </a:lnTo>
                    <a:close/>
                    <a:moveTo>
                      <a:pt x="1570" y="1038"/>
                    </a:moveTo>
                    <a:lnTo>
                      <a:pt x="1570" y="1088"/>
                    </a:lnTo>
                    <a:lnTo>
                      <a:pt x="1587" y="1088"/>
                    </a:lnTo>
                    <a:lnTo>
                      <a:pt x="1587" y="1038"/>
                    </a:lnTo>
                    <a:lnTo>
                      <a:pt x="1570" y="1038"/>
                    </a:lnTo>
                    <a:close/>
                    <a:moveTo>
                      <a:pt x="1570" y="1138"/>
                    </a:moveTo>
                    <a:lnTo>
                      <a:pt x="1570" y="1187"/>
                    </a:lnTo>
                    <a:lnTo>
                      <a:pt x="1587" y="1187"/>
                    </a:lnTo>
                    <a:lnTo>
                      <a:pt x="1587" y="1138"/>
                    </a:lnTo>
                    <a:lnTo>
                      <a:pt x="1570" y="1138"/>
                    </a:lnTo>
                    <a:close/>
                    <a:moveTo>
                      <a:pt x="1570" y="1237"/>
                    </a:moveTo>
                    <a:lnTo>
                      <a:pt x="1570" y="1287"/>
                    </a:lnTo>
                    <a:lnTo>
                      <a:pt x="1587" y="1287"/>
                    </a:lnTo>
                    <a:lnTo>
                      <a:pt x="1587" y="1237"/>
                    </a:lnTo>
                    <a:lnTo>
                      <a:pt x="1570" y="1237"/>
                    </a:lnTo>
                    <a:close/>
                    <a:moveTo>
                      <a:pt x="1570" y="1337"/>
                    </a:moveTo>
                    <a:lnTo>
                      <a:pt x="1570" y="1387"/>
                    </a:lnTo>
                    <a:lnTo>
                      <a:pt x="1587" y="1387"/>
                    </a:lnTo>
                    <a:lnTo>
                      <a:pt x="1587" y="1337"/>
                    </a:lnTo>
                    <a:lnTo>
                      <a:pt x="1570" y="1337"/>
                    </a:lnTo>
                    <a:close/>
                    <a:moveTo>
                      <a:pt x="1570" y="1436"/>
                    </a:moveTo>
                    <a:lnTo>
                      <a:pt x="1570" y="1486"/>
                    </a:lnTo>
                    <a:lnTo>
                      <a:pt x="1587" y="1486"/>
                    </a:lnTo>
                    <a:lnTo>
                      <a:pt x="1587" y="1436"/>
                    </a:lnTo>
                    <a:lnTo>
                      <a:pt x="1570" y="1436"/>
                    </a:lnTo>
                    <a:close/>
                    <a:moveTo>
                      <a:pt x="1570" y="1536"/>
                    </a:moveTo>
                    <a:lnTo>
                      <a:pt x="1570" y="1586"/>
                    </a:lnTo>
                    <a:lnTo>
                      <a:pt x="1587" y="1586"/>
                    </a:lnTo>
                    <a:lnTo>
                      <a:pt x="1587" y="1536"/>
                    </a:lnTo>
                    <a:lnTo>
                      <a:pt x="1570" y="1536"/>
                    </a:lnTo>
                    <a:close/>
                    <a:moveTo>
                      <a:pt x="1570" y="1635"/>
                    </a:moveTo>
                    <a:lnTo>
                      <a:pt x="1570" y="1685"/>
                    </a:lnTo>
                    <a:lnTo>
                      <a:pt x="1587" y="1685"/>
                    </a:lnTo>
                    <a:lnTo>
                      <a:pt x="1587" y="1635"/>
                    </a:lnTo>
                    <a:lnTo>
                      <a:pt x="1570" y="1635"/>
                    </a:lnTo>
                    <a:close/>
                    <a:moveTo>
                      <a:pt x="1570" y="1735"/>
                    </a:moveTo>
                    <a:lnTo>
                      <a:pt x="1570" y="1785"/>
                    </a:lnTo>
                    <a:lnTo>
                      <a:pt x="1587" y="1785"/>
                    </a:lnTo>
                    <a:lnTo>
                      <a:pt x="1587" y="1735"/>
                    </a:lnTo>
                    <a:lnTo>
                      <a:pt x="1570" y="1735"/>
                    </a:lnTo>
                    <a:close/>
                    <a:moveTo>
                      <a:pt x="1570" y="1834"/>
                    </a:moveTo>
                    <a:lnTo>
                      <a:pt x="1570" y="1884"/>
                    </a:lnTo>
                    <a:lnTo>
                      <a:pt x="1587" y="1884"/>
                    </a:lnTo>
                    <a:lnTo>
                      <a:pt x="1587" y="1834"/>
                    </a:lnTo>
                    <a:lnTo>
                      <a:pt x="1570" y="1834"/>
                    </a:lnTo>
                    <a:close/>
                    <a:moveTo>
                      <a:pt x="1596" y="1925"/>
                    </a:moveTo>
                    <a:lnTo>
                      <a:pt x="1598" y="1925"/>
                    </a:lnTo>
                    <a:lnTo>
                      <a:pt x="1601" y="1925"/>
                    </a:lnTo>
                    <a:lnTo>
                      <a:pt x="1603" y="1925"/>
                    </a:lnTo>
                    <a:lnTo>
                      <a:pt x="1606" y="1925"/>
                    </a:lnTo>
                    <a:lnTo>
                      <a:pt x="1609" y="1925"/>
                    </a:lnTo>
                    <a:lnTo>
                      <a:pt x="1612" y="1925"/>
                    </a:lnTo>
                    <a:lnTo>
                      <a:pt x="1615" y="1925"/>
                    </a:lnTo>
                    <a:lnTo>
                      <a:pt x="1617" y="1925"/>
                    </a:lnTo>
                    <a:lnTo>
                      <a:pt x="1620" y="1925"/>
                    </a:lnTo>
                    <a:lnTo>
                      <a:pt x="1623" y="1925"/>
                    </a:lnTo>
                    <a:lnTo>
                      <a:pt x="1626" y="1925"/>
                    </a:lnTo>
                    <a:lnTo>
                      <a:pt x="1629" y="1925"/>
                    </a:lnTo>
                    <a:lnTo>
                      <a:pt x="1631" y="1925"/>
                    </a:lnTo>
                    <a:lnTo>
                      <a:pt x="1634" y="1925"/>
                    </a:lnTo>
                    <a:lnTo>
                      <a:pt x="1637" y="1925"/>
                    </a:lnTo>
                    <a:lnTo>
                      <a:pt x="1640" y="1925"/>
                    </a:lnTo>
                    <a:lnTo>
                      <a:pt x="1642" y="1925"/>
                    </a:lnTo>
                    <a:lnTo>
                      <a:pt x="1645" y="1925"/>
                    </a:lnTo>
                    <a:lnTo>
                      <a:pt x="1645" y="1908"/>
                    </a:lnTo>
                    <a:lnTo>
                      <a:pt x="1642" y="1908"/>
                    </a:lnTo>
                    <a:lnTo>
                      <a:pt x="1640" y="1908"/>
                    </a:lnTo>
                    <a:lnTo>
                      <a:pt x="1637" y="1908"/>
                    </a:lnTo>
                    <a:lnTo>
                      <a:pt x="1634" y="1908"/>
                    </a:lnTo>
                    <a:lnTo>
                      <a:pt x="1631" y="1908"/>
                    </a:lnTo>
                    <a:lnTo>
                      <a:pt x="1628" y="1908"/>
                    </a:lnTo>
                    <a:lnTo>
                      <a:pt x="1626" y="1908"/>
                    </a:lnTo>
                    <a:lnTo>
                      <a:pt x="1623" y="1908"/>
                    </a:lnTo>
                    <a:lnTo>
                      <a:pt x="1620" y="1908"/>
                    </a:lnTo>
                    <a:lnTo>
                      <a:pt x="1617" y="1908"/>
                    </a:lnTo>
                    <a:lnTo>
                      <a:pt x="1615" y="1909"/>
                    </a:lnTo>
                    <a:lnTo>
                      <a:pt x="1612" y="1909"/>
                    </a:lnTo>
                    <a:lnTo>
                      <a:pt x="1609" y="1909"/>
                    </a:lnTo>
                    <a:lnTo>
                      <a:pt x="1606" y="1909"/>
                    </a:lnTo>
                    <a:lnTo>
                      <a:pt x="1603" y="1909"/>
                    </a:lnTo>
                    <a:lnTo>
                      <a:pt x="1601" y="1909"/>
                    </a:lnTo>
                    <a:lnTo>
                      <a:pt x="1598" y="1909"/>
                    </a:lnTo>
                    <a:lnTo>
                      <a:pt x="1596" y="1909"/>
                    </a:lnTo>
                    <a:lnTo>
                      <a:pt x="1596" y="1925"/>
                    </a:lnTo>
                    <a:close/>
                    <a:moveTo>
                      <a:pt x="1654" y="1867"/>
                    </a:moveTo>
                    <a:lnTo>
                      <a:pt x="1654" y="1817"/>
                    </a:lnTo>
                    <a:lnTo>
                      <a:pt x="1637" y="1817"/>
                    </a:lnTo>
                    <a:lnTo>
                      <a:pt x="1637" y="1867"/>
                    </a:lnTo>
                    <a:lnTo>
                      <a:pt x="1654" y="1867"/>
                    </a:lnTo>
                    <a:close/>
                    <a:moveTo>
                      <a:pt x="1654" y="1767"/>
                    </a:moveTo>
                    <a:lnTo>
                      <a:pt x="1654" y="1717"/>
                    </a:lnTo>
                    <a:lnTo>
                      <a:pt x="1637" y="1717"/>
                    </a:lnTo>
                    <a:lnTo>
                      <a:pt x="1637" y="1767"/>
                    </a:lnTo>
                    <a:lnTo>
                      <a:pt x="1654" y="1767"/>
                    </a:lnTo>
                    <a:close/>
                    <a:moveTo>
                      <a:pt x="1654" y="1668"/>
                    </a:moveTo>
                    <a:lnTo>
                      <a:pt x="1654" y="1618"/>
                    </a:lnTo>
                    <a:lnTo>
                      <a:pt x="1637" y="1618"/>
                    </a:lnTo>
                    <a:lnTo>
                      <a:pt x="1637" y="1668"/>
                    </a:lnTo>
                    <a:lnTo>
                      <a:pt x="1654" y="1668"/>
                    </a:lnTo>
                    <a:close/>
                    <a:moveTo>
                      <a:pt x="1654" y="1568"/>
                    </a:moveTo>
                    <a:lnTo>
                      <a:pt x="1654" y="1518"/>
                    </a:lnTo>
                    <a:lnTo>
                      <a:pt x="1637" y="1518"/>
                    </a:lnTo>
                    <a:lnTo>
                      <a:pt x="1637" y="1568"/>
                    </a:lnTo>
                    <a:lnTo>
                      <a:pt x="1654" y="1568"/>
                    </a:lnTo>
                    <a:close/>
                    <a:moveTo>
                      <a:pt x="1654" y="1469"/>
                    </a:moveTo>
                    <a:lnTo>
                      <a:pt x="1654" y="1419"/>
                    </a:lnTo>
                    <a:lnTo>
                      <a:pt x="1637" y="1419"/>
                    </a:lnTo>
                    <a:lnTo>
                      <a:pt x="1637" y="1469"/>
                    </a:lnTo>
                    <a:lnTo>
                      <a:pt x="1654" y="1469"/>
                    </a:lnTo>
                    <a:close/>
                    <a:moveTo>
                      <a:pt x="1654" y="1369"/>
                    </a:moveTo>
                    <a:lnTo>
                      <a:pt x="1654" y="1319"/>
                    </a:lnTo>
                    <a:lnTo>
                      <a:pt x="1637" y="1319"/>
                    </a:lnTo>
                    <a:lnTo>
                      <a:pt x="1637" y="1369"/>
                    </a:lnTo>
                    <a:lnTo>
                      <a:pt x="1654" y="1369"/>
                    </a:lnTo>
                    <a:close/>
                    <a:moveTo>
                      <a:pt x="1654" y="1270"/>
                    </a:moveTo>
                    <a:lnTo>
                      <a:pt x="1654" y="1220"/>
                    </a:lnTo>
                    <a:lnTo>
                      <a:pt x="1637" y="1220"/>
                    </a:lnTo>
                    <a:lnTo>
                      <a:pt x="1637" y="1270"/>
                    </a:lnTo>
                    <a:lnTo>
                      <a:pt x="1654" y="1270"/>
                    </a:lnTo>
                    <a:close/>
                    <a:moveTo>
                      <a:pt x="1654" y="1170"/>
                    </a:moveTo>
                    <a:lnTo>
                      <a:pt x="1654" y="1120"/>
                    </a:lnTo>
                    <a:lnTo>
                      <a:pt x="1637" y="1120"/>
                    </a:lnTo>
                    <a:lnTo>
                      <a:pt x="1637" y="1170"/>
                    </a:lnTo>
                    <a:lnTo>
                      <a:pt x="1654" y="1170"/>
                    </a:lnTo>
                    <a:close/>
                    <a:moveTo>
                      <a:pt x="1654" y="1070"/>
                    </a:moveTo>
                    <a:lnTo>
                      <a:pt x="1654" y="1021"/>
                    </a:lnTo>
                    <a:lnTo>
                      <a:pt x="1637" y="1021"/>
                    </a:lnTo>
                    <a:lnTo>
                      <a:pt x="1637" y="1070"/>
                    </a:lnTo>
                    <a:lnTo>
                      <a:pt x="1654" y="1070"/>
                    </a:lnTo>
                    <a:close/>
                    <a:moveTo>
                      <a:pt x="1654" y="971"/>
                    </a:moveTo>
                    <a:lnTo>
                      <a:pt x="1654" y="921"/>
                    </a:lnTo>
                    <a:lnTo>
                      <a:pt x="1637" y="921"/>
                    </a:lnTo>
                    <a:lnTo>
                      <a:pt x="1637" y="971"/>
                    </a:lnTo>
                    <a:lnTo>
                      <a:pt x="1654" y="971"/>
                    </a:lnTo>
                    <a:close/>
                    <a:moveTo>
                      <a:pt x="1654" y="871"/>
                    </a:moveTo>
                    <a:lnTo>
                      <a:pt x="1654" y="822"/>
                    </a:lnTo>
                    <a:lnTo>
                      <a:pt x="1637" y="822"/>
                    </a:lnTo>
                    <a:lnTo>
                      <a:pt x="1637" y="871"/>
                    </a:lnTo>
                    <a:lnTo>
                      <a:pt x="1654" y="871"/>
                    </a:lnTo>
                    <a:close/>
                    <a:moveTo>
                      <a:pt x="1654" y="772"/>
                    </a:moveTo>
                    <a:lnTo>
                      <a:pt x="1654" y="722"/>
                    </a:lnTo>
                    <a:lnTo>
                      <a:pt x="1637" y="722"/>
                    </a:lnTo>
                    <a:lnTo>
                      <a:pt x="1637" y="772"/>
                    </a:lnTo>
                    <a:lnTo>
                      <a:pt x="1654" y="772"/>
                    </a:lnTo>
                    <a:close/>
                    <a:moveTo>
                      <a:pt x="1654" y="672"/>
                    </a:moveTo>
                    <a:lnTo>
                      <a:pt x="1654" y="623"/>
                    </a:lnTo>
                    <a:lnTo>
                      <a:pt x="1637" y="623"/>
                    </a:lnTo>
                    <a:lnTo>
                      <a:pt x="1637" y="672"/>
                    </a:lnTo>
                    <a:lnTo>
                      <a:pt x="1654" y="672"/>
                    </a:lnTo>
                    <a:close/>
                    <a:moveTo>
                      <a:pt x="1654" y="573"/>
                    </a:moveTo>
                    <a:lnTo>
                      <a:pt x="1654" y="523"/>
                    </a:lnTo>
                    <a:lnTo>
                      <a:pt x="1637" y="523"/>
                    </a:lnTo>
                    <a:lnTo>
                      <a:pt x="1637" y="573"/>
                    </a:lnTo>
                    <a:lnTo>
                      <a:pt x="1654" y="573"/>
                    </a:lnTo>
                    <a:close/>
                    <a:moveTo>
                      <a:pt x="1654" y="473"/>
                    </a:moveTo>
                    <a:lnTo>
                      <a:pt x="1654" y="424"/>
                    </a:lnTo>
                    <a:lnTo>
                      <a:pt x="1637" y="424"/>
                    </a:lnTo>
                    <a:lnTo>
                      <a:pt x="1637" y="473"/>
                    </a:lnTo>
                    <a:lnTo>
                      <a:pt x="1654" y="473"/>
                    </a:lnTo>
                    <a:close/>
                    <a:moveTo>
                      <a:pt x="1654" y="374"/>
                    </a:moveTo>
                    <a:lnTo>
                      <a:pt x="1654" y="324"/>
                    </a:lnTo>
                    <a:lnTo>
                      <a:pt x="1637" y="324"/>
                    </a:lnTo>
                    <a:lnTo>
                      <a:pt x="1637" y="374"/>
                    </a:lnTo>
                    <a:lnTo>
                      <a:pt x="1654" y="374"/>
                    </a:lnTo>
                    <a:close/>
                    <a:moveTo>
                      <a:pt x="1654" y="274"/>
                    </a:moveTo>
                    <a:lnTo>
                      <a:pt x="1654" y="224"/>
                    </a:lnTo>
                    <a:lnTo>
                      <a:pt x="1637" y="224"/>
                    </a:lnTo>
                    <a:lnTo>
                      <a:pt x="1637" y="274"/>
                    </a:lnTo>
                    <a:lnTo>
                      <a:pt x="1654" y="274"/>
                    </a:lnTo>
                    <a:close/>
                    <a:moveTo>
                      <a:pt x="1654" y="175"/>
                    </a:moveTo>
                    <a:lnTo>
                      <a:pt x="1654" y="125"/>
                    </a:lnTo>
                    <a:lnTo>
                      <a:pt x="1637" y="125"/>
                    </a:lnTo>
                    <a:lnTo>
                      <a:pt x="1637" y="175"/>
                    </a:lnTo>
                    <a:lnTo>
                      <a:pt x="1654" y="175"/>
                    </a:lnTo>
                    <a:close/>
                    <a:moveTo>
                      <a:pt x="1654" y="75"/>
                    </a:moveTo>
                    <a:lnTo>
                      <a:pt x="1654" y="25"/>
                    </a:lnTo>
                    <a:lnTo>
                      <a:pt x="1637" y="25"/>
                    </a:lnTo>
                    <a:lnTo>
                      <a:pt x="1637" y="75"/>
                    </a:lnTo>
                    <a:lnTo>
                      <a:pt x="1654" y="75"/>
                    </a:lnTo>
                    <a:close/>
                    <a:moveTo>
                      <a:pt x="1679" y="17"/>
                    </a:moveTo>
                    <a:lnTo>
                      <a:pt x="1681" y="17"/>
                    </a:lnTo>
                    <a:lnTo>
                      <a:pt x="1684" y="17"/>
                    </a:lnTo>
                    <a:lnTo>
                      <a:pt x="1687" y="17"/>
                    </a:lnTo>
                    <a:lnTo>
                      <a:pt x="1689" y="17"/>
                    </a:lnTo>
                    <a:lnTo>
                      <a:pt x="1693" y="17"/>
                    </a:lnTo>
                    <a:lnTo>
                      <a:pt x="1695" y="17"/>
                    </a:lnTo>
                    <a:lnTo>
                      <a:pt x="1698" y="17"/>
                    </a:lnTo>
                    <a:lnTo>
                      <a:pt x="1701" y="17"/>
                    </a:lnTo>
                    <a:lnTo>
                      <a:pt x="1703" y="17"/>
                    </a:lnTo>
                    <a:lnTo>
                      <a:pt x="1706" y="17"/>
                    </a:lnTo>
                    <a:lnTo>
                      <a:pt x="1709" y="17"/>
                    </a:lnTo>
                    <a:lnTo>
                      <a:pt x="1712" y="17"/>
                    </a:lnTo>
                    <a:lnTo>
                      <a:pt x="1715" y="17"/>
                    </a:lnTo>
                    <a:lnTo>
                      <a:pt x="1717" y="17"/>
                    </a:lnTo>
                    <a:lnTo>
                      <a:pt x="1720" y="17"/>
                    </a:lnTo>
                    <a:lnTo>
                      <a:pt x="1723" y="17"/>
                    </a:lnTo>
                    <a:lnTo>
                      <a:pt x="1726" y="17"/>
                    </a:lnTo>
                    <a:lnTo>
                      <a:pt x="1728" y="17"/>
                    </a:lnTo>
                    <a:lnTo>
                      <a:pt x="1728" y="0"/>
                    </a:lnTo>
                    <a:lnTo>
                      <a:pt x="1726" y="1"/>
                    </a:lnTo>
                    <a:lnTo>
                      <a:pt x="1723" y="1"/>
                    </a:lnTo>
                    <a:lnTo>
                      <a:pt x="1720" y="1"/>
                    </a:lnTo>
                    <a:lnTo>
                      <a:pt x="1717" y="1"/>
                    </a:lnTo>
                    <a:lnTo>
                      <a:pt x="1715" y="1"/>
                    </a:lnTo>
                    <a:lnTo>
                      <a:pt x="1712" y="1"/>
                    </a:lnTo>
                    <a:lnTo>
                      <a:pt x="1709" y="1"/>
                    </a:lnTo>
                    <a:lnTo>
                      <a:pt x="1706" y="1"/>
                    </a:lnTo>
                    <a:lnTo>
                      <a:pt x="1703" y="1"/>
                    </a:lnTo>
                    <a:lnTo>
                      <a:pt x="1701" y="1"/>
                    </a:lnTo>
                    <a:lnTo>
                      <a:pt x="1698" y="1"/>
                    </a:lnTo>
                    <a:lnTo>
                      <a:pt x="1695" y="1"/>
                    </a:lnTo>
                    <a:lnTo>
                      <a:pt x="1692" y="1"/>
                    </a:lnTo>
                    <a:lnTo>
                      <a:pt x="1689" y="1"/>
                    </a:lnTo>
                    <a:lnTo>
                      <a:pt x="1687" y="1"/>
                    </a:lnTo>
                    <a:lnTo>
                      <a:pt x="1684" y="1"/>
                    </a:lnTo>
                    <a:lnTo>
                      <a:pt x="1681" y="1"/>
                    </a:lnTo>
                    <a:lnTo>
                      <a:pt x="1679" y="1"/>
                    </a:lnTo>
                    <a:lnTo>
                      <a:pt x="1679" y="17"/>
                    </a:lnTo>
                    <a:close/>
                    <a:moveTo>
                      <a:pt x="1779" y="16"/>
                    </a:moveTo>
                    <a:lnTo>
                      <a:pt x="1781" y="16"/>
                    </a:lnTo>
                    <a:lnTo>
                      <a:pt x="1784" y="16"/>
                    </a:lnTo>
                    <a:lnTo>
                      <a:pt x="1787" y="16"/>
                    </a:lnTo>
                    <a:lnTo>
                      <a:pt x="1789" y="16"/>
                    </a:lnTo>
                    <a:lnTo>
                      <a:pt x="1793" y="16"/>
                    </a:lnTo>
                    <a:lnTo>
                      <a:pt x="1795" y="16"/>
                    </a:lnTo>
                    <a:lnTo>
                      <a:pt x="1798" y="16"/>
                    </a:lnTo>
                    <a:lnTo>
                      <a:pt x="1801" y="16"/>
                    </a:lnTo>
                    <a:lnTo>
                      <a:pt x="1804" y="16"/>
                    </a:lnTo>
                    <a:lnTo>
                      <a:pt x="1806" y="16"/>
                    </a:lnTo>
                    <a:lnTo>
                      <a:pt x="1809" y="16"/>
                    </a:lnTo>
                    <a:lnTo>
                      <a:pt x="1812" y="16"/>
                    </a:lnTo>
                    <a:lnTo>
                      <a:pt x="1815" y="16"/>
                    </a:lnTo>
                    <a:lnTo>
                      <a:pt x="1818" y="16"/>
                    </a:lnTo>
                    <a:lnTo>
                      <a:pt x="1820" y="16"/>
                    </a:lnTo>
                    <a:lnTo>
                      <a:pt x="1823" y="16"/>
                    </a:lnTo>
                    <a:lnTo>
                      <a:pt x="1826" y="16"/>
                    </a:lnTo>
                    <a:lnTo>
                      <a:pt x="1828" y="16"/>
                    </a:lnTo>
                    <a:lnTo>
                      <a:pt x="1828" y="0"/>
                    </a:lnTo>
                    <a:lnTo>
                      <a:pt x="1826" y="0"/>
                    </a:lnTo>
                    <a:lnTo>
                      <a:pt x="1823" y="0"/>
                    </a:lnTo>
                    <a:lnTo>
                      <a:pt x="1820" y="0"/>
                    </a:lnTo>
                    <a:lnTo>
                      <a:pt x="1818" y="0"/>
                    </a:lnTo>
                    <a:lnTo>
                      <a:pt x="1814" y="0"/>
                    </a:lnTo>
                    <a:lnTo>
                      <a:pt x="1812" y="0"/>
                    </a:lnTo>
                    <a:lnTo>
                      <a:pt x="1809" y="0"/>
                    </a:lnTo>
                    <a:lnTo>
                      <a:pt x="1806" y="0"/>
                    </a:lnTo>
                    <a:lnTo>
                      <a:pt x="1804" y="0"/>
                    </a:lnTo>
                    <a:lnTo>
                      <a:pt x="1801" y="0"/>
                    </a:lnTo>
                    <a:lnTo>
                      <a:pt x="1798" y="0"/>
                    </a:lnTo>
                    <a:lnTo>
                      <a:pt x="1795" y="0"/>
                    </a:lnTo>
                    <a:lnTo>
                      <a:pt x="1792" y="0"/>
                    </a:lnTo>
                    <a:lnTo>
                      <a:pt x="1789" y="0"/>
                    </a:lnTo>
                    <a:lnTo>
                      <a:pt x="1787" y="0"/>
                    </a:lnTo>
                    <a:lnTo>
                      <a:pt x="1784" y="0"/>
                    </a:lnTo>
                    <a:lnTo>
                      <a:pt x="1781" y="0"/>
                    </a:lnTo>
                    <a:lnTo>
                      <a:pt x="1779" y="0"/>
                    </a:lnTo>
                    <a:lnTo>
                      <a:pt x="1779" y="16"/>
                    </a:lnTo>
                    <a:close/>
                    <a:moveTo>
                      <a:pt x="1845" y="32"/>
                    </a:moveTo>
                    <a:lnTo>
                      <a:pt x="1845" y="82"/>
                    </a:lnTo>
                    <a:lnTo>
                      <a:pt x="1862" y="82"/>
                    </a:lnTo>
                    <a:lnTo>
                      <a:pt x="1862" y="32"/>
                    </a:lnTo>
                    <a:lnTo>
                      <a:pt x="1845" y="32"/>
                    </a:lnTo>
                    <a:close/>
                    <a:moveTo>
                      <a:pt x="1845" y="132"/>
                    </a:moveTo>
                    <a:lnTo>
                      <a:pt x="1845" y="182"/>
                    </a:lnTo>
                    <a:lnTo>
                      <a:pt x="1862" y="182"/>
                    </a:lnTo>
                    <a:lnTo>
                      <a:pt x="1862" y="132"/>
                    </a:lnTo>
                    <a:lnTo>
                      <a:pt x="1845" y="132"/>
                    </a:lnTo>
                    <a:close/>
                    <a:moveTo>
                      <a:pt x="1845" y="231"/>
                    </a:moveTo>
                    <a:lnTo>
                      <a:pt x="1845" y="281"/>
                    </a:lnTo>
                    <a:lnTo>
                      <a:pt x="1862" y="281"/>
                    </a:lnTo>
                    <a:lnTo>
                      <a:pt x="1862" y="231"/>
                    </a:lnTo>
                    <a:lnTo>
                      <a:pt x="1845" y="231"/>
                    </a:lnTo>
                    <a:close/>
                    <a:moveTo>
                      <a:pt x="1845" y="331"/>
                    </a:moveTo>
                    <a:lnTo>
                      <a:pt x="1845" y="381"/>
                    </a:lnTo>
                    <a:lnTo>
                      <a:pt x="1862" y="381"/>
                    </a:lnTo>
                    <a:lnTo>
                      <a:pt x="1862" y="331"/>
                    </a:lnTo>
                    <a:lnTo>
                      <a:pt x="1845" y="331"/>
                    </a:lnTo>
                    <a:close/>
                    <a:moveTo>
                      <a:pt x="1845" y="431"/>
                    </a:moveTo>
                    <a:lnTo>
                      <a:pt x="1845" y="480"/>
                    </a:lnTo>
                    <a:lnTo>
                      <a:pt x="1862" y="480"/>
                    </a:lnTo>
                    <a:lnTo>
                      <a:pt x="1862" y="431"/>
                    </a:lnTo>
                    <a:lnTo>
                      <a:pt x="1845" y="431"/>
                    </a:lnTo>
                    <a:close/>
                    <a:moveTo>
                      <a:pt x="1845" y="530"/>
                    </a:moveTo>
                    <a:lnTo>
                      <a:pt x="1845" y="580"/>
                    </a:lnTo>
                    <a:lnTo>
                      <a:pt x="1862" y="580"/>
                    </a:lnTo>
                    <a:lnTo>
                      <a:pt x="1862" y="530"/>
                    </a:lnTo>
                    <a:lnTo>
                      <a:pt x="1845" y="530"/>
                    </a:lnTo>
                    <a:close/>
                    <a:moveTo>
                      <a:pt x="1845" y="630"/>
                    </a:moveTo>
                    <a:lnTo>
                      <a:pt x="1845" y="679"/>
                    </a:lnTo>
                    <a:lnTo>
                      <a:pt x="1862" y="679"/>
                    </a:lnTo>
                    <a:lnTo>
                      <a:pt x="1862" y="630"/>
                    </a:lnTo>
                    <a:lnTo>
                      <a:pt x="1845" y="630"/>
                    </a:lnTo>
                    <a:close/>
                    <a:moveTo>
                      <a:pt x="1845" y="729"/>
                    </a:moveTo>
                    <a:lnTo>
                      <a:pt x="1845" y="779"/>
                    </a:lnTo>
                    <a:lnTo>
                      <a:pt x="1862" y="779"/>
                    </a:lnTo>
                    <a:lnTo>
                      <a:pt x="1862" y="729"/>
                    </a:lnTo>
                    <a:lnTo>
                      <a:pt x="1845" y="729"/>
                    </a:lnTo>
                    <a:close/>
                    <a:moveTo>
                      <a:pt x="1845" y="829"/>
                    </a:moveTo>
                    <a:lnTo>
                      <a:pt x="1845" y="878"/>
                    </a:lnTo>
                    <a:lnTo>
                      <a:pt x="1862" y="878"/>
                    </a:lnTo>
                    <a:lnTo>
                      <a:pt x="1862" y="829"/>
                    </a:lnTo>
                    <a:lnTo>
                      <a:pt x="1845" y="829"/>
                    </a:lnTo>
                    <a:close/>
                    <a:moveTo>
                      <a:pt x="1845" y="928"/>
                    </a:moveTo>
                    <a:lnTo>
                      <a:pt x="1845" y="978"/>
                    </a:lnTo>
                    <a:lnTo>
                      <a:pt x="1862" y="978"/>
                    </a:lnTo>
                    <a:lnTo>
                      <a:pt x="1862" y="928"/>
                    </a:lnTo>
                    <a:lnTo>
                      <a:pt x="1845" y="928"/>
                    </a:lnTo>
                    <a:close/>
                    <a:moveTo>
                      <a:pt x="1845" y="1028"/>
                    </a:moveTo>
                    <a:lnTo>
                      <a:pt x="1845" y="1077"/>
                    </a:lnTo>
                    <a:lnTo>
                      <a:pt x="1862" y="1077"/>
                    </a:lnTo>
                    <a:lnTo>
                      <a:pt x="1862" y="1028"/>
                    </a:lnTo>
                    <a:lnTo>
                      <a:pt x="1845" y="1028"/>
                    </a:lnTo>
                    <a:close/>
                    <a:moveTo>
                      <a:pt x="1845" y="1127"/>
                    </a:moveTo>
                    <a:lnTo>
                      <a:pt x="1845" y="1177"/>
                    </a:lnTo>
                    <a:lnTo>
                      <a:pt x="1862" y="1177"/>
                    </a:lnTo>
                    <a:lnTo>
                      <a:pt x="1862" y="1127"/>
                    </a:lnTo>
                    <a:lnTo>
                      <a:pt x="1845" y="1127"/>
                    </a:lnTo>
                    <a:close/>
                    <a:moveTo>
                      <a:pt x="1845" y="1227"/>
                    </a:moveTo>
                    <a:lnTo>
                      <a:pt x="1845" y="1277"/>
                    </a:lnTo>
                    <a:lnTo>
                      <a:pt x="1862" y="1277"/>
                    </a:lnTo>
                    <a:lnTo>
                      <a:pt x="1862" y="1227"/>
                    </a:lnTo>
                    <a:lnTo>
                      <a:pt x="1845" y="1227"/>
                    </a:lnTo>
                    <a:close/>
                    <a:moveTo>
                      <a:pt x="1845" y="1326"/>
                    </a:moveTo>
                    <a:lnTo>
                      <a:pt x="1845" y="1376"/>
                    </a:lnTo>
                    <a:lnTo>
                      <a:pt x="1862" y="1376"/>
                    </a:lnTo>
                    <a:lnTo>
                      <a:pt x="1862" y="1326"/>
                    </a:lnTo>
                    <a:lnTo>
                      <a:pt x="1845" y="1326"/>
                    </a:lnTo>
                    <a:close/>
                    <a:moveTo>
                      <a:pt x="1845" y="1426"/>
                    </a:moveTo>
                    <a:lnTo>
                      <a:pt x="1845" y="1476"/>
                    </a:lnTo>
                    <a:lnTo>
                      <a:pt x="1862" y="1476"/>
                    </a:lnTo>
                    <a:lnTo>
                      <a:pt x="1862" y="1426"/>
                    </a:lnTo>
                    <a:lnTo>
                      <a:pt x="1845" y="1426"/>
                    </a:lnTo>
                    <a:close/>
                    <a:moveTo>
                      <a:pt x="1845" y="1525"/>
                    </a:moveTo>
                    <a:lnTo>
                      <a:pt x="1845" y="1575"/>
                    </a:lnTo>
                    <a:lnTo>
                      <a:pt x="1862" y="1575"/>
                    </a:lnTo>
                    <a:lnTo>
                      <a:pt x="1862" y="1525"/>
                    </a:lnTo>
                    <a:lnTo>
                      <a:pt x="1845" y="1525"/>
                    </a:lnTo>
                    <a:close/>
                    <a:moveTo>
                      <a:pt x="1845" y="1625"/>
                    </a:moveTo>
                    <a:lnTo>
                      <a:pt x="1845" y="1675"/>
                    </a:lnTo>
                    <a:lnTo>
                      <a:pt x="1862" y="1675"/>
                    </a:lnTo>
                    <a:lnTo>
                      <a:pt x="1862" y="1625"/>
                    </a:lnTo>
                    <a:lnTo>
                      <a:pt x="1845" y="1625"/>
                    </a:lnTo>
                    <a:close/>
                    <a:moveTo>
                      <a:pt x="1845" y="1724"/>
                    </a:moveTo>
                    <a:lnTo>
                      <a:pt x="1845" y="1774"/>
                    </a:lnTo>
                    <a:lnTo>
                      <a:pt x="1862" y="1774"/>
                    </a:lnTo>
                    <a:lnTo>
                      <a:pt x="1862" y="1724"/>
                    </a:lnTo>
                    <a:lnTo>
                      <a:pt x="1845" y="1724"/>
                    </a:lnTo>
                    <a:close/>
                    <a:moveTo>
                      <a:pt x="1845" y="1824"/>
                    </a:moveTo>
                    <a:lnTo>
                      <a:pt x="1845" y="1874"/>
                    </a:lnTo>
                    <a:lnTo>
                      <a:pt x="1862" y="1874"/>
                    </a:lnTo>
                    <a:lnTo>
                      <a:pt x="1862" y="1824"/>
                    </a:lnTo>
                    <a:lnTo>
                      <a:pt x="1845" y="1824"/>
                    </a:lnTo>
                    <a:close/>
                    <a:moveTo>
                      <a:pt x="1862" y="1924"/>
                    </a:moveTo>
                    <a:lnTo>
                      <a:pt x="1865" y="1924"/>
                    </a:lnTo>
                    <a:lnTo>
                      <a:pt x="1867" y="1924"/>
                    </a:lnTo>
                    <a:lnTo>
                      <a:pt x="1870" y="1924"/>
                    </a:lnTo>
                    <a:lnTo>
                      <a:pt x="1873" y="1924"/>
                    </a:lnTo>
                    <a:lnTo>
                      <a:pt x="1876" y="1924"/>
                    </a:lnTo>
                    <a:lnTo>
                      <a:pt x="1879" y="1924"/>
                    </a:lnTo>
                    <a:lnTo>
                      <a:pt x="1881" y="1924"/>
                    </a:lnTo>
                    <a:lnTo>
                      <a:pt x="1884" y="1924"/>
                    </a:lnTo>
                    <a:lnTo>
                      <a:pt x="1887" y="1924"/>
                    </a:lnTo>
                    <a:lnTo>
                      <a:pt x="1890" y="1924"/>
                    </a:lnTo>
                    <a:lnTo>
                      <a:pt x="1892" y="1924"/>
                    </a:lnTo>
                    <a:lnTo>
                      <a:pt x="1895" y="1924"/>
                    </a:lnTo>
                    <a:lnTo>
                      <a:pt x="1898" y="1924"/>
                    </a:lnTo>
                    <a:lnTo>
                      <a:pt x="1901" y="1924"/>
                    </a:lnTo>
                    <a:lnTo>
                      <a:pt x="1904" y="1924"/>
                    </a:lnTo>
                    <a:lnTo>
                      <a:pt x="1906" y="1924"/>
                    </a:lnTo>
                    <a:lnTo>
                      <a:pt x="1909" y="1924"/>
                    </a:lnTo>
                    <a:lnTo>
                      <a:pt x="1911" y="1924"/>
                    </a:lnTo>
                    <a:lnTo>
                      <a:pt x="1911" y="1907"/>
                    </a:lnTo>
                    <a:lnTo>
                      <a:pt x="1909" y="1907"/>
                    </a:lnTo>
                    <a:lnTo>
                      <a:pt x="1906" y="1907"/>
                    </a:lnTo>
                    <a:lnTo>
                      <a:pt x="1904" y="1907"/>
                    </a:lnTo>
                    <a:lnTo>
                      <a:pt x="1901" y="1907"/>
                    </a:lnTo>
                    <a:lnTo>
                      <a:pt x="1898" y="1907"/>
                    </a:lnTo>
                    <a:lnTo>
                      <a:pt x="1895" y="1907"/>
                    </a:lnTo>
                    <a:lnTo>
                      <a:pt x="1892" y="1907"/>
                    </a:lnTo>
                    <a:lnTo>
                      <a:pt x="1890" y="1907"/>
                    </a:lnTo>
                    <a:lnTo>
                      <a:pt x="1887" y="1907"/>
                    </a:lnTo>
                    <a:lnTo>
                      <a:pt x="1884" y="1907"/>
                    </a:lnTo>
                    <a:lnTo>
                      <a:pt x="1881" y="1907"/>
                    </a:lnTo>
                    <a:lnTo>
                      <a:pt x="1879" y="1907"/>
                    </a:lnTo>
                    <a:lnTo>
                      <a:pt x="1876" y="1907"/>
                    </a:lnTo>
                    <a:lnTo>
                      <a:pt x="1873" y="1907"/>
                    </a:lnTo>
                    <a:lnTo>
                      <a:pt x="1870" y="1907"/>
                    </a:lnTo>
                    <a:lnTo>
                      <a:pt x="1867" y="1907"/>
                    </a:lnTo>
                    <a:lnTo>
                      <a:pt x="1865" y="1907"/>
                    </a:lnTo>
                    <a:lnTo>
                      <a:pt x="1862" y="1907"/>
                    </a:lnTo>
                    <a:lnTo>
                      <a:pt x="1862" y="1924"/>
                    </a:lnTo>
                    <a:close/>
                    <a:moveTo>
                      <a:pt x="1943" y="1888"/>
                    </a:moveTo>
                    <a:lnTo>
                      <a:pt x="1943" y="1839"/>
                    </a:lnTo>
                    <a:lnTo>
                      <a:pt x="1926" y="1839"/>
                    </a:lnTo>
                    <a:lnTo>
                      <a:pt x="1926" y="1888"/>
                    </a:lnTo>
                    <a:lnTo>
                      <a:pt x="1943" y="1888"/>
                    </a:lnTo>
                    <a:close/>
                    <a:moveTo>
                      <a:pt x="1943" y="1789"/>
                    </a:moveTo>
                    <a:lnTo>
                      <a:pt x="1943" y="1739"/>
                    </a:lnTo>
                    <a:lnTo>
                      <a:pt x="1926" y="1739"/>
                    </a:lnTo>
                    <a:lnTo>
                      <a:pt x="1926" y="1789"/>
                    </a:lnTo>
                    <a:lnTo>
                      <a:pt x="1943" y="1789"/>
                    </a:lnTo>
                    <a:close/>
                    <a:moveTo>
                      <a:pt x="1943" y="1689"/>
                    </a:moveTo>
                    <a:lnTo>
                      <a:pt x="1943" y="1640"/>
                    </a:lnTo>
                    <a:lnTo>
                      <a:pt x="1926" y="1640"/>
                    </a:lnTo>
                    <a:lnTo>
                      <a:pt x="1926" y="1689"/>
                    </a:lnTo>
                    <a:lnTo>
                      <a:pt x="1943" y="1689"/>
                    </a:lnTo>
                    <a:close/>
                    <a:moveTo>
                      <a:pt x="1943" y="1590"/>
                    </a:moveTo>
                    <a:lnTo>
                      <a:pt x="1943" y="1540"/>
                    </a:lnTo>
                    <a:lnTo>
                      <a:pt x="1926" y="1540"/>
                    </a:lnTo>
                    <a:lnTo>
                      <a:pt x="1926" y="1590"/>
                    </a:lnTo>
                    <a:lnTo>
                      <a:pt x="1943" y="1590"/>
                    </a:lnTo>
                    <a:close/>
                    <a:moveTo>
                      <a:pt x="1943" y="1490"/>
                    </a:moveTo>
                    <a:lnTo>
                      <a:pt x="1943" y="1441"/>
                    </a:lnTo>
                    <a:lnTo>
                      <a:pt x="1926" y="1441"/>
                    </a:lnTo>
                    <a:lnTo>
                      <a:pt x="1926" y="1490"/>
                    </a:lnTo>
                    <a:lnTo>
                      <a:pt x="1943" y="1490"/>
                    </a:lnTo>
                    <a:close/>
                    <a:moveTo>
                      <a:pt x="1943" y="1391"/>
                    </a:moveTo>
                    <a:lnTo>
                      <a:pt x="1943" y="1341"/>
                    </a:lnTo>
                    <a:lnTo>
                      <a:pt x="1926" y="1341"/>
                    </a:lnTo>
                    <a:lnTo>
                      <a:pt x="1926" y="1391"/>
                    </a:lnTo>
                    <a:lnTo>
                      <a:pt x="1943" y="1391"/>
                    </a:lnTo>
                    <a:close/>
                    <a:moveTo>
                      <a:pt x="1943" y="1291"/>
                    </a:moveTo>
                    <a:lnTo>
                      <a:pt x="1943" y="1242"/>
                    </a:lnTo>
                    <a:lnTo>
                      <a:pt x="1926" y="1242"/>
                    </a:lnTo>
                    <a:lnTo>
                      <a:pt x="1926" y="1291"/>
                    </a:lnTo>
                    <a:lnTo>
                      <a:pt x="1943" y="1291"/>
                    </a:lnTo>
                    <a:close/>
                    <a:moveTo>
                      <a:pt x="1943" y="1192"/>
                    </a:moveTo>
                    <a:lnTo>
                      <a:pt x="1943" y="1142"/>
                    </a:lnTo>
                    <a:lnTo>
                      <a:pt x="1926" y="1142"/>
                    </a:lnTo>
                    <a:lnTo>
                      <a:pt x="1926" y="1192"/>
                    </a:lnTo>
                    <a:lnTo>
                      <a:pt x="1943" y="1192"/>
                    </a:lnTo>
                    <a:close/>
                    <a:moveTo>
                      <a:pt x="1943" y="1092"/>
                    </a:moveTo>
                    <a:lnTo>
                      <a:pt x="1943" y="1042"/>
                    </a:lnTo>
                    <a:lnTo>
                      <a:pt x="1926" y="1042"/>
                    </a:lnTo>
                    <a:lnTo>
                      <a:pt x="1926" y="1092"/>
                    </a:lnTo>
                    <a:lnTo>
                      <a:pt x="1943" y="1092"/>
                    </a:lnTo>
                    <a:close/>
                    <a:moveTo>
                      <a:pt x="1943" y="993"/>
                    </a:moveTo>
                    <a:lnTo>
                      <a:pt x="1943" y="943"/>
                    </a:lnTo>
                    <a:lnTo>
                      <a:pt x="1926" y="943"/>
                    </a:lnTo>
                    <a:lnTo>
                      <a:pt x="1926" y="993"/>
                    </a:lnTo>
                    <a:lnTo>
                      <a:pt x="1943" y="993"/>
                    </a:lnTo>
                    <a:close/>
                    <a:moveTo>
                      <a:pt x="1943" y="893"/>
                    </a:moveTo>
                    <a:lnTo>
                      <a:pt x="1943" y="843"/>
                    </a:lnTo>
                    <a:lnTo>
                      <a:pt x="1926" y="843"/>
                    </a:lnTo>
                    <a:lnTo>
                      <a:pt x="1926" y="893"/>
                    </a:lnTo>
                    <a:lnTo>
                      <a:pt x="1943" y="893"/>
                    </a:lnTo>
                    <a:close/>
                    <a:moveTo>
                      <a:pt x="1943" y="794"/>
                    </a:moveTo>
                    <a:lnTo>
                      <a:pt x="1943" y="744"/>
                    </a:lnTo>
                    <a:lnTo>
                      <a:pt x="1926" y="744"/>
                    </a:lnTo>
                    <a:lnTo>
                      <a:pt x="1926" y="794"/>
                    </a:lnTo>
                    <a:lnTo>
                      <a:pt x="1943" y="794"/>
                    </a:lnTo>
                    <a:close/>
                    <a:moveTo>
                      <a:pt x="1943" y="694"/>
                    </a:moveTo>
                    <a:lnTo>
                      <a:pt x="1943" y="644"/>
                    </a:lnTo>
                    <a:lnTo>
                      <a:pt x="1926" y="644"/>
                    </a:lnTo>
                    <a:lnTo>
                      <a:pt x="1926" y="694"/>
                    </a:lnTo>
                    <a:lnTo>
                      <a:pt x="1943" y="694"/>
                    </a:lnTo>
                    <a:close/>
                    <a:moveTo>
                      <a:pt x="1943" y="595"/>
                    </a:moveTo>
                    <a:lnTo>
                      <a:pt x="1943" y="545"/>
                    </a:lnTo>
                    <a:lnTo>
                      <a:pt x="1926" y="545"/>
                    </a:lnTo>
                    <a:lnTo>
                      <a:pt x="1926" y="595"/>
                    </a:lnTo>
                    <a:lnTo>
                      <a:pt x="1943" y="595"/>
                    </a:lnTo>
                    <a:close/>
                    <a:moveTo>
                      <a:pt x="1943" y="495"/>
                    </a:moveTo>
                    <a:lnTo>
                      <a:pt x="1943" y="445"/>
                    </a:lnTo>
                    <a:lnTo>
                      <a:pt x="1926" y="445"/>
                    </a:lnTo>
                    <a:lnTo>
                      <a:pt x="1926" y="495"/>
                    </a:lnTo>
                    <a:lnTo>
                      <a:pt x="1943" y="495"/>
                    </a:lnTo>
                    <a:close/>
                    <a:moveTo>
                      <a:pt x="1943" y="396"/>
                    </a:moveTo>
                    <a:lnTo>
                      <a:pt x="1943" y="346"/>
                    </a:lnTo>
                    <a:lnTo>
                      <a:pt x="1926" y="346"/>
                    </a:lnTo>
                    <a:lnTo>
                      <a:pt x="1926" y="396"/>
                    </a:lnTo>
                    <a:lnTo>
                      <a:pt x="1943" y="396"/>
                    </a:lnTo>
                    <a:close/>
                    <a:moveTo>
                      <a:pt x="1943" y="296"/>
                    </a:moveTo>
                    <a:lnTo>
                      <a:pt x="1943" y="246"/>
                    </a:lnTo>
                    <a:lnTo>
                      <a:pt x="1926" y="246"/>
                    </a:lnTo>
                    <a:lnTo>
                      <a:pt x="1926" y="296"/>
                    </a:lnTo>
                    <a:lnTo>
                      <a:pt x="1943" y="296"/>
                    </a:lnTo>
                    <a:close/>
                    <a:moveTo>
                      <a:pt x="1943" y="196"/>
                    </a:moveTo>
                    <a:lnTo>
                      <a:pt x="1943" y="147"/>
                    </a:lnTo>
                    <a:lnTo>
                      <a:pt x="1926" y="147"/>
                    </a:lnTo>
                    <a:lnTo>
                      <a:pt x="1926" y="196"/>
                    </a:lnTo>
                    <a:lnTo>
                      <a:pt x="1943" y="196"/>
                    </a:lnTo>
                    <a:close/>
                    <a:moveTo>
                      <a:pt x="1943" y="97"/>
                    </a:moveTo>
                    <a:lnTo>
                      <a:pt x="1943" y="47"/>
                    </a:lnTo>
                    <a:lnTo>
                      <a:pt x="1926" y="47"/>
                    </a:lnTo>
                    <a:lnTo>
                      <a:pt x="1926" y="97"/>
                    </a:lnTo>
                    <a:lnTo>
                      <a:pt x="1943" y="97"/>
                    </a:lnTo>
                    <a:close/>
                    <a:moveTo>
                      <a:pt x="1944" y="16"/>
                    </a:moveTo>
                    <a:lnTo>
                      <a:pt x="1945" y="16"/>
                    </a:lnTo>
                    <a:lnTo>
                      <a:pt x="1948" y="16"/>
                    </a:lnTo>
                    <a:lnTo>
                      <a:pt x="1951" y="16"/>
                    </a:lnTo>
                    <a:lnTo>
                      <a:pt x="1953" y="16"/>
                    </a:lnTo>
                    <a:lnTo>
                      <a:pt x="1957" y="16"/>
                    </a:lnTo>
                    <a:lnTo>
                      <a:pt x="1959" y="16"/>
                    </a:lnTo>
                    <a:lnTo>
                      <a:pt x="1962" y="16"/>
                    </a:lnTo>
                    <a:lnTo>
                      <a:pt x="1965" y="16"/>
                    </a:lnTo>
                    <a:lnTo>
                      <a:pt x="1967" y="16"/>
                    </a:lnTo>
                    <a:lnTo>
                      <a:pt x="1970" y="16"/>
                    </a:lnTo>
                    <a:lnTo>
                      <a:pt x="1973" y="16"/>
                    </a:lnTo>
                    <a:lnTo>
                      <a:pt x="1976" y="16"/>
                    </a:lnTo>
                    <a:lnTo>
                      <a:pt x="1979" y="16"/>
                    </a:lnTo>
                    <a:lnTo>
                      <a:pt x="1981" y="16"/>
                    </a:lnTo>
                    <a:lnTo>
                      <a:pt x="1984" y="16"/>
                    </a:lnTo>
                    <a:lnTo>
                      <a:pt x="1987" y="16"/>
                    </a:lnTo>
                    <a:lnTo>
                      <a:pt x="1990" y="16"/>
                    </a:lnTo>
                    <a:lnTo>
                      <a:pt x="1992" y="16"/>
                    </a:lnTo>
                    <a:lnTo>
                      <a:pt x="1994" y="16"/>
                    </a:lnTo>
                    <a:lnTo>
                      <a:pt x="1994" y="0"/>
                    </a:lnTo>
                    <a:lnTo>
                      <a:pt x="1992" y="0"/>
                    </a:lnTo>
                    <a:lnTo>
                      <a:pt x="1990" y="0"/>
                    </a:lnTo>
                    <a:lnTo>
                      <a:pt x="1987" y="0"/>
                    </a:lnTo>
                    <a:lnTo>
                      <a:pt x="1984" y="0"/>
                    </a:lnTo>
                    <a:lnTo>
                      <a:pt x="1981" y="0"/>
                    </a:lnTo>
                    <a:lnTo>
                      <a:pt x="1979" y="0"/>
                    </a:lnTo>
                    <a:lnTo>
                      <a:pt x="1976" y="0"/>
                    </a:lnTo>
                    <a:lnTo>
                      <a:pt x="1973" y="0"/>
                    </a:lnTo>
                    <a:lnTo>
                      <a:pt x="1970" y="0"/>
                    </a:lnTo>
                    <a:lnTo>
                      <a:pt x="1967" y="0"/>
                    </a:lnTo>
                    <a:lnTo>
                      <a:pt x="1965" y="0"/>
                    </a:lnTo>
                    <a:lnTo>
                      <a:pt x="1962" y="0"/>
                    </a:lnTo>
                    <a:lnTo>
                      <a:pt x="1959" y="0"/>
                    </a:lnTo>
                    <a:lnTo>
                      <a:pt x="1957" y="0"/>
                    </a:lnTo>
                    <a:lnTo>
                      <a:pt x="1953" y="0"/>
                    </a:lnTo>
                    <a:lnTo>
                      <a:pt x="1951" y="0"/>
                    </a:lnTo>
                    <a:lnTo>
                      <a:pt x="1948" y="0"/>
                    </a:lnTo>
                    <a:lnTo>
                      <a:pt x="1945" y="0"/>
                    </a:lnTo>
                    <a:lnTo>
                      <a:pt x="1944" y="0"/>
                    </a:lnTo>
                    <a:lnTo>
                      <a:pt x="1944" y="16"/>
                    </a:lnTo>
                    <a:close/>
                    <a:moveTo>
                      <a:pt x="2044" y="16"/>
                    </a:moveTo>
                    <a:lnTo>
                      <a:pt x="2045" y="16"/>
                    </a:lnTo>
                    <a:lnTo>
                      <a:pt x="2048" y="16"/>
                    </a:lnTo>
                    <a:lnTo>
                      <a:pt x="2051" y="16"/>
                    </a:lnTo>
                    <a:lnTo>
                      <a:pt x="2054" y="16"/>
                    </a:lnTo>
                    <a:lnTo>
                      <a:pt x="2056" y="16"/>
                    </a:lnTo>
                    <a:lnTo>
                      <a:pt x="2059" y="16"/>
                    </a:lnTo>
                    <a:lnTo>
                      <a:pt x="2062" y="16"/>
                    </a:lnTo>
                    <a:lnTo>
                      <a:pt x="2065" y="16"/>
                    </a:lnTo>
                    <a:lnTo>
                      <a:pt x="2068" y="16"/>
                    </a:lnTo>
                    <a:lnTo>
                      <a:pt x="2070" y="16"/>
                    </a:lnTo>
                    <a:lnTo>
                      <a:pt x="2073" y="16"/>
                    </a:lnTo>
                    <a:lnTo>
                      <a:pt x="2076" y="16"/>
                    </a:lnTo>
                    <a:lnTo>
                      <a:pt x="2079" y="16"/>
                    </a:lnTo>
                    <a:lnTo>
                      <a:pt x="2082" y="16"/>
                    </a:lnTo>
                    <a:lnTo>
                      <a:pt x="2084" y="16"/>
                    </a:lnTo>
                    <a:lnTo>
                      <a:pt x="2087" y="16"/>
                    </a:lnTo>
                    <a:lnTo>
                      <a:pt x="2090" y="16"/>
                    </a:lnTo>
                    <a:lnTo>
                      <a:pt x="2092" y="16"/>
                    </a:lnTo>
                    <a:lnTo>
                      <a:pt x="2094" y="16"/>
                    </a:lnTo>
                    <a:lnTo>
                      <a:pt x="2094" y="0"/>
                    </a:lnTo>
                    <a:lnTo>
                      <a:pt x="2092" y="0"/>
                    </a:lnTo>
                    <a:lnTo>
                      <a:pt x="2090" y="0"/>
                    </a:lnTo>
                    <a:lnTo>
                      <a:pt x="2087" y="0"/>
                    </a:lnTo>
                    <a:lnTo>
                      <a:pt x="2084" y="0"/>
                    </a:lnTo>
                    <a:lnTo>
                      <a:pt x="2082" y="0"/>
                    </a:lnTo>
                    <a:lnTo>
                      <a:pt x="2079" y="0"/>
                    </a:lnTo>
                    <a:lnTo>
                      <a:pt x="2076" y="0"/>
                    </a:lnTo>
                    <a:lnTo>
                      <a:pt x="2073" y="0"/>
                    </a:lnTo>
                    <a:lnTo>
                      <a:pt x="2070" y="0"/>
                    </a:lnTo>
                    <a:lnTo>
                      <a:pt x="2068" y="0"/>
                    </a:lnTo>
                    <a:lnTo>
                      <a:pt x="2065" y="0"/>
                    </a:lnTo>
                    <a:lnTo>
                      <a:pt x="2062" y="0"/>
                    </a:lnTo>
                    <a:lnTo>
                      <a:pt x="2059" y="0"/>
                    </a:lnTo>
                    <a:lnTo>
                      <a:pt x="2057" y="0"/>
                    </a:lnTo>
                    <a:lnTo>
                      <a:pt x="2054" y="0"/>
                    </a:lnTo>
                    <a:lnTo>
                      <a:pt x="2051" y="0"/>
                    </a:lnTo>
                    <a:lnTo>
                      <a:pt x="2048" y="0"/>
                    </a:lnTo>
                    <a:lnTo>
                      <a:pt x="2045" y="0"/>
                    </a:lnTo>
                    <a:lnTo>
                      <a:pt x="2044" y="0"/>
                    </a:lnTo>
                    <a:lnTo>
                      <a:pt x="2044" y="16"/>
                    </a:lnTo>
                    <a:close/>
                    <a:moveTo>
                      <a:pt x="2123" y="21"/>
                    </a:moveTo>
                    <a:lnTo>
                      <a:pt x="2123" y="71"/>
                    </a:lnTo>
                    <a:lnTo>
                      <a:pt x="2140" y="71"/>
                    </a:lnTo>
                    <a:lnTo>
                      <a:pt x="2140" y="21"/>
                    </a:lnTo>
                    <a:lnTo>
                      <a:pt x="2123" y="21"/>
                    </a:lnTo>
                    <a:close/>
                    <a:moveTo>
                      <a:pt x="2123" y="121"/>
                    </a:moveTo>
                    <a:lnTo>
                      <a:pt x="2123" y="170"/>
                    </a:lnTo>
                    <a:lnTo>
                      <a:pt x="2140" y="170"/>
                    </a:lnTo>
                    <a:lnTo>
                      <a:pt x="2140" y="121"/>
                    </a:lnTo>
                    <a:lnTo>
                      <a:pt x="2123" y="121"/>
                    </a:lnTo>
                    <a:close/>
                    <a:moveTo>
                      <a:pt x="2123" y="220"/>
                    </a:moveTo>
                    <a:lnTo>
                      <a:pt x="2123" y="270"/>
                    </a:lnTo>
                    <a:lnTo>
                      <a:pt x="2140" y="270"/>
                    </a:lnTo>
                    <a:lnTo>
                      <a:pt x="2140" y="220"/>
                    </a:lnTo>
                    <a:lnTo>
                      <a:pt x="2123" y="220"/>
                    </a:lnTo>
                    <a:close/>
                    <a:moveTo>
                      <a:pt x="2123" y="320"/>
                    </a:moveTo>
                    <a:lnTo>
                      <a:pt x="2123" y="369"/>
                    </a:lnTo>
                    <a:lnTo>
                      <a:pt x="2140" y="369"/>
                    </a:lnTo>
                    <a:lnTo>
                      <a:pt x="2140" y="320"/>
                    </a:lnTo>
                    <a:lnTo>
                      <a:pt x="2123" y="320"/>
                    </a:lnTo>
                    <a:close/>
                    <a:moveTo>
                      <a:pt x="2123" y="419"/>
                    </a:moveTo>
                    <a:lnTo>
                      <a:pt x="2123" y="469"/>
                    </a:lnTo>
                    <a:lnTo>
                      <a:pt x="2140" y="469"/>
                    </a:lnTo>
                    <a:lnTo>
                      <a:pt x="2140" y="419"/>
                    </a:lnTo>
                    <a:lnTo>
                      <a:pt x="2123" y="419"/>
                    </a:lnTo>
                    <a:close/>
                    <a:moveTo>
                      <a:pt x="2123" y="519"/>
                    </a:moveTo>
                    <a:lnTo>
                      <a:pt x="2123" y="569"/>
                    </a:lnTo>
                    <a:lnTo>
                      <a:pt x="2140" y="569"/>
                    </a:lnTo>
                    <a:lnTo>
                      <a:pt x="2140" y="519"/>
                    </a:lnTo>
                    <a:lnTo>
                      <a:pt x="2123" y="519"/>
                    </a:lnTo>
                    <a:close/>
                    <a:moveTo>
                      <a:pt x="2123" y="618"/>
                    </a:moveTo>
                    <a:lnTo>
                      <a:pt x="2123" y="668"/>
                    </a:lnTo>
                    <a:lnTo>
                      <a:pt x="2140" y="668"/>
                    </a:lnTo>
                    <a:lnTo>
                      <a:pt x="2140" y="618"/>
                    </a:lnTo>
                    <a:lnTo>
                      <a:pt x="2123" y="618"/>
                    </a:lnTo>
                    <a:close/>
                    <a:moveTo>
                      <a:pt x="2123" y="718"/>
                    </a:moveTo>
                    <a:lnTo>
                      <a:pt x="2123" y="768"/>
                    </a:lnTo>
                    <a:lnTo>
                      <a:pt x="2140" y="768"/>
                    </a:lnTo>
                    <a:lnTo>
                      <a:pt x="2140" y="718"/>
                    </a:lnTo>
                    <a:lnTo>
                      <a:pt x="2123" y="718"/>
                    </a:lnTo>
                    <a:close/>
                    <a:moveTo>
                      <a:pt x="2123" y="817"/>
                    </a:moveTo>
                    <a:lnTo>
                      <a:pt x="2123" y="867"/>
                    </a:lnTo>
                    <a:lnTo>
                      <a:pt x="2140" y="867"/>
                    </a:lnTo>
                    <a:lnTo>
                      <a:pt x="2140" y="817"/>
                    </a:lnTo>
                    <a:lnTo>
                      <a:pt x="2123" y="817"/>
                    </a:lnTo>
                    <a:close/>
                    <a:moveTo>
                      <a:pt x="2123" y="917"/>
                    </a:moveTo>
                    <a:lnTo>
                      <a:pt x="2123" y="967"/>
                    </a:lnTo>
                    <a:lnTo>
                      <a:pt x="2140" y="967"/>
                    </a:lnTo>
                    <a:lnTo>
                      <a:pt x="2140" y="917"/>
                    </a:lnTo>
                    <a:lnTo>
                      <a:pt x="2123" y="917"/>
                    </a:lnTo>
                    <a:close/>
                    <a:moveTo>
                      <a:pt x="2123" y="1016"/>
                    </a:moveTo>
                    <a:lnTo>
                      <a:pt x="2123" y="1066"/>
                    </a:lnTo>
                    <a:lnTo>
                      <a:pt x="2140" y="1066"/>
                    </a:lnTo>
                    <a:lnTo>
                      <a:pt x="2140" y="1016"/>
                    </a:lnTo>
                    <a:lnTo>
                      <a:pt x="2123" y="1016"/>
                    </a:lnTo>
                    <a:close/>
                    <a:moveTo>
                      <a:pt x="2123" y="1116"/>
                    </a:moveTo>
                    <a:lnTo>
                      <a:pt x="2123" y="1166"/>
                    </a:lnTo>
                    <a:lnTo>
                      <a:pt x="2140" y="1166"/>
                    </a:lnTo>
                    <a:lnTo>
                      <a:pt x="2140" y="1116"/>
                    </a:lnTo>
                    <a:lnTo>
                      <a:pt x="2123" y="1116"/>
                    </a:lnTo>
                    <a:close/>
                    <a:moveTo>
                      <a:pt x="2123" y="1215"/>
                    </a:moveTo>
                    <a:lnTo>
                      <a:pt x="2123" y="1265"/>
                    </a:lnTo>
                    <a:lnTo>
                      <a:pt x="2140" y="1265"/>
                    </a:lnTo>
                    <a:lnTo>
                      <a:pt x="2140" y="1215"/>
                    </a:lnTo>
                    <a:lnTo>
                      <a:pt x="2123" y="1215"/>
                    </a:lnTo>
                    <a:close/>
                    <a:moveTo>
                      <a:pt x="2123" y="1315"/>
                    </a:moveTo>
                    <a:lnTo>
                      <a:pt x="2123" y="1365"/>
                    </a:lnTo>
                    <a:lnTo>
                      <a:pt x="2140" y="1365"/>
                    </a:lnTo>
                    <a:lnTo>
                      <a:pt x="2140" y="1315"/>
                    </a:lnTo>
                    <a:lnTo>
                      <a:pt x="2123" y="1315"/>
                    </a:lnTo>
                    <a:close/>
                    <a:moveTo>
                      <a:pt x="2123" y="1415"/>
                    </a:moveTo>
                    <a:lnTo>
                      <a:pt x="2123" y="1464"/>
                    </a:lnTo>
                    <a:lnTo>
                      <a:pt x="2140" y="1464"/>
                    </a:lnTo>
                    <a:lnTo>
                      <a:pt x="2140" y="1415"/>
                    </a:lnTo>
                    <a:lnTo>
                      <a:pt x="2123" y="1415"/>
                    </a:lnTo>
                    <a:close/>
                    <a:moveTo>
                      <a:pt x="2123" y="1514"/>
                    </a:moveTo>
                    <a:lnTo>
                      <a:pt x="2123" y="1564"/>
                    </a:lnTo>
                    <a:lnTo>
                      <a:pt x="2140" y="1564"/>
                    </a:lnTo>
                    <a:lnTo>
                      <a:pt x="2140" y="1514"/>
                    </a:lnTo>
                    <a:lnTo>
                      <a:pt x="2123" y="1514"/>
                    </a:lnTo>
                    <a:close/>
                    <a:moveTo>
                      <a:pt x="2123" y="1614"/>
                    </a:moveTo>
                    <a:lnTo>
                      <a:pt x="2123" y="1663"/>
                    </a:lnTo>
                    <a:lnTo>
                      <a:pt x="2140" y="1663"/>
                    </a:lnTo>
                    <a:lnTo>
                      <a:pt x="2140" y="1614"/>
                    </a:lnTo>
                    <a:lnTo>
                      <a:pt x="2123" y="1614"/>
                    </a:lnTo>
                    <a:close/>
                    <a:moveTo>
                      <a:pt x="2123" y="1713"/>
                    </a:moveTo>
                    <a:lnTo>
                      <a:pt x="2123" y="1763"/>
                    </a:lnTo>
                    <a:lnTo>
                      <a:pt x="2140" y="1763"/>
                    </a:lnTo>
                    <a:lnTo>
                      <a:pt x="2140" y="1713"/>
                    </a:lnTo>
                    <a:lnTo>
                      <a:pt x="2123" y="1713"/>
                    </a:lnTo>
                    <a:close/>
                    <a:moveTo>
                      <a:pt x="2123" y="1813"/>
                    </a:moveTo>
                    <a:lnTo>
                      <a:pt x="2123" y="1862"/>
                    </a:lnTo>
                    <a:lnTo>
                      <a:pt x="2140" y="1862"/>
                    </a:lnTo>
                    <a:lnTo>
                      <a:pt x="2140" y="1813"/>
                    </a:lnTo>
                    <a:lnTo>
                      <a:pt x="2123" y="1813"/>
                    </a:lnTo>
                    <a:close/>
                    <a:moveTo>
                      <a:pt x="2123" y="1912"/>
                    </a:moveTo>
                    <a:lnTo>
                      <a:pt x="2123" y="1916"/>
                    </a:lnTo>
                    <a:lnTo>
                      <a:pt x="2131" y="1924"/>
                    </a:lnTo>
                    <a:lnTo>
                      <a:pt x="2134" y="1924"/>
                    </a:lnTo>
                    <a:lnTo>
                      <a:pt x="2137" y="1924"/>
                    </a:lnTo>
                    <a:lnTo>
                      <a:pt x="2140" y="1924"/>
                    </a:lnTo>
                    <a:lnTo>
                      <a:pt x="2143" y="1924"/>
                    </a:lnTo>
                    <a:lnTo>
                      <a:pt x="2145" y="1924"/>
                    </a:lnTo>
                    <a:lnTo>
                      <a:pt x="2148" y="1924"/>
                    </a:lnTo>
                    <a:lnTo>
                      <a:pt x="2151" y="1925"/>
                    </a:lnTo>
                    <a:lnTo>
                      <a:pt x="2154" y="1925"/>
                    </a:lnTo>
                    <a:lnTo>
                      <a:pt x="2156" y="1925"/>
                    </a:lnTo>
                    <a:lnTo>
                      <a:pt x="2159" y="1925"/>
                    </a:lnTo>
                    <a:lnTo>
                      <a:pt x="2162" y="1925"/>
                    </a:lnTo>
                    <a:lnTo>
                      <a:pt x="2165" y="1925"/>
                    </a:lnTo>
                    <a:lnTo>
                      <a:pt x="2168" y="1925"/>
                    </a:lnTo>
                    <a:lnTo>
                      <a:pt x="2170" y="1925"/>
                    </a:lnTo>
                    <a:lnTo>
                      <a:pt x="2173" y="1925"/>
                    </a:lnTo>
                    <a:lnTo>
                      <a:pt x="2176" y="1925"/>
                    </a:lnTo>
                    <a:lnTo>
                      <a:pt x="2177" y="1925"/>
                    </a:lnTo>
                    <a:lnTo>
                      <a:pt x="2177" y="1908"/>
                    </a:lnTo>
                    <a:lnTo>
                      <a:pt x="2176" y="1908"/>
                    </a:lnTo>
                    <a:lnTo>
                      <a:pt x="2173" y="1908"/>
                    </a:lnTo>
                    <a:lnTo>
                      <a:pt x="2170" y="1908"/>
                    </a:lnTo>
                    <a:lnTo>
                      <a:pt x="2168" y="1908"/>
                    </a:lnTo>
                    <a:lnTo>
                      <a:pt x="2165" y="1908"/>
                    </a:lnTo>
                    <a:lnTo>
                      <a:pt x="2162" y="1908"/>
                    </a:lnTo>
                    <a:lnTo>
                      <a:pt x="2159" y="1908"/>
                    </a:lnTo>
                    <a:lnTo>
                      <a:pt x="2157" y="1908"/>
                    </a:lnTo>
                    <a:lnTo>
                      <a:pt x="2154" y="1908"/>
                    </a:lnTo>
                    <a:lnTo>
                      <a:pt x="2151" y="1908"/>
                    </a:lnTo>
                    <a:lnTo>
                      <a:pt x="2148" y="1908"/>
                    </a:lnTo>
                    <a:lnTo>
                      <a:pt x="2145" y="1908"/>
                    </a:lnTo>
                    <a:lnTo>
                      <a:pt x="2143" y="1908"/>
                    </a:lnTo>
                    <a:lnTo>
                      <a:pt x="2140" y="1908"/>
                    </a:lnTo>
                    <a:lnTo>
                      <a:pt x="2137" y="1908"/>
                    </a:lnTo>
                    <a:lnTo>
                      <a:pt x="2134" y="1908"/>
                    </a:lnTo>
                    <a:lnTo>
                      <a:pt x="2131" y="1908"/>
                    </a:lnTo>
                    <a:lnTo>
                      <a:pt x="2131" y="1916"/>
                    </a:lnTo>
                    <a:lnTo>
                      <a:pt x="2140" y="1916"/>
                    </a:lnTo>
                    <a:lnTo>
                      <a:pt x="2140" y="1912"/>
                    </a:lnTo>
                    <a:lnTo>
                      <a:pt x="2123" y="1912"/>
                    </a:lnTo>
                    <a:close/>
                    <a:moveTo>
                      <a:pt x="2227" y="1926"/>
                    </a:moveTo>
                    <a:lnTo>
                      <a:pt x="2228" y="1926"/>
                    </a:lnTo>
                    <a:lnTo>
                      <a:pt x="2237" y="1918"/>
                    </a:lnTo>
                    <a:lnTo>
                      <a:pt x="2237" y="1870"/>
                    </a:lnTo>
                    <a:lnTo>
                      <a:pt x="2221" y="1870"/>
                    </a:lnTo>
                    <a:lnTo>
                      <a:pt x="2221" y="1918"/>
                    </a:lnTo>
                    <a:lnTo>
                      <a:pt x="2229" y="1918"/>
                    </a:lnTo>
                    <a:lnTo>
                      <a:pt x="2229" y="1909"/>
                    </a:lnTo>
                    <a:lnTo>
                      <a:pt x="2228" y="1909"/>
                    </a:lnTo>
                    <a:lnTo>
                      <a:pt x="2227" y="1926"/>
                    </a:lnTo>
                    <a:close/>
                    <a:moveTo>
                      <a:pt x="2237" y="1820"/>
                    </a:moveTo>
                    <a:lnTo>
                      <a:pt x="2237" y="1770"/>
                    </a:lnTo>
                    <a:lnTo>
                      <a:pt x="2221" y="1770"/>
                    </a:lnTo>
                    <a:lnTo>
                      <a:pt x="2221" y="1820"/>
                    </a:lnTo>
                    <a:lnTo>
                      <a:pt x="2237" y="1820"/>
                    </a:lnTo>
                    <a:close/>
                    <a:moveTo>
                      <a:pt x="2237" y="1721"/>
                    </a:moveTo>
                    <a:lnTo>
                      <a:pt x="2237" y="1671"/>
                    </a:lnTo>
                    <a:lnTo>
                      <a:pt x="2221" y="1671"/>
                    </a:lnTo>
                    <a:lnTo>
                      <a:pt x="2221" y="1721"/>
                    </a:lnTo>
                    <a:lnTo>
                      <a:pt x="2237" y="1721"/>
                    </a:lnTo>
                    <a:close/>
                    <a:moveTo>
                      <a:pt x="2237" y="1621"/>
                    </a:moveTo>
                    <a:lnTo>
                      <a:pt x="2237" y="1571"/>
                    </a:lnTo>
                    <a:lnTo>
                      <a:pt x="2221" y="1571"/>
                    </a:lnTo>
                    <a:lnTo>
                      <a:pt x="2221" y="1621"/>
                    </a:lnTo>
                    <a:lnTo>
                      <a:pt x="2237" y="1621"/>
                    </a:lnTo>
                    <a:close/>
                    <a:moveTo>
                      <a:pt x="2237" y="1521"/>
                    </a:moveTo>
                    <a:lnTo>
                      <a:pt x="2237" y="1472"/>
                    </a:lnTo>
                    <a:lnTo>
                      <a:pt x="2221" y="1472"/>
                    </a:lnTo>
                    <a:lnTo>
                      <a:pt x="2221" y="1521"/>
                    </a:lnTo>
                    <a:lnTo>
                      <a:pt x="2237" y="1521"/>
                    </a:lnTo>
                    <a:close/>
                    <a:moveTo>
                      <a:pt x="2237" y="1422"/>
                    </a:moveTo>
                    <a:lnTo>
                      <a:pt x="2237" y="1372"/>
                    </a:lnTo>
                    <a:lnTo>
                      <a:pt x="2221" y="1372"/>
                    </a:lnTo>
                    <a:lnTo>
                      <a:pt x="2221" y="1422"/>
                    </a:lnTo>
                    <a:lnTo>
                      <a:pt x="2237" y="1422"/>
                    </a:lnTo>
                    <a:close/>
                    <a:moveTo>
                      <a:pt x="2237" y="1322"/>
                    </a:moveTo>
                    <a:lnTo>
                      <a:pt x="2237" y="1273"/>
                    </a:lnTo>
                    <a:lnTo>
                      <a:pt x="2221" y="1273"/>
                    </a:lnTo>
                    <a:lnTo>
                      <a:pt x="2221" y="1322"/>
                    </a:lnTo>
                    <a:lnTo>
                      <a:pt x="2237" y="1322"/>
                    </a:lnTo>
                    <a:close/>
                    <a:moveTo>
                      <a:pt x="2237" y="1223"/>
                    </a:moveTo>
                    <a:lnTo>
                      <a:pt x="2237" y="1173"/>
                    </a:lnTo>
                    <a:lnTo>
                      <a:pt x="2221" y="1173"/>
                    </a:lnTo>
                    <a:lnTo>
                      <a:pt x="2221" y="1223"/>
                    </a:lnTo>
                    <a:lnTo>
                      <a:pt x="2237" y="1223"/>
                    </a:lnTo>
                    <a:close/>
                    <a:moveTo>
                      <a:pt x="2237" y="1123"/>
                    </a:moveTo>
                    <a:lnTo>
                      <a:pt x="2237" y="1074"/>
                    </a:lnTo>
                    <a:lnTo>
                      <a:pt x="2221" y="1074"/>
                    </a:lnTo>
                    <a:lnTo>
                      <a:pt x="2221" y="1123"/>
                    </a:lnTo>
                    <a:lnTo>
                      <a:pt x="2237" y="1123"/>
                    </a:lnTo>
                    <a:close/>
                    <a:moveTo>
                      <a:pt x="2237" y="1024"/>
                    </a:moveTo>
                    <a:lnTo>
                      <a:pt x="2237" y="974"/>
                    </a:lnTo>
                    <a:lnTo>
                      <a:pt x="2221" y="974"/>
                    </a:lnTo>
                    <a:lnTo>
                      <a:pt x="2221" y="1024"/>
                    </a:lnTo>
                    <a:lnTo>
                      <a:pt x="2237" y="1024"/>
                    </a:lnTo>
                    <a:close/>
                    <a:moveTo>
                      <a:pt x="2237" y="924"/>
                    </a:moveTo>
                    <a:lnTo>
                      <a:pt x="2237" y="875"/>
                    </a:lnTo>
                    <a:lnTo>
                      <a:pt x="2221" y="875"/>
                    </a:lnTo>
                    <a:lnTo>
                      <a:pt x="2221" y="924"/>
                    </a:lnTo>
                    <a:lnTo>
                      <a:pt x="2237" y="924"/>
                    </a:lnTo>
                    <a:close/>
                    <a:moveTo>
                      <a:pt x="2237" y="825"/>
                    </a:moveTo>
                    <a:lnTo>
                      <a:pt x="2237" y="775"/>
                    </a:lnTo>
                    <a:lnTo>
                      <a:pt x="2221" y="775"/>
                    </a:lnTo>
                    <a:lnTo>
                      <a:pt x="2221" y="825"/>
                    </a:lnTo>
                    <a:lnTo>
                      <a:pt x="2237" y="825"/>
                    </a:lnTo>
                    <a:close/>
                    <a:moveTo>
                      <a:pt x="2237" y="725"/>
                    </a:moveTo>
                    <a:lnTo>
                      <a:pt x="2237" y="675"/>
                    </a:lnTo>
                    <a:lnTo>
                      <a:pt x="2221" y="675"/>
                    </a:lnTo>
                    <a:lnTo>
                      <a:pt x="2221" y="725"/>
                    </a:lnTo>
                    <a:lnTo>
                      <a:pt x="2237" y="725"/>
                    </a:lnTo>
                    <a:close/>
                    <a:moveTo>
                      <a:pt x="2237" y="626"/>
                    </a:moveTo>
                    <a:lnTo>
                      <a:pt x="2237" y="576"/>
                    </a:lnTo>
                    <a:lnTo>
                      <a:pt x="2221" y="576"/>
                    </a:lnTo>
                    <a:lnTo>
                      <a:pt x="2221" y="626"/>
                    </a:lnTo>
                    <a:lnTo>
                      <a:pt x="2237" y="626"/>
                    </a:lnTo>
                    <a:close/>
                    <a:moveTo>
                      <a:pt x="2237" y="526"/>
                    </a:moveTo>
                    <a:lnTo>
                      <a:pt x="2237" y="476"/>
                    </a:lnTo>
                    <a:lnTo>
                      <a:pt x="2221" y="476"/>
                    </a:lnTo>
                    <a:lnTo>
                      <a:pt x="2221" y="526"/>
                    </a:lnTo>
                    <a:lnTo>
                      <a:pt x="2237" y="526"/>
                    </a:lnTo>
                    <a:close/>
                    <a:moveTo>
                      <a:pt x="2237" y="427"/>
                    </a:moveTo>
                    <a:lnTo>
                      <a:pt x="2237" y="377"/>
                    </a:lnTo>
                    <a:lnTo>
                      <a:pt x="2221" y="377"/>
                    </a:lnTo>
                    <a:lnTo>
                      <a:pt x="2221" y="427"/>
                    </a:lnTo>
                    <a:lnTo>
                      <a:pt x="2237" y="427"/>
                    </a:lnTo>
                    <a:close/>
                    <a:moveTo>
                      <a:pt x="2237" y="327"/>
                    </a:moveTo>
                    <a:lnTo>
                      <a:pt x="2237" y="277"/>
                    </a:lnTo>
                    <a:lnTo>
                      <a:pt x="2221" y="277"/>
                    </a:lnTo>
                    <a:lnTo>
                      <a:pt x="2221" y="327"/>
                    </a:lnTo>
                    <a:lnTo>
                      <a:pt x="2237" y="327"/>
                    </a:lnTo>
                    <a:close/>
                    <a:moveTo>
                      <a:pt x="2237" y="228"/>
                    </a:moveTo>
                    <a:lnTo>
                      <a:pt x="2237" y="178"/>
                    </a:lnTo>
                    <a:lnTo>
                      <a:pt x="2221" y="178"/>
                    </a:lnTo>
                    <a:lnTo>
                      <a:pt x="2221" y="228"/>
                    </a:lnTo>
                    <a:lnTo>
                      <a:pt x="2237" y="228"/>
                    </a:lnTo>
                    <a:close/>
                    <a:moveTo>
                      <a:pt x="2237" y="128"/>
                    </a:moveTo>
                    <a:lnTo>
                      <a:pt x="2237" y="78"/>
                    </a:lnTo>
                    <a:lnTo>
                      <a:pt x="2221" y="78"/>
                    </a:lnTo>
                    <a:lnTo>
                      <a:pt x="2221" y="128"/>
                    </a:lnTo>
                    <a:lnTo>
                      <a:pt x="2237" y="128"/>
                    </a:lnTo>
                    <a:close/>
                    <a:moveTo>
                      <a:pt x="2237" y="29"/>
                    </a:moveTo>
                    <a:lnTo>
                      <a:pt x="2237" y="10"/>
                    </a:lnTo>
                    <a:lnTo>
                      <a:pt x="2229" y="10"/>
                    </a:lnTo>
                    <a:lnTo>
                      <a:pt x="2228" y="18"/>
                    </a:lnTo>
                    <a:lnTo>
                      <a:pt x="2231" y="19"/>
                    </a:lnTo>
                    <a:lnTo>
                      <a:pt x="2234" y="19"/>
                    </a:lnTo>
                    <a:lnTo>
                      <a:pt x="2237" y="19"/>
                    </a:lnTo>
                    <a:lnTo>
                      <a:pt x="2240" y="19"/>
                    </a:lnTo>
                    <a:lnTo>
                      <a:pt x="2242" y="19"/>
                    </a:lnTo>
                    <a:lnTo>
                      <a:pt x="2245" y="19"/>
                    </a:lnTo>
                    <a:lnTo>
                      <a:pt x="2248" y="19"/>
                    </a:lnTo>
                    <a:lnTo>
                      <a:pt x="2251" y="19"/>
                    </a:lnTo>
                    <a:lnTo>
                      <a:pt x="2254" y="20"/>
                    </a:lnTo>
                    <a:lnTo>
                      <a:pt x="2256" y="20"/>
                    </a:lnTo>
                    <a:lnTo>
                      <a:pt x="2259" y="20"/>
                    </a:lnTo>
                    <a:lnTo>
                      <a:pt x="2260" y="20"/>
                    </a:lnTo>
                    <a:lnTo>
                      <a:pt x="2261" y="3"/>
                    </a:lnTo>
                    <a:lnTo>
                      <a:pt x="2259" y="3"/>
                    </a:lnTo>
                    <a:lnTo>
                      <a:pt x="2257" y="3"/>
                    </a:lnTo>
                    <a:lnTo>
                      <a:pt x="2254" y="3"/>
                    </a:lnTo>
                    <a:lnTo>
                      <a:pt x="2251" y="3"/>
                    </a:lnTo>
                    <a:lnTo>
                      <a:pt x="2249" y="2"/>
                    </a:lnTo>
                    <a:lnTo>
                      <a:pt x="2246" y="2"/>
                    </a:lnTo>
                    <a:lnTo>
                      <a:pt x="2243" y="2"/>
                    </a:lnTo>
                    <a:lnTo>
                      <a:pt x="2240" y="2"/>
                    </a:lnTo>
                    <a:lnTo>
                      <a:pt x="2237" y="2"/>
                    </a:lnTo>
                    <a:lnTo>
                      <a:pt x="2235" y="2"/>
                    </a:lnTo>
                    <a:lnTo>
                      <a:pt x="2232" y="2"/>
                    </a:lnTo>
                    <a:lnTo>
                      <a:pt x="2229" y="2"/>
                    </a:lnTo>
                    <a:lnTo>
                      <a:pt x="2221" y="10"/>
                    </a:lnTo>
                    <a:lnTo>
                      <a:pt x="2221" y="29"/>
                    </a:lnTo>
                    <a:lnTo>
                      <a:pt x="2237" y="29"/>
                    </a:lnTo>
                    <a:close/>
                    <a:moveTo>
                      <a:pt x="2310" y="21"/>
                    </a:moveTo>
                    <a:lnTo>
                      <a:pt x="2312" y="22"/>
                    </a:lnTo>
                    <a:lnTo>
                      <a:pt x="2315" y="22"/>
                    </a:lnTo>
                    <a:lnTo>
                      <a:pt x="2318" y="22"/>
                    </a:lnTo>
                    <a:lnTo>
                      <a:pt x="2320" y="22"/>
                    </a:lnTo>
                    <a:lnTo>
                      <a:pt x="2323" y="22"/>
                    </a:lnTo>
                    <a:lnTo>
                      <a:pt x="2324" y="22"/>
                    </a:lnTo>
                    <a:lnTo>
                      <a:pt x="2325" y="5"/>
                    </a:lnTo>
                    <a:lnTo>
                      <a:pt x="2323" y="5"/>
                    </a:lnTo>
                    <a:lnTo>
                      <a:pt x="2321" y="5"/>
                    </a:lnTo>
                    <a:lnTo>
                      <a:pt x="2318" y="5"/>
                    </a:lnTo>
                    <a:lnTo>
                      <a:pt x="2315" y="5"/>
                    </a:lnTo>
                    <a:lnTo>
                      <a:pt x="2312" y="5"/>
                    </a:lnTo>
                    <a:lnTo>
                      <a:pt x="2311" y="5"/>
                    </a:lnTo>
                    <a:lnTo>
                      <a:pt x="2310" y="21"/>
                    </a:lnTo>
                    <a:close/>
                    <a:moveTo>
                      <a:pt x="0" y="1925"/>
                    </a:moveTo>
                    <a:lnTo>
                      <a:pt x="0" y="1925"/>
                    </a:lnTo>
                    <a:lnTo>
                      <a:pt x="3" y="1925"/>
                    </a:lnTo>
                    <a:lnTo>
                      <a:pt x="5" y="1925"/>
                    </a:lnTo>
                    <a:lnTo>
                      <a:pt x="8" y="1925"/>
                    </a:lnTo>
                    <a:lnTo>
                      <a:pt x="11" y="1925"/>
                    </a:lnTo>
                    <a:lnTo>
                      <a:pt x="13" y="1925"/>
                    </a:lnTo>
                    <a:lnTo>
                      <a:pt x="16" y="1925"/>
                    </a:lnTo>
                    <a:lnTo>
                      <a:pt x="19" y="1925"/>
                    </a:lnTo>
                    <a:lnTo>
                      <a:pt x="22" y="1925"/>
                    </a:lnTo>
                    <a:lnTo>
                      <a:pt x="25" y="1925"/>
                    </a:lnTo>
                    <a:lnTo>
                      <a:pt x="27" y="1925"/>
                    </a:lnTo>
                    <a:lnTo>
                      <a:pt x="30" y="1925"/>
                    </a:lnTo>
                    <a:lnTo>
                      <a:pt x="33" y="1925"/>
                    </a:lnTo>
                    <a:lnTo>
                      <a:pt x="36" y="1925"/>
                    </a:lnTo>
                    <a:lnTo>
                      <a:pt x="38" y="1925"/>
                    </a:lnTo>
                    <a:lnTo>
                      <a:pt x="41" y="1925"/>
                    </a:lnTo>
                    <a:lnTo>
                      <a:pt x="44" y="1925"/>
                    </a:lnTo>
                    <a:lnTo>
                      <a:pt x="47" y="1925"/>
                    </a:lnTo>
                    <a:lnTo>
                      <a:pt x="49" y="1925"/>
                    </a:lnTo>
                    <a:lnTo>
                      <a:pt x="50" y="1909"/>
                    </a:lnTo>
                    <a:lnTo>
                      <a:pt x="47" y="1909"/>
                    </a:lnTo>
                    <a:lnTo>
                      <a:pt x="45" y="1909"/>
                    </a:lnTo>
                    <a:lnTo>
                      <a:pt x="42" y="1909"/>
                    </a:lnTo>
                    <a:lnTo>
                      <a:pt x="39" y="1909"/>
                    </a:lnTo>
                    <a:lnTo>
                      <a:pt x="36" y="1909"/>
                    </a:lnTo>
                    <a:lnTo>
                      <a:pt x="33" y="1909"/>
                    </a:lnTo>
                    <a:lnTo>
                      <a:pt x="31" y="1908"/>
                    </a:lnTo>
                    <a:lnTo>
                      <a:pt x="28" y="1908"/>
                    </a:lnTo>
                    <a:lnTo>
                      <a:pt x="25" y="1908"/>
                    </a:lnTo>
                    <a:lnTo>
                      <a:pt x="22" y="1908"/>
                    </a:lnTo>
                    <a:lnTo>
                      <a:pt x="19" y="1908"/>
                    </a:lnTo>
                    <a:lnTo>
                      <a:pt x="17" y="1908"/>
                    </a:lnTo>
                    <a:lnTo>
                      <a:pt x="14" y="1908"/>
                    </a:lnTo>
                    <a:lnTo>
                      <a:pt x="11" y="1908"/>
                    </a:lnTo>
                    <a:lnTo>
                      <a:pt x="8" y="1908"/>
                    </a:lnTo>
                    <a:lnTo>
                      <a:pt x="6" y="1908"/>
                    </a:lnTo>
                    <a:lnTo>
                      <a:pt x="3" y="1908"/>
                    </a:lnTo>
                    <a:lnTo>
                      <a:pt x="0" y="1908"/>
                    </a:lnTo>
                    <a:lnTo>
                      <a:pt x="0" y="1908"/>
                    </a:lnTo>
                    <a:lnTo>
                      <a:pt x="0" y="19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4" name="Freeform 83"/>
              <p:cNvSpPr>
                <a:spLocks/>
              </p:cNvSpPr>
              <p:nvPr/>
            </p:nvSpPr>
            <p:spPr bwMode="auto">
              <a:xfrm>
                <a:off x="-714375" y="8239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5" name="Freeform 84"/>
              <p:cNvSpPr>
                <a:spLocks/>
              </p:cNvSpPr>
              <p:nvPr/>
            </p:nvSpPr>
            <p:spPr bwMode="auto">
              <a:xfrm>
                <a:off x="-74612" y="823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6" name="Freeform 85"/>
              <p:cNvSpPr>
                <a:spLocks/>
              </p:cNvSpPr>
              <p:nvPr/>
            </p:nvSpPr>
            <p:spPr bwMode="auto">
              <a:xfrm>
                <a:off x="573088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7" name="Freeform 86"/>
              <p:cNvSpPr>
                <a:spLocks/>
              </p:cNvSpPr>
              <p:nvPr/>
            </p:nvSpPr>
            <p:spPr bwMode="auto">
              <a:xfrm>
                <a:off x="1222375" y="823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8" name="Freeform 87"/>
              <p:cNvSpPr>
                <a:spLocks/>
              </p:cNvSpPr>
              <p:nvPr/>
            </p:nvSpPr>
            <p:spPr bwMode="auto">
              <a:xfrm>
                <a:off x="1870075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69" name="Freeform 88"/>
              <p:cNvSpPr>
                <a:spLocks/>
              </p:cNvSpPr>
              <p:nvPr/>
            </p:nvSpPr>
            <p:spPr bwMode="auto">
              <a:xfrm>
                <a:off x="2519363" y="8239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0" name="Freeform 89"/>
              <p:cNvSpPr>
                <a:spLocks/>
              </p:cNvSpPr>
              <p:nvPr/>
            </p:nvSpPr>
            <p:spPr bwMode="auto">
              <a:xfrm>
                <a:off x="-714375" y="4429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1" name="Freeform 90"/>
              <p:cNvSpPr>
                <a:spLocks/>
              </p:cNvSpPr>
              <p:nvPr/>
            </p:nvSpPr>
            <p:spPr bwMode="auto">
              <a:xfrm>
                <a:off x="-74612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2" name="Freeform 91"/>
              <p:cNvSpPr>
                <a:spLocks/>
              </p:cNvSpPr>
              <p:nvPr/>
            </p:nvSpPr>
            <p:spPr bwMode="auto">
              <a:xfrm>
                <a:off x="573088" y="442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3" name="Freeform 92"/>
              <p:cNvSpPr>
                <a:spLocks/>
              </p:cNvSpPr>
              <p:nvPr/>
            </p:nvSpPr>
            <p:spPr bwMode="auto">
              <a:xfrm>
                <a:off x="1222375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4" name="Freeform 93"/>
              <p:cNvSpPr>
                <a:spLocks/>
              </p:cNvSpPr>
              <p:nvPr/>
            </p:nvSpPr>
            <p:spPr bwMode="auto">
              <a:xfrm>
                <a:off x="1870075" y="442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5" name="Freeform 94"/>
              <p:cNvSpPr>
                <a:spLocks/>
              </p:cNvSpPr>
              <p:nvPr/>
            </p:nvSpPr>
            <p:spPr bwMode="auto">
              <a:xfrm>
                <a:off x="2519363" y="4429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6" name="Freeform 95"/>
              <p:cNvSpPr>
                <a:spLocks/>
              </p:cNvSpPr>
              <p:nvPr/>
            </p:nvSpPr>
            <p:spPr bwMode="auto">
              <a:xfrm>
                <a:off x="-714375" y="2270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7" name="Freeform 96"/>
              <p:cNvSpPr>
                <a:spLocks/>
              </p:cNvSpPr>
              <p:nvPr/>
            </p:nvSpPr>
            <p:spPr bwMode="auto">
              <a:xfrm>
                <a:off x="-74612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8" name="Freeform 97"/>
              <p:cNvSpPr>
                <a:spLocks/>
              </p:cNvSpPr>
              <p:nvPr/>
            </p:nvSpPr>
            <p:spPr bwMode="auto">
              <a:xfrm>
                <a:off x="573088" y="2270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79" name="Freeform 98"/>
              <p:cNvSpPr>
                <a:spLocks/>
              </p:cNvSpPr>
              <p:nvPr/>
            </p:nvSpPr>
            <p:spPr bwMode="auto">
              <a:xfrm>
                <a:off x="1222375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0" name="Freeform 99"/>
              <p:cNvSpPr>
                <a:spLocks/>
              </p:cNvSpPr>
              <p:nvPr/>
            </p:nvSpPr>
            <p:spPr bwMode="auto">
              <a:xfrm>
                <a:off x="1870075" y="2270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1" name="Freeform 100"/>
              <p:cNvSpPr>
                <a:spLocks/>
              </p:cNvSpPr>
              <p:nvPr/>
            </p:nvSpPr>
            <p:spPr bwMode="auto">
              <a:xfrm>
                <a:off x="2519363" y="2270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2" name="Freeform 101"/>
              <p:cNvSpPr>
                <a:spLocks/>
              </p:cNvSpPr>
              <p:nvPr/>
            </p:nvSpPr>
            <p:spPr bwMode="auto">
              <a:xfrm>
                <a:off x="-714375" y="3175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3" name="Freeform 102"/>
              <p:cNvSpPr>
                <a:spLocks/>
              </p:cNvSpPr>
              <p:nvPr/>
            </p:nvSpPr>
            <p:spPr bwMode="auto">
              <a:xfrm>
                <a:off x="-74612" y="3175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4" name="Freeform 103"/>
              <p:cNvSpPr>
                <a:spLocks/>
              </p:cNvSpPr>
              <p:nvPr/>
            </p:nvSpPr>
            <p:spPr bwMode="auto">
              <a:xfrm>
                <a:off x="573088" y="3175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5" name="Freeform 104"/>
              <p:cNvSpPr>
                <a:spLocks/>
              </p:cNvSpPr>
              <p:nvPr/>
            </p:nvSpPr>
            <p:spPr bwMode="auto">
              <a:xfrm>
                <a:off x="1222375" y="3175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6" name="Freeform 105"/>
              <p:cNvSpPr>
                <a:spLocks/>
              </p:cNvSpPr>
              <p:nvPr/>
            </p:nvSpPr>
            <p:spPr bwMode="auto">
              <a:xfrm>
                <a:off x="1870075" y="3175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7" name="Freeform 106"/>
              <p:cNvSpPr>
                <a:spLocks/>
              </p:cNvSpPr>
              <p:nvPr/>
            </p:nvSpPr>
            <p:spPr bwMode="auto">
              <a:xfrm>
                <a:off x="2519363" y="3175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8" name="Freeform 107"/>
              <p:cNvSpPr>
                <a:spLocks/>
              </p:cNvSpPr>
              <p:nvPr/>
            </p:nvSpPr>
            <p:spPr bwMode="auto">
              <a:xfrm>
                <a:off x="-714375" y="-2159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89" name="Freeform 108"/>
              <p:cNvSpPr>
                <a:spLocks/>
              </p:cNvSpPr>
              <p:nvPr/>
            </p:nvSpPr>
            <p:spPr bwMode="auto">
              <a:xfrm>
                <a:off x="-74612" y="-2159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0" name="Freeform 109"/>
              <p:cNvSpPr>
                <a:spLocks/>
              </p:cNvSpPr>
              <p:nvPr/>
            </p:nvSpPr>
            <p:spPr bwMode="auto">
              <a:xfrm>
                <a:off x="573088" y="-2159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1" name="Freeform 110"/>
              <p:cNvSpPr>
                <a:spLocks/>
              </p:cNvSpPr>
              <p:nvPr/>
            </p:nvSpPr>
            <p:spPr bwMode="auto">
              <a:xfrm>
                <a:off x="1222375" y="-2159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2" name="Freeform 111"/>
              <p:cNvSpPr>
                <a:spLocks/>
              </p:cNvSpPr>
              <p:nvPr/>
            </p:nvSpPr>
            <p:spPr bwMode="auto">
              <a:xfrm>
                <a:off x="1870075" y="-2159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3" name="Freeform 112"/>
              <p:cNvSpPr>
                <a:spLocks/>
              </p:cNvSpPr>
              <p:nvPr/>
            </p:nvSpPr>
            <p:spPr bwMode="auto">
              <a:xfrm>
                <a:off x="2519363" y="-2159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4" name="Freeform 113"/>
              <p:cNvSpPr>
                <a:spLocks/>
              </p:cNvSpPr>
              <p:nvPr/>
            </p:nvSpPr>
            <p:spPr bwMode="auto">
              <a:xfrm>
                <a:off x="-714375" y="-404812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5" name="Freeform 114"/>
              <p:cNvSpPr>
                <a:spLocks/>
              </p:cNvSpPr>
              <p:nvPr/>
            </p:nvSpPr>
            <p:spPr bwMode="auto">
              <a:xfrm>
                <a:off x="-74612" y="-40481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6" name="Freeform 115"/>
              <p:cNvSpPr>
                <a:spLocks/>
              </p:cNvSpPr>
              <p:nvPr/>
            </p:nvSpPr>
            <p:spPr bwMode="auto">
              <a:xfrm>
                <a:off x="573088" y="-40481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7" name="Freeform 116"/>
              <p:cNvSpPr>
                <a:spLocks/>
              </p:cNvSpPr>
              <p:nvPr/>
            </p:nvSpPr>
            <p:spPr bwMode="auto">
              <a:xfrm>
                <a:off x="1222375" y="-40481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8" name="Freeform 117"/>
              <p:cNvSpPr>
                <a:spLocks/>
              </p:cNvSpPr>
              <p:nvPr/>
            </p:nvSpPr>
            <p:spPr bwMode="auto">
              <a:xfrm>
                <a:off x="1870075" y="-40481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299" name="Freeform 118"/>
              <p:cNvSpPr>
                <a:spLocks/>
              </p:cNvSpPr>
              <p:nvPr/>
            </p:nvSpPr>
            <p:spPr bwMode="auto">
              <a:xfrm>
                <a:off x="2519363" y="-404812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0" name="Freeform 119"/>
              <p:cNvSpPr>
                <a:spLocks/>
              </p:cNvSpPr>
              <p:nvPr/>
            </p:nvSpPr>
            <p:spPr bwMode="auto">
              <a:xfrm>
                <a:off x="-714375" y="-5842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1" name="Freeform 120"/>
              <p:cNvSpPr>
                <a:spLocks/>
              </p:cNvSpPr>
              <p:nvPr/>
            </p:nvSpPr>
            <p:spPr bwMode="auto">
              <a:xfrm>
                <a:off x="-74612" y="-5842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2" name="Freeform 121"/>
              <p:cNvSpPr>
                <a:spLocks/>
              </p:cNvSpPr>
              <p:nvPr/>
            </p:nvSpPr>
            <p:spPr bwMode="auto">
              <a:xfrm>
                <a:off x="573088" y="-5842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3" name="Freeform 122"/>
              <p:cNvSpPr>
                <a:spLocks/>
              </p:cNvSpPr>
              <p:nvPr/>
            </p:nvSpPr>
            <p:spPr bwMode="auto">
              <a:xfrm>
                <a:off x="1222375" y="-5842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4" name="Freeform 123"/>
              <p:cNvSpPr>
                <a:spLocks/>
              </p:cNvSpPr>
              <p:nvPr/>
            </p:nvSpPr>
            <p:spPr bwMode="auto">
              <a:xfrm>
                <a:off x="1870075" y="-5842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5" name="Freeform 124"/>
              <p:cNvSpPr>
                <a:spLocks/>
              </p:cNvSpPr>
              <p:nvPr/>
            </p:nvSpPr>
            <p:spPr bwMode="auto">
              <a:xfrm>
                <a:off x="2519363" y="-5842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6" name="Freeform 125"/>
              <p:cNvSpPr>
                <a:spLocks/>
              </p:cNvSpPr>
              <p:nvPr/>
            </p:nvSpPr>
            <p:spPr bwMode="auto">
              <a:xfrm>
                <a:off x="-714375" y="-728662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7" name="Freeform 126"/>
              <p:cNvSpPr>
                <a:spLocks/>
              </p:cNvSpPr>
              <p:nvPr/>
            </p:nvSpPr>
            <p:spPr bwMode="auto">
              <a:xfrm>
                <a:off x="-74612" y="-72866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8" name="Freeform 127"/>
              <p:cNvSpPr>
                <a:spLocks/>
              </p:cNvSpPr>
              <p:nvPr/>
            </p:nvSpPr>
            <p:spPr bwMode="auto">
              <a:xfrm>
                <a:off x="573088" y="-72866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09" name="Freeform 128"/>
              <p:cNvSpPr>
                <a:spLocks/>
              </p:cNvSpPr>
              <p:nvPr/>
            </p:nvSpPr>
            <p:spPr bwMode="auto">
              <a:xfrm>
                <a:off x="1222375" y="-72866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0" name="Freeform 129"/>
              <p:cNvSpPr>
                <a:spLocks/>
              </p:cNvSpPr>
              <p:nvPr/>
            </p:nvSpPr>
            <p:spPr bwMode="auto">
              <a:xfrm>
                <a:off x="1870075" y="-72866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1" name="Freeform 130"/>
              <p:cNvSpPr>
                <a:spLocks/>
              </p:cNvSpPr>
              <p:nvPr/>
            </p:nvSpPr>
            <p:spPr bwMode="auto">
              <a:xfrm>
                <a:off x="2519363" y="-728662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2" name="Freeform 131"/>
              <p:cNvSpPr>
                <a:spLocks/>
              </p:cNvSpPr>
              <p:nvPr/>
            </p:nvSpPr>
            <p:spPr bwMode="auto">
              <a:xfrm>
                <a:off x="-714375" y="-760412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3" name="Freeform 132"/>
              <p:cNvSpPr>
                <a:spLocks/>
              </p:cNvSpPr>
              <p:nvPr/>
            </p:nvSpPr>
            <p:spPr bwMode="auto">
              <a:xfrm>
                <a:off x="-74612" y="-76041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4" name="Freeform 133"/>
              <p:cNvSpPr>
                <a:spLocks/>
              </p:cNvSpPr>
              <p:nvPr/>
            </p:nvSpPr>
            <p:spPr bwMode="auto">
              <a:xfrm>
                <a:off x="573088" y="-76041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5" name="Freeform 134"/>
              <p:cNvSpPr>
                <a:spLocks/>
              </p:cNvSpPr>
              <p:nvPr/>
            </p:nvSpPr>
            <p:spPr bwMode="auto">
              <a:xfrm>
                <a:off x="1222375" y="-76041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6" name="Freeform 135"/>
              <p:cNvSpPr>
                <a:spLocks/>
              </p:cNvSpPr>
              <p:nvPr/>
            </p:nvSpPr>
            <p:spPr bwMode="auto">
              <a:xfrm>
                <a:off x="1870075" y="-76041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7" name="Freeform 136"/>
              <p:cNvSpPr>
                <a:spLocks/>
              </p:cNvSpPr>
              <p:nvPr/>
            </p:nvSpPr>
            <p:spPr bwMode="auto">
              <a:xfrm>
                <a:off x="2519363" y="-760412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8" name="Freeform 137"/>
              <p:cNvSpPr>
                <a:spLocks/>
              </p:cNvSpPr>
              <p:nvPr/>
            </p:nvSpPr>
            <p:spPr bwMode="auto">
              <a:xfrm>
                <a:off x="-714375" y="628650"/>
                <a:ext cx="639763" cy="195263"/>
              </a:xfrm>
              <a:custGeom>
                <a:avLst/>
                <a:gdLst>
                  <a:gd name="T0" fmla="*/ 0 w 403"/>
                  <a:gd name="T1" fmla="*/ 123 h 123"/>
                  <a:gd name="T2" fmla="*/ 3 w 403"/>
                  <a:gd name="T3" fmla="*/ 123 h 123"/>
                  <a:gd name="T4" fmla="*/ 11 w 403"/>
                  <a:gd name="T5" fmla="*/ 123 h 123"/>
                  <a:gd name="T6" fmla="*/ 19 w 403"/>
                  <a:gd name="T7" fmla="*/ 123 h 123"/>
                  <a:gd name="T8" fmla="*/ 27 w 403"/>
                  <a:gd name="T9" fmla="*/ 123 h 123"/>
                  <a:gd name="T10" fmla="*/ 36 w 403"/>
                  <a:gd name="T11" fmla="*/ 123 h 123"/>
                  <a:gd name="T12" fmla="*/ 44 w 403"/>
                  <a:gd name="T13" fmla="*/ 123 h 123"/>
                  <a:gd name="T14" fmla="*/ 53 w 403"/>
                  <a:gd name="T15" fmla="*/ 123 h 123"/>
                  <a:gd name="T16" fmla="*/ 61 w 403"/>
                  <a:gd name="T17" fmla="*/ 123 h 123"/>
                  <a:gd name="T18" fmla="*/ 69 w 403"/>
                  <a:gd name="T19" fmla="*/ 123 h 123"/>
                  <a:gd name="T20" fmla="*/ 78 w 403"/>
                  <a:gd name="T21" fmla="*/ 123 h 123"/>
                  <a:gd name="T22" fmla="*/ 86 w 403"/>
                  <a:gd name="T23" fmla="*/ 123 h 123"/>
                  <a:gd name="T24" fmla="*/ 94 w 403"/>
                  <a:gd name="T25" fmla="*/ 123 h 123"/>
                  <a:gd name="T26" fmla="*/ 103 w 403"/>
                  <a:gd name="T27" fmla="*/ 123 h 123"/>
                  <a:gd name="T28" fmla="*/ 111 w 403"/>
                  <a:gd name="T29" fmla="*/ 123 h 123"/>
                  <a:gd name="T30" fmla="*/ 119 w 403"/>
                  <a:gd name="T31" fmla="*/ 123 h 123"/>
                  <a:gd name="T32" fmla="*/ 128 w 403"/>
                  <a:gd name="T33" fmla="*/ 123 h 123"/>
                  <a:gd name="T34" fmla="*/ 136 w 403"/>
                  <a:gd name="T35" fmla="*/ 123 h 123"/>
                  <a:gd name="T36" fmla="*/ 144 w 403"/>
                  <a:gd name="T37" fmla="*/ 123 h 123"/>
                  <a:gd name="T38" fmla="*/ 153 w 403"/>
                  <a:gd name="T39" fmla="*/ 123 h 123"/>
                  <a:gd name="T40" fmla="*/ 161 w 403"/>
                  <a:gd name="T41" fmla="*/ 122 h 123"/>
                  <a:gd name="T42" fmla="*/ 169 w 403"/>
                  <a:gd name="T43" fmla="*/ 122 h 123"/>
                  <a:gd name="T44" fmla="*/ 178 w 403"/>
                  <a:gd name="T45" fmla="*/ 122 h 123"/>
                  <a:gd name="T46" fmla="*/ 186 w 403"/>
                  <a:gd name="T47" fmla="*/ 122 h 123"/>
                  <a:gd name="T48" fmla="*/ 195 w 403"/>
                  <a:gd name="T49" fmla="*/ 122 h 123"/>
                  <a:gd name="T50" fmla="*/ 203 w 403"/>
                  <a:gd name="T51" fmla="*/ 121 h 123"/>
                  <a:gd name="T52" fmla="*/ 211 w 403"/>
                  <a:gd name="T53" fmla="*/ 120 h 123"/>
                  <a:gd name="T54" fmla="*/ 219 w 403"/>
                  <a:gd name="T55" fmla="*/ 119 h 123"/>
                  <a:gd name="T56" fmla="*/ 228 w 403"/>
                  <a:gd name="T57" fmla="*/ 117 h 123"/>
                  <a:gd name="T58" fmla="*/ 236 w 403"/>
                  <a:gd name="T59" fmla="*/ 113 h 123"/>
                  <a:gd name="T60" fmla="*/ 244 w 403"/>
                  <a:gd name="T61" fmla="*/ 107 h 123"/>
                  <a:gd name="T62" fmla="*/ 253 w 403"/>
                  <a:gd name="T63" fmla="*/ 98 h 123"/>
                  <a:gd name="T64" fmla="*/ 261 w 403"/>
                  <a:gd name="T65" fmla="*/ 84 h 123"/>
                  <a:gd name="T66" fmla="*/ 269 w 403"/>
                  <a:gd name="T67" fmla="*/ 70 h 123"/>
                  <a:gd name="T68" fmla="*/ 278 w 403"/>
                  <a:gd name="T69" fmla="*/ 55 h 123"/>
                  <a:gd name="T70" fmla="*/ 286 w 403"/>
                  <a:gd name="T71" fmla="*/ 41 h 123"/>
                  <a:gd name="T72" fmla="*/ 295 w 403"/>
                  <a:gd name="T73" fmla="*/ 28 h 123"/>
                  <a:gd name="T74" fmla="*/ 303 w 403"/>
                  <a:gd name="T75" fmla="*/ 16 h 123"/>
                  <a:gd name="T76" fmla="*/ 311 w 403"/>
                  <a:gd name="T77" fmla="*/ 7 h 123"/>
                  <a:gd name="T78" fmla="*/ 320 w 403"/>
                  <a:gd name="T79" fmla="*/ 2 h 123"/>
                  <a:gd name="T80" fmla="*/ 328 w 403"/>
                  <a:gd name="T81" fmla="*/ 0 h 123"/>
                  <a:gd name="T82" fmla="*/ 336 w 403"/>
                  <a:gd name="T83" fmla="*/ 0 h 123"/>
                  <a:gd name="T84" fmla="*/ 344 w 403"/>
                  <a:gd name="T85" fmla="*/ 5 h 123"/>
                  <a:gd name="T86" fmla="*/ 353 w 403"/>
                  <a:gd name="T87" fmla="*/ 13 h 123"/>
                  <a:gd name="T88" fmla="*/ 361 w 403"/>
                  <a:gd name="T89" fmla="*/ 23 h 123"/>
                  <a:gd name="T90" fmla="*/ 369 w 403"/>
                  <a:gd name="T91" fmla="*/ 36 h 123"/>
                  <a:gd name="T92" fmla="*/ 378 w 403"/>
                  <a:gd name="T93" fmla="*/ 50 h 123"/>
                  <a:gd name="T94" fmla="*/ 386 w 403"/>
                  <a:gd name="T95" fmla="*/ 65 h 123"/>
                  <a:gd name="T96" fmla="*/ 394 w 403"/>
                  <a:gd name="T97" fmla="*/ 79 h 123"/>
                  <a:gd name="T98" fmla="*/ 403 w 403"/>
                  <a:gd name="T99" fmla="*/ 9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3" h="123">
                    <a:moveTo>
                      <a:pt x="0" y="123"/>
                    </a:moveTo>
                    <a:lnTo>
                      <a:pt x="3" y="123"/>
                    </a:lnTo>
                    <a:lnTo>
                      <a:pt x="11" y="123"/>
                    </a:lnTo>
                    <a:lnTo>
                      <a:pt x="19" y="123"/>
                    </a:lnTo>
                    <a:lnTo>
                      <a:pt x="27" y="123"/>
                    </a:lnTo>
                    <a:lnTo>
                      <a:pt x="36" y="123"/>
                    </a:lnTo>
                    <a:lnTo>
                      <a:pt x="44" y="123"/>
                    </a:lnTo>
                    <a:lnTo>
                      <a:pt x="53" y="123"/>
                    </a:lnTo>
                    <a:lnTo>
                      <a:pt x="61" y="123"/>
                    </a:lnTo>
                    <a:lnTo>
                      <a:pt x="69" y="123"/>
                    </a:lnTo>
                    <a:lnTo>
                      <a:pt x="78" y="123"/>
                    </a:lnTo>
                    <a:lnTo>
                      <a:pt x="86" y="123"/>
                    </a:lnTo>
                    <a:lnTo>
                      <a:pt x="94" y="123"/>
                    </a:lnTo>
                    <a:lnTo>
                      <a:pt x="103" y="123"/>
                    </a:lnTo>
                    <a:lnTo>
                      <a:pt x="111" y="123"/>
                    </a:lnTo>
                    <a:lnTo>
                      <a:pt x="119" y="123"/>
                    </a:lnTo>
                    <a:lnTo>
                      <a:pt x="128" y="123"/>
                    </a:lnTo>
                    <a:lnTo>
                      <a:pt x="136" y="123"/>
                    </a:lnTo>
                    <a:lnTo>
                      <a:pt x="144" y="123"/>
                    </a:lnTo>
                    <a:lnTo>
                      <a:pt x="153" y="123"/>
                    </a:lnTo>
                    <a:lnTo>
                      <a:pt x="161" y="122"/>
                    </a:lnTo>
                    <a:lnTo>
                      <a:pt x="169" y="122"/>
                    </a:lnTo>
                    <a:lnTo>
                      <a:pt x="178" y="122"/>
                    </a:lnTo>
                    <a:lnTo>
                      <a:pt x="186" y="122"/>
                    </a:lnTo>
                    <a:lnTo>
                      <a:pt x="195" y="122"/>
                    </a:lnTo>
                    <a:lnTo>
                      <a:pt x="203" y="121"/>
                    </a:lnTo>
                    <a:lnTo>
                      <a:pt x="211" y="120"/>
                    </a:lnTo>
                    <a:lnTo>
                      <a:pt x="219" y="119"/>
                    </a:lnTo>
                    <a:lnTo>
                      <a:pt x="228" y="117"/>
                    </a:lnTo>
                    <a:lnTo>
                      <a:pt x="236" y="113"/>
                    </a:lnTo>
                    <a:lnTo>
                      <a:pt x="244" y="107"/>
                    </a:lnTo>
                    <a:lnTo>
                      <a:pt x="253" y="98"/>
                    </a:lnTo>
                    <a:lnTo>
                      <a:pt x="261" y="84"/>
                    </a:lnTo>
                    <a:lnTo>
                      <a:pt x="269" y="70"/>
                    </a:lnTo>
                    <a:lnTo>
                      <a:pt x="278" y="55"/>
                    </a:lnTo>
                    <a:lnTo>
                      <a:pt x="286" y="41"/>
                    </a:lnTo>
                    <a:lnTo>
                      <a:pt x="295" y="28"/>
                    </a:lnTo>
                    <a:lnTo>
                      <a:pt x="303" y="16"/>
                    </a:lnTo>
                    <a:lnTo>
                      <a:pt x="311" y="7"/>
                    </a:lnTo>
                    <a:lnTo>
                      <a:pt x="320" y="2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5"/>
                    </a:lnTo>
                    <a:lnTo>
                      <a:pt x="353" y="13"/>
                    </a:lnTo>
                    <a:lnTo>
                      <a:pt x="361" y="23"/>
                    </a:lnTo>
                    <a:lnTo>
                      <a:pt x="369" y="36"/>
                    </a:lnTo>
                    <a:lnTo>
                      <a:pt x="378" y="50"/>
                    </a:lnTo>
                    <a:lnTo>
                      <a:pt x="386" y="65"/>
                    </a:lnTo>
                    <a:lnTo>
                      <a:pt x="394" y="79"/>
                    </a:lnTo>
                    <a:lnTo>
                      <a:pt x="403" y="93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19" name="Freeform 138"/>
              <p:cNvSpPr>
                <a:spLocks/>
              </p:cNvSpPr>
              <p:nvPr/>
            </p:nvSpPr>
            <p:spPr bwMode="auto">
              <a:xfrm>
                <a:off x="-74612" y="776288"/>
                <a:ext cx="647700" cy="47625"/>
              </a:xfrm>
              <a:custGeom>
                <a:avLst/>
                <a:gdLst>
                  <a:gd name="T0" fmla="*/ 0 w 408"/>
                  <a:gd name="T1" fmla="*/ 0 h 30"/>
                  <a:gd name="T2" fmla="*/ 8 w 408"/>
                  <a:gd name="T3" fmla="*/ 12 h 30"/>
                  <a:gd name="T4" fmla="*/ 17 w 408"/>
                  <a:gd name="T5" fmla="*/ 18 h 30"/>
                  <a:gd name="T6" fmla="*/ 25 w 408"/>
                  <a:gd name="T7" fmla="*/ 23 h 30"/>
                  <a:gd name="T8" fmla="*/ 33 w 408"/>
                  <a:gd name="T9" fmla="*/ 25 h 30"/>
                  <a:gd name="T10" fmla="*/ 42 w 408"/>
                  <a:gd name="T11" fmla="*/ 27 h 30"/>
                  <a:gd name="T12" fmla="*/ 50 w 408"/>
                  <a:gd name="T13" fmla="*/ 28 h 30"/>
                  <a:gd name="T14" fmla="*/ 58 w 408"/>
                  <a:gd name="T15" fmla="*/ 28 h 30"/>
                  <a:gd name="T16" fmla="*/ 66 w 408"/>
                  <a:gd name="T17" fmla="*/ 29 h 30"/>
                  <a:gd name="T18" fmla="*/ 75 w 408"/>
                  <a:gd name="T19" fmla="*/ 29 h 30"/>
                  <a:gd name="T20" fmla="*/ 83 w 408"/>
                  <a:gd name="T21" fmla="*/ 29 h 30"/>
                  <a:gd name="T22" fmla="*/ 91 w 408"/>
                  <a:gd name="T23" fmla="*/ 29 h 30"/>
                  <a:gd name="T24" fmla="*/ 100 w 408"/>
                  <a:gd name="T25" fmla="*/ 30 h 30"/>
                  <a:gd name="T26" fmla="*/ 108 w 408"/>
                  <a:gd name="T27" fmla="*/ 30 h 30"/>
                  <a:gd name="T28" fmla="*/ 117 w 408"/>
                  <a:gd name="T29" fmla="*/ 30 h 30"/>
                  <a:gd name="T30" fmla="*/ 125 w 408"/>
                  <a:gd name="T31" fmla="*/ 30 h 30"/>
                  <a:gd name="T32" fmla="*/ 133 w 408"/>
                  <a:gd name="T33" fmla="*/ 30 h 30"/>
                  <a:gd name="T34" fmla="*/ 142 w 408"/>
                  <a:gd name="T35" fmla="*/ 30 h 30"/>
                  <a:gd name="T36" fmla="*/ 150 w 408"/>
                  <a:gd name="T37" fmla="*/ 30 h 30"/>
                  <a:gd name="T38" fmla="*/ 158 w 408"/>
                  <a:gd name="T39" fmla="*/ 30 h 30"/>
                  <a:gd name="T40" fmla="*/ 167 w 408"/>
                  <a:gd name="T41" fmla="*/ 30 h 30"/>
                  <a:gd name="T42" fmla="*/ 175 w 408"/>
                  <a:gd name="T43" fmla="*/ 30 h 30"/>
                  <a:gd name="T44" fmla="*/ 183 w 408"/>
                  <a:gd name="T45" fmla="*/ 30 h 30"/>
                  <a:gd name="T46" fmla="*/ 191 w 408"/>
                  <a:gd name="T47" fmla="*/ 30 h 30"/>
                  <a:gd name="T48" fmla="*/ 200 w 408"/>
                  <a:gd name="T49" fmla="*/ 30 h 30"/>
                  <a:gd name="T50" fmla="*/ 208 w 408"/>
                  <a:gd name="T51" fmla="*/ 30 h 30"/>
                  <a:gd name="T52" fmla="*/ 217 w 408"/>
                  <a:gd name="T53" fmla="*/ 30 h 30"/>
                  <a:gd name="T54" fmla="*/ 225 w 408"/>
                  <a:gd name="T55" fmla="*/ 30 h 30"/>
                  <a:gd name="T56" fmla="*/ 233 w 408"/>
                  <a:gd name="T57" fmla="*/ 30 h 30"/>
                  <a:gd name="T58" fmla="*/ 242 w 408"/>
                  <a:gd name="T59" fmla="*/ 30 h 30"/>
                  <a:gd name="T60" fmla="*/ 250 w 408"/>
                  <a:gd name="T61" fmla="*/ 30 h 30"/>
                  <a:gd name="T62" fmla="*/ 258 w 408"/>
                  <a:gd name="T63" fmla="*/ 30 h 30"/>
                  <a:gd name="T64" fmla="*/ 267 w 408"/>
                  <a:gd name="T65" fmla="*/ 30 h 30"/>
                  <a:gd name="T66" fmla="*/ 275 w 408"/>
                  <a:gd name="T67" fmla="*/ 30 h 30"/>
                  <a:gd name="T68" fmla="*/ 283 w 408"/>
                  <a:gd name="T69" fmla="*/ 30 h 30"/>
                  <a:gd name="T70" fmla="*/ 292 w 408"/>
                  <a:gd name="T71" fmla="*/ 30 h 30"/>
                  <a:gd name="T72" fmla="*/ 300 w 408"/>
                  <a:gd name="T73" fmla="*/ 30 h 30"/>
                  <a:gd name="T74" fmla="*/ 308 w 408"/>
                  <a:gd name="T75" fmla="*/ 30 h 30"/>
                  <a:gd name="T76" fmla="*/ 317 w 408"/>
                  <a:gd name="T77" fmla="*/ 30 h 30"/>
                  <a:gd name="T78" fmla="*/ 325 w 408"/>
                  <a:gd name="T79" fmla="*/ 30 h 30"/>
                  <a:gd name="T80" fmla="*/ 333 w 408"/>
                  <a:gd name="T81" fmla="*/ 30 h 30"/>
                  <a:gd name="T82" fmla="*/ 342 w 408"/>
                  <a:gd name="T83" fmla="*/ 30 h 30"/>
                  <a:gd name="T84" fmla="*/ 350 w 408"/>
                  <a:gd name="T85" fmla="*/ 30 h 30"/>
                  <a:gd name="T86" fmla="*/ 358 w 408"/>
                  <a:gd name="T87" fmla="*/ 30 h 30"/>
                  <a:gd name="T88" fmla="*/ 367 w 408"/>
                  <a:gd name="T89" fmla="*/ 30 h 30"/>
                  <a:gd name="T90" fmla="*/ 375 w 408"/>
                  <a:gd name="T91" fmla="*/ 30 h 30"/>
                  <a:gd name="T92" fmla="*/ 383 w 408"/>
                  <a:gd name="T93" fmla="*/ 30 h 30"/>
                  <a:gd name="T94" fmla="*/ 392 w 408"/>
                  <a:gd name="T95" fmla="*/ 30 h 30"/>
                  <a:gd name="T96" fmla="*/ 400 w 408"/>
                  <a:gd name="T97" fmla="*/ 30 h 30"/>
                  <a:gd name="T98" fmla="*/ 408 w 408"/>
                  <a:gd name="T9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8" h="30">
                    <a:moveTo>
                      <a:pt x="0" y="0"/>
                    </a:moveTo>
                    <a:lnTo>
                      <a:pt x="8" y="12"/>
                    </a:lnTo>
                    <a:lnTo>
                      <a:pt x="17" y="18"/>
                    </a:lnTo>
                    <a:lnTo>
                      <a:pt x="25" y="23"/>
                    </a:lnTo>
                    <a:lnTo>
                      <a:pt x="33" y="25"/>
                    </a:lnTo>
                    <a:lnTo>
                      <a:pt x="42" y="27"/>
                    </a:lnTo>
                    <a:lnTo>
                      <a:pt x="50" y="28"/>
                    </a:lnTo>
                    <a:lnTo>
                      <a:pt x="58" y="28"/>
                    </a:lnTo>
                    <a:lnTo>
                      <a:pt x="66" y="29"/>
                    </a:lnTo>
                    <a:lnTo>
                      <a:pt x="75" y="29"/>
                    </a:lnTo>
                    <a:lnTo>
                      <a:pt x="83" y="29"/>
                    </a:lnTo>
                    <a:lnTo>
                      <a:pt x="91" y="29"/>
                    </a:lnTo>
                    <a:lnTo>
                      <a:pt x="100" y="30"/>
                    </a:lnTo>
                    <a:lnTo>
                      <a:pt x="108" y="30"/>
                    </a:lnTo>
                    <a:lnTo>
                      <a:pt x="117" y="30"/>
                    </a:lnTo>
                    <a:lnTo>
                      <a:pt x="125" y="30"/>
                    </a:lnTo>
                    <a:lnTo>
                      <a:pt x="133" y="30"/>
                    </a:lnTo>
                    <a:lnTo>
                      <a:pt x="142" y="30"/>
                    </a:lnTo>
                    <a:lnTo>
                      <a:pt x="150" y="30"/>
                    </a:lnTo>
                    <a:lnTo>
                      <a:pt x="158" y="30"/>
                    </a:lnTo>
                    <a:lnTo>
                      <a:pt x="167" y="30"/>
                    </a:lnTo>
                    <a:lnTo>
                      <a:pt x="175" y="30"/>
                    </a:lnTo>
                    <a:lnTo>
                      <a:pt x="183" y="30"/>
                    </a:lnTo>
                    <a:lnTo>
                      <a:pt x="191" y="30"/>
                    </a:lnTo>
                    <a:lnTo>
                      <a:pt x="200" y="30"/>
                    </a:lnTo>
                    <a:lnTo>
                      <a:pt x="208" y="30"/>
                    </a:lnTo>
                    <a:lnTo>
                      <a:pt x="217" y="30"/>
                    </a:lnTo>
                    <a:lnTo>
                      <a:pt x="225" y="30"/>
                    </a:lnTo>
                    <a:lnTo>
                      <a:pt x="233" y="30"/>
                    </a:lnTo>
                    <a:lnTo>
                      <a:pt x="242" y="30"/>
                    </a:lnTo>
                    <a:lnTo>
                      <a:pt x="250" y="30"/>
                    </a:lnTo>
                    <a:lnTo>
                      <a:pt x="258" y="30"/>
                    </a:lnTo>
                    <a:lnTo>
                      <a:pt x="267" y="30"/>
                    </a:lnTo>
                    <a:lnTo>
                      <a:pt x="275" y="30"/>
                    </a:lnTo>
                    <a:lnTo>
                      <a:pt x="283" y="30"/>
                    </a:lnTo>
                    <a:lnTo>
                      <a:pt x="292" y="30"/>
                    </a:lnTo>
                    <a:lnTo>
                      <a:pt x="300" y="30"/>
                    </a:lnTo>
                    <a:lnTo>
                      <a:pt x="308" y="30"/>
                    </a:lnTo>
                    <a:lnTo>
                      <a:pt x="317" y="30"/>
                    </a:lnTo>
                    <a:lnTo>
                      <a:pt x="325" y="30"/>
                    </a:lnTo>
                    <a:lnTo>
                      <a:pt x="333" y="30"/>
                    </a:lnTo>
                    <a:lnTo>
                      <a:pt x="342" y="30"/>
                    </a:lnTo>
                    <a:lnTo>
                      <a:pt x="350" y="30"/>
                    </a:lnTo>
                    <a:lnTo>
                      <a:pt x="358" y="30"/>
                    </a:lnTo>
                    <a:lnTo>
                      <a:pt x="367" y="30"/>
                    </a:lnTo>
                    <a:lnTo>
                      <a:pt x="375" y="30"/>
                    </a:lnTo>
                    <a:lnTo>
                      <a:pt x="383" y="30"/>
                    </a:lnTo>
                    <a:lnTo>
                      <a:pt x="392" y="30"/>
                    </a:lnTo>
                    <a:lnTo>
                      <a:pt x="400" y="30"/>
                    </a:lnTo>
                    <a:lnTo>
                      <a:pt x="408" y="3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0" name="Freeform 139"/>
              <p:cNvSpPr>
                <a:spLocks/>
              </p:cNvSpPr>
              <p:nvPr/>
            </p:nvSpPr>
            <p:spPr bwMode="auto">
              <a:xfrm>
                <a:off x="573088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1" name="Freeform 140"/>
              <p:cNvSpPr>
                <a:spLocks/>
              </p:cNvSpPr>
              <p:nvPr/>
            </p:nvSpPr>
            <p:spPr bwMode="auto">
              <a:xfrm>
                <a:off x="1222375" y="823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2" name="Freeform 141"/>
              <p:cNvSpPr>
                <a:spLocks/>
              </p:cNvSpPr>
              <p:nvPr/>
            </p:nvSpPr>
            <p:spPr bwMode="auto">
              <a:xfrm>
                <a:off x="1870075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3" name="Freeform 142"/>
              <p:cNvSpPr>
                <a:spLocks/>
              </p:cNvSpPr>
              <p:nvPr/>
            </p:nvSpPr>
            <p:spPr bwMode="auto">
              <a:xfrm>
                <a:off x="2519363" y="8239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4" name="Freeform 143"/>
              <p:cNvSpPr>
                <a:spLocks/>
              </p:cNvSpPr>
              <p:nvPr/>
            </p:nvSpPr>
            <p:spPr bwMode="auto">
              <a:xfrm>
                <a:off x="-714375" y="201613"/>
                <a:ext cx="639763" cy="241300"/>
              </a:xfrm>
              <a:custGeom>
                <a:avLst/>
                <a:gdLst>
                  <a:gd name="T0" fmla="*/ 0 w 403"/>
                  <a:gd name="T1" fmla="*/ 21 h 152"/>
                  <a:gd name="T2" fmla="*/ 3 w 403"/>
                  <a:gd name="T3" fmla="*/ 16 h 152"/>
                  <a:gd name="T4" fmla="*/ 11 w 403"/>
                  <a:gd name="T5" fmla="*/ 4 h 152"/>
                  <a:gd name="T6" fmla="*/ 19 w 403"/>
                  <a:gd name="T7" fmla="*/ 0 h 152"/>
                  <a:gd name="T8" fmla="*/ 27 w 403"/>
                  <a:gd name="T9" fmla="*/ 2 h 152"/>
                  <a:gd name="T10" fmla="*/ 36 w 403"/>
                  <a:gd name="T11" fmla="*/ 11 h 152"/>
                  <a:gd name="T12" fmla="*/ 44 w 403"/>
                  <a:gd name="T13" fmla="*/ 26 h 152"/>
                  <a:gd name="T14" fmla="*/ 53 w 403"/>
                  <a:gd name="T15" fmla="*/ 46 h 152"/>
                  <a:gd name="T16" fmla="*/ 61 w 403"/>
                  <a:gd name="T17" fmla="*/ 68 h 152"/>
                  <a:gd name="T18" fmla="*/ 69 w 403"/>
                  <a:gd name="T19" fmla="*/ 91 h 152"/>
                  <a:gd name="T20" fmla="*/ 78 w 403"/>
                  <a:gd name="T21" fmla="*/ 113 h 152"/>
                  <a:gd name="T22" fmla="*/ 86 w 403"/>
                  <a:gd name="T23" fmla="*/ 127 h 152"/>
                  <a:gd name="T24" fmla="*/ 94 w 403"/>
                  <a:gd name="T25" fmla="*/ 136 h 152"/>
                  <a:gd name="T26" fmla="*/ 103 w 403"/>
                  <a:gd name="T27" fmla="*/ 142 h 152"/>
                  <a:gd name="T28" fmla="*/ 111 w 403"/>
                  <a:gd name="T29" fmla="*/ 145 h 152"/>
                  <a:gd name="T30" fmla="*/ 119 w 403"/>
                  <a:gd name="T31" fmla="*/ 148 h 152"/>
                  <a:gd name="T32" fmla="*/ 128 w 403"/>
                  <a:gd name="T33" fmla="*/ 149 h 152"/>
                  <a:gd name="T34" fmla="*/ 136 w 403"/>
                  <a:gd name="T35" fmla="*/ 150 h 152"/>
                  <a:gd name="T36" fmla="*/ 144 w 403"/>
                  <a:gd name="T37" fmla="*/ 150 h 152"/>
                  <a:gd name="T38" fmla="*/ 153 w 403"/>
                  <a:gd name="T39" fmla="*/ 151 h 152"/>
                  <a:gd name="T40" fmla="*/ 161 w 403"/>
                  <a:gd name="T41" fmla="*/ 151 h 152"/>
                  <a:gd name="T42" fmla="*/ 169 w 403"/>
                  <a:gd name="T43" fmla="*/ 152 h 152"/>
                  <a:gd name="T44" fmla="*/ 178 w 403"/>
                  <a:gd name="T45" fmla="*/ 152 h 152"/>
                  <a:gd name="T46" fmla="*/ 186 w 403"/>
                  <a:gd name="T47" fmla="*/ 152 h 152"/>
                  <a:gd name="T48" fmla="*/ 195 w 403"/>
                  <a:gd name="T49" fmla="*/ 152 h 152"/>
                  <a:gd name="T50" fmla="*/ 203 w 403"/>
                  <a:gd name="T51" fmla="*/ 152 h 152"/>
                  <a:gd name="T52" fmla="*/ 211 w 403"/>
                  <a:gd name="T53" fmla="*/ 152 h 152"/>
                  <a:gd name="T54" fmla="*/ 219 w 403"/>
                  <a:gd name="T55" fmla="*/ 152 h 152"/>
                  <a:gd name="T56" fmla="*/ 228 w 403"/>
                  <a:gd name="T57" fmla="*/ 152 h 152"/>
                  <a:gd name="T58" fmla="*/ 236 w 403"/>
                  <a:gd name="T59" fmla="*/ 152 h 152"/>
                  <a:gd name="T60" fmla="*/ 244 w 403"/>
                  <a:gd name="T61" fmla="*/ 152 h 152"/>
                  <a:gd name="T62" fmla="*/ 253 w 403"/>
                  <a:gd name="T63" fmla="*/ 152 h 152"/>
                  <a:gd name="T64" fmla="*/ 261 w 403"/>
                  <a:gd name="T65" fmla="*/ 152 h 152"/>
                  <a:gd name="T66" fmla="*/ 269 w 403"/>
                  <a:gd name="T67" fmla="*/ 152 h 152"/>
                  <a:gd name="T68" fmla="*/ 278 w 403"/>
                  <a:gd name="T69" fmla="*/ 152 h 152"/>
                  <a:gd name="T70" fmla="*/ 286 w 403"/>
                  <a:gd name="T71" fmla="*/ 152 h 152"/>
                  <a:gd name="T72" fmla="*/ 295 w 403"/>
                  <a:gd name="T73" fmla="*/ 152 h 152"/>
                  <a:gd name="T74" fmla="*/ 303 w 403"/>
                  <a:gd name="T75" fmla="*/ 152 h 152"/>
                  <a:gd name="T76" fmla="*/ 311 w 403"/>
                  <a:gd name="T77" fmla="*/ 152 h 152"/>
                  <a:gd name="T78" fmla="*/ 320 w 403"/>
                  <a:gd name="T79" fmla="*/ 152 h 152"/>
                  <a:gd name="T80" fmla="*/ 328 w 403"/>
                  <a:gd name="T81" fmla="*/ 152 h 152"/>
                  <a:gd name="T82" fmla="*/ 336 w 403"/>
                  <a:gd name="T83" fmla="*/ 152 h 152"/>
                  <a:gd name="T84" fmla="*/ 344 w 403"/>
                  <a:gd name="T85" fmla="*/ 152 h 152"/>
                  <a:gd name="T86" fmla="*/ 353 w 403"/>
                  <a:gd name="T87" fmla="*/ 152 h 152"/>
                  <a:gd name="T88" fmla="*/ 361 w 403"/>
                  <a:gd name="T89" fmla="*/ 152 h 152"/>
                  <a:gd name="T90" fmla="*/ 369 w 403"/>
                  <a:gd name="T91" fmla="*/ 152 h 152"/>
                  <a:gd name="T92" fmla="*/ 378 w 403"/>
                  <a:gd name="T93" fmla="*/ 152 h 152"/>
                  <a:gd name="T94" fmla="*/ 386 w 403"/>
                  <a:gd name="T95" fmla="*/ 152 h 152"/>
                  <a:gd name="T96" fmla="*/ 394 w 403"/>
                  <a:gd name="T97" fmla="*/ 152 h 152"/>
                  <a:gd name="T98" fmla="*/ 403 w 403"/>
                  <a:gd name="T9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3" h="152">
                    <a:moveTo>
                      <a:pt x="0" y="21"/>
                    </a:moveTo>
                    <a:lnTo>
                      <a:pt x="3" y="16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6" y="11"/>
                    </a:lnTo>
                    <a:lnTo>
                      <a:pt x="44" y="26"/>
                    </a:lnTo>
                    <a:lnTo>
                      <a:pt x="53" y="46"/>
                    </a:lnTo>
                    <a:lnTo>
                      <a:pt x="61" y="68"/>
                    </a:lnTo>
                    <a:lnTo>
                      <a:pt x="69" y="91"/>
                    </a:lnTo>
                    <a:lnTo>
                      <a:pt x="78" y="113"/>
                    </a:lnTo>
                    <a:lnTo>
                      <a:pt x="86" y="127"/>
                    </a:lnTo>
                    <a:lnTo>
                      <a:pt x="94" y="136"/>
                    </a:lnTo>
                    <a:lnTo>
                      <a:pt x="103" y="142"/>
                    </a:lnTo>
                    <a:lnTo>
                      <a:pt x="111" y="145"/>
                    </a:lnTo>
                    <a:lnTo>
                      <a:pt x="119" y="148"/>
                    </a:lnTo>
                    <a:lnTo>
                      <a:pt x="128" y="149"/>
                    </a:lnTo>
                    <a:lnTo>
                      <a:pt x="136" y="150"/>
                    </a:lnTo>
                    <a:lnTo>
                      <a:pt x="144" y="150"/>
                    </a:lnTo>
                    <a:lnTo>
                      <a:pt x="153" y="151"/>
                    </a:lnTo>
                    <a:lnTo>
                      <a:pt x="161" y="151"/>
                    </a:lnTo>
                    <a:lnTo>
                      <a:pt x="169" y="152"/>
                    </a:lnTo>
                    <a:lnTo>
                      <a:pt x="178" y="152"/>
                    </a:lnTo>
                    <a:lnTo>
                      <a:pt x="186" y="152"/>
                    </a:lnTo>
                    <a:lnTo>
                      <a:pt x="195" y="152"/>
                    </a:lnTo>
                    <a:lnTo>
                      <a:pt x="203" y="152"/>
                    </a:lnTo>
                    <a:lnTo>
                      <a:pt x="211" y="152"/>
                    </a:lnTo>
                    <a:lnTo>
                      <a:pt x="219" y="152"/>
                    </a:lnTo>
                    <a:lnTo>
                      <a:pt x="228" y="152"/>
                    </a:lnTo>
                    <a:lnTo>
                      <a:pt x="236" y="152"/>
                    </a:lnTo>
                    <a:lnTo>
                      <a:pt x="244" y="152"/>
                    </a:lnTo>
                    <a:lnTo>
                      <a:pt x="253" y="152"/>
                    </a:lnTo>
                    <a:lnTo>
                      <a:pt x="261" y="152"/>
                    </a:lnTo>
                    <a:lnTo>
                      <a:pt x="269" y="152"/>
                    </a:lnTo>
                    <a:lnTo>
                      <a:pt x="278" y="152"/>
                    </a:lnTo>
                    <a:lnTo>
                      <a:pt x="286" y="152"/>
                    </a:lnTo>
                    <a:lnTo>
                      <a:pt x="295" y="152"/>
                    </a:lnTo>
                    <a:lnTo>
                      <a:pt x="303" y="152"/>
                    </a:lnTo>
                    <a:lnTo>
                      <a:pt x="311" y="152"/>
                    </a:lnTo>
                    <a:lnTo>
                      <a:pt x="320" y="152"/>
                    </a:lnTo>
                    <a:lnTo>
                      <a:pt x="328" y="152"/>
                    </a:lnTo>
                    <a:lnTo>
                      <a:pt x="336" y="152"/>
                    </a:lnTo>
                    <a:lnTo>
                      <a:pt x="344" y="152"/>
                    </a:lnTo>
                    <a:lnTo>
                      <a:pt x="353" y="152"/>
                    </a:lnTo>
                    <a:lnTo>
                      <a:pt x="361" y="152"/>
                    </a:lnTo>
                    <a:lnTo>
                      <a:pt x="369" y="152"/>
                    </a:lnTo>
                    <a:lnTo>
                      <a:pt x="378" y="152"/>
                    </a:lnTo>
                    <a:lnTo>
                      <a:pt x="386" y="152"/>
                    </a:lnTo>
                    <a:lnTo>
                      <a:pt x="394" y="152"/>
                    </a:lnTo>
                    <a:lnTo>
                      <a:pt x="403" y="152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5" name="Freeform 144"/>
              <p:cNvSpPr>
                <a:spLocks/>
              </p:cNvSpPr>
              <p:nvPr/>
            </p:nvSpPr>
            <p:spPr bwMode="auto">
              <a:xfrm>
                <a:off x="-74612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6" name="Freeform 145"/>
              <p:cNvSpPr>
                <a:spLocks/>
              </p:cNvSpPr>
              <p:nvPr/>
            </p:nvSpPr>
            <p:spPr bwMode="auto">
              <a:xfrm>
                <a:off x="573088" y="442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7" name="Freeform 146"/>
              <p:cNvSpPr>
                <a:spLocks/>
              </p:cNvSpPr>
              <p:nvPr/>
            </p:nvSpPr>
            <p:spPr bwMode="auto">
              <a:xfrm>
                <a:off x="1222375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8" name="Freeform 147"/>
              <p:cNvSpPr>
                <a:spLocks/>
              </p:cNvSpPr>
              <p:nvPr/>
            </p:nvSpPr>
            <p:spPr bwMode="auto">
              <a:xfrm>
                <a:off x="1870075" y="442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29" name="Freeform 148"/>
              <p:cNvSpPr>
                <a:spLocks/>
              </p:cNvSpPr>
              <p:nvPr/>
            </p:nvSpPr>
            <p:spPr bwMode="auto">
              <a:xfrm>
                <a:off x="2519363" y="4429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0" name="Freeform 149"/>
              <p:cNvSpPr>
                <a:spLocks/>
              </p:cNvSpPr>
              <p:nvPr/>
            </p:nvSpPr>
            <p:spPr bwMode="auto">
              <a:xfrm>
                <a:off x="-714375" y="2270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1" name="Freeform 150"/>
              <p:cNvSpPr>
                <a:spLocks/>
              </p:cNvSpPr>
              <p:nvPr/>
            </p:nvSpPr>
            <p:spPr bwMode="auto">
              <a:xfrm>
                <a:off x="-74612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2" name="Freeform 151"/>
              <p:cNvSpPr>
                <a:spLocks/>
              </p:cNvSpPr>
              <p:nvPr/>
            </p:nvSpPr>
            <p:spPr bwMode="auto">
              <a:xfrm>
                <a:off x="573088" y="2270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3" name="Freeform 152"/>
              <p:cNvSpPr>
                <a:spLocks/>
              </p:cNvSpPr>
              <p:nvPr/>
            </p:nvSpPr>
            <p:spPr bwMode="auto">
              <a:xfrm>
                <a:off x="1222375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4" name="Freeform 153"/>
              <p:cNvSpPr>
                <a:spLocks/>
              </p:cNvSpPr>
              <p:nvPr/>
            </p:nvSpPr>
            <p:spPr bwMode="auto">
              <a:xfrm>
                <a:off x="1870075" y="2270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5" name="Freeform 154"/>
              <p:cNvSpPr>
                <a:spLocks/>
              </p:cNvSpPr>
              <p:nvPr/>
            </p:nvSpPr>
            <p:spPr bwMode="auto">
              <a:xfrm>
                <a:off x="2519363" y="2270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6" name="Freeform 155"/>
              <p:cNvSpPr>
                <a:spLocks/>
              </p:cNvSpPr>
              <p:nvPr/>
            </p:nvSpPr>
            <p:spPr bwMode="auto">
              <a:xfrm>
                <a:off x="-714375" y="3175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7" name="Freeform 156"/>
              <p:cNvSpPr>
                <a:spLocks/>
              </p:cNvSpPr>
              <p:nvPr/>
            </p:nvSpPr>
            <p:spPr bwMode="auto">
              <a:xfrm>
                <a:off x="-74612" y="3175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8" name="Freeform 157"/>
              <p:cNvSpPr>
                <a:spLocks/>
              </p:cNvSpPr>
              <p:nvPr/>
            </p:nvSpPr>
            <p:spPr bwMode="auto">
              <a:xfrm>
                <a:off x="573088" y="3175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39" name="Freeform 158"/>
              <p:cNvSpPr>
                <a:spLocks/>
              </p:cNvSpPr>
              <p:nvPr/>
            </p:nvSpPr>
            <p:spPr bwMode="auto">
              <a:xfrm>
                <a:off x="1222375" y="3175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0" name="Freeform 159"/>
              <p:cNvSpPr>
                <a:spLocks/>
              </p:cNvSpPr>
              <p:nvPr/>
            </p:nvSpPr>
            <p:spPr bwMode="auto">
              <a:xfrm>
                <a:off x="1870075" y="3175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1" name="Freeform 160"/>
              <p:cNvSpPr>
                <a:spLocks/>
              </p:cNvSpPr>
              <p:nvPr/>
            </p:nvSpPr>
            <p:spPr bwMode="auto">
              <a:xfrm>
                <a:off x="2519363" y="3175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2" name="Freeform 161"/>
              <p:cNvSpPr>
                <a:spLocks/>
              </p:cNvSpPr>
              <p:nvPr/>
            </p:nvSpPr>
            <p:spPr bwMode="auto">
              <a:xfrm>
                <a:off x="-714375" y="-2159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3" name="Freeform 162"/>
              <p:cNvSpPr>
                <a:spLocks/>
              </p:cNvSpPr>
              <p:nvPr/>
            </p:nvSpPr>
            <p:spPr bwMode="auto">
              <a:xfrm>
                <a:off x="-74612" y="-2159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4" name="Freeform 163"/>
              <p:cNvSpPr>
                <a:spLocks/>
              </p:cNvSpPr>
              <p:nvPr/>
            </p:nvSpPr>
            <p:spPr bwMode="auto">
              <a:xfrm>
                <a:off x="573088" y="-2159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5" name="Freeform 164"/>
              <p:cNvSpPr>
                <a:spLocks/>
              </p:cNvSpPr>
              <p:nvPr/>
            </p:nvSpPr>
            <p:spPr bwMode="auto">
              <a:xfrm>
                <a:off x="1222375" y="-2159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6" name="Freeform 165"/>
              <p:cNvSpPr>
                <a:spLocks/>
              </p:cNvSpPr>
              <p:nvPr/>
            </p:nvSpPr>
            <p:spPr bwMode="auto">
              <a:xfrm>
                <a:off x="1870075" y="-2159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7" name="Freeform 166"/>
              <p:cNvSpPr>
                <a:spLocks/>
              </p:cNvSpPr>
              <p:nvPr/>
            </p:nvSpPr>
            <p:spPr bwMode="auto">
              <a:xfrm>
                <a:off x="2519363" y="-2159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8" name="Freeform 167"/>
              <p:cNvSpPr>
                <a:spLocks/>
              </p:cNvSpPr>
              <p:nvPr/>
            </p:nvSpPr>
            <p:spPr bwMode="auto">
              <a:xfrm>
                <a:off x="-714375" y="-404812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49" name="Freeform 168"/>
              <p:cNvSpPr>
                <a:spLocks/>
              </p:cNvSpPr>
              <p:nvPr/>
            </p:nvSpPr>
            <p:spPr bwMode="auto">
              <a:xfrm>
                <a:off x="-74612" y="-40481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0" name="Freeform 169"/>
              <p:cNvSpPr>
                <a:spLocks/>
              </p:cNvSpPr>
              <p:nvPr/>
            </p:nvSpPr>
            <p:spPr bwMode="auto">
              <a:xfrm>
                <a:off x="573088" y="-40481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1" name="Freeform 170"/>
              <p:cNvSpPr>
                <a:spLocks/>
              </p:cNvSpPr>
              <p:nvPr/>
            </p:nvSpPr>
            <p:spPr bwMode="auto">
              <a:xfrm>
                <a:off x="1222375" y="-40481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2" name="Freeform 171"/>
              <p:cNvSpPr>
                <a:spLocks/>
              </p:cNvSpPr>
              <p:nvPr/>
            </p:nvSpPr>
            <p:spPr bwMode="auto">
              <a:xfrm>
                <a:off x="1870075" y="-40481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3" name="Freeform 172"/>
              <p:cNvSpPr>
                <a:spLocks/>
              </p:cNvSpPr>
              <p:nvPr/>
            </p:nvSpPr>
            <p:spPr bwMode="auto">
              <a:xfrm>
                <a:off x="2519363" y="-404812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4" name="Freeform 173"/>
              <p:cNvSpPr>
                <a:spLocks/>
              </p:cNvSpPr>
              <p:nvPr/>
            </p:nvSpPr>
            <p:spPr bwMode="auto">
              <a:xfrm>
                <a:off x="-714375" y="-5842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5" name="Freeform 174"/>
              <p:cNvSpPr>
                <a:spLocks/>
              </p:cNvSpPr>
              <p:nvPr/>
            </p:nvSpPr>
            <p:spPr bwMode="auto">
              <a:xfrm>
                <a:off x="-74612" y="-5842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6" name="Freeform 175"/>
              <p:cNvSpPr>
                <a:spLocks/>
              </p:cNvSpPr>
              <p:nvPr/>
            </p:nvSpPr>
            <p:spPr bwMode="auto">
              <a:xfrm>
                <a:off x="573088" y="-5842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7" name="Freeform 176"/>
              <p:cNvSpPr>
                <a:spLocks/>
              </p:cNvSpPr>
              <p:nvPr/>
            </p:nvSpPr>
            <p:spPr bwMode="auto">
              <a:xfrm>
                <a:off x="1222375" y="-5842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8" name="Freeform 177"/>
              <p:cNvSpPr>
                <a:spLocks/>
              </p:cNvSpPr>
              <p:nvPr/>
            </p:nvSpPr>
            <p:spPr bwMode="auto">
              <a:xfrm>
                <a:off x="1870075" y="-5842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59" name="Freeform 178"/>
              <p:cNvSpPr>
                <a:spLocks/>
              </p:cNvSpPr>
              <p:nvPr/>
            </p:nvSpPr>
            <p:spPr bwMode="auto">
              <a:xfrm>
                <a:off x="2519363" y="-5842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0" name="Freeform 179"/>
              <p:cNvSpPr>
                <a:spLocks/>
              </p:cNvSpPr>
              <p:nvPr/>
            </p:nvSpPr>
            <p:spPr bwMode="auto">
              <a:xfrm>
                <a:off x="-714375" y="-808037"/>
                <a:ext cx="639763" cy="79375"/>
              </a:xfrm>
              <a:custGeom>
                <a:avLst/>
                <a:gdLst>
                  <a:gd name="T0" fmla="*/ 0 w 403"/>
                  <a:gd name="T1" fmla="*/ 50 h 50"/>
                  <a:gd name="T2" fmla="*/ 3 w 403"/>
                  <a:gd name="T3" fmla="*/ 50 h 50"/>
                  <a:gd name="T4" fmla="*/ 11 w 403"/>
                  <a:gd name="T5" fmla="*/ 50 h 50"/>
                  <a:gd name="T6" fmla="*/ 19 w 403"/>
                  <a:gd name="T7" fmla="*/ 50 h 50"/>
                  <a:gd name="T8" fmla="*/ 27 w 403"/>
                  <a:gd name="T9" fmla="*/ 50 h 50"/>
                  <a:gd name="T10" fmla="*/ 36 w 403"/>
                  <a:gd name="T11" fmla="*/ 50 h 50"/>
                  <a:gd name="T12" fmla="*/ 44 w 403"/>
                  <a:gd name="T13" fmla="*/ 50 h 50"/>
                  <a:gd name="T14" fmla="*/ 53 w 403"/>
                  <a:gd name="T15" fmla="*/ 50 h 50"/>
                  <a:gd name="T16" fmla="*/ 61 w 403"/>
                  <a:gd name="T17" fmla="*/ 50 h 50"/>
                  <a:gd name="T18" fmla="*/ 69 w 403"/>
                  <a:gd name="T19" fmla="*/ 50 h 50"/>
                  <a:gd name="T20" fmla="*/ 78 w 403"/>
                  <a:gd name="T21" fmla="*/ 50 h 50"/>
                  <a:gd name="T22" fmla="*/ 86 w 403"/>
                  <a:gd name="T23" fmla="*/ 49 h 50"/>
                  <a:gd name="T24" fmla="*/ 94 w 403"/>
                  <a:gd name="T25" fmla="*/ 49 h 50"/>
                  <a:gd name="T26" fmla="*/ 103 w 403"/>
                  <a:gd name="T27" fmla="*/ 49 h 50"/>
                  <a:gd name="T28" fmla="*/ 111 w 403"/>
                  <a:gd name="T29" fmla="*/ 49 h 50"/>
                  <a:gd name="T30" fmla="*/ 119 w 403"/>
                  <a:gd name="T31" fmla="*/ 49 h 50"/>
                  <a:gd name="T32" fmla="*/ 128 w 403"/>
                  <a:gd name="T33" fmla="*/ 49 h 50"/>
                  <a:gd name="T34" fmla="*/ 136 w 403"/>
                  <a:gd name="T35" fmla="*/ 49 h 50"/>
                  <a:gd name="T36" fmla="*/ 144 w 403"/>
                  <a:gd name="T37" fmla="*/ 49 h 50"/>
                  <a:gd name="T38" fmla="*/ 153 w 403"/>
                  <a:gd name="T39" fmla="*/ 49 h 50"/>
                  <a:gd name="T40" fmla="*/ 161 w 403"/>
                  <a:gd name="T41" fmla="*/ 49 h 50"/>
                  <a:gd name="T42" fmla="*/ 169 w 403"/>
                  <a:gd name="T43" fmla="*/ 48 h 50"/>
                  <a:gd name="T44" fmla="*/ 178 w 403"/>
                  <a:gd name="T45" fmla="*/ 47 h 50"/>
                  <a:gd name="T46" fmla="*/ 186 w 403"/>
                  <a:gd name="T47" fmla="*/ 47 h 50"/>
                  <a:gd name="T48" fmla="*/ 195 w 403"/>
                  <a:gd name="T49" fmla="*/ 46 h 50"/>
                  <a:gd name="T50" fmla="*/ 203 w 403"/>
                  <a:gd name="T51" fmla="*/ 44 h 50"/>
                  <a:gd name="T52" fmla="*/ 211 w 403"/>
                  <a:gd name="T53" fmla="*/ 42 h 50"/>
                  <a:gd name="T54" fmla="*/ 219 w 403"/>
                  <a:gd name="T55" fmla="*/ 40 h 50"/>
                  <a:gd name="T56" fmla="*/ 228 w 403"/>
                  <a:gd name="T57" fmla="*/ 37 h 50"/>
                  <a:gd name="T58" fmla="*/ 236 w 403"/>
                  <a:gd name="T59" fmla="*/ 32 h 50"/>
                  <a:gd name="T60" fmla="*/ 244 w 403"/>
                  <a:gd name="T61" fmla="*/ 26 h 50"/>
                  <a:gd name="T62" fmla="*/ 253 w 403"/>
                  <a:gd name="T63" fmla="*/ 19 h 50"/>
                  <a:gd name="T64" fmla="*/ 261 w 403"/>
                  <a:gd name="T65" fmla="*/ 9 h 50"/>
                  <a:gd name="T66" fmla="*/ 269 w 403"/>
                  <a:gd name="T67" fmla="*/ 2 h 50"/>
                  <a:gd name="T68" fmla="*/ 278 w 403"/>
                  <a:gd name="T69" fmla="*/ 0 h 50"/>
                  <a:gd name="T70" fmla="*/ 286 w 403"/>
                  <a:gd name="T71" fmla="*/ 4 h 50"/>
                  <a:gd name="T72" fmla="*/ 295 w 403"/>
                  <a:gd name="T73" fmla="*/ 13 h 50"/>
                  <a:gd name="T74" fmla="*/ 303 w 403"/>
                  <a:gd name="T75" fmla="*/ 25 h 50"/>
                  <a:gd name="T76" fmla="*/ 311 w 403"/>
                  <a:gd name="T77" fmla="*/ 37 h 50"/>
                  <a:gd name="T78" fmla="*/ 320 w 403"/>
                  <a:gd name="T79" fmla="*/ 45 h 50"/>
                  <a:gd name="T80" fmla="*/ 328 w 403"/>
                  <a:gd name="T81" fmla="*/ 49 h 50"/>
                  <a:gd name="T82" fmla="*/ 336 w 403"/>
                  <a:gd name="T83" fmla="*/ 48 h 50"/>
                  <a:gd name="T84" fmla="*/ 344 w 403"/>
                  <a:gd name="T85" fmla="*/ 41 h 50"/>
                  <a:gd name="T86" fmla="*/ 353 w 403"/>
                  <a:gd name="T87" fmla="*/ 30 h 50"/>
                  <a:gd name="T88" fmla="*/ 361 w 403"/>
                  <a:gd name="T89" fmla="*/ 18 h 50"/>
                  <a:gd name="T90" fmla="*/ 369 w 403"/>
                  <a:gd name="T91" fmla="*/ 8 h 50"/>
                  <a:gd name="T92" fmla="*/ 378 w 403"/>
                  <a:gd name="T93" fmla="*/ 2 h 50"/>
                  <a:gd name="T94" fmla="*/ 386 w 403"/>
                  <a:gd name="T95" fmla="*/ 0 h 50"/>
                  <a:gd name="T96" fmla="*/ 394 w 403"/>
                  <a:gd name="T97" fmla="*/ 5 h 50"/>
                  <a:gd name="T98" fmla="*/ 403 w 403"/>
                  <a:gd name="T9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3" h="50">
                    <a:moveTo>
                      <a:pt x="0" y="50"/>
                    </a:moveTo>
                    <a:lnTo>
                      <a:pt x="3" y="50"/>
                    </a:lnTo>
                    <a:lnTo>
                      <a:pt x="11" y="50"/>
                    </a:lnTo>
                    <a:lnTo>
                      <a:pt x="19" y="50"/>
                    </a:lnTo>
                    <a:lnTo>
                      <a:pt x="27" y="50"/>
                    </a:lnTo>
                    <a:lnTo>
                      <a:pt x="36" y="50"/>
                    </a:lnTo>
                    <a:lnTo>
                      <a:pt x="44" y="50"/>
                    </a:lnTo>
                    <a:lnTo>
                      <a:pt x="53" y="50"/>
                    </a:lnTo>
                    <a:lnTo>
                      <a:pt x="61" y="50"/>
                    </a:lnTo>
                    <a:lnTo>
                      <a:pt x="69" y="50"/>
                    </a:lnTo>
                    <a:lnTo>
                      <a:pt x="78" y="50"/>
                    </a:lnTo>
                    <a:lnTo>
                      <a:pt x="86" y="49"/>
                    </a:lnTo>
                    <a:lnTo>
                      <a:pt x="94" y="49"/>
                    </a:lnTo>
                    <a:lnTo>
                      <a:pt x="103" y="49"/>
                    </a:lnTo>
                    <a:lnTo>
                      <a:pt x="111" y="49"/>
                    </a:lnTo>
                    <a:lnTo>
                      <a:pt x="119" y="49"/>
                    </a:lnTo>
                    <a:lnTo>
                      <a:pt x="128" y="49"/>
                    </a:lnTo>
                    <a:lnTo>
                      <a:pt x="136" y="49"/>
                    </a:lnTo>
                    <a:lnTo>
                      <a:pt x="144" y="49"/>
                    </a:lnTo>
                    <a:lnTo>
                      <a:pt x="153" y="49"/>
                    </a:lnTo>
                    <a:lnTo>
                      <a:pt x="161" y="49"/>
                    </a:lnTo>
                    <a:lnTo>
                      <a:pt x="169" y="48"/>
                    </a:lnTo>
                    <a:lnTo>
                      <a:pt x="178" y="47"/>
                    </a:lnTo>
                    <a:lnTo>
                      <a:pt x="186" y="47"/>
                    </a:lnTo>
                    <a:lnTo>
                      <a:pt x="195" y="46"/>
                    </a:lnTo>
                    <a:lnTo>
                      <a:pt x="203" y="44"/>
                    </a:lnTo>
                    <a:lnTo>
                      <a:pt x="211" y="42"/>
                    </a:lnTo>
                    <a:lnTo>
                      <a:pt x="219" y="40"/>
                    </a:lnTo>
                    <a:lnTo>
                      <a:pt x="228" y="37"/>
                    </a:lnTo>
                    <a:lnTo>
                      <a:pt x="236" y="32"/>
                    </a:lnTo>
                    <a:lnTo>
                      <a:pt x="244" y="26"/>
                    </a:lnTo>
                    <a:lnTo>
                      <a:pt x="253" y="19"/>
                    </a:lnTo>
                    <a:lnTo>
                      <a:pt x="261" y="9"/>
                    </a:lnTo>
                    <a:lnTo>
                      <a:pt x="269" y="2"/>
                    </a:lnTo>
                    <a:lnTo>
                      <a:pt x="278" y="0"/>
                    </a:lnTo>
                    <a:lnTo>
                      <a:pt x="286" y="4"/>
                    </a:lnTo>
                    <a:lnTo>
                      <a:pt x="295" y="13"/>
                    </a:lnTo>
                    <a:lnTo>
                      <a:pt x="303" y="25"/>
                    </a:lnTo>
                    <a:lnTo>
                      <a:pt x="311" y="37"/>
                    </a:lnTo>
                    <a:lnTo>
                      <a:pt x="320" y="45"/>
                    </a:lnTo>
                    <a:lnTo>
                      <a:pt x="328" y="49"/>
                    </a:lnTo>
                    <a:lnTo>
                      <a:pt x="336" y="48"/>
                    </a:lnTo>
                    <a:lnTo>
                      <a:pt x="344" y="41"/>
                    </a:lnTo>
                    <a:lnTo>
                      <a:pt x="353" y="30"/>
                    </a:lnTo>
                    <a:lnTo>
                      <a:pt x="361" y="18"/>
                    </a:lnTo>
                    <a:lnTo>
                      <a:pt x="369" y="8"/>
                    </a:lnTo>
                    <a:lnTo>
                      <a:pt x="378" y="2"/>
                    </a:lnTo>
                    <a:lnTo>
                      <a:pt x="386" y="0"/>
                    </a:lnTo>
                    <a:lnTo>
                      <a:pt x="394" y="5"/>
                    </a:lnTo>
                    <a:lnTo>
                      <a:pt x="403" y="14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1" name="Freeform 180"/>
              <p:cNvSpPr>
                <a:spLocks/>
              </p:cNvSpPr>
              <p:nvPr/>
            </p:nvSpPr>
            <p:spPr bwMode="auto">
              <a:xfrm>
                <a:off x="-74612" y="-871537"/>
                <a:ext cx="647700" cy="142875"/>
              </a:xfrm>
              <a:custGeom>
                <a:avLst/>
                <a:gdLst>
                  <a:gd name="T0" fmla="*/ 0 w 408"/>
                  <a:gd name="T1" fmla="*/ 54 h 90"/>
                  <a:gd name="T2" fmla="*/ 8 w 408"/>
                  <a:gd name="T3" fmla="*/ 63 h 90"/>
                  <a:gd name="T4" fmla="*/ 17 w 408"/>
                  <a:gd name="T5" fmla="*/ 69 h 90"/>
                  <a:gd name="T6" fmla="*/ 25 w 408"/>
                  <a:gd name="T7" fmla="*/ 73 h 90"/>
                  <a:gd name="T8" fmla="*/ 33 w 408"/>
                  <a:gd name="T9" fmla="*/ 77 h 90"/>
                  <a:gd name="T10" fmla="*/ 42 w 408"/>
                  <a:gd name="T11" fmla="*/ 79 h 90"/>
                  <a:gd name="T12" fmla="*/ 50 w 408"/>
                  <a:gd name="T13" fmla="*/ 81 h 90"/>
                  <a:gd name="T14" fmla="*/ 58 w 408"/>
                  <a:gd name="T15" fmla="*/ 82 h 90"/>
                  <a:gd name="T16" fmla="*/ 66 w 408"/>
                  <a:gd name="T17" fmla="*/ 84 h 90"/>
                  <a:gd name="T18" fmla="*/ 75 w 408"/>
                  <a:gd name="T19" fmla="*/ 84 h 90"/>
                  <a:gd name="T20" fmla="*/ 83 w 408"/>
                  <a:gd name="T21" fmla="*/ 84 h 90"/>
                  <a:gd name="T22" fmla="*/ 91 w 408"/>
                  <a:gd name="T23" fmla="*/ 85 h 90"/>
                  <a:gd name="T24" fmla="*/ 100 w 408"/>
                  <a:gd name="T25" fmla="*/ 85 h 90"/>
                  <a:gd name="T26" fmla="*/ 108 w 408"/>
                  <a:gd name="T27" fmla="*/ 84 h 90"/>
                  <a:gd name="T28" fmla="*/ 117 w 408"/>
                  <a:gd name="T29" fmla="*/ 84 h 90"/>
                  <a:gd name="T30" fmla="*/ 125 w 408"/>
                  <a:gd name="T31" fmla="*/ 83 h 90"/>
                  <a:gd name="T32" fmla="*/ 133 w 408"/>
                  <a:gd name="T33" fmla="*/ 82 h 90"/>
                  <a:gd name="T34" fmla="*/ 142 w 408"/>
                  <a:gd name="T35" fmla="*/ 80 h 90"/>
                  <a:gd name="T36" fmla="*/ 150 w 408"/>
                  <a:gd name="T37" fmla="*/ 78 h 90"/>
                  <a:gd name="T38" fmla="*/ 158 w 408"/>
                  <a:gd name="T39" fmla="*/ 74 h 90"/>
                  <a:gd name="T40" fmla="*/ 167 w 408"/>
                  <a:gd name="T41" fmla="*/ 70 h 90"/>
                  <a:gd name="T42" fmla="*/ 175 w 408"/>
                  <a:gd name="T43" fmla="*/ 64 h 90"/>
                  <a:gd name="T44" fmla="*/ 183 w 408"/>
                  <a:gd name="T45" fmla="*/ 56 h 90"/>
                  <a:gd name="T46" fmla="*/ 191 w 408"/>
                  <a:gd name="T47" fmla="*/ 46 h 90"/>
                  <a:gd name="T48" fmla="*/ 200 w 408"/>
                  <a:gd name="T49" fmla="*/ 32 h 90"/>
                  <a:gd name="T50" fmla="*/ 208 w 408"/>
                  <a:gd name="T51" fmla="*/ 14 h 90"/>
                  <a:gd name="T52" fmla="*/ 217 w 408"/>
                  <a:gd name="T53" fmla="*/ 2 h 90"/>
                  <a:gd name="T54" fmla="*/ 225 w 408"/>
                  <a:gd name="T55" fmla="*/ 0 h 90"/>
                  <a:gd name="T56" fmla="*/ 233 w 408"/>
                  <a:gd name="T57" fmla="*/ 8 h 90"/>
                  <a:gd name="T58" fmla="*/ 242 w 408"/>
                  <a:gd name="T59" fmla="*/ 25 h 90"/>
                  <a:gd name="T60" fmla="*/ 250 w 408"/>
                  <a:gd name="T61" fmla="*/ 42 h 90"/>
                  <a:gd name="T62" fmla="*/ 258 w 408"/>
                  <a:gd name="T63" fmla="*/ 54 h 90"/>
                  <a:gd name="T64" fmla="*/ 267 w 408"/>
                  <a:gd name="T65" fmla="*/ 64 h 90"/>
                  <a:gd name="T66" fmla="*/ 275 w 408"/>
                  <a:gd name="T67" fmla="*/ 71 h 90"/>
                  <a:gd name="T68" fmla="*/ 283 w 408"/>
                  <a:gd name="T69" fmla="*/ 76 h 90"/>
                  <a:gd name="T70" fmla="*/ 292 w 408"/>
                  <a:gd name="T71" fmla="*/ 80 h 90"/>
                  <a:gd name="T72" fmla="*/ 300 w 408"/>
                  <a:gd name="T73" fmla="*/ 83 h 90"/>
                  <a:gd name="T74" fmla="*/ 308 w 408"/>
                  <a:gd name="T75" fmla="*/ 85 h 90"/>
                  <a:gd name="T76" fmla="*/ 317 w 408"/>
                  <a:gd name="T77" fmla="*/ 86 h 90"/>
                  <a:gd name="T78" fmla="*/ 325 w 408"/>
                  <a:gd name="T79" fmla="*/ 87 h 90"/>
                  <a:gd name="T80" fmla="*/ 333 w 408"/>
                  <a:gd name="T81" fmla="*/ 88 h 90"/>
                  <a:gd name="T82" fmla="*/ 342 w 408"/>
                  <a:gd name="T83" fmla="*/ 89 h 90"/>
                  <a:gd name="T84" fmla="*/ 350 w 408"/>
                  <a:gd name="T85" fmla="*/ 89 h 90"/>
                  <a:gd name="T86" fmla="*/ 358 w 408"/>
                  <a:gd name="T87" fmla="*/ 89 h 90"/>
                  <a:gd name="T88" fmla="*/ 367 w 408"/>
                  <a:gd name="T89" fmla="*/ 90 h 90"/>
                  <a:gd name="T90" fmla="*/ 375 w 408"/>
                  <a:gd name="T91" fmla="*/ 90 h 90"/>
                  <a:gd name="T92" fmla="*/ 383 w 408"/>
                  <a:gd name="T93" fmla="*/ 89 h 90"/>
                  <a:gd name="T94" fmla="*/ 392 w 408"/>
                  <a:gd name="T95" fmla="*/ 89 h 90"/>
                  <a:gd name="T96" fmla="*/ 400 w 408"/>
                  <a:gd name="T97" fmla="*/ 89 h 90"/>
                  <a:gd name="T98" fmla="*/ 408 w 408"/>
                  <a:gd name="T9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8" h="90">
                    <a:moveTo>
                      <a:pt x="0" y="54"/>
                    </a:moveTo>
                    <a:lnTo>
                      <a:pt x="8" y="63"/>
                    </a:lnTo>
                    <a:lnTo>
                      <a:pt x="17" y="69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42" y="79"/>
                    </a:lnTo>
                    <a:lnTo>
                      <a:pt x="50" y="81"/>
                    </a:lnTo>
                    <a:lnTo>
                      <a:pt x="58" y="82"/>
                    </a:lnTo>
                    <a:lnTo>
                      <a:pt x="66" y="84"/>
                    </a:lnTo>
                    <a:lnTo>
                      <a:pt x="75" y="84"/>
                    </a:lnTo>
                    <a:lnTo>
                      <a:pt x="83" y="84"/>
                    </a:lnTo>
                    <a:lnTo>
                      <a:pt x="91" y="85"/>
                    </a:lnTo>
                    <a:lnTo>
                      <a:pt x="100" y="85"/>
                    </a:lnTo>
                    <a:lnTo>
                      <a:pt x="108" y="84"/>
                    </a:lnTo>
                    <a:lnTo>
                      <a:pt x="117" y="84"/>
                    </a:lnTo>
                    <a:lnTo>
                      <a:pt x="125" y="83"/>
                    </a:lnTo>
                    <a:lnTo>
                      <a:pt x="133" y="82"/>
                    </a:lnTo>
                    <a:lnTo>
                      <a:pt x="142" y="80"/>
                    </a:lnTo>
                    <a:lnTo>
                      <a:pt x="150" y="78"/>
                    </a:lnTo>
                    <a:lnTo>
                      <a:pt x="158" y="74"/>
                    </a:lnTo>
                    <a:lnTo>
                      <a:pt x="167" y="70"/>
                    </a:lnTo>
                    <a:lnTo>
                      <a:pt x="175" y="64"/>
                    </a:lnTo>
                    <a:lnTo>
                      <a:pt x="183" y="56"/>
                    </a:lnTo>
                    <a:lnTo>
                      <a:pt x="191" y="46"/>
                    </a:lnTo>
                    <a:lnTo>
                      <a:pt x="200" y="32"/>
                    </a:lnTo>
                    <a:lnTo>
                      <a:pt x="208" y="14"/>
                    </a:lnTo>
                    <a:lnTo>
                      <a:pt x="217" y="2"/>
                    </a:lnTo>
                    <a:lnTo>
                      <a:pt x="225" y="0"/>
                    </a:lnTo>
                    <a:lnTo>
                      <a:pt x="233" y="8"/>
                    </a:lnTo>
                    <a:lnTo>
                      <a:pt x="242" y="25"/>
                    </a:lnTo>
                    <a:lnTo>
                      <a:pt x="250" y="42"/>
                    </a:lnTo>
                    <a:lnTo>
                      <a:pt x="258" y="54"/>
                    </a:lnTo>
                    <a:lnTo>
                      <a:pt x="267" y="64"/>
                    </a:lnTo>
                    <a:lnTo>
                      <a:pt x="275" y="71"/>
                    </a:lnTo>
                    <a:lnTo>
                      <a:pt x="283" y="76"/>
                    </a:lnTo>
                    <a:lnTo>
                      <a:pt x="292" y="80"/>
                    </a:lnTo>
                    <a:lnTo>
                      <a:pt x="300" y="83"/>
                    </a:lnTo>
                    <a:lnTo>
                      <a:pt x="308" y="85"/>
                    </a:lnTo>
                    <a:lnTo>
                      <a:pt x="317" y="86"/>
                    </a:lnTo>
                    <a:lnTo>
                      <a:pt x="325" y="87"/>
                    </a:lnTo>
                    <a:lnTo>
                      <a:pt x="333" y="88"/>
                    </a:lnTo>
                    <a:lnTo>
                      <a:pt x="342" y="89"/>
                    </a:lnTo>
                    <a:lnTo>
                      <a:pt x="350" y="89"/>
                    </a:lnTo>
                    <a:lnTo>
                      <a:pt x="358" y="89"/>
                    </a:lnTo>
                    <a:lnTo>
                      <a:pt x="367" y="90"/>
                    </a:lnTo>
                    <a:lnTo>
                      <a:pt x="375" y="90"/>
                    </a:lnTo>
                    <a:lnTo>
                      <a:pt x="383" y="89"/>
                    </a:lnTo>
                    <a:lnTo>
                      <a:pt x="392" y="89"/>
                    </a:lnTo>
                    <a:lnTo>
                      <a:pt x="400" y="89"/>
                    </a:lnTo>
                    <a:lnTo>
                      <a:pt x="408" y="88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2" name="Freeform 181"/>
              <p:cNvSpPr>
                <a:spLocks/>
              </p:cNvSpPr>
              <p:nvPr/>
            </p:nvSpPr>
            <p:spPr bwMode="auto">
              <a:xfrm>
                <a:off x="573088" y="-736600"/>
                <a:ext cx="649288" cy="7938"/>
              </a:xfrm>
              <a:custGeom>
                <a:avLst/>
                <a:gdLst>
                  <a:gd name="T0" fmla="*/ 0 w 409"/>
                  <a:gd name="T1" fmla="*/ 3 h 5"/>
                  <a:gd name="T2" fmla="*/ 9 w 409"/>
                  <a:gd name="T3" fmla="*/ 2 h 5"/>
                  <a:gd name="T4" fmla="*/ 17 w 409"/>
                  <a:gd name="T5" fmla="*/ 1 h 5"/>
                  <a:gd name="T6" fmla="*/ 25 w 409"/>
                  <a:gd name="T7" fmla="*/ 0 h 5"/>
                  <a:gd name="T8" fmla="*/ 34 w 409"/>
                  <a:gd name="T9" fmla="*/ 0 h 5"/>
                  <a:gd name="T10" fmla="*/ 42 w 409"/>
                  <a:gd name="T11" fmla="*/ 0 h 5"/>
                  <a:gd name="T12" fmla="*/ 51 w 409"/>
                  <a:gd name="T13" fmla="*/ 0 h 5"/>
                  <a:gd name="T14" fmla="*/ 59 w 409"/>
                  <a:gd name="T15" fmla="*/ 2 h 5"/>
                  <a:gd name="T16" fmla="*/ 67 w 409"/>
                  <a:gd name="T17" fmla="*/ 2 h 5"/>
                  <a:gd name="T18" fmla="*/ 75 w 409"/>
                  <a:gd name="T19" fmla="*/ 3 h 5"/>
                  <a:gd name="T20" fmla="*/ 84 w 409"/>
                  <a:gd name="T21" fmla="*/ 3 h 5"/>
                  <a:gd name="T22" fmla="*/ 92 w 409"/>
                  <a:gd name="T23" fmla="*/ 4 h 5"/>
                  <a:gd name="T24" fmla="*/ 100 w 409"/>
                  <a:gd name="T25" fmla="*/ 4 h 5"/>
                  <a:gd name="T26" fmla="*/ 109 w 409"/>
                  <a:gd name="T27" fmla="*/ 4 h 5"/>
                  <a:gd name="T28" fmla="*/ 117 w 409"/>
                  <a:gd name="T29" fmla="*/ 4 h 5"/>
                  <a:gd name="T30" fmla="*/ 125 w 409"/>
                  <a:gd name="T31" fmla="*/ 4 h 5"/>
                  <a:gd name="T32" fmla="*/ 134 w 409"/>
                  <a:gd name="T33" fmla="*/ 4 h 5"/>
                  <a:gd name="T34" fmla="*/ 142 w 409"/>
                  <a:gd name="T35" fmla="*/ 4 h 5"/>
                  <a:gd name="T36" fmla="*/ 150 w 409"/>
                  <a:gd name="T37" fmla="*/ 4 h 5"/>
                  <a:gd name="T38" fmla="*/ 159 w 409"/>
                  <a:gd name="T39" fmla="*/ 4 h 5"/>
                  <a:gd name="T40" fmla="*/ 167 w 409"/>
                  <a:gd name="T41" fmla="*/ 5 h 5"/>
                  <a:gd name="T42" fmla="*/ 176 w 409"/>
                  <a:gd name="T43" fmla="*/ 5 h 5"/>
                  <a:gd name="T44" fmla="*/ 184 w 409"/>
                  <a:gd name="T45" fmla="*/ 5 h 5"/>
                  <a:gd name="T46" fmla="*/ 192 w 409"/>
                  <a:gd name="T47" fmla="*/ 5 h 5"/>
                  <a:gd name="T48" fmla="*/ 200 w 409"/>
                  <a:gd name="T49" fmla="*/ 5 h 5"/>
                  <a:gd name="T50" fmla="*/ 209 w 409"/>
                  <a:gd name="T51" fmla="*/ 5 h 5"/>
                  <a:gd name="T52" fmla="*/ 217 w 409"/>
                  <a:gd name="T53" fmla="*/ 5 h 5"/>
                  <a:gd name="T54" fmla="*/ 225 w 409"/>
                  <a:gd name="T55" fmla="*/ 5 h 5"/>
                  <a:gd name="T56" fmla="*/ 234 w 409"/>
                  <a:gd name="T57" fmla="*/ 5 h 5"/>
                  <a:gd name="T58" fmla="*/ 242 w 409"/>
                  <a:gd name="T59" fmla="*/ 5 h 5"/>
                  <a:gd name="T60" fmla="*/ 250 w 409"/>
                  <a:gd name="T61" fmla="*/ 4 h 5"/>
                  <a:gd name="T62" fmla="*/ 259 w 409"/>
                  <a:gd name="T63" fmla="*/ 4 h 5"/>
                  <a:gd name="T64" fmla="*/ 267 w 409"/>
                  <a:gd name="T65" fmla="*/ 4 h 5"/>
                  <a:gd name="T66" fmla="*/ 276 w 409"/>
                  <a:gd name="T67" fmla="*/ 4 h 5"/>
                  <a:gd name="T68" fmla="*/ 284 w 409"/>
                  <a:gd name="T69" fmla="*/ 5 h 5"/>
                  <a:gd name="T70" fmla="*/ 292 w 409"/>
                  <a:gd name="T71" fmla="*/ 5 h 5"/>
                  <a:gd name="T72" fmla="*/ 301 w 409"/>
                  <a:gd name="T73" fmla="*/ 5 h 5"/>
                  <a:gd name="T74" fmla="*/ 309 w 409"/>
                  <a:gd name="T75" fmla="*/ 5 h 5"/>
                  <a:gd name="T76" fmla="*/ 317 w 409"/>
                  <a:gd name="T77" fmla="*/ 5 h 5"/>
                  <a:gd name="T78" fmla="*/ 325 w 409"/>
                  <a:gd name="T79" fmla="*/ 5 h 5"/>
                  <a:gd name="T80" fmla="*/ 334 w 409"/>
                  <a:gd name="T81" fmla="*/ 5 h 5"/>
                  <a:gd name="T82" fmla="*/ 342 w 409"/>
                  <a:gd name="T83" fmla="*/ 5 h 5"/>
                  <a:gd name="T84" fmla="*/ 350 w 409"/>
                  <a:gd name="T85" fmla="*/ 5 h 5"/>
                  <a:gd name="T86" fmla="*/ 359 w 409"/>
                  <a:gd name="T87" fmla="*/ 5 h 5"/>
                  <a:gd name="T88" fmla="*/ 367 w 409"/>
                  <a:gd name="T89" fmla="*/ 5 h 5"/>
                  <a:gd name="T90" fmla="*/ 376 w 409"/>
                  <a:gd name="T91" fmla="*/ 5 h 5"/>
                  <a:gd name="T92" fmla="*/ 384 w 409"/>
                  <a:gd name="T93" fmla="*/ 5 h 5"/>
                  <a:gd name="T94" fmla="*/ 392 w 409"/>
                  <a:gd name="T95" fmla="*/ 5 h 5"/>
                  <a:gd name="T96" fmla="*/ 401 w 409"/>
                  <a:gd name="T97" fmla="*/ 5 h 5"/>
                  <a:gd name="T98" fmla="*/ 409 w 409"/>
                  <a:gd name="T9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5">
                    <a:moveTo>
                      <a:pt x="0" y="3"/>
                    </a:moveTo>
                    <a:lnTo>
                      <a:pt x="9" y="2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75" y="3"/>
                    </a:lnTo>
                    <a:lnTo>
                      <a:pt x="84" y="3"/>
                    </a:lnTo>
                    <a:lnTo>
                      <a:pt x="92" y="4"/>
                    </a:lnTo>
                    <a:lnTo>
                      <a:pt x="100" y="4"/>
                    </a:lnTo>
                    <a:lnTo>
                      <a:pt x="109" y="4"/>
                    </a:lnTo>
                    <a:lnTo>
                      <a:pt x="117" y="4"/>
                    </a:lnTo>
                    <a:lnTo>
                      <a:pt x="125" y="4"/>
                    </a:lnTo>
                    <a:lnTo>
                      <a:pt x="134" y="4"/>
                    </a:lnTo>
                    <a:lnTo>
                      <a:pt x="142" y="4"/>
                    </a:lnTo>
                    <a:lnTo>
                      <a:pt x="150" y="4"/>
                    </a:lnTo>
                    <a:lnTo>
                      <a:pt x="159" y="4"/>
                    </a:lnTo>
                    <a:lnTo>
                      <a:pt x="167" y="5"/>
                    </a:lnTo>
                    <a:lnTo>
                      <a:pt x="176" y="5"/>
                    </a:lnTo>
                    <a:lnTo>
                      <a:pt x="184" y="5"/>
                    </a:lnTo>
                    <a:lnTo>
                      <a:pt x="192" y="5"/>
                    </a:lnTo>
                    <a:lnTo>
                      <a:pt x="200" y="5"/>
                    </a:lnTo>
                    <a:lnTo>
                      <a:pt x="209" y="5"/>
                    </a:lnTo>
                    <a:lnTo>
                      <a:pt x="217" y="5"/>
                    </a:lnTo>
                    <a:lnTo>
                      <a:pt x="225" y="5"/>
                    </a:lnTo>
                    <a:lnTo>
                      <a:pt x="234" y="5"/>
                    </a:lnTo>
                    <a:lnTo>
                      <a:pt x="242" y="5"/>
                    </a:lnTo>
                    <a:lnTo>
                      <a:pt x="250" y="4"/>
                    </a:lnTo>
                    <a:lnTo>
                      <a:pt x="259" y="4"/>
                    </a:lnTo>
                    <a:lnTo>
                      <a:pt x="267" y="4"/>
                    </a:lnTo>
                    <a:lnTo>
                      <a:pt x="276" y="4"/>
                    </a:lnTo>
                    <a:lnTo>
                      <a:pt x="284" y="5"/>
                    </a:lnTo>
                    <a:lnTo>
                      <a:pt x="292" y="5"/>
                    </a:lnTo>
                    <a:lnTo>
                      <a:pt x="301" y="5"/>
                    </a:lnTo>
                    <a:lnTo>
                      <a:pt x="309" y="5"/>
                    </a:lnTo>
                    <a:lnTo>
                      <a:pt x="317" y="5"/>
                    </a:lnTo>
                    <a:lnTo>
                      <a:pt x="325" y="5"/>
                    </a:lnTo>
                    <a:lnTo>
                      <a:pt x="334" y="5"/>
                    </a:lnTo>
                    <a:lnTo>
                      <a:pt x="342" y="5"/>
                    </a:lnTo>
                    <a:lnTo>
                      <a:pt x="350" y="5"/>
                    </a:lnTo>
                    <a:lnTo>
                      <a:pt x="359" y="5"/>
                    </a:lnTo>
                    <a:lnTo>
                      <a:pt x="367" y="5"/>
                    </a:lnTo>
                    <a:lnTo>
                      <a:pt x="376" y="5"/>
                    </a:lnTo>
                    <a:lnTo>
                      <a:pt x="384" y="5"/>
                    </a:lnTo>
                    <a:lnTo>
                      <a:pt x="392" y="5"/>
                    </a:lnTo>
                    <a:lnTo>
                      <a:pt x="401" y="5"/>
                    </a:lnTo>
                    <a:lnTo>
                      <a:pt x="409" y="5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3" name="Freeform 182"/>
              <p:cNvSpPr>
                <a:spLocks/>
              </p:cNvSpPr>
              <p:nvPr/>
            </p:nvSpPr>
            <p:spPr bwMode="auto">
              <a:xfrm>
                <a:off x="1222375" y="-72866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4" name="Freeform 183"/>
              <p:cNvSpPr>
                <a:spLocks/>
              </p:cNvSpPr>
              <p:nvPr/>
            </p:nvSpPr>
            <p:spPr bwMode="auto">
              <a:xfrm>
                <a:off x="1870075" y="-72866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5" name="Freeform 184"/>
              <p:cNvSpPr>
                <a:spLocks/>
              </p:cNvSpPr>
              <p:nvPr/>
            </p:nvSpPr>
            <p:spPr bwMode="auto">
              <a:xfrm>
                <a:off x="2519363" y="-728662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6" name="Freeform 185"/>
              <p:cNvSpPr>
                <a:spLocks/>
              </p:cNvSpPr>
              <p:nvPr/>
            </p:nvSpPr>
            <p:spPr bwMode="auto">
              <a:xfrm>
                <a:off x="-714375" y="-841375"/>
                <a:ext cx="639763" cy="80963"/>
              </a:xfrm>
              <a:custGeom>
                <a:avLst/>
                <a:gdLst>
                  <a:gd name="T0" fmla="*/ 0 w 403"/>
                  <a:gd name="T1" fmla="*/ 51 h 51"/>
                  <a:gd name="T2" fmla="*/ 3 w 403"/>
                  <a:gd name="T3" fmla="*/ 51 h 51"/>
                  <a:gd name="T4" fmla="*/ 11 w 403"/>
                  <a:gd name="T5" fmla="*/ 51 h 51"/>
                  <a:gd name="T6" fmla="*/ 19 w 403"/>
                  <a:gd name="T7" fmla="*/ 51 h 51"/>
                  <a:gd name="T8" fmla="*/ 27 w 403"/>
                  <a:gd name="T9" fmla="*/ 51 h 51"/>
                  <a:gd name="T10" fmla="*/ 36 w 403"/>
                  <a:gd name="T11" fmla="*/ 51 h 51"/>
                  <a:gd name="T12" fmla="*/ 44 w 403"/>
                  <a:gd name="T13" fmla="*/ 51 h 51"/>
                  <a:gd name="T14" fmla="*/ 53 w 403"/>
                  <a:gd name="T15" fmla="*/ 51 h 51"/>
                  <a:gd name="T16" fmla="*/ 61 w 403"/>
                  <a:gd name="T17" fmla="*/ 51 h 51"/>
                  <a:gd name="T18" fmla="*/ 69 w 403"/>
                  <a:gd name="T19" fmla="*/ 51 h 51"/>
                  <a:gd name="T20" fmla="*/ 78 w 403"/>
                  <a:gd name="T21" fmla="*/ 51 h 51"/>
                  <a:gd name="T22" fmla="*/ 86 w 403"/>
                  <a:gd name="T23" fmla="*/ 51 h 51"/>
                  <a:gd name="T24" fmla="*/ 94 w 403"/>
                  <a:gd name="T25" fmla="*/ 51 h 51"/>
                  <a:gd name="T26" fmla="*/ 103 w 403"/>
                  <a:gd name="T27" fmla="*/ 51 h 51"/>
                  <a:gd name="T28" fmla="*/ 111 w 403"/>
                  <a:gd name="T29" fmla="*/ 51 h 51"/>
                  <a:gd name="T30" fmla="*/ 119 w 403"/>
                  <a:gd name="T31" fmla="*/ 51 h 51"/>
                  <a:gd name="T32" fmla="*/ 128 w 403"/>
                  <a:gd name="T33" fmla="*/ 51 h 51"/>
                  <a:gd name="T34" fmla="*/ 136 w 403"/>
                  <a:gd name="T35" fmla="*/ 51 h 51"/>
                  <a:gd name="T36" fmla="*/ 144 w 403"/>
                  <a:gd name="T37" fmla="*/ 51 h 51"/>
                  <a:gd name="T38" fmla="*/ 153 w 403"/>
                  <a:gd name="T39" fmla="*/ 50 h 51"/>
                  <a:gd name="T40" fmla="*/ 161 w 403"/>
                  <a:gd name="T41" fmla="*/ 50 h 51"/>
                  <a:gd name="T42" fmla="*/ 169 w 403"/>
                  <a:gd name="T43" fmla="*/ 49 h 51"/>
                  <a:gd name="T44" fmla="*/ 178 w 403"/>
                  <a:gd name="T45" fmla="*/ 49 h 51"/>
                  <a:gd name="T46" fmla="*/ 186 w 403"/>
                  <a:gd name="T47" fmla="*/ 48 h 51"/>
                  <a:gd name="T48" fmla="*/ 195 w 403"/>
                  <a:gd name="T49" fmla="*/ 47 h 51"/>
                  <a:gd name="T50" fmla="*/ 203 w 403"/>
                  <a:gd name="T51" fmla="*/ 45 h 51"/>
                  <a:gd name="T52" fmla="*/ 211 w 403"/>
                  <a:gd name="T53" fmla="*/ 44 h 51"/>
                  <a:gd name="T54" fmla="*/ 219 w 403"/>
                  <a:gd name="T55" fmla="*/ 41 h 51"/>
                  <a:gd name="T56" fmla="*/ 228 w 403"/>
                  <a:gd name="T57" fmla="*/ 37 h 51"/>
                  <a:gd name="T58" fmla="*/ 236 w 403"/>
                  <a:gd name="T59" fmla="*/ 33 h 51"/>
                  <a:gd name="T60" fmla="*/ 244 w 403"/>
                  <a:gd name="T61" fmla="*/ 26 h 51"/>
                  <a:gd name="T62" fmla="*/ 253 w 403"/>
                  <a:gd name="T63" fmla="*/ 18 h 51"/>
                  <a:gd name="T64" fmla="*/ 261 w 403"/>
                  <a:gd name="T65" fmla="*/ 8 h 51"/>
                  <a:gd name="T66" fmla="*/ 269 w 403"/>
                  <a:gd name="T67" fmla="*/ 1 h 51"/>
                  <a:gd name="T68" fmla="*/ 278 w 403"/>
                  <a:gd name="T69" fmla="*/ 0 h 51"/>
                  <a:gd name="T70" fmla="*/ 286 w 403"/>
                  <a:gd name="T71" fmla="*/ 4 h 51"/>
                  <a:gd name="T72" fmla="*/ 295 w 403"/>
                  <a:gd name="T73" fmla="*/ 14 h 51"/>
                  <a:gd name="T74" fmla="*/ 303 w 403"/>
                  <a:gd name="T75" fmla="*/ 26 h 51"/>
                  <a:gd name="T76" fmla="*/ 311 w 403"/>
                  <a:gd name="T77" fmla="*/ 38 h 51"/>
                  <a:gd name="T78" fmla="*/ 320 w 403"/>
                  <a:gd name="T79" fmla="*/ 47 h 51"/>
                  <a:gd name="T80" fmla="*/ 328 w 403"/>
                  <a:gd name="T81" fmla="*/ 51 h 51"/>
                  <a:gd name="T82" fmla="*/ 336 w 403"/>
                  <a:gd name="T83" fmla="*/ 49 h 51"/>
                  <a:gd name="T84" fmla="*/ 344 w 403"/>
                  <a:gd name="T85" fmla="*/ 41 h 51"/>
                  <a:gd name="T86" fmla="*/ 353 w 403"/>
                  <a:gd name="T87" fmla="*/ 29 h 51"/>
                  <a:gd name="T88" fmla="*/ 361 w 403"/>
                  <a:gd name="T89" fmla="*/ 17 h 51"/>
                  <a:gd name="T90" fmla="*/ 369 w 403"/>
                  <a:gd name="T91" fmla="*/ 6 h 51"/>
                  <a:gd name="T92" fmla="*/ 378 w 403"/>
                  <a:gd name="T93" fmla="*/ 0 h 51"/>
                  <a:gd name="T94" fmla="*/ 386 w 403"/>
                  <a:gd name="T95" fmla="*/ 0 h 51"/>
                  <a:gd name="T96" fmla="*/ 394 w 403"/>
                  <a:gd name="T97" fmla="*/ 6 h 51"/>
                  <a:gd name="T98" fmla="*/ 403 w 403"/>
                  <a:gd name="T99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3" h="51">
                    <a:moveTo>
                      <a:pt x="0" y="51"/>
                    </a:moveTo>
                    <a:lnTo>
                      <a:pt x="3" y="51"/>
                    </a:lnTo>
                    <a:lnTo>
                      <a:pt x="11" y="51"/>
                    </a:lnTo>
                    <a:lnTo>
                      <a:pt x="19" y="51"/>
                    </a:lnTo>
                    <a:lnTo>
                      <a:pt x="27" y="51"/>
                    </a:lnTo>
                    <a:lnTo>
                      <a:pt x="36" y="51"/>
                    </a:lnTo>
                    <a:lnTo>
                      <a:pt x="44" y="51"/>
                    </a:lnTo>
                    <a:lnTo>
                      <a:pt x="53" y="51"/>
                    </a:lnTo>
                    <a:lnTo>
                      <a:pt x="61" y="51"/>
                    </a:lnTo>
                    <a:lnTo>
                      <a:pt x="69" y="51"/>
                    </a:lnTo>
                    <a:lnTo>
                      <a:pt x="78" y="51"/>
                    </a:lnTo>
                    <a:lnTo>
                      <a:pt x="86" y="51"/>
                    </a:lnTo>
                    <a:lnTo>
                      <a:pt x="94" y="51"/>
                    </a:lnTo>
                    <a:lnTo>
                      <a:pt x="103" y="51"/>
                    </a:lnTo>
                    <a:lnTo>
                      <a:pt x="111" y="51"/>
                    </a:lnTo>
                    <a:lnTo>
                      <a:pt x="119" y="51"/>
                    </a:lnTo>
                    <a:lnTo>
                      <a:pt x="128" y="51"/>
                    </a:lnTo>
                    <a:lnTo>
                      <a:pt x="136" y="51"/>
                    </a:lnTo>
                    <a:lnTo>
                      <a:pt x="144" y="51"/>
                    </a:lnTo>
                    <a:lnTo>
                      <a:pt x="153" y="50"/>
                    </a:lnTo>
                    <a:lnTo>
                      <a:pt x="161" y="50"/>
                    </a:lnTo>
                    <a:lnTo>
                      <a:pt x="169" y="49"/>
                    </a:lnTo>
                    <a:lnTo>
                      <a:pt x="178" y="49"/>
                    </a:lnTo>
                    <a:lnTo>
                      <a:pt x="186" y="48"/>
                    </a:lnTo>
                    <a:lnTo>
                      <a:pt x="195" y="47"/>
                    </a:lnTo>
                    <a:lnTo>
                      <a:pt x="203" y="45"/>
                    </a:lnTo>
                    <a:lnTo>
                      <a:pt x="211" y="44"/>
                    </a:lnTo>
                    <a:lnTo>
                      <a:pt x="219" y="41"/>
                    </a:lnTo>
                    <a:lnTo>
                      <a:pt x="228" y="37"/>
                    </a:lnTo>
                    <a:lnTo>
                      <a:pt x="236" y="33"/>
                    </a:lnTo>
                    <a:lnTo>
                      <a:pt x="244" y="26"/>
                    </a:lnTo>
                    <a:lnTo>
                      <a:pt x="253" y="18"/>
                    </a:lnTo>
                    <a:lnTo>
                      <a:pt x="261" y="8"/>
                    </a:lnTo>
                    <a:lnTo>
                      <a:pt x="269" y="1"/>
                    </a:lnTo>
                    <a:lnTo>
                      <a:pt x="278" y="0"/>
                    </a:lnTo>
                    <a:lnTo>
                      <a:pt x="286" y="4"/>
                    </a:lnTo>
                    <a:lnTo>
                      <a:pt x="295" y="14"/>
                    </a:lnTo>
                    <a:lnTo>
                      <a:pt x="303" y="26"/>
                    </a:lnTo>
                    <a:lnTo>
                      <a:pt x="311" y="38"/>
                    </a:lnTo>
                    <a:lnTo>
                      <a:pt x="320" y="47"/>
                    </a:lnTo>
                    <a:lnTo>
                      <a:pt x="328" y="51"/>
                    </a:lnTo>
                    <a:lnTo>
                      <a:pt x="336" y="49"/>
                    </a:lnTo>
                    <a:lnTo>
                      <a:pt x="344" y="41"/>
                    </a:lnTo>
                    <a:lnTo>
                      <a:pt x="353" y="29"/>
                    </a:lnTo>
                    <a:lnTo>
                      <a:pt x="361" y="17"/>
                    </a:lnTo>
                    <a:lnTo>
                      <a:pt x="369" y="6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6"/>
                    </a:lnTo>
                    <a:lnTo>
                      <a:pt x="403" y="16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7" name="Freeform 186"/>
              <p:cNvSpPr>
                <a:spLocks/>
              </p:cNvSpPr>
              <p:nvPr/>
            </p:nvSpPr>
            <p:spPr bwMode="auto">
              <a:xfrm>
                <a:off x="-74612" y="-914400"/>
                <a:ext cx="647700" cy="153988"/>
              </a:xfrm>
              <a:custGeom>
                <a:avLst/>
                <a:gdLst>
                  <a:gd name="T0" fmla="*/ 0 w 408"/>
                  <a:gd name="T1" fmla="*/ 62 h 97"/>
                  <a:gd name="T2" fmla="*/ 8 w 408"/>
                  <a:gd name="T3" fmla="*/ 72 h 97"/>
                  <a:gd name="T4" fmla="*/ 17 w 408"/>
                  <a:gd name="T5" fmla="*/ 79 h 97"/>
                  <a:gd name="T6" fmla="*/ 25 w 408"/>
                  <a:gd name="T7" fmla="*/ 84 h 97"/>
                  <a:gd name="T8" fmla="*/ 33 w 408"/>
                  <a:gd name="T9" fmla="*/ 88 h 97"/>
                  <a:gd name="T10" fmla="*/ 42 w 408"/>
                  <a:gd name="T11" fmla="*/ 91 h 97"/>
                  <a:gd name="T12" fmla="*/ 50 w 408"/>
                  <a:gd name="T13" fmla="*/ 93 h 97"/>
                  <a:gd name="T14" fmla="*/ 58 w 408"/>
                  <a:gd name="T15" fmla="*/ 95 h 97"/>
                  <a:gd name="T16" fmla="*/ 66 w 408"/>
                  <a:gd name="T17" fmla="*/ 96 h 97"/>
                  <a:gd name="T18" fmla="*/ 75 w 408"/>
                  <a:gd name="T19" fmla="*/ 97 h 97"/>
                  <a:gd name="T20" fmla="*/ 83 w 408"/>
                  <a:gd name="T21" fmla="*/ 97 h 97"/>
                  <a:gd name="T22" fmla="*/ 91 w 408"/>
                  <a:gd name="T23" fmla="*/ 97 h 97"/>
                  <a:gd name="T24" fmla="*/ 100 w 408"/>
                  <a:gd name="T25" fmla="*/ 97 h 97"/>
                  <a:gd name="T26" fmla="*/ 108 w 408"/>
                  <a:gd name="T27" fmla="*/ 97 h 97"/>
                  <a:gd name="T28" fmla="*/ 117 w 408"/>
                  <a:gd name="T29" fmla="*/ 96 h 97"/>
                  <a:gd name="T30" fmla="*/ 125 w 408"/>
                  <a:gd name="T31" fmla="*/ 95 h 97"/>
                  <a:gd name="T32" fmla="*/ 133 w 408"/>
                  <a:gd name="T33" fmla="*/ 93 h 97"/>
                  <a:gd name="T34" fmla="*/ 142 w 408"/>
                  <a:gd name="T35" fmla="*/ 91 h 97"/>
                  <a:gd name="T36" fmla="*/ 150 w 408"/>
                  <a:gd name="T37" fmla="*/ 89 h 97"/>
                  <a:gd name="T38" fmla="*/ 158 w 408"/>
                  <a:gd name="T39" fmla="*/ 85 h 97"/>
                  <a:gd name="T40" fmla="*/ 167 w 408"/>
                  <a:gd name="T41" fmla="*/ 80 h 97"/>
                  <a:gd name="T42" fmla="*/ 175 w 408"/>
                  <a:gd name="T43" fmla="*/ 74 h 97"/>
                  <a:gd name="T44" fmla="*/ 183 w 408"/>
                  <a:gd name="T45" fmla="*/ 65 h 97"/>
                  <a:gd name="T46" fmla="*/ 191 w 408"/>
                  <a:gd name="T47" fmla="*/ 53 h 97"/>
                  <a:gd name="T48" fmla="*/ 200 w 408"/>
                  <a:gd name="T49" fmla="*/ 37 h 97"/>
                  <a:gd name="T50" fmla="*/ 208 w 408"/>
                  <a:gd name="T51" fmla="*/ 17 h 97"/>
                  <a:gd name="T52" fmla="*/ 217 w 408"/>
                  <a:gd name="T53" fmla="*/ 3 h 97"/>
                  <a:gd name="T54" fmla="*/ 225 w 408"/>
                  <a:gd name="T55" fmla="*/ 0 h 97"/>
                  <a:gd name="T56" fmla="*/ 233 w 408"/>
                  <a:gd name="T57" fmla="*/ 8 h 97"/>
                  <a:gd name="T58" fmla="*/ 242 w 408"/>
                  <a:gd name="T59" fmla="*/ 26 h 97"/>
                  <a:gd name="T60" fmla="*/ 250 w 408"/>
                  <a:gd name="T61" fmla="*/ 44 h 97"/>
                  <a:gd name="T62" fmla="*/ 258 w 408"/>
                  <a:gd name="T63" fmla="*/ 58 h 97"/>
                  <a:gd name="T64" fmla="*/ 267 w 408"/>
                  <a:gd name="T65" fmla="*/ 68 h 97"/>
                  <a:gd name="T66" fmla="*/ 275 w 408"/>
                  <a:gd name="T67" fmla="*/ 76 h 97"/>
                  <a:gd name="T68" fmla="*/ 283 w 408"/>
                  <a:gd name="T69" fmla="*/ 81 h 97"/>
                  <a:gd name="T70" fmla="*/ 292 w 408"/>
                  <a:gd name="T71" fmla="*/ 86 h 97"/>
                  <a:gd name="T72" fmla="*/ 300 w 408"/>
                  <a:gd name="T73" fmla="*/ 89 h 97"/>
                  <a:gd name="T74" fmla="*/ 308 w 408"/>
                  <a:gd name="T75" fmla="*/ 91 h 97"/>
                  <a:gd name="T76" fmla="*/ 317 w 408"/>
                  <a:gd name="T77" fmla="*/ 93 h 97"/>
                  <a:gd name="T78" fmla="*/ 325 w 408"/>
                  <a:gd name="T79" fmla="*/ 95 h 97"/>
                  <a:gd name="T80" fmla="*/ 333 w 408"/>
                  <a:gd name="T81" fmla="*/ 95 h 97"/>
                  <a:gd name="T82" fmla="*/ 342 w 408"/>
                  <a:gd name="T83" fmla="*/ 96 h 97"/>
                  <a:gd name="T84" fmla="*/ 350 w 408"/>
                  <a:gd name="T85" fmla="*/ 97 h 97"/>
                  <a:gd name="T86" fmla="*/ 358 w 408"/>
                  <a:gd name="T87" fmla="*/ 97 h 97"/>
                  <a:gd name="T88" fmla="*/ 367 w 408"/>
                  <a:gd name="T89" fmla="*/ 97 h 97"/>
                  <a:gd name="T90" fmla="*/ 375 w 408"/>
                  <a:gd name="T91" fmla="*/ 97 h 97"/>
                  <a:gd name="T92" fmla="*/ 383 w 408"/>
                  <a:gd name="T93" fmla="*/ 97 h 97"/>
                  <a:gd name="T94" fmla="*/ 392 w 408"/>
                  <a:gd name="T95" fmla="*/ 97 h 97"/>
                  <a:gd name="T96" fmla="*/ 400 w 408"/>
                  <a:gd name="T97" fmla="*/ 97 h 97"/>
                  <a:gd name="T98" fmla="*/ 408 w 408"/>
                  <a:gd name="T99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8" h="97">
                    <a:moveTo>
                      <a:pt x="0" y="62"/>
                    </a:moveTo>
                    <a:lnTo>
                      <a:pt x="8" y="72"/>
                    </a:lnTo>
                    <a:lnTo>
                      <a:pt x="17" y="79"/>
                    </a:lnTo>
                    <a:lnTo>
                      <a:pt x="25" y="84"/>
                    </a:lnTo>
                    <a:lnTo>
                      <a:pt x="33" y="88"/>
                    </a:lnTo>
                    <a:lnTo>
                      <a:pt x="42" y="91"/>
                    </a:lnTo>
                    <a:lnTo>
                      <a:pt x="50" y="93"/>
                    </a:lnTo>
                    <a:lnTo>
                      <a:pt x="58" y="95"/>
                    </a:lnTo>
                    <a:lnTo>
                      <a:pt x="66" y="96"/>
                    </a:lnTo>
                    <a:lnTo>
                      <a:pt x="75" y="97"/>
                    </a:lnTo>
                    <a:lnTo>
                      <a:pt x="83" y="97"/>
                    </a:lnTo>
                    <a:lnTo>
                      <a:pt x="91" y="97"/>
                    </a:lnTo>
                    <a:lnTo>
                      <a:pt x="100" y="97"/>
                    </a:lnTo>
                    <a:lnTo>
                      <a:pt x="108" y="97"/>
                    </a:lnTo>
                    <a:lnTo>
                      <a:pt x="117" y="96"/>
                    </a:lnTo>
                    <a:lnTo>
                      <a:pt x="125" y="95"/>
                    </a:lnTo>
                    <a:lnTo>
                      <a:pt x="133" y="93"/>
                    </a:lnTo>
                    <a:lnTo>
                      <a:pt x="142" y="91"/>
                    </a:lnTo>
                    <a:lnTo>
                      <a:pt x="150" y="89"/>
                    </a:lnTo>
                    <a:lnTo>
                      <a:pt x="158" y="85"/>
                    </a:lnTo>
                    <a:lnTo>
                      <a:pt x="167" y="80"/>
                    </a:lnTo>
                    <a:lnTo>
                      <a:pt x="175" y="74"/>
                    </a:lnTo>
                    <a:lnTo>
                      <a:pt x="183" y="65"/>
                    </a:lnTo>
                    <a:lnTo>
                      <a:pt x="191" y="53"/>
                    </a:lnTo>
                    <a:lnTo>
                      <a:pt x="200" y="37"/>
                    </a:lnTo>
                    <a:lnTo>
                      <a:pt x="208" y="17"/>
                    </a:lnTo>
                    <a:lnTo>
                      <a:pt x="217" y="3"/>
                    </a:lnTo>
                    <a:lnTo>
                      <a:pt x="225" y="0"/>
                    </a:lnTo>
                    <a:lnTo>
                      <a:pt x="233" y="8"/>
                    </a:lnTo>
                    <a:lnTo>
                      <a:pt x="242" y="26"/>
                    </a:lnTo>
                    <a:lnTo>
                      <a:pt x="250" y="44"/>
                    </a:lnTo>
                    <a:lnTo>
                      <a:pt x="258" y="58"/>
                    </a:lnTo>
                    <a:lnTo>
                      <a:pt x="267" y="68"/>
                    </a:lnTo>
                    <a:lnTo>
                      <a:pt x="275" y="76"/>
                    </a:lnTo>
                    <a:lnTo>
                      <a:pt x="283" y="81"/>
                    </a:lnTo>
                    <a:lnTo>
                      <a:pt x="292" y="86"/>
                    </a:lnTo>
                    <a:lnTo>
                      <a:pt x="300" y="89"/>
                    </a:lnTo>
                    <a:lnTo>
                      <a:pt x="308" y="91"/>
                    </a:lnTo>
                    <a:lnTo>
                      <a:pt x="317" y="93"/>
                    </a:lnTo>
                    <a:lnTo>
                      <a:pt x="325" y="95"/>
                    </a:lnTo>
                    <a:lnTo>
                      <a:pt x="333" y="95"/>
                    </a:lnTo>
                    <a:lnTo>
                      <a:pt x="342" y="96"/>
                    </a:lnTo>
                    <a:lnTo>
                      <a:pt x="350" y="97"/>
                    </a:lnTo>
                    <a:lnTo>
                      <a:pt x="358" y="97"/>
                    </a:lnTo>
                    <a:lnTo>
                      <a:pt x="367" y="97"/>
                    </a:lnTo>
                    <a:lnTo>
                      <a:pt x="375" y="97"/>
                    </a:lnTo>
                    <a:lnTo>
                      <a:pt x="383" y="97"/>
                    </a:lnTo>
                    <a:lnTo>
                      <a:pt x="392" y="97"/>
                    </a:lnTo>
                    <a:lnTo>
                      <a:pt x="400" y="97"/>
                    </a:lnTo>
                    <a:lnTo>
                      <a:pt x="408" y="96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8" name="Freeform 187"/>
              <p:cNvSpPr>
                <a:spLocks/>
              </p:cNvSpPr>
              <p:nvPr/>
            </p:nvSpPr>
            <p:spPr bwMode="auto">
              <a:xfrm>
                <a:off x="573088" y="-766762"/>
                <a:ext cx="649288" cy="6350"/>
              </a:xfrm>
              <a:custGeom>
                <a:avLst/>
                <a:gdLst>
                  <a:gd name="T0" fmla="*/ 0 w 409"/>
                  <a:gd name="T1" fmla="*/ 3 h 4"/>
                  <a:gd name="T2" fmla="*/ 9 w 409"/>
                  <a:gd name="T3" fmla="*/ 2 h 4"/>
                  <a:gd name="T4" fmla="*/ 17 w 409"/>
                  <a:gd name="T5" fmla="*/ 1 h 4"/>
                  <a:gd name="T6" fmla="*/ 25 w 409"/>
                  <a:gd name="T7" fmla="*/ 0 h 4"/>
                  <a:gd name="T8" fmla="*/ 34 w 409"/>
                  <a:gd name="T9" fmla="*/ 0 h 4"/>
                  <a:gd name="T10" fmla="*/ 42 w 409"/>
                  <a:gd name="T11" fmla="*/ 0 h 4"/>
                  <a:gd name="T12" fmla="*/ 51 w 409"/>
                  <a:gd name="T13" fmla="*/ 1 h 4"/>
                  <a:gd name="T14" fmla="*/ 59 w 409"/>
                  <a:gd name="T15" fmla="*/ 2 h 4"/>
                  <a:gd name="T16" fmla="*/ 67 w 409"/>
                  <a:gd name="T17" fmla="*/ 2 h 4"/>
                  <a:gd name="T18" fmla="*/ 75 w 409"/>
                  <a:gd name="T19" fmla="*/ 3 h 4"/>
                  <a:gd name="T20" fmla="*/ 84 w 409"/>
                  <a:gd name="T21" fmla="*/ 3 h 4"/>
                  <a:gd name="T22" fmla="*/ 92 w 409"/>
                  <a:gd name="T23" fmla="*/ 4 h 4"/>
                  <a:gd name="T24" fmla="*/ 100 w 409"/>
                  <a:gd name="T25" fmla="*/ 4 h 4"/>
                  <a:gd name="T26" fmla="*/ 109 w 409"/>
                  <a:gd name="T27" fmla="*/ 4 h 4"/>
                  <a:gd name="T28" fmla="*/ 117 w 409"/>
                  <a:gd name="T29" fmla="*/ 4 h 4"/>
                  <a:gd name="T30" fmla="*/ 125 w 409"/>
                  <a:gd name="T31" fmla="*/ 4 h 4"/>
                  <a:gd name="T32" fmla="*/ 134 w 409"/>
                  <a:gd name="T33" fmla="*/ 4 h 4"/>
                  <a:gd name="T34" fmla="*/ 142 w 409"/>
                  <a:gd name="T35" fmla="*/ 4 h 4"/>
                  <a:gd name="T36" fmla="*/ 150 w 409"/>
                  <a:gd name="T37" fmla="*/ 4 h 4"/>
                  <a:gd name="T38" fmla="*/ 159 w 409"/>
                  <a:gd name="T39" fmla="*/ 4 h 4"/>
                  <a:gd name="T40" fmla="*/ 167 w 409"/>
                  <a:gd name="T41" fmla="*/ 4 h 4"/>
                  <a:gd name="T42" fmla="*/ 176 w 409"/>
                  <a:gd name="T43" fmla="*/ 4 h 4"/>
                  <a:gd name="T44" fmla="*/ 184 w 409"/>
                  <a:gd name="T45" fmla="*/ 4 h 4"/>
                  <a:gd name="T46" fmla="*/ 192 w 409"/>
                  <a:gd name="T47" fmla="*/ 4 h 4"/>
                  <a:gd name="T48" fmla="*/ 200 w 409"/>
                  <a:gd name="T49" fmla="*/ 4 h 4"/>
                  <a:gd name="T50" fmla="*/ 209 w 409"/>
                  <a:gd name="T51" fmla="*/ 4 h 4"/>
                  <a:gd name="T52" fmla="*/ 217 w 409"/>
                  <a:gd name="T53" fmla="*/ 4 h 4"/>
                  <a:gd name="T54" fmla="*/ 225 w 409"/>
                  <a:gd name="T55" fmla="*/ 4 h 4"/>
                  <a:gd name="T56" fmla="*/ 234 w 409"/>
                  <a:gd name="T57" fmla="*/ 4 h 4"/>
                  <a:gd name="T58" fmla="*/ 242 w 409"/>
                  <a:gd name="T59" fmla="*/ 4 h 4"/>
                  <a:gd name="T60" fmla="*/ 250 w 409"/>
                  <a:gd name="T61" fmla="*/ 4 h 4"/>
                  <a:gd name="T62" fmla="*/ 259 w 409"/>
                  <a:gd name="T63" fmla="*/ 4 h 4"/>
                  <a:gd name="T64" fmla="*/ 267 w 409"/>
                  <a:gd name="T65" fmla="*/ 4 h 4"/>
                  <a:gd name="T66" fmla="*/ 276 w 409"/>
                  <a:gd name="T67" fmla="*/ 4 h 4"/>
                  <a:gd name="T68" fmla="*/ 284 w 409"/>
                  <a:gd name="T69" fmla="*/ 4 h 4"/>
                  <a:gd name="T70" fmla="*/ 292 w 409"/>
                  <a:gd name="T71" fmla="*/ 4 h 4"/>
                  <a:gd name="T72" fmla="*/ 301 w 409"/>
                  <a:gd name="T73" fmla="*/ 4 h 4"/>
                  <a:gd name="T74" fmla="*/ 309 w 409"/>
                  <a:gd name="T75" fmla="*/ 4 h 4"/>
                  <a:gd name="T76" fmla="*/ 317 w 409"/>
                  <a:gd name="T77" fmla="*/ 4 h 4"/>
                  <a:gd name="T78" fmla="*/ 325 w 409"/>
                  <a:gd name="T79" fmla="*/ 4 h 4"/>
                  <a:gd name="T80" fmla="*/ 334 w 409"/>
                  <a:gd name="T81" fmla="*/ 4 h 4"/>
                  <a:gd name="T82" fmla="*/ 342 w 409"/>
                  <a:gd name="T83" fmla="*/ 4 h 4"/>
                  <a:gd name="T84" fmla="*/ 350 w 409"/>
                  <a:gd name="T85" fmla="*/ 4 h 4"/>
                  <a:gd name="T86" fmla="*/ 359 w 409"/>
                  <a:gd name="T87" fmla="*/ 4 h 4"/>
                  <a:gd name="T88" fmla="*/ 367 w 409"/>
                  <a:gd name="T89" fmla="*/ 4 h 4"/>
                  <a:gd name="T90" fmla="*/ 376 w 409"/>
                  <a:gd name="T91" fmla="*/ 4 h 4"/>
                  <a:gd name="T92" fmla="*/ 384 w 409"/>
                  <a:gd name="T93" fmla="*/ 4 h 4"/>
                  <a:gd name="T94" fmla="*/ 392 w 409"/>
                  <a:gd name="T95" fmla="*/ 4 h 4"/>
                  <a:gd name="T96" fmla="*/ 401 w 409"/>
                  <a:gd name="T97" fmla="*/ 4 h 4"/>
                  <a:gd name="T98" fmla="*/ 409 w 409"/>
                  <a:gd name="T9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4">
                    <a:moveTo>
                      <a:pt x="0" y="3"/>
                    </a:moveTo>
                    <a:lnTo>
                      <a:pt x="9" y="2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1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75" y="3"/>
                    </a:lnTo>
                    <a:lnTo>
                      <a:pt x="84" y="3"/>
                    </a:lnTo>
                    <a:lnTo>
                      <a:pt x="92" y="4"/>
                    </a:lnTo>
                    <a:lnTo>
                      <a:pt x="100" y="4"/>
                    </a:lnTo>
                    <a:lnTo>
                      <a:pt x="109" y="4"/>
                    </a:lnTo>
                    <a:lnTo>
                      <a:pt x="117" y="4"/>
                    </a:lnTo>
                    <a:lnTo>
                      <a:pt x="125" y="4"/>
                    </a:lnTo>
                    <a:lnTo>
                      <a:pt x="134" y="4"/>
                    </a:lnTo>
                    <a:lnTo>
                      <a:pt x="142" y="4"/>
                    </a:lnTo>
                    <a:lnTo>
                      <a:pt x="150" y="4"/>
                    </a:lnTo>
                    <a:lnTo>
                      <a:pt x="159" y="4"/>
                    </a:lnTo>
                    <a:lnTo>
                      <a:pt x="167" y="4"/>
                    </a:lnTo>
                    <a:lnTo>
                      <a:pt x="176" y="4"/>
                    </a:lnTo>
                    <a:lnTo>
                      <a:pt x="184" y="4"/>
                    </a:lnTo>
                    <a:lnTo>
                      <a:pt x="192" y="4"/>
                    </a:lnTo>
                    <a:lnTo>
                      <a:pt x="200" y="4"/>
                    </a:lnTo>
                    <a:lnTo>
                      <a:pt x="209" y="4"/>
                    </a:lnTo>
                    <a:lnTo>
                      <a:pt x="217" y="4"/>
                    </a:lnTo>
                    <a:lnTo>
                      <a:pt x="225" y="4"/>
                    </a:lnTo>
                    <a:lnTo>
                      <a:pt x="234" y="4"/>
                    </a:lnTo>
                    <a:lnTo>
                      <a:pt x="242" y="4"/>
                    </a:lnTo>
                    <a:lnTo>
                      <a:pt x="250" y="4"/>
                    </a:lnTo>
                    <a:lnTo>
                      <a:pt x="259" y="4"/>
                    </a:lnTo>
                    <a:lnTo>
                      <a:pt x="267" y="4"/>
                    </a:lnTo>
                    <a:lnTo>
                      <a:pt x="276" y="4"/>
                    </a:lnTo>
                    <a:lnTo>
                      <a:pt x="284" y="4"/>
                    </a:lnTo>
                    <a:lnTo>
                      <a:pt x="292" y="4"/>
                    </a:lnTo>
                    <a:lnTo>
                      <a:pt x="301" y="4"/>
                    </a:lnTo>
                    <a:lnTo>
                      <a:pt x="309" y="4"/>
                    </a:lnTo>
                    <a:lnTo>
                      <a:pt x="317" y="4"/>
                    </a:lnTo>
                    <a:lnTo>
                      <a:pt x="325" y="4"/>
                    </a:lnTo>
                    <a:lnTo>
                      <a:pt x="334" y="4"/>
                    </a:lnTo>
                    <a:lnTo>
                      <a:pt x="342" y="4"/>
                    </a:lnTo>
                    <a:lnTo>
                      <a:pt x="350" y="4"/>
                    </a:lnTo>
                    <a:lnTo>
                      <a:pt x="359" y="4"/>
                    </a:lnTo>
                    <a:lnTo>
                      <a:pt x="367" y="4"/>
                    </a:lnTo>
                    <a:lnTo>
                      <a:pt x="376" y="4"/>
                    </a:lnTo>
                    <a:lnTo>
                      <a:pt x="384" y="4"/>
                    </a:lnTo>
                    <a:lnTo>
                      <a:pt x="392" y="4"/>
                    </a:lnTo>
                    <a:lnTo>
                      <a:pt x="401" y="4"/>
                    </a:lnTo>
                    <a:lnTo>
                      <a:pt x="409" y="4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69" name="Freeform 188"/>
              <p:cNvSpPr>
                <a:spLocks/>
              </p:cNvSpPr>
              <p:nvPr/>
            </p:nvSpPr>
            <p:spPr bwMode="auto">
              <a:xfrm>
                <a:off x="1222375" y="-760412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0" name="Freeform 189"/>
              <p:cNvSpPr>
                <a:spLocks/>
              </p:cNvSpPr>
              <p:nvPr/>
            </p:nvSpPr>
            <p:spPr bwMode="auto">
              <a:xfrm>
                <a:off x="1870075" y="-760412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1" name="Freeform 190"/>
              <p:cNvSpPr>
                <a:spLocks/>
              </p:cNvSpPr>
              <p:nvPr/>
            </p:nvSpPr>
            <p:spPr bwMode="auto">
              <a:xfrm>
                <a:off x="2519363" y="-760412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2" name="Freeform 191"/>
              <p:cNvSpPr>
                <a:spLocks/>
              </p:cNvSpPr>
              <p:nvPr/>
            </p:nvSpPr>
            <p:spPr bwMode="auto">
              <a:xfrm>
                <a:off x="-714375" y="8239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3" name="Freeform 192"/>
              <p:cNvSpPr>
                <a:spLocks/>
              </p:cNvSpPr>
              <p:nvPr/>
            </p:nvSpPr>
            <p:spPr bwMode="auto">
              <a:xfrm>
                <a:off x="-74612" y="823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4" name="Freeform 193"/>
              <p:cNvSpPr>
                <a:spLocks/>
              </p:cNvSpPr>
              <p:nvPr/>
            </p:nvSpPr>
            <p:spPr bwMode="auto">
              <a:xfrm>
                <a:off x="573088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5" name="Freeform 194"/>
              <p:cNvSpPr>
                <a:spLocks/>
              </p:cNvSpPr>
              <p:nvPr/>
            </p:nvSpPr>
            <p:spPr bwMode="auto">
              <a:xfrm>
                <a:off x="1222375" y="823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6" name="Freeform 195"/>
              <p:cNvSpPr>
                <a:spLocks/>
              </p:cNvSpPr>
              <p:nvPr/>
            </p:nvSpPr>
            <p:spPr bwMode="auto">
              <a:xfrm>
                <a:off x="1870075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7" name="Freeform 196"/>
              <p:cNvSpPr>
                <a:spLocks/>
              </p:cNvSpPr>
              <p:nvPr/>
            </p:nvSpPr>
            <p:spPr bwMode="auto">
              <a:xfrm>
                <a:off x="2519363" y="822325"/>
                <a:ext cx="455613" cy="1588"/>
              </a:xfrm>
              <a:custGeom>
                <a:avLst/>
                <a:gdLst>
                  <a:gd name="T0" fmla="*/ 0 w 287"/>
                  <a:gd name="T1" fmla="*/ 1 h 1"/>
                  <a:gd name="T2" fmla="*/ 8 w 287"/>
                  <a:gd name="T3" fmla="*/ 1 h 1"/>
                  <a:gd name="T4" fmla="*/ 17 w 287"/>
                  <a:gd name="T5" fmla="*/ 1 h 1"/>
                  <a:gd name="T6" fmla="*/ 25 w 287"/>
                  <a:gd name="T7" fmla="*/ 1 h 1"/>
                  <a:gd name="T8" fmla="*/ 33 w 287"/>
                  <a:gd name="T9" fmla="*/ 1 h 1"/>
                  <a:gd name="T10" fmla="*/ 42 w 287"/>
                  <a:gd name="T11" fmla="*/ 1 h 1"/>
                  <a:gd name="T12" fmla="*/ 50 w 287"/>
                  <a:gd name="T13" fmla="*/ 1 h 1"/>
                  <a:gd name="T14" fmla="*/ 58 w 287"/>
                  <a:gd name="T15" fmla="*/ 1 h 1"/>
                  <a:gd name="T16" fmla="*/ 67 w 287"/>
                  <a:gd name="T17" fmla="*/ 1 h 1"/>
                  <a:gd name="T18" fmla="*/ 75 w 287"/>
                  <a:gd name="T19" fmla="*/ 1 h 1"/>
                  <a:gd name="T20" fmla="*/ 83 w 287"/>
                  <a:gd name="T21" fmla="*/ 1 h 1"/>
                  <a:gd name="T22" fmla="*/ 92 w 287"/>
                  <a:gd name="T23" fmla="*/ 1 h 1"/>
                  <a:gd name="T24" fmla="*/ 100 w 287"/>
                  <a:gd name="T25" fmla="*/ 1 h 1"/>
                  <a:gd name="T26" fmla="*/ 108 w 287"/>
                  <a:gd name="T27" fmla="*/ 1 h 1"/>
                  <a:gd name="T28" fmla="*/ 117 w 287"/>
                  <a:gd name="T29" fmla="*/ 1 h 1"/>
                  <a:gd name="T30" fmla="*/ 125 w 287"/>
                  <a:gd name="T31" fmla="*/ 1 h 1"/>
                  <a:gd name="T32" fmla="*/ 133 w 287"/>
                  <a:gd name="T33" fmla="*/ 1 h 1"/>
                  <a:gd name="T34" fmla="*/ 142 w 287"/>
                  <a:gd name="T35" fmla="*/ 1 h 1"/>
                  <a:gd name="T36" fmla="*/ 150 w 287"/>
                  <a:gd name="T37" fmla="*/ 1 h 1"/>
                  <a:gd name="T38" fmla="*/ 158 w 287"/>
                  <a:gd name="T39" fmla="*/ 1 h 1"/>
                  <a:gd name="T40" fmla="*/ 167 w 287"/>
                  <a:gd name="T41" fmla="*/ 1 h 1"/>
                  <a:gd name="T42" fmla="*/ 175 w 287"/>
                  <a:gd name="T43" fmla="*/ 1 h 1"/>
                  <a:gd name="T44" fmla="*/ 184 w 287"/>
                  <a:gd name="T45" fmla="*/ 1 h 1"/>
                  <a:gd name="T46" fmla="*/ 192 w 287"/>
                  <a:gd name="T47" fmla="*/ 1 h 1"/>
                  <a:gd name="T48" fmla="*/ 200 w 287"/>
                  <a:gd name="T49" fmla="*/ 1 h 1"/>
                  <a:gd name="T50" fmla="*/ 208 w 287"/>
                  <a:gd name="T51" fmla="*/ 1 h 1"/>
                  <a:gd name="T52" fmla="*/ 217 w 287"/>
                  <a:gd name="T53" fmla="*/ 1 h 1"/>
                  <a:gd name="T54" fmla="*/ 225 w 287"/>
                  <a:gd name="T55" fmla="*/ 1 h 1"/>
                  <a:gd name="T56" fmla="*/ 233 w 287"/>
                  <a:gd name="T57" fmla="*/ 1 h 1"/>
                  <a:gd name="T58" fmla="*/ 242 w 287"/>
                  <a:gd name="T59" fmla="*/ 1 h 1"/>
                  <a:gd name="T60" fmla="*/ 250 w 287"/>
                  <a:gd name="T61" fmla="*/ 1 h 1"/>
                  <a:gd name="T62" fmla="*/ 258 w 287"/>
                  <a:gd name="T63" fmla="*/ 1 h 1"/>
                  <a:gd name="T64" fmla="*/ 267 w 287"/>
                  <a:gd name="T65" fmla="*/ 1 h 1"/>
                  <a:gd name="T66" fmla="*/ 275 w 287"/>
                  <a:gd name="T67" fmla="*/ 1 h 1"/>
                  <a:gd name="T68" fmla="*/ 284 w 287"/>
                  <a:gd name="T69" fmla="*/ 0 h 1"/>
                  <a:gd name="T70" fmla="*/ 287 w 287"/>
                  <a:gd name="T7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7" h="1">
                    <a:moveTo>
                      <a:pt x="0" y="1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2" y="1"/>
                    </a:lnTo>
                    <a:lnTo>
                      <a:pt x="50" y="1"/>
                    </a:lnTo>
                    <a:lnTo>
                      <a:pt x="58" y="1"/>
                    </a:lnTo>
                    <a:lnTo>
                      <a:pt x="67" y="1"/>
                    </a:lnTo>
                    <a:lnTo>
                      <a:pt x="75" y="1"/>
                    </a:lnTo>
                    <a:lnTo>
                      <a:pt x="83" y="1"/>
                    </a:lnTo>
                    <a:lnTo>
                      <a:pt x="92" y="1"/>
                    </a:lnTo>
                    <a:lnTo>
                      <a:pt x="100" y="1"/>
                    </a:lnTo>
                    <a:lnTo>
                      <a:pt x="108" y="1"/>
                    </a:lnTo>
                    <a:lnTo>
                      <a:pt x="117" y="1"/>
                    </a:lnTo>
                    <a:lnTo>
                      <a:pt x="125" y="1"/>
                    </a:lnTo>
                    <a:lnTo>
                      <a:pt x="133" y="1"/>
                    </a:lnTo>
                    <a:lnTo>
                      <a:pt x="142" y="1"/>
                    </a:lnTo>
                    <a:lnTo>
                      <a:pt x="150" y="1"/>
                    </a:lnTo>
                    <a:lnTo>
                      <a:pt x="158" y="1"/>
                    </a:lnTo>
                    <a:lnTo>
                      <a:pt x="167" y="1"/>
                    </a:lnTo>
                    <a:lnTo>
                      <a:pt x="175" y="1"/>
                    </a:lnTo>
                    <a:lnTo>
                      <a:pt x="184" y="1"/>
                    </a:lnTo>
                    <a:lnTo>
                      <a:pt x="192" y="1"/>
                    </a:lnTo>
                    <a:lnTo>
                      <a:pt x="200" y="1"/>
                    </a:lnTo>
                    <a:lnTo>
                      <a:pt x="208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3" y="1"/>
                    </a:lnTo>
                    <a:lnTo>
                      <a:pt x="242" y="1"/>
                    </a:lnTo>
                    <a:lnTo>
                      <a:pt x="250" y="1"/>
                    </a:lnTo>
                    <a:lnTo>
                      <a:pt x="258" y="1"/>
                    </a:lnTo>
                    <a:lnTo>
                      <a:pt x="267" y="1"/>
                    </a:lnTo>
                    <a:lnTo>
                      <a:pt x="275" y="1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8" name="Freeform 197"/>
              <p:cNvSpPr>
                <a:spLocks/>
              </p:cNvSpPr>
              <p:nvPr/>
            </p:nvSpPr>
            <p:spPr bwMode="auto">
              <a:xfrm>
                <a:off x="-714375" y="4429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79" name="Freeform 198"/>
              <p:cNvSpPr>
                <a:spLocks/>
              </p:cNvSpPr>
              <p:nvPr/>
            </p:nvSpPr>
            <p:spPr bwMode="auto">
              <a:xfrm>
                <a:off x="-74612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0" name="Freeform 199"/>
              <p:cNvSpPr>
                <a:spLocks/>
              </p:cNvSpPr>
              <p:nvPr/>
            </p:nvSpPr>
            <p:spPr bwMode="auto">
              <a:xfrm>
                <a:off x="573088" y="442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1" name="Freeform 200"/>
              <p:cNvSpPr>
                <a:spLocks/>
              </p:cNvSpPr>
              <p:nvPr/>
            </p:nvSpPr>
            <p:spPr bwMode="auto">
              <a:xfrm>
                <a:off x="1222375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2" name="Freeform 201"/>
              <p:cNvSpPr>
                <a:spLocks/>
              </p:cNvSpPr>
              <p:nvPr/>
            </p:nvSpPr>
            <p:spPr bwMode="auto">
              <a:xfrm>
                <a:off x="1870075" y="441325"/>
                <a:ext cx="649288" cy="1588"/>
              </a:xfrm>
              <a:custGeom>
                <a:avLst/>
                <a:gdLst>
                  <a:gd name="T0" fmla="*/ 0 w 409"/>
                  <a:gd name="T1" fmla="*/ 1 h 1"/>
                  <a:gd name="T2" fmla="*/ 9 w 409"/>
                  <a:gd name="T3" fmla="*/ 1 h 1"/>
                  <a:gd name="T4" fmla="*/ 17 w 409"/>
                  <a:gd name="T5" fmla="*/ 1 h 1"/>
                  <a:gd name="T6" fmla="*/ 26 w 409"/>
                  <a:gd name="T7" fmla="*/ 1 h 1"/>
                  <a:gd name="T8" fmla="*/ 34 w 409"/>
                  <a:gd name="T9" fmla="*/ 1 h 1"/>
                  <a:gd name="T10" fmla="*/ 42 w 409"/>
                  <a:gd name="T11" fmla="*/ 1 h 1"/>
                  <a:gd name="T12" fmla="*/ 51 w 409"/>
                  <a:gd name="T13" fmla="*/ 1 h 1"/>
                  <a:gd name="T14" fmla="*/ 59 w 409"/>
                  <a:gd name="T15" fmla="*/ 1 h 1"/>
                  <a:gd name="T16" fmla="*/ 67 w 409"/>
                  <a:gd name="T17" fmla="*/ 1 h 1"/>
                  <a:gd name="T18" fmla="*/ 75 w 409"/>
                  <a:gd name="T19" fmla="*/ 1 h 1"/>
                  <a:gd name="T20" fmla="*/ 84 w 409"/>
                  <a:gd name="T21" fmla="*/ 1 h 1"/>
                  <a:gd name="T22" fmla="*/ 92 w 409"/>
                  <a:gd name="T23" fmla="*/ 1 h 1"/>
                  <a:gd name="T24" fmla="*/ 100 w 409"/>
                  <a:gd name="T25" fmla="*/ 1 h 1"/>
                  <a:gd name="T26" fmla="*/ 109 w 409"/>
                  <a:gd name="T27" fmla="*/ 1 h 1"/>
                  <a:gd name="T28" fmla="*/ 117 w 409"/>
                  <a:gd name="T29" fmla="*/ 1 h 1"/>
                  <a:gd name="T30" fmla="*/ 126 w 409"/>
                  <a:gd name="T31" fmla="*/ 1 h 1"/>
                  <a:gd name="T32" fmla="*/ 134 w 409"/>
                  <a:gd name="T33" fmla="*/ 1 h 1"/>
                  <a:gd name="T34" fmla="*/ 142 w 409"/>
                  <a:gd name="T35" fmla="*/ 1 h 1"/>
                  <a:gd name="T36" fmla="*/ 151 w 409"/>
                  <a:gd name="T37" fmla="*/ 1 h 1"/>
                  <a:gd name="T38" fmla="*/ 159 w 409"/>
                  <a:gd name="T39" fmla="*/ 1 h 1"/>
                  <a:gd name="T40" fmla="*/ 167 w 409"/>
                  <a:gd name="T41" fmla="*/ 1 h 1"/>
                  <a:gd name="T42" fmla="*/ 176 w 409"/>
                  <a:gd name="T43" fmla="*/ 1 h 1"/>
                  <a:gd name="T44" fmla="*/ 184 w 409"/>
                  <a:gd name="T45" fmla="*/ 1 h 1"/>
                  <a:gd name="T46" fmla="*/ 192 w 409"/>
                  <a:gd name="T47" fmla="*/ 1 h 1"/>
                  <a:gd name="T48" fmla="*/ 200 w 409"/>
                  <a:gd name="T49" fmla="*/ 1 h 1"/>
                  <a:gd name="T50" fmla="*/ 209 w 409"/>
                  <a:gd name="T51" fmla="*/ 1 h 1"/>
                  <a:gd name="T52" fmla="*/ 217 w 409"/>
                  <a:gd name="T53" fmla="*/ 1 h 1"/>
                  <a:gd name="T54" fmla="*/ 225 w 409"/>
                  <a:gd name="T55" fmla="*/ 1 h 1"/>
                  <a:gd name="T56" fmla="*/ 234 w 409"/>
                  <a:gd name="T57" fmla="*/ 1 h 1"/>
                  <a:gd name="T58" fmla="*/ 242 w 409"/>
                  <a:gd name="T59" fmla="*/ 1 h 1"/>
                  <a:gd name="T60" fmla="*/ 251 w 409"/>
                  <a:gd name="T61" fmla="*/ 1 h 1"/>
                  <a:gd name="T62" fmla="*/ 259 w 409"/>
                  <a:gd name="T63" fmla="*/ 1 h 1"/>
                  <a:gd name="T64" fmla="*/ 267 w 409"/>
                  <a:gd name="T65" fmla="*/ 1 h 1"/>
                  <a:gd name="T66" fmla="*/ 276 w 409"/>
                  <a:gd name="T67" fmla="*/ 1 h 1"/>
                  <a:gd name="T68" fmla="*/ 284 w 409"/>
                  <a:gd name="T69" fmla="*/ 1 h 1"/>
                  <a:gd name="T70" fmla="*/ 292 w 409"/>
                  <a:gd name="T71" fmla="*/ 1 h 1"/>
                  <a:gd name="T72" fmla="*/ 301 w 409"/>
                  <a:gd name="T73" fmla="*/ 1 h 1"/>
                  <a:gd name="T74" fmla="*/ 309 w 409"/>
                  <a:gd name="T75" fmla="*/ 1 h 1"/>
                  <a:gd name="T76" fmla="*/ 317 w 409"/>
                  <a:gd name="T77" fmla="*/ 1 h 1"/>
                  <a:gd name="T78" fmla="*/ 325 w 409"/>
                  <a:gd name="T79" fmla="*/ 1 h 1"/>
                  <a:gd name="T80" fmla="*/ 334 w 409"/>
                  <a:gd name="T81" fmla="*/ 1 h 1"/>
                  <a:gd name="T82" fmla="*/ 342 w 409"/>
                  <a:gd name="T83" fmla="*/ 1 h 1"/>
                  <a:gd name="T84" fmla="*/ 351 w 409"/>
                  <a:gd name="T85" fmla="*/ 1 h 1"/>
                  <a:gd name="T86" fmla="*/ 359 w 409"/>
                  <a:gd name="T87" fmla="*/ 1 h 1"/>
                  <a:gd name="T88" fmla="*/ 367 w 409"/>
                  <a:gd name="T89" fmla="*/ 1 h 1"/>
                  <a:gd name="T90" fmla="*/ 376 w 409"/>
                  <a:gd name="T91" fmla="*/ 1 h 1"/>
                  <a:gd name="T92" fmla="*/ 384 w 409"/>
                  <a:gd name="T93" fmla="*/ 1 h 1"/>
                  <a:gd name="T94" fmla="*/ 392 w 409"/>
                  <a:gd name="T95" fmla="*/ 1 h 1"/>
                  <a:gd name="T96" fmla="*/ 401 w 409"/>
                  <a:gd name="T97" fmla="*/ 1 h 1"/>
                  <a:gd name="T98" fmla="*/ 409 w 409"/>
                  <a:gd name="T9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1">
                    <a:moveTo>
                      <a:pt x="0" y="1"/>
                    </a:moveTo>
                    <a:lnTo>
                      <a:pt x="9" y="1"/>
                    </a:lnTo>
                    <a:lnTo>
                      <a:pt x="17" y="1"/>
                    </a:lnTo>
                    <a:lnTo>
                      <a:pt x="26" y="1"/>
                    </a:lnTo>
                    <a:lnTo>
                      <a:pt x="34" y="1"/>
                    </a:lnTo>
                    <a:lnTo>
                      <a:pt x="42" y="1"/>
                    </a:lnTo>
                    <a:lnTo>
                      <a:pt x="51" y="1"/>
                    </a:lnTo>
                    <a:lnTo>
                      <a:pt x="59" y="1"/>
                    </a:lnTo>
                    <a:lnTo>
                      <a:pt x="67" y="1"/>
                    </a:lnTo>
                    <a:lnTo>
                      <a:pt x="75" y="1"/>
                    </a:lnTo>
                    <a:lnTo>
                      <a:pt x="84" y="1"/>
                    </a:lnTo>
                    <a:lnTo>
                      <a:pt x="92" y="1"/>
                    </a:lnTo>
                    <a:lnTo>
                      <a:pt x="100" y="1"/>
                    </a:lnTo>
                    <a:lnTo>
                      <a:pt x="109" y="1"/>
                    </a:lnTo>
                    <a:lnTo>
                      <a:pt x="117" y="1"/>
                    </a:lnTo>
                    <a:lnTo>
                      <a:pt x="126" y="1"/>
                    </a:lnTo>
                    <a:lnTo>
                      <a:pt x="134" y="1"/>
                    </a:lnTo>
                    <a:lnTo>
                      <a:pt x="142" y="1"/>
                    </a:lnTo>
                    <a:lnTo>
                      <a:pt x="151" y="1"/>
                    </a:lnTo>
                    <a:lnTo>
                      <a:pt x="159" y="1"/>
                    </a:lnTo>
                    <a:lnTo>
                      <a:pt x="167" y="1"/>
                    </a:lnTo>
                    <a:lnTo>
                      <a:pt x="176" y="1"/>
                    </a:lnTo>
                    <a:lnTo>
                      <a:pt x="184" y="1"/>
                    </a:lnTo>
                    <a:lnTo>
                      <a:pt x="192" y="1"/>
                    </a:lnTo>
                    <a:lnTo>
                      <a:pt x="200" y="1"/>
                    </a:lnTo>
                    <a:lnTo>
                      <a:pt x="209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4" y="1"/>
                    </a:lnTo>
                    <a:lnTo>
                      <a:pt x="242" y="1"/>
                    </a:lnTo>
                    <a:lnTo>
                      <a:pt x="251" y="1"/>
                    </a:lnTo>
                    <a:lnTo>
                      <a:pt x="259" y="1"/>
                    </a:lnTo>
                    <a:lnTo>
                      <a:pt x="267" y="1"/>
                    </a:lnTo>
                    <a:lnTo>
                      <a:pt x="276" y="1"/>
                    </a:lnTo>
                    <a:lnTo>
                      <a:pt x="284" y="1"/>
                    </a:lnTo>
                    <a:lnTo>
                      <a:pt x="292" y="1"/>
                    </a:lnTo>
                    <a:lnTo>
                      <a:pt x="301" y="1"/>
                    </a:lnTo>
                    <a:lnTo>
                      <a:pt x="309" y="1"/>
                    </a:lnTo>
                    <a:lnTo>
                      <a:pt x="317" y="1"/>
                    </a:lnTo>
                    <a:lnTo>
                      <a:pt x="325" y="1"/>
                    </a:lnTo>
                    <a:lnTo>
                      <a:pt x="334" y="1"/>
                    </a:lnTo>
                    <a:lnTo>
                      <a:pt x="342" y="1"/>
                    </a:lnTo>
                    <a:lnTo>
                      <a:pt x="351" y="1"/>
                    </a:lnTo>
                    <a:lnTo>
                      <a:pt x="359" y="1"/>
                    </a:lnTo>
                    <a:lnTo>
                      <a:pt x="367" y="1"/>
                    </a:lnTo>
                    <a:lnTo>
                      <a:pt x="376" y="1"/>
                    </a:lnTo>
                    <a:lnTo>
                      <a:pt x="384" y="1"/>
                    </a:lnTo>
                    <a:lnTo>
                      <a:pt x="392" y="1"/>
                    </a:lnTo>
                    <a:lnTo>
                      <a:pt x="401" y="1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3" name="Freeform 202"/>
              <p:cNvSpPr>
                <a:spLocks/>
              </p:cNvSpPr>
              <p:nvPr/>
            </p:nvSpPr>
            <p:spPr bwMode="auto">
              <a:xfrm>
                <a:off x="2519363" y="201613"/>
                <a:ext cx="455613" cy="239713"/>
              </a:xfrm>
              <a:custGeom>
                <a:avLst/>
                <a:gdLst>
                  <a:gd name="T0" fmla="*/ 0 w 287"/>
                  <a:gd name="T1" fmla="*/ 151 h 151"/>
                  <a:gd name="T2" fmla="*/ 8 w 287"/>
                  <a:gd name="T3" fmla="*/ 151 h 151"/>
                  <a:gd name="T4" fmla="*/ 17 w 287"/>
                  <a:gd name="T5" fmla="*/ 151 h 151"/>
                  <a:gd name="T6" fmla="*/ 25 w 287"/>
                  <a:gd name="T7" fmla="*/ 150 h 151"/>
                  <a:gd name="T8" fmla="*/ 33 w 287"/>
                  <a:gd name="T9" fmla="*/ 149 h 151"/>
                  <a:gd name="T10" fmla="*/ 42 w 287"/>
                  <a:gd name="T11" fmla="*/ 148 h 151"/>
                  <a:gd name="T12" fmla="*/ 50 w 287"/>
                  <a:gd name="T13" fmla="*/ 146 h 151"/>
                  <a:gd name="T14" fmla="*/ 58 w 287"/>
                  <a:gd name="T15" fmla="*/ 143 h 151"/>
                  <a:gd name="T16" fmla="*/ 67 w 287"/>
                  <a:gd name="T17" fmla="*/ 138 h 151"/>
                  <a:gd name="T18" fmla="*/ 75 w 287"/>
                  <a:gd name="T19" fmla="*/ 131 h 151"/>
                  <a:gd name="T20" fmla="*/ 83 w 287"/>
                  <a:gd name="T21" fmla="*/ 119 h 151"/>
                  <a:gd name="T22" fmla="*/ 92 w 287"/>
                  <a:gd name="T23" fmla="*/ 100 h 151"/>
                  <a:gd name="T24" fmla="*/ 100 w 287"/>
                  <a:gd name="T25" fmla="*/ 76 h 151"/>
                  <a:gd name="T26" fmla="*/ 108 w 287"/>
                  <a:gd name="T27" fmla="*/ 53 h 151"/>
                  <a:gd name="T28" fmla="*/ 117 w 287"/>
                  <a:gd name="T29" fmla="*/ 33 h 151"/>
                  <a:gd name="T30" fmla="*/ 125 w 287"/>
                  <a:gd name="T31" fmla="*/ 16 h 151"/>
                  <a:gd name="T32" fmla="*/ 133 w 287"/>
                  <a:gd name="T33" fmla="*/ 4 h 151"/>
                  <a:gd name="T34" fmla="*/ 142 w 287"/>
                  <a:gd name="T35" fmla="*/ 0 h 151"/>
                  <a:gd name="T36" fmla="*/ 150 w 287"/>
                  <a:gd name="T37" fmla="*/ 2 h 151"/>
                  <a:gd name="T38" fmla="*/ 158 w 287"/>
                  <a:gd name="T39" fmla="*/ 11 h 151"/>
                  <a:gd name="T40" fmla="*/ 167 w 287"/>
                  <a:gd name="T41" fmla="*/ 26 h 151"/>
                  <a:gd name="T42" fmla="*/ 175 w 287"/>
                  <a:gd name="T43" fmla="*/ 46 h 151"/>
                  <a:gd name="T44" fmla="*/ 184 w 287"/>
                  <a:gd name="T45" fmla="*/ 68 h 151"/>
                  <a:gd name="T46" fmla="*/ 192 w 287"/>
                  <a:gd name="T47" fmla="*/ 91 h 151"/>
                  <a:gd name="T48" fmla="*/ 200 w 287"/>
                  <a:gd name="T49" fmla="*/ 113 h 151"/>
                  <a:gd name="T50" fmla="*/ 208 w 287"/>
                  <a:gd name="T51" fmla="*/ 127 h 151"/>
                  <a:gd name="T52" fmla="*/ 217 w 287"/>
                  <a:gd name="T53" fmla="*/ 136 h 151"/>
                  <a:gd name="T54" fmla="*/ 225 w 287"/>
                  <a:gd name="T55" fmla="*/ 142 h 151"/>
                  <a:gd name="T56" fmla="*/ 233 w 287"/>
                  <a:gd name="T57" fmla="*/ 145 h 151"/>
                  <a:gd name="T58" fmla="*/ 242 w 287"/>
                  <a:gd name="T59" fmla="*/ 148 h 151"/>
                  <a:gd name="T60" fmla="*/ 250 w 287"/>
                  <a:gd name="T61" fmla="*/ 149 h 151"/>
                  <a:gd name="T62" fmla="*/ 258 w 287"/>
                  <a:gd name="T63" fmla="*/ 150 h 151"/>
                  <a:gd name="T64" fmla="*/ 267 w 287"/>
                  <a:gd name="T65" fmla="*/ 150 h 151"/>
                  <a:gd name="T66" fmla="*/ 275 w 287"/>
                  <a:gd name="T67" fmla="*/ 151 h 151"/>
                  <a:gd name="T68" fmla="*/ 284 w 287"/>
                  <a:gd name="T69" fmla="*/ 151 h 151"/>
                  <a:gd name="T70" fmla="*/ 287 w 287"/>
                  <a:gd name="T7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7" h="151">
                    <a:moveTo>
                      <a:pt x="0" y="151"/>
                    </a:moveTo>
                    <a:lnTo>
                      <a:pt x="8" y="151"/>
                    </a:lnTo>
                    <a:lnTo>
                      <a:pt x="17" y="151"/>
                    </a:lnTo>
                    <a:lnTo>
                      <a:pt x="25" y="150"/>
                    </a:lnTo>
                    <a:lnTo>
                      <a:pt x="33" y="149"/>
                    </a:lnTo>
                    <a:lnTo>
                      <a:pt x="42" y="148"/>
                    </a:lnTo>
                    <a:lnTo>
                      <a:pt x="50" y="146"/>
                    </a:lnTo>
                    <a:lnTo>
                      <a:pt x="58" y="143"/>
                    </a:lnTo>
                    <a:lnTo>
                      <a:pt x="67" y="138"/>
                    </a:lnTo>
                    <a:lnTo>
                      <a:pt x="75" y="131"/>
                    </a:lnTo>
                    <a:lnTo>
                      <a:pt x="83" y="119"/>
                    </a:lnTo>
                    <a:lnTo>
                      <a:pt x="92" y="100"/>
                    </a:lnTo>
                    <a:lnTo>
                      <a:pt x="100" y="76"/>
                    </a:lnTo>
                    <a:lnTo>
                      <a:pt x="108" y="53"/>
                    </a:lnTo>
                    <a:lnTo>
                      <a:pt x="117" y="33"/>
                    </a:lnTo>
                    <a:lnTo>
                      <a:pt x="125" y="16"/>
                    </a:lnTo>
                    <a:lnTo>
                      <a:pt x="133" y="4"/>
                    </a:lnTo>
                    <a:lnTo>
                      <a:pt x="142" y="0"/>
                    </a:lnTo>
                    <a:lnTo>
                      <a:pt x="150" y="2"/>
                    </a:lnTo>
                    <a:lnTo>
                      <a:pt x="158" y="11"/>
                    </a:lnTo>
                    <a:lnTo>
                      <a:pt x="167" y="26"/>
                    </a:lnTo>
                    <a:lnTo>
                      <a:pt x="175" y="46"/>
                    </a:lnTo>
                    <a:lnTo>
                      <a:pt x="184" y="68"/>
                    </a:lnTo>
                    <a:lnTo>
                      <a:pt x="192" y="91"/>
                    </a:lnTo>
                    <a:lnTo>
                      <a:pt x="200" y="113"/>
                    </a:lnTo>
                    <a:lnTo>
                      <a:pt x="208" y="127"/>
                    </a:lnTo>
                    <a:lnTo>
                      <a:pt x="217" y="136"/>
                    </a:lnTo>
                    <a:lnTo>
                      <a:pt x="225" y="142"/>
                    </a:lnTo>
                    <a:lnTo>
                      <a:pt x="233" y="145"/>
                    </a:lnTo>
                    <a:lnTo>
                      <a:pt x="242" y="148"/>
                    </a:lnTo>
                    <a:lnTo>
                      <a:pt x="250" y="149"/>
                    </a:lnTo>
                    <a:lnTo>
                      <a:pt x="258" y="150"/>
                    </a:lnTo>
                    <a:lnTo>
                      <a:pt x="267" y="150"/>
                    </a:lnTo>
                    <a:lnTo>
                      <a:pt x="275" y="151"/>
                    </a:lnTo>
                    <a:lnTo>
                      <a:pt x="284" y="151"/>
                    </a:lnTo>
                    <a:lnTo>
                      <a:pt x="287" y="151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4" name="Freeform 203"/>
              <p:cNvSpPr>
                <a:spLocks/>
              </p:cNvSpPr>
              <p:nvPr/>
            </p:nvSpPr>
            <p:spPr bwMode="auto">
              <a:xfrm>
                <a:off x="-714375" y="2270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5" name="Freeform 204"/>
              <p:cNvSpPr>
                <a:spLocks/>
              </p:cNvSpPr>
              <p:nvPr/>
            </p:nvSpPr>
            <p:spPr bwMode="auto">
              <a:xfrm>
                <a:off x="-74612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6" name="Freeform 206"/>
              <p:cNvSpPr>
                <a:spLocks/>
              </p:cNvSpPr>
              <p:nvPr/>
            </p:nvSpPr>
            <p:spPr bwMode="auto">
              <a:xfrm>
                <a:off x="573088" y="2270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7" name="Freeform 207"/>
              <p:cNvSpPr>
                <a:spLocks/>
              </p:cNvSpPr>
              <p:nvPr/>
            </p:nvSpPr>
            <p:spPr bwMode="auto">
              <a:xfrm>
                <a:off x="1222375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8" name="Freeform 208"/>
              <p:cNvSpPr>
                <a:spLocks/>
              </p:cNvSpPr>
              <p:nvPr/>
            </p:nvSpPr>
            <p:spPr bwMode="auto">
              <a:xfrm>
                <a:off x="1870075" y="-34925"/>
                <a:ext cx="649288" cy="261938"/>
              </a:xfrm>
              <a:custGeom>
                <a:avLst/>
                <a:gdLst>
                  <a:gd name="T0" fmla="*/ 0 w 409"/>
                  <a:gd name="T1" fmla="*/ 165 h 165"/>
                  <a:gd name="T2" fmla="*/ 9 w 409"/>
                  <a:gd name="T3" fmla="*/ 165 h 165"/>
                  <a:gd name="T4" fmla="*/ 17 w 409"/>
                  <a:gd name="T5" fmla="*/ 165 h 165"/>
                  <a:gd name="T6" fmla="*/ 26 w 409"/>
                  <a:gd name="T7" fmla="*/ 165 h 165"/>
                  <a:gd name="T8" fmla="*/ 34 w 409"/>
                  <a:gd name="T9" fmla="*/ 165 h 165"/>
                  <a:gd name="T10" fmla="*/ 42 w 409"/>
                  <a:gd name="T11" fmla="*/ 165 h 165"/>
                  <a:gd name="T12" fmla="*/ 51 w 409"/>
                  <a:gd name="T13" fmla="*/ 165 h 165"/>
                  <a:gd name="T14" fmla="*/ 59 w 409"/>
                  <a:gd name="T15" fmla="*/ 165 h 165"/>
                  <a:gd name="T16" fmla="*/ 67 w 409"/>
                  <a:gd name="T17" fmla="*/ 165 h 165"/>
                  <a:gd name="T18" fmla="*/ 75 w 409"/>
                  <a:gd name="T19" fmla="*/ 165 h 165"/>
                  <a:gd name="T20" fmla="*/ 84 w 409"/>
                  <a:gd name="T21" fmla="*/ 165 h 165"/>
                  <a:gd name="T22" fmla="*/ 92 w 409"/>
                  <a:gd name="T23" fmla="*/ 165 h 165"/>
                  <a:gd name="T24" fmla="*/ 100 w 409"/>
                  <a:gd name="T25" fmla="*/ 165 h 165"/>
                  <a:gd name="T26" fmla="*/ 109 w 409"/>
                  <a:gd name="T27" fmla="*/ 165 h 165"/>
                  <a:gd name="T28" fmla="*/ 117 w 409"/>
                  <a:gd name="T29" fmla="*/ 165 h 165"/>
                  <a:gd name="T30" fmla="*/ 126 w 409"/>
                  <a:gd name="T31" fmla="*/ 165 h 165"/>
                  <a:gd name="T32" fmla="*/ 134 w 409"/>
                  <a:gd name="T33" fmla="*/ 165 h 165"/>
                  <a:gd name="T34" fmla="*/ 142 w 409"/>
                  <a:gd name="T35" fmla="*/ 164 h 165"/>
                  <a:gd name="T36" fmla="*/ 151 w 409"/>
                  <a:gd name="T37" fmla="*/ 164 h 165"/>
                  <a:gd name="T38" fmla="*/ 159 w 409"/>
                  <a:gd name="T39" fmla="*/ 163 h 165"/>
                  <a:gd name="T40" fmla="*/ 167 w 409"/>
                  <a:gd name="T41" fmla="*/ 161 h 165"/>
                  <a:gd name="T42" fmla="*/ 176 w 409"/>
                  <a:gd name="T43" fmla="*/ 160 h 165"/>
                  <a:gd name="T44" fmla="*/ 184 w 409"/>
                  <a:gd name="T45" fmla="*/ 156 h 165"/>
                  <a:gd name="T46" fmla="*/ 192 w 409"/>
                  <a:gd name="T47" fmla="*/ 151 h 165"/>
                  <a:gd name="T48" fmla="*/ 200 w 409"/>
                  <a:gd name="T49" fmla="*/ 144 h 165"/>
                  <a:gd name="T50" fmla="*/ 209 w 409"/>
                  <a:gd name="T51" fmla="*/ 133 h 165"/>
                  <a:gd name="T52" fmla="*/ 217 w 409"/>
                  <a:gd name="T53" fmla="*/ 115 h 165"/>
                  <a:gd name="T54" fmla="*/ 225 w 409"/>
                  <a:gd name="T55" fmla="*/ 89 h 165"/>
                  <a:gd name="T56" fmla="*/ 234 w 409"/>
                  <a:gd name="T57" fmla="*/ 61 h 165"/>
                  <a:gd name="T58" fmla="*/ 242 w 409"/>
                  <a:gd name="T59" fmla="*/ 35 h 165"/>
                  <a:gd name="T60" fmla="*/ 251 w 409"/>
                  <a:gd name="T61" fmla="*/ 16 h 165"/>
                  <a:gd name="T62" fmla="*/ 259 w 409"/>
                  <a:gd name="T63" fmla="*/ 3 h 165"/>
                  <a:gd name="T64" fmla="*/ 267 w 409"/>
                  <a:gd name="T65" fmla="*/ 0 h 165"/>
                  <a:gd name="T66" fmla="*/ 276 w 409"/>
                  <a:gd name="T67" fmla="*/ 6 h 165"/>
                  <a:gd name="T68" fmla="*/ 284 w 409"/>
                  <a:gd name="T69" fmla="*/ 22 h 165"/>
                  <a:gd name="T70" fmla="*/ 292 w 409"/>
                  <a:gd name="T71" fmla="*/ 44 h 165"/>
                  <a:gd name="T72" fmla="*/ 301 w 409"/>
                  <a:gd name="T73" fmla="*/ 70 h 165"/>
                  <a:gd name="T74" fmla="*/ 309 w 409"/>
                  <a:gd name="T75" fmla="*/ 99 h 165"/>
                  <a:gd name="T76" fmla="*/ 317 w 409"/>
                  <a:gd name="T77" fmla="*/ 122 h 165"/>
                  <a:gd name="T78" fmla="*/ 325 w 409"/>
                  <a:gd name="T79" fmla="*/ 137 h 165"/>
                  <a:gd name="T80" fmla="*/ 334 w 409"/>
                  <a:gd name="T81" fmla="*/ 147 h 165"/>
                  <a:gd name="T82" fmla="*/ 342 w 409"/>
                  <a:gd name="T83" fmla="*/ 153 h 165"/>
                  <a:gd name="T84" fmla="*/ 351 w 409"/>
                  <a:gd name="T85" fmla="*/ 158 h 165"/>
                  <a:gd name="T86" fmla="*/ 359 w 409"/>
                  <a:gd name="T87" fmla="*/ 160 h 165"/>
                  <a:gd name="T88" fmla="*/ 367 w 409"/>
                  <a:gd name="T89" fmla="*/ 162 h 165"/>
                  <a:gd name="T90" fmla="*/ 376 w 409"/>
                  <a:gd name="T91" fmla="*/ 163 h 165"/>
                  <a:gd name="T92" fmla="*/ 384 w 409"/>
                  <a:gd name="T93" fmla="*/ 164 h 165"/>
                  <a:gd name="T94" fmla="*/ 392 w 409"/>
                  <a:gd name="T95" fmla="*/ 165 h 165"/>
                  <a:gd name="T96" fmla="*/ 401 w 409"/>
                  <a:gd name="T97" fmla="*/ 165 h 165"/>
                  <a:gd name="T98" fmla="*/ 409 w 409"/>
                  <a:gd name="T9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165">
                    <a:moveTo>
                      <a:pt x="0" y="165"/>
                    </a:moveTo>
                    <a:lnTo>
                      <a:pt x="9" y="165"/>
                    </a:lnTo>
                    <a:lnTo>
                      <a:pt x="17" y="165"/>
                    </a:lnTo>
                    <a:lnTo>
                      <a:pt x="26" y="165"/>
                    </a:lnTo>
                    <a:lnTo>
                      <a:pt x="34" y="165"/>
                    </a:lnTo>
                    <a:lnTo>
                      <a:pt x="42" y="165"/>
                    </a:lnTo>
                    <a:lnTo>
                      <a:pt x="51" y="165"/>
                    </a:lnTo>
                    <a:lnTo>
                      <a:pt x="59" y="165"/>
                    </a:lnTo>
                    <a:lnTo>
                      <a:pt x="67" y="165"/>
                    </a:lnTo>
                    <a:lnTo>
                      <a:pt x="75" y="165"/>
                    </a:lnTo>
                    <a:lnTo>
                      <a:pt x="84" y="165"/>
                    </a:lnTo>
                    <a:lnTo>
                      <a:pt x="92" y="165"/>
                    </a:lnTo>
                    <a:lnTo>
                      <a:pt x="100" y="165"/>
                    </a:lnTo>
                    <a:lnTo>
                      <a:pt x="109" y="165"/>
                    </a:lnTo>
                    <a:lnTo>
                      <a:pt x="117" y="165"/>
                    </a:lnTo>
                    <a:lnTo>
                      <a:pt x="126" y="165"/>
                    </a:lnTo>
                    <a:lnTo>
                      <a:pt x="134" y="165"/>
                    </a:lnTo>
                    <a:lnTo>
                      <a:pt x="142" y="164"/>
                    </a:lnTo>
                    <a:lnTo>
                      <a:pt x="151" y="164"/>
                    </a:lnTo>
                    <a:lnTo>
                      <a:pt x="159" y="163"/>
                    </a:lnTo>
                    <a:lnTo>
                      <a:pt x="167" y="161"/>
                    </a:lnTo>
                    <a:lnTo>
                      <a:pt x="176" y="160"/>
                    </a:lnTo>
                    <a:lnTo>
                      <a:pt x="184" y="156"/>
                    </a:lnTo>
                    <a:lnTo>
                      <a:pt x="192" y="151"/>
                    </a:lnTo>
                    <a:lnTo>
                      <a:pt x="200" y="144"/>
                    </a:lnTo>
                    <a:lnTo>
                      <a:pt x="209" y="133"/>
                    </a:lnTo>
                    <a:lnTo>
                      <a:pt x="217" y="115"/>
                    </a:lnTo>
                    <a:lnTo>
                      <a:pt x="225" y="89"/>
                    </a:lnTo>
                    <a:lnTo>
                      <a:pt x="234" y="61"/>
                    </a:lnTo>
                    <a:lnTo>
                      <a:pt x="242" y="35"/>
                    </a:lnTo>
                    <a:lnTo>
                      <a:pt x="251" y="16"/>
                    </a:lnTo>
                    <a:lnTo>
                      <a:pt x="259" y="3"/>
                    </a:lnTo>
                    <a:lnTo>
                      <a:pt x="267" y="0"/>
                    </a:lnTo>
                    <a:lnTo>
                      <a:pt x="276" y="6"/>
                    </a:lnTo>
                    <a:lnTo>
                      <a:pt x="284" y="22"/>
                    </a:lnTo>
                    <a:lnTo>
                      <a:pt x="292" y="44"/>
                    </a:lnTo>
                    <a:lnTo>
                      <a:pt x="301" y="70"/>
                    </a:lnTo>
                    <a:lnTo>
                      <a:pt x="309" y="99"/>
                    </a:lnTo>
                    <a:lnTo>
                      <a:pt x="317" y="122"/>
                    </a:lnTo>
                    <a:lnTo>
                      <a:pt x="325" y="137"/>
                    </a:lnTo>
                    <a:lnTo>
                      <a:pt x="334" y="147"/>
                    </a:lnTo>
                    <a:lnTo>
                      <a:pt x="342" y="153"/>
                    </a:lnTo>
                    <a:lnTo>
                      <a:pt x="351" y="158"/>
                    </a:lnTo>
                    <a:lnTo>
                      <a:pt x="359" y="160"/>
                    </a:lnTo>
                    <a:lnTo>
                      <a:pt x="367" y="162"/>
                    </a:lnTo>
                    <a:lnTo>
                      <a:pt x="376" y="163"/>
                    </a:lnTo>
                    <a:lnTo>
                      <a:pt x="384" y="164"/>
                    </a:lnTo>
                    <a:lnTo>
                      <a:pt x="392" y="165"/>
                    </a:lnTo>
                    <a:lnTo>
                      <a:pt x="401" y="165"/>
                    </a:lnTo>
                    <a:lnTo>
                      <a:pt x="409" y="165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89" name="Freeform 209"/>
              <p:cNvSpPr>
                <a:spLocks/>
              </p:cNvSpPr>
              <p:nvPr/>
            </p:nvSpPr>
            <p:spPr bwMode="auto">
              <a:xfrm>
                <a:off x="2519363" y="2270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0" name="Freeform 210"/>
              <p:cNvSpPr>
                <a:spLocks/>
              </p:cNvSpPr>
              <p:nvPr/>
            </p:nvSpPr>
            <p:spPr bwMode="auto">
              <a:xfrm>
                <a:off x="-714375" y="3175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1" name="Freeform 211"/>
              <p:cNvSpPr>
                <a:spLocks/>
              </p:cNvSpPr>
              <p:nvPr/>
            </p:nvSpPr>
            <p:spPr bwMode="auto">
              <a:xfrm>
                <a:off x="-74613" y="3175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2" name="Freeform 212"/>
              <p:cNvSpPr>
                <a:spLocks/>
              </p:cNvSpPr>
              <p:nvPr/>
            </p:nvSpPr>
            <p:spPr bwMode="auto">
              <a:xfrm>
                <a:off x="573088" y="3175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3" name="Freeform 213"/>
              <p:cNvSpPr>
                <a:spLocks/>
              </p:cNvSpPr>
              <p:nvPr/>
            </p:nvSpPr>
            <p:spPr bwMode="auto">
              <a:xfrm>
                <a:off x="1222375" y="-276225"/>
                <a:ext cx="647700" cy="279400"/>
              </a:xfrm>
              <a:custGeom>
                <a:avLst/>
                <a:gdLst>
                  <a:gd name="T0" fmla="*/ 0 w 408"/>
                  <a:gd name="T1" fmla="*/ 176 h 176"/>
                  <a:gd name="T2" fmla="*/ 8 w 408"/>
                  <a:gd name="T3" fmla="*/ 176 h 176"/>
                  <a:gd name="T4" fmla="*/ 17 w 408"/>
                  <a:gd name="T5" fmla="*/ 176 h 176"/>
                  <a:gd name="T6" fmla="*/ 25 w 408"/>
                  <a:gd name="T7" fmla="*/ 176 h 176"/>
                  <a:gd name="T8" fmla="*/ 33 w 408"/>
                  <a:gd name="T9" fmla="*/ 176 h 176"/>
                  <a:gd name="T10" fmla="*/ 41 w 408"/>
                  <a:gd name="T11" fmla="*/ 176 h 176"/>
                  <a:gd name="T12" fmla="*/ 50 w 408"/>
                  <a:gd name="T13" fmla="*/ 176 h 176"/>
                  <a:gd name="T14" fmla="*/ 58 w 408"/>
                  <a:gd name="T15" fmla="*/ 176 h 176"/>
                  <a:gd name="T16" fmla="*/ 67 w 408"/>
                  <a:gd name="T17" fmla="*/ 176 h 176"/>
                  <a:gd name="T18" fmla="*/ 75 w 408"/>
                  <a:gd name="T19" fmla="*/ 176 h 176"/>
                  <a:gd name="T20" fmla="*/ 83 w 408"/>
                  <a:gd name="T21" fmla="*/ 176 h 176"/>
                  <a:gd name="T22" fmla="*/ 92 w 408"/>
                  <a:gd name="T23" fmla="*/ 176 h 176"/>
                  <a:gd name="T24" fmla="*/ 100 w 408"/>
                  <a:gd name="T25" fmla="*/ 176 h 176"/>
                  <a:gd name="T26" fmla="*/ 108 w 408"/>
                  <a:gd name="T27" fmla="*/ 176 h 176"/>
                  <a:gd name="T28" fmla="*/ 117 w 408"/>
                  <a:gd name="T29" fmla="*/ 176 h 176"/>
                  <a:gd name="T30" fmla="*/ 125 w 408"/>
                  <a:gd name="T31" fmla="*/ 176 h 176"/>
                  <a:gd name="T32" fmla="*/ 133 w 408"/>
                  <a:gd name="T33" fmla="*/ 176 h 176"/>
                  <a:gd name="T34" fmla="*/ 142 w 408"/>
                  <a:gd name="T35" fmla="*/ 176 h 176"/>
                  <a:gd name="T36" fmla="*/ 150 w 408"/>
                  <a:gd name="T37" fmla="*/ 176 h 176"/>
                  <a:gd name="T38" fmla="*/ 158 w 408"/>
                  <a:gd name="T39" fmla="*/ 176 h 176"/>
                  <a:gd name="T40" fmla="*/ 166 w 408"/>
                  <a:gd name="T41" fmla="*/ 176 h 176"/>
                  <a:gd name="T42" fmla="*/ 175 w 408"/>
                  <a:gd name="T43" fmla="*/ 176 h 176"/>
                  <a:gd name="T44" fmla="*/ 183 w 408"/>
                  <a:gd name="T45" fmla="*/ 176 h 176"/>
                  <a:gd name="T46" fmla="*/ 192 w 408"/>
                  <a:gd name="T47" fmla="*/ 176 h 176"/>
                  <a:gd name="T48" fmla="*/ 200 w 408"/>
                  <a:gd name="T49" fmla="*/ 176 h 176"/>
                  <a:gd name="T50" fmla="*/ 208 w 408"/>
                  <a:gd name="T51" fmla="*/ 176 h 176"/>
                  <a:gd name="T52" fmla="*/ 217 w 408"/>
                  <a:gd name="T53" fmla="*/ 176 h 176"/>
                  <a:gd name="T54" fmla="*/ 225 w 408"/>
                  <a:gd name="T55" fmla="*/ 176 h 176"/>
                  <a:gd name="T56" fmla="*/ 233 w 408"/>
                  <a:gd name="T57" fmla="*/ 176 h 176"/>
                  <a:gd name="T58" fmla="*/ 242 w 408"/>
                  <a:gd name="T59" fmla="*/ 176 h 176"/>
                  <a:gd name="T60" fmla="*/ 250 w 408"/>
                  <a:gd name="T61" fmla="*/ 175 h 176"/>
                  <a:gd name="T62" fmla="*/ 258 w 408"/>
                  <a:gd name="T63" fmla="*/ 175 h 176"/>
                  <a:gd name="T64" fmla="*/ 267 w 408"/>
                  <a:gd name="T65" fmla="*/ 175 h 176"/>
                  <a:gd name="T66" fmla="*/ 275 w 408"/>
                  <a:gd name="T67" fmla="*/ 174 h 176"/>
                  <a:gd name="T68" fmla="*/ 283 w 408"/>
                  <a:gd name="T69" fmla="*/ 174 h 176"/>
                  <a:gd name="T70" fmla="*/ 292 w 408"/>
                  <a:gd name="T71" fmla="*/ 172 h 176"/>
                  <a:gd name="T72" fmla="*/ 300 w 408"/>
                  <a:gd name="T73" fmla="*/ 170 h 176"/>
                  <a:gd name="T74" fmla="*/ 308 w 408"/>
                  <a:gd name="T75" fmla="*/ 168 h 176"/>
                  <a:gd name="T76" fmla="*/ 317 w 408"/>
                  <a:gd name="T77" fmla="*/ 163 h 176"/>
                  <a:gd name="T78" fmla="*/ 325 w 408"/>
                  <a:gd name="T79" fmla="*/ 157 h 176"/>
                  <a:gd name="T80" fmla="*/ 334 w 408"/>
                  <a:gd name="T81" fmla="*/ 148 h 176"/>
                  <a:gd name="T82" fmla="*/ 342 w 408"/>
                  <a:gd name="T83" fmla="*/ 134 h 176"/>
                  <a:gd name="T84" fmla="*/ 350 w 408"/>
                  <a:gd name="T85" fmla="*/ 113 h 176"/>
                  <a:gd name="T86" fmla="*/ 358 w 408"/>
                  <a:gd name="T87" fmla="*/ 82 h 176"/>
                  <a:gd name="T88" fmla="*/ 367 w 408"/>
                  <a:gd name="T89" fmla="*/ 50 h 176"/>
                  <a:gd name="T90" fmla="*/ 375 w 408"/>
                  <a:gd name="T91" fmla="*/ 23 h 176"/>
                  <a:gd name="T92" fmla="*/ 383 w 408"/>
                  <a:gd name="T93" fmla="*/ 6 h 176"/>
                  <a:gd name="T94" fmla="*/ 392 w 408"/>
                  <a:gd name="T95" fmla="*/ 0 h 176"/>
                  <a:gd name="T96" fmla="*/ 400 w 408"/>
                  <a:gd name="T97" fmla="*/ 6 h 176"/>
                  <a:gd name="T98" fmla="*/ 408 w 408"/>
                  <a:gd name="T99" fmla="*/ 2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8" h="176">
                    <a:moveTo>
                      <a:pt x="0" y="176"/>
                    </a:moveTo>
                    <a:lnTo>
                      <a:pt x="8" y="176"/>
                    </a:lnTo>
                    <a:lnTo>
                      <a:pt x="17" y="176"/>
                    </a:lnTo>
                    <a:lnTo>
                      <a:pt x="25" y="176"/>
                    </a:lnTo>
                    <a:lnTo>
                      <a:pt x="33" y="176"/>
                    </a:lnTo>
                    <a:lnTo>
                      <a:pt x="41" y="176"/>
                    </a:lnTo>
                    <a:lnTo>
                      <a:pt x="50" y="176"/>
                    </a:lnTo>
                    <a:lnTo>
                      <a:pt x="58" y="176"/>
                    </a:lnTo>
                    <a:lnTo>
                      <a:pt x="67" y="176"/>
                    </a:lnTo>
                    <a:lnTo>
                      <a:pt x="75" y="176"/>
                    </a:lnTo>
                    <a:lnTo>
                      <a:pt x="83" y="176"/>
                    </a:lnTo>
                    <a:lnTo>
                      <a:pt x="92" y="176"/>
                    </a:lnTo>
                    <a:lnTo>
                      <a:pt x="100" y="176"/>
                    </a:lnTo>
                    <a:lnTo>
                      <a:pt x="108" y="176"/>
                    </a:lnTo>
                    <a:lnTo>
                      <a:pt x="117" y="176"/>
                    </a:lnTo>
                    <a:lnTo>
                      <a:pt x="125" y="176"/>
                    </a:lnTo>
                    <a:lnTo>
                      <a:pt x="133" y="176"/>
                    </a:lnTo>
                    <a:lnTo>
                      <a:pt x="142" y="176"/>
                    </a:lnTo>
                    <a:lnTo>
                      <a:pt x="150" y="176"/>
                    </a:lnTo>
                    <a:lnTo>
                      <a:pt x="158" y="176"/>
                    </a:lnTo>
                    <a:lnTo>
                      <a:pt x="166" y="176"/>
                    </a:lnTo>
                    <a:lnTo>
                      <a:pt x="175" y="176"/>
                    </a:lnTo>
                    <a:lnTo>
                      <a:pt x="183" y="176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8" y="176"/>
                    </a:lnTo>
                    <a:lnTo>
                      <a:pt x="217" y="176"/>
                    </a:lnTo>
                    <a:lnTo>
                      <a:pt x="225" y="176"/>
                    </a:lnTo>
                    <a:lnTo>
                      <a:pt x="233" y="176"/>
                    </a:lnTo>
                    <a:lnTo>
                      <a:pt x="242" y="176"/>
                    </a:lnTo>
                    <a:lnTo>
                      <a:pt x="250" y="175"/>
                    </a:lnTo>
                    <a:lnTo>
                      <a:pt x="258" y="175"/>
                    </a:lnTo>
                    <a:lnTo>
                      <a:pt x="267" y="175"/>
                    </a:lnTo>
                    <a:lnTo>
                      <a:pt x="275" y="174"/>
                    </a:lnTo>
                    <a:lnTo>
                      <a:pt x="283" y="174"/>
                    </a:lnTo>
                    <a:lnTo>
                      <a:pt x="292" y="172"/>
                    </a:lnTo>
                    <a:lnTo>
                      <a:pt x="300" y="170"/>
                    </a:lnTo>
                    <a:lnTo>
                      <a:pt x="308" y="168"/>
                    </a:lnTo>
                    <a:lnTo>
                      <a:pt x="317" y="163"/>
                    </a:lnTo>
                    <a:lnTo>
                      <a:pt x="325" y="157"/>
                    </a:lnTo>
                    <a:lnTo>
                      <a:pt x="334" y="148"/>
                    </a:lnTo>
                    <a:lnTo>
                      <a:pt x="342" y="134"/>
                    </a:lnTo>
                    <a:lnTo>
                      <a:pt x="350" y="113"/>
                    </a:lnTo>
                    <a:lnTo>
                      <a:pt x="358" y="82"/>
                    </a:lnTo>
                    <a:lnTo>
                      <a:pt x="367" y="50"/>
                    </a:lnTo>
                    <a:lnTo>
                      <a:pt x="375" y="23"/>
                    </a:lnTo>
                    <a:lnTo>
                      <a:pt x="383" y="6"/>
                    </a:lnTo>
                    <a:lnTo>
                      <a:pt x="392" y="0"/>
                    </a:lnTo>
                    <a:lnTo>
                      <a:pt x="400" y="6"/>
                    </a:lnTo>
                    <a:lnTo>
                      <a:pt x="408" y="23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4" name="Freeform 214"/>
              <p:cNvSpPr>
                <a:spLocks/>
              </p:cNvSpPr>
              <p:nvPr/>
            </p:nvSpPr>
            <p:spPr bwMode="auto">
              <a:xfrm>
                <a:off x="1870075" y="-239713"/>
                <a:ext cx="649288" cy="242888"/>
              </a:xfrm>
              <a:custGeom>
                <a:avLst/>
                <a:gdLst>
                  <a:gd name="T0" fmla="*/ 0 w 409"/>
                  <a:gd name="T1" fmla="*/ 0 h 153"/>
                  <a:gd name="T2" fmla="*/ 9 w 409"/>
                  <a:gd name="T3" fmla="*/ 27 h 153"/>
                  <a:gd name="T4" fmla="*/ 17 w 409"/>
                  <a:gd name="T5" fmla="*/ 59 h 153"/>
                  <a:gd name="T6" fmla="*/ 26 w 409"/>
                  <a:gd name="T7" fmla="*/ 90 h 153"/>
                  <a:gd name="T8" fmla="*/ 34 w 409"/>
                  <a:gd name="T9" fmla="*/ 111 h 153"/>
                  <a:gd name="T10" fmla="*/ 42 w 409"/>
                  <a:gd name="T11" fmla="*/ 125 h 153"/>
                  <a:gd name="T12" fmla="*/ 51 w 409"/>
                  <a:gd name="T13" fmla="*/ 134 h 153"/>
                  <a:gd name="T14" fmla="*/ 59 w 409"/>
                  <a:gd name="T15" fmla="*/ 140 h 153"/>
                  <a:gd name="T16" fmla="*/ 67 w 409"/>
                  <a:gd name="T17" fmla="*/ 145 h 153"/>
                  <a:gd name="T18" fmla="*/ 75 w 409"/>
                  <a:gd name="T19" fmla="*/ 147 h 153"/>
                  <a:gd name="T20" fmla="*/ 84 w 409"/>
                  <a:gd name="T21" fmla="*/ 149 h 153"/>
                  <a:gd name="T22" fmla="*/ 92 w 409"/>
                  <a:gd name="T23" fmla="*/ 151 h 153"/>
                  <a:gd name="T24" fmla="*/ 100 w 409"/>
                  <a:gd name="T25" fmla="*/ 151 h 153"/>
                  <a:gd name="T26" fmla="*/ 109 w 409"/>
                  <a:gd name="T27" fmla="*/ 152 h 153"/>
                  <a:gd name="T28" fmla="*/ 117 w 409"/>
                  <a:gd name="T29" fmla="*/ 152 h 153"/>
                  <a:gd name="T30" fmla="*/ 126 w 409"/>
                  <a:gd name="T31" fmla="*/ 152 h 153"/>
                  <a:gd name="T32" fmla="*/ 134 w 409"/>
                  <a:gd name="T33" fmla="*/ 153 h 153"/>
                  <a:gd name="T34" fmla="*/ 142 w 409"/>
                  <a:gd name="T35" fmla="*/ 153 h 153"/>
                  <a:gd name="T36" fmla="*/ 151 w 409"/>
                  <a:gd name="T37" fmla="*/ 153 h 153"/>
                  <a:gd name="T38" fmla="*/ 159 w 409"/>
                  <a:gd name="T39" fmla="*/ 153 h 153"/>
                  <a:gd name="T40" fmla="*/ 167 w 409"/>
                  <a:gd name="T41" fmla="*/ 153 h 153"/>
                  <a:gd name="T42" fmla="*/ 176 w 409"/>
                  <a:gd name="T43" fmla="*/ 153 h 153"/>
                  <a:gd name="T44" fmla="*/ 184 w 409"/>
                  <a:gd name="T45" fmla="*/ 153 h 153"/>
                  <a:gd name="T46" fmla="*/ 192 w 409"/>
                  <a:gd name="T47" fmla="*/ 153 h 153"/>
                  <a:gd name="T48" fmla="*/ 200 w 409"/>
                  <a:gd name="T49" fmla="*/ 153 h 153"/>
                  <a:gd name="T50" fmla="*/ 209 w 409"/>
                  <a:gd name="T51" fmla="*/ 153 h 153"/>
                  <a:gd name="T52" fmla="*/ 217 w 409"/>
                  <a:gd name="T53" fmla="*/ 153 h 153"/>
                  <a:gd name="T54" fmla="*/ 225 w 409"/>
                  <a:gd name="T55" fmla="*/ 153 h 153"/>
                  <a:gd name="T56" fmla="*/ 234 w 409"/>
                  <a:gd name="T57" fmla="*/ 153 h 153"/>
                  <a:gd name="T58" fmla="*/ 242 w 409"/>
                  <a:gd name="T59" fmla="*/ 153 h 153"/>
                  <a:gd name="T60" fmla="*/ 251 w 409"/>
                  <a:gd name="T61" fmla="*/ 153 h 153"/>
                  <a:gd name="T62" fmla="*/ 259 w 409"/>
                  <a:gd name="T63" fmla="*/ 153 h 153"/>
                  <a:gd name="T64" fmla="*/ 267 w 409"/>
                  <a:gd name="T65" fmla="*/ 153 h 153"/>
                  <a:gd name="T66" fmla="*/ 276 w 409"/>
                  <a:gd name="T67" fmla="*/ 153 h 153"/>
                  <a:gd name="T68" fmla="*/ 284 w 409"/>
                  <a:gd name="T69" fmla="*/ 153 h 153"/>
                  <a:gd name="T70" fmla="*/ 292 w 409"/>
                  <a:gd name="T71" fmla="*/ 153 h 153"/>
                  <a:gd name="T72" fmla="*/ 301 w 409"/>
                  <a:gd name="T73" fmla="*/ 153 h 153"/>
                  <a:gd name="T74" fmla="*/ 309 w 409"/>
                  <a:gd name="T75" fmla="*/ 153 h 153"/>
                  <a:gd name="T76" fmla="*/ 317 w 409"/>
                  <a:gd name="T77" fmla="*/ 153 h 153"/>
                  <a:gd name="T78" fmla="*/ 325 w 409"/>
                  <a:gd name="T79" fmla="*/ 153 h 153"/>
                  <a:gd name="T80" fmla="*/ 334 w 409"/>
                  <a:gd name="T81" fmla="*/ 153 h 153"/>
                  <a:gd name="T82" fmla="*/ 342 w 409"/>
                  <a:gd name="T83" fmla="*/ 153 h 153"/>
                  <a:gd name="T84" fmla="*/ 351 w 409"/>
                  <a:gd name="T85" fmla="*/ 153 h 153"/>
                  <a:gd name="T86" fmla="*/ 359 w 409"/>
                  <a:gd name="T87" fmla="*/ 153 h 153"/>
                  <a:gd name="T88" fmla="*/ 367 w 409"/>
                  <a:gd name="T89" fmla="*/ 153 h 153"/>
                  <a:gd name="T90" fmla="*/ 376 w 409"/>
                  <a:gd name="T91" fmla="*/ 153 h 153"/>
                  <a:gd name="T92" fmla="*/ 384 w 409"/>
                  <a:gd name="T93" fmla="*/ 153 h 153"/>
                  <a:gd name="T94" fmla="*/ 392 w 409"/>
                  <a:gd name="T95" fmla="*/ 153 h 153"/>
                  <a:gd name="T96" fmla="*/ 401 w 409"/>
                  <a:gd name="T97" fmla="*/ 153 h 153"/>
                  <a:gd name="T98" fmla="*/ 409 w 409"/>
                  <a:gd name="T9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153">
                    <a:moveTo>
                      <a:pt x="0" y="0"/>
                    </a:moveTo>
                    <a:lnTo>
                      <a:pt x="9" y="27"/>
                    </a:lnTo>
                    <a:lnTo>
                      <a:pt x="17" y="59"/>
                    </a:lnTo>
                    <a:lnTo>
                      <a:pt x="26" y="90"/>
                    </a:lnTo>
                    <a:lnTo>
                      <a:pt x="34" y="111"/>
                    </a:lnTo>
                    <a:lnTo>
                      <a:pt x="42" y="125"/>
                    </a:lnTo>
                    <a:lnTo>
                      <a:pt x="51" y="134"/>
                    </a:lnTo>
                    <a:lnTo>
                      <a:pt x="59" y="140"/>
                    </a:lnTo>
                    <a:lnTo>
                      <a:pt x="67" y="145"/>
                    </a:lnTo>
                    <a:lnTo>
                      <a:pt x="75" y="147"/>
                    </a:lnTo>
                    <a:lnTo>
                      <a:pt x="84" y="149"/>
                    </a:lnTo>
                    <a:lnTo>
                      <a:pt x="92" y="151"/>
                    </a:lnTo>
                    <a:lnTo>
                      <a:pt x="100" y="151"/>
                    </a:lnTo>
                    <a:lnTo>
                      <a:pt x="109" y="152"/>
                    </a:lnTo>
                    <a:lnTo>
                      <a:pt x="117" y="152"/>
                    </a:lnTo>
                    <a:lnTo>
                      <a:pt x="126" y="152"/>
                    </a:lnTo>
                    <a:lnTo>
                      <a:pt x="134" y="153"/>
                    </a:lnTo>
                    <a:lnTo>
                      <a:pt x="142" y="153"/>
                    </a:lnTo>
                    <a:lnTo>
                      <a:pt x="151" y="153"/>
                    </a:lnTo>
                    <a:lnTo>
                      <a:pt x="159" y="153"/>
                    </a:lnTo>
                    <a:lnTo>
                      <a:pt x="167" y="153"/>
                    </a:lnTo>
                    <a:lnTo>
                      <a:pt x="176" y="153"/>
                    </a:lnTo>
                    <a:lnTo>
                      <a:pt x="184" y="153"/>
                    </a:lnTo>
                    <a:lnTo>
                      <a:pt x="192" y="153"/>
                    </a:lnTo>
                    <a:lnTo>
                      <a:pt x="200" y="153"/>
                    </a:lnTo>
                    <a:lnTo>
                      <a:pt x="209" y="153"/>
                    </a:lnTo>
                    <a:lnTo>
                      <a:pt x="217" y="153"/>
                    </a:lnTo>
                    <a:lnTo>
                      <a:pt x="225" y="153"/>
                    </a:lnTo>
                    <a:lnTo>
                      <a:pt x="234" y="153"/>
                    </a:lnTo>
                    <a:lnTo>
                      <a:pt x="242" y="153"/>
                    </a:lnTo>
                    <a:lnTo>
                      <a:pt x="251" y="153"/>
                    </a:lnTo>
                    <a:lnTo>
                      <a:pt x="259" y="153"/>
                    </a:lnTo>
                    <a:lnTo>
                      <a:pt x="267" y="153"/>
                    </a:lnTo>
                    <a:lnTo>
                      <a:pt x="276" y="153"/>
                    </a:lnTo>
                    <a:lnTo>
                      <a:pt x="284" y="153"/>
                    </a:lnTo>
                    <a:lnTo>
                      <a:pt x="292" y="153"/>
                    </a:lnTo>
                    <a:lnTo>
                      <a:pt x="301" y="153"/>
                    </a:lnTo>
                    <a:lnTo>
                      <a:pt x="309" y="153"/>
                    </a:lnTo>
                    <a:lnTo>
                      <a:pt x="317" y="153"/>
                    </a:lnTo>
                    <a:lnTo>
                      <a:pt x="325" y="153"/>
                    </a:lnTo>
                    <a:lnTo>
                      <a:pt x="334" y="153"/>
                    </a:lnTo>
                    <a:lnTo>
                      <a:pt x="342" y="153"/>
                    </a:lnTo>
                    <a:lnTo>
                      <a:pt x="351" y="153"/>
                    </a:lnTo>
                    <a:lnTo>
                      <a:pt x="359" y="153"/>
                    </a:lnTo>
                    <a:lnTo>
                      <a:pt x="367" y="153"/>
                    </a:lnTo>
                    <a:lnTo>
                      <a:pt x="376" y="153"/>
                    </a:lnTo>
                    <a:lnTo>
                      <a:pt x="384" y="153"/>
                    </a:lnTo>
                    <a:lnTo>
                      <a:pt x="392" y="153"/>
                    </a:lnTo>
                    <a:lnTo>
                      <a:pt x="401" y="153"/>
                    </a:lnTo>
                    <a:lnTo>
                      <a:pt x="409" y="153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5" name="Freeform 215"/>
              <p:cNvSpPr>
                <a:spLocks/>
              </p:cNvSpPr>
              <p:nvPr/>
            </p:nvSpPr>
            <p:spPr bwMode="auto">
              <a:xfrm>
                <a:off x="2519363" y="3175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6" name="Freeform 216"/>
              <p:cNvSpPr>
                <a:spLocks/>
              </p:cNvSpPr>
              <p:nvPr/>
            </p:nvSpPr>
            <p:spPr bwMode="auto">
              <a:xfrm>
                <a:off x="-714375" y="-2159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7" name="Freeform 217"/>
              <p:cNvSpPr>
                <a:spLocks/>
              </p:cNvSpPr>
              <p:nvPr/>
            </p:nvSpPr>
            <p:spPr bwMode="auto">
              <a:xfrm>
                <a:off x="-74613" y="-2159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8" name="Freeform 218"/>
              <p:cNvSpPr>
                <a:spLocks/>
              </p:cNvSpPr>
              <p:nvPr/>
            </p:nvSpPr>
            <p:spPr bwMode="auto">
              <a:xfrm>
                <a:off x="573088" y="-219075"/>
                <a:ext cx="649288" cy="3175"/>
              </a:xfrm>
              <a:custGeom>
                <a:avLst/>
                <a:gdLst>
                  <a:gd name="T0" fmla="*/ 0 w 409"/>
                  <a:gd name="T1" fmla="*/ 2 h 2"/>
                  <a:gd name="T2" fmla="*/ 9 w 409"/>
                  <a:gd name="T3" fmla="*/ 2 h 2"/>
                  <a:gd name="T4" fmla="*/ 17 w 409"/>
                  <a:gd name="T5" fmla="*/ 2 h 2"/>
                  <a:gd name="T6" fmla="*/ 25 w 409"/>
                  <a:gd name="T7" fmla="*/ 2 h 2"/>
                  <a:gd name="T8" fmla="*/ 34 w 409"/>
                  <a:gd name="T9" fmla="*/ 2 h 2"/>
                  <a:gd name="T10" fmla="*/ 42 w 409"/>
                  <a:gd name="T11" fmla="*/ 2 h 2"/>
                  <a:gd name="T12" fmla="*/ 51 w 409"/>
                  <a:gd name="T13" fmla="*/ 2 h 2"/>
                  <a:gd name="T14" fmla="*/ 59 w 409"/>
                  <a:gd name="T15" fmla="*/ 2 h 2"/>
                  <a:gd name="T16" fmla="*/ 67 w 409"/>
                  <a:gd name="T17" fmla="*/ 2 h 2"/>
                  <a:gd name="T18" fmla="*/ 75 w 409"/>
                  <a:gd name="T19" fmla="*/ 2 h 2"/>
                  <a:gd name="T20" fmla="*/ 84 w 409"/>
                  <a:gd name="T21" fmla="*/ 2 h 2"/>
                  <a:gd name="T22" fmla="*/ 92 w 409"/>
                  <a:gd name="T23" fmla="*/ 2 h 2"/>
                  <a:gd name="T24" fmla="*/ 100 w 409"/>
                  <a:gd name="T25" fmla="*/ 2 h 2"/>
                  <a:gd name="T26" fmla="*/ 109 w 409"/>
                  <a:gd name="T27" fmla="*/ 2 h 2"/>
                  <a:gd name="T28" fmla="*/ 117 w 409"/>
                  <a:gd name="T29" fmla="*/ 2 h 2"/>
                  <a:gd name="T30" fmla="*/ 125 w 409"/>
                  <a:gd name="T31" fmla="*/ 2 h 2"/>
                  <a:gd name="T32" fmla="*/ 134 w 409"/>
                  <a:gd name="T33" fmla="*/ 2 h 2"/>
                  <a:gd name="T34" fmla="*/ 142 w 409"/>
                  <a:gd name="T35" fmla="*/ 2 h 2"/>
                  <a:gd name="T36" fmla="*/ 150 w 409"/>
                  <a:gd name="T37" fmla="*/ 2 h 2"/>
                  <a:gd name="T38" fmla="*/ 159 w 409"/>
                  <a:gd name="T39" fmla="*/ 2 h 2"/>
                  <a:gd name="T40" fmla="*/ 167 w 409"/>
                  <a:gd name="T41" fmla="*/ 2 h 2"/>
                  <a:gd name="T42" fmla="*/ 176 w 409"/>
                  <a:gd name="T43" fmla="*/ 2 h 2"/>
                  <a:gd name="T44" fmla="*/ 184 w 409"/>
                  <a:gd name="T45" fmla="*/ 2 h 2"/>
                  <a:gd name="T46" fmla="*/ 192 w 409"/>
                  <a:gd name="T47" fmla="*/ 2 h 2"/>
                  <a:gd name="T48" fmla="*/ 200 w 409"/>
                  <a:gd name="T49" fmla="*/ 2 h 2"/>
                  <a:gd name="T50" fmla="*/ 209 w 409"/>
                  <a:gd name="T51" fmla="*/ 2 h 2"/>
                  <a:gd name="T52" fmla="*/ 217 w 409"/>
                  <a:gd name="T53" fmla="*/ 2 h 2"/>
                  <a:gd name="T54" fmla="*/ 225 w 409"/>
                  <a:gd name="T55" fmla="*/ 2 h 2"/>
                  <a:gd name="T56" fmla="*/ 234 w 409"/>
                  <a:gd name="T57" fmla="*/ 2 h 2"/>
                  <a:gd name="T58" fmla="*/ 242 w 409"/>
                  <a:gd name="T59" fmla="*/ 2 h 2"/>
                  <a:gd name="T60" fmla="*/ 250 w 409"/>
                  <a:gd name="T61" fmla="*/ 2 h 2"/>
                  <a:gd name="T62" fmla="*/ 259 w 409"/>
                  <a:gd name="T63" fmla="*/ 2 h 2"/>
                  <a:gd name="T64" fmla="*/ 267 w 409"/>
                  <a:gd name="T65" fmla="*/ 2 h 2"/>
                  <a:gd name="T66" fmla="*/ 276 w 409"/>
                  <a:gd name="T67" fmla="*/ 2 h 2"/>
                  <a:gd name="T68" fmla="*/ 284 w 409"/>
                  <a:gd name="T69" fmla="*/ 2 h 2"/>
                  <a:gd name="T70" fmla="*/ 292 w 409"/>
                  <a:gd name="T71" fmla="*/ 2 h 2"/>
                  <a:gd name="T72" fmla="*/ 301 w 409"/>
                  <a:gd name="T73" fmla="*/ 2 h 2"/>
                  <a:gd name="T74" fmla="*/ 309 w 409"/>
                  <a:gd name="T75" fmla="*/ 2 h 2"/>
                  <a:gd name="T76" fmla="*/ 317 w 409"/>
                  <a:gd name="T77" fmla="*/ 2 h 2"/>
                  <a:gd name="T78" fmla="*/ 325 w 409"/>
                  <a:gd name="T79" fmla="*/ 2 h 2"/>
                  <a:gd name="T80" fmla="*/ 334 w 409"/>
                  <a:gd name="T81" fmla="*/ 2 h 2"/>
                  <a:gd name="T82" fmla="*/ 342 w 409"/>
                  <a:gd name="T83" fmla="*/ 2 h 2"/>
                  <a:gd name="T84" fmla="*/ 350 w 409"/>
                  <a:gd name="T85" fmla="*/ 2 h 2"/>
                  <a:gd name="T86" fmla="*/ 359 w 409"/>
                  <a:gd name="T87" fmla="*/ 2 h 2"/>
                  <a:gd name="T88" fmla="*/ 367 w 409"/>
                  <a:gd name="T89" fmla="*/ 2 h 2"/>
                  <a:gd name="T90" fmla="*/ 376 w 409"/>
                  <a:gd name="T91" fmla="*/ 1 h 2"/>
                  <a:gd name="T92" fmla="*/ 384 w 409"/>
                  <a:gd name="T93" fmla="*/ 1 h 2"/>
                  <a:gd name="T94" fmla="*/ 392 w 409"/>
                  <a:gd name="T95" fmla="*/ 1 h 2"/>
                  <a:gd name="T96" fmla="*/ 401 w 409"/>
                  <a:gd name="T97" fmla="*/ 1 h 2"/>
                  <a:gd name="T98" fmla="*/ 409 w 409"/>
                  <a:gd name="T9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2">
                    <a:moveTo>
                      <a:pt x="0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5" y="2"/>
                    </a:lnTo>
                    <a:lnTo>
                      <a:pt x="34" y="2"/>
                    </a:lnTo>
                    <a:lnTo>
                      <a:pt x="42" y="2"/>
                    </a:lnTo>
                    <a:lnTo>
                      <a:pt x="51" y="2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75" y="2"/>
                    </a:lnTo>
                    <a:lnTo>
                      <a:pt x="84" y="2"/>
                    </a:lnTo>
                    <a:lnTo>
                      <a:pt x="92" y="2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17" y="2"/>
                    </a:lnTo>
                    <a:lnTo>
                      <a:pt x="125" y="2"/>
                    </a:lnTo>
                    <a:lnTo>
                      <a:pt x="134" y="2"/>
                    </a:lnTo>
                    <a:lnTo>
                      <a:pt x="142" y="2"/>
                    </a:lnTo>
                    <a:lnTo>
                      <a:pt x="150" y="2"/>
                    </a:lnTo>
                    <a:lnTo>
                      <a:pt x="159" y="2"/>
                    </a:lnTo>
                    <a:lnTo>
                      <a:pt x="167" y="2"/>
                    </a:lnTo>
                    <a:lnTo>
                      <a:pt x="176" y="2"/>
                    </a:lnTo>
                    <a:lnTo>
                      <a:pt x="184" y="2"/>
                    </a:lnTo>
                    <a:lnTo>
                      <a:pt x="192" y="2"/>
                    </a:lnTo>
                    <a:lnTo>
                      <a:pt x="200" y="2"/>
                    </a:lnTo>
                    <a:lnTo>
                      <a:pt x="209" y="2"/>
                    </a:lnTo>
                    <a:lnTo>
                      <a:pt x="217" y="2"/>
                    </a:lnTo>
                    <a:lnTo>
                      <a:pt x="225" y="2"/>
                    </a:lnTo>
                    <a:lnTo>
                      <a:pt x="234" y="2"/>
                    </a:lnTo>
                    <a:lnTo>
                      <a:pt x="242" y="2"/>
                    </a:lnTo>
                    <a:lnTo>
                      <a:pt x="250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6" y="2"/>
                    </a:lnTo>
                    <a:lnTo>
                      <a:pt x="284" y="2"/>
                    </a:lnTo>
                    <a:lnTo>
                      <a:pt x="292" y="2"/>
                    </a:lnTo>
                    <a:lnTo>
                      <a:pt x="301" y="2"/>
                    </a:lnTo>
                    <a:lnTo>
                      <a:pt x="309" y="2"/>
                    </a:lnTo>
                    <a:lnTo>
                      <a:pt x="317" y="2"/>
                    </a:lnTo>
                    <a:lnTo>
                      <a:pt x="325" y="2"/>
                    </a:lnTo>
                    <a:lnTo>
                      <a:pt x="334" y="2"/>
                    </a:lnTo>
                    <a:lnTo>
                      <a:pt x="342" y="2"/>
                    </a:lnTo>
                    <a:lnTo>
                      <a:pt x="350" y="2"/>
                    </a:lnTo>
                    <a:lnTo>
                      <a:pt x="359" y="2"/>
                    </a:lnTo>
                    <a:lnTo>
                      <a:pt x="367" y="2"/>
                    </a:lnTo>
                    <a:lnTo>
                      <a:pt x="376" y="1"/>
                    </a:lnTo>
                    <a:lnTo>
                      <a:pt x="384" y="1"/>
                    </a:lnTo>
                    <a:lnTo>
                      <a:pt x="392" y="1"/>
                    </a:lnTo>
                    <a:lnTo>
                      <a:pt x="401" y="1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399" name="Freeform 219"/>
              <p:cNvSpPr>
                <a:spLocks/>
              </p:cNvSpPr>
              <p:nvPr/>
            </p:nvSpPr>
            <p:spPr bwMode="auto">
              <a:xfrm>
                <a:off x="1222375" y="-506413"/>
                <a:ext cx="647700" cy="290513"/>
              </a:xfrm>
              <a:custGeom>
                <a:avLst/>
                <a:gdLst>
                  <a:gd name="T0" fmla="*/ 0 w 408"/>
                  <a:gd name="T1" fmla="*/ 181 h 183"/>
                  <a:gd name="T2" fmla="*/ 8 w 408"/>
                  <a:gd name="T3" fmla="*/ 180 h 183"/>
                  <a:gd name="T4" fmla="*/ 17 w 408"/>
                  <a:gd name="T5" fmla="*/ 179 h 183"/>
                  <a:gd name="T6" fmla="*/ 25 w 408"/>
                  <a:gd name="T7" fmla="*/ 177 h 183"/>
                  <a:gd name="T8" fmla="*/ 33 w 408"/>
                  <a:gd name="T9" fmla="*/ 174 h 183"/>
                  <a:gd name="T10" fmla="*/ 41 w 408"/>
                  <a:gd name="T11" fmla="*/ 170 h 183"/>
                  <a:gd name="T12" fmla="*/ 50 w 408"/>
                  <a:gd name="T13" fmla="*/ 164 h 183"/>
                  <a:gd name="T14" fmla="*/ 58 w 408"/>
                  <a:gd name="T15" fmla="*/ 155 h 183"/>
                  <a:gd name="T16" fmla="*/ 67 w 408"/>
                  <a:gd name="T17" fmla="*/ 142 h 183"/>
                  <a:gd name="T18" fmla="*/ 75 w 408"/>
                  <a:gd name="T19" fmla="*/ 124 h 183"/>
                  <a:gd name="T20" fmla="*/ 83 w 408"/>
                  <a:gd name="T21" fmla="*/ 97 h 183"/>
                  <a:gd name="T22" fmla="*/ 92 w 408"/>
                  <a:gd name="T23" fmla="*/ 60 h 183"/>
                  <a:gd name="T24" fmla="*/ 100 w 408"/>
                  <a:gd name="T25" fmla="*/ 29 h 183"/>
                  <a:gd name="T26" fmla="*/ 108 w 408"/>
                  <a:gd name="T27" fmla="*/ 7 h 183"/>
                  <a:gd name="T28" fmla="*/ 117 w 408"/>
                  <a:gd name="T29" fmla="*/ 0 h 183"/>
                  <a:gd name="T30" fmla="*/ 125 w 408"/>
                  <a:gd name="T31" fmla="*/ 7 h 183"/>
                  <a:gd name="T32" fmla="*/ 133 w 408"/>
                  <a:gd name="T33" fmla="*/ 29 h 183"/>
                  <a:gd name="T34" fmla="*/ 142 w 408"/>
                  <a:gd name="T35" fmla="*/ 61 h 183"/>
                  <a:gd name="T36" fmla="*/ 150 w 408"/>
                  <a:gd name="T37" fmla="*/ 97 h 183"/>
                  <a:gd name="T38" fmla="*/ 158 w 408"/>
                  <a:gd name="T39" fmla="*/ 124 h 183"/>
                  <a:gd name="T40" fmla="*/ 166 w 408"/>
                  <a:gd name="T41" fmla="*/ 142 h 183"/>
                  <a:gd name="T42" fmla="*/ 175 w 408"/>
                  <a:gd name="T43" fmla="*/ 155 h 183"/>
                  <a:gd name="T44" fmla="*/ 183 w 408"/>
                  <a:gd name="T45" fmla="*/ 164 h 183"/>
                  <a:gd name="T46" fmla="*/ 192 w 408"/>
                  <a:gd name="T47" fmla="*/ 170 h 183"/>
                  <a:gd name="T48" fmla="*/ 200 w 408"/>
                  <a:gd name="T49" fmla="*/ 174 h 183"/>
                  <a:gd name="T50" fmla="*/ 208 w 408"/>
                  <a:gd name="T51" fmla="*/ 177 h 183"/>
                  <a:gd name="T52" fmla="*/ 217 w 408"/>
                  <a:gd name="T53" fmla="*/ 179 h 183"/>
                  <a:gd name="T54" fmla="*/ 225 w 408"/>
                  <a:gd name="T55" fmla="*/ 180 h 183"/>
                  <a:gd name="T56" fmla="*/ 233 w 408"/>
                  <a:gd name="T57" fmla="*/ 181 h 183"/>
                  <a:gd name="T58" fmla="*/ 242 w 408"/>
                  <a:gd name="T59" fmla="*/ 182 h 183"/>
                  <a:gd name="T60" fmla="*/ 250 w 408"/>
                  <a:gd name="T61" fmla="*/ 182 h 183"/>
                  <a:gd name="T62" fmla="*/ 258 w 408"/>
                  <a:gd name="T63" fmla="*/ 182 h 183"/>
                  <a:gd name="T64" fmla="*/ 267 w 408"/>
                  <a:gd name="T65" fmla="*/ 183 h 183"/>
                  <a:gd name="T66" fmla="*/ 275 w 408"/>
                  <a:gd name="T67" fmla="*/ 183 h 183"/>
                  <a:gd name="T68" fmla="*/ 283 w 408"/>
                  <a:gd name="T69" fmla="*/ 183 h 183"/>
                  <a:gd name="T70" fmla="*/ 292 w 408"/>
                  <a:gd name="T71" fmla="*/ 183 h 183"/>
                  <a:gd name="T72" fmla="*/ 300 w 408"/>
                  <a:gd name="T73" fmla="*/ 183 h 183"/>
                  <a:gd name="T74" fmla="*/ 308 w 408"/>
                  <a:gd name="T75" fmla="*/ 183 h 183"/>
                  <a:gd name="T76" fmla="*/ 317 w 408"/>
                  <a:gd name="T77" fmla="*/ 183 h 183"/>
                  <a:gd name="T78" fmla="*/ 325 w 408"/>
                  <a:gd name="T79" fmla="*/ 183 h 183"/>
                  <a:gd name="T80" fmla="*/ 334 w 408"/>
                  <a:gd name="T81" fmla="*/ 183 h 183"/>
                  <a:gd name="T82" fmla="*/ 342 w 408"/>
                  <a:gd name="T83" fmla="*/ 183 h 183"/>
                  <a:gd name="T84" fmla="*/ 350 w 408"/>
                  <a:gd name="T85" fmla="*/ 183 h 183"/>
                  <a:gd name="T86" fmla="*/ 358 w 408"/>
                  <a:gd name="T87" fmla="*/ 183 h 183"/>
                  <a:gd name="T88" fmla="*/ 367 w 408"/>
                  <a:gd name="T89" fmla="*/ 183 h 183"/>
                  <a:gd name="T90" fmla="*/ 375 w 408"/>
                  <a:gd name="T91" fmla="*/ 183 h 183"/>
                  <a:gd name="T92" fmla="*/ 383 w 408"/>
                  <a:gd name="T93" fmla="*/ 183 h 183"/>
                  <a:gd name="T94" fmla="*/ 392 w 408"/>
                  <a:gd name="T95" fmla="*/ 183 h 183"/>
                  <a:gd name="T96" fmla="*/ 400 w 408"/>
                  <a:gd name="T97" fmla="*/ 183 h 183"/>
                  <a:gd name="T98" fmla="*/ 408 w 408"/>
                  <a:gd name="T9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8" h="183">
                    <a:moveTo>
                      <a:pt x="0" y="181"/>
                    </a:moveTo>
                    <a:lnTo>
                      <a:pt x="8" y="180"/>
                    </a:lnTo>
                    <a:lnTo>
                      <a:pt x="17" y="179"/>
                    </a:lnTo>
                    <a:lnTo>
                      <a:pt x="25" y="177"/>
                    </a:lnTo>
                    <a:lnTo>
                      <a:pt x="33" y="174"/>
                    </a:lnTo>
                    <a:lnTo>
                      <a:pt x="41" y="170"/>
                    </a:lnTo>
                    <a:lnTo>
                      <a:pt x="50" y="164"/>
                    </a:lnTo>
                    <a:lnTo>
                      <a:pt x="58" y="155"/>
                    </a:lnTo>
                    <a:lnTo>
                      <a:pt x="67" y="142"/>
                    </a:lnTo>
                    <a:lnTo>
                      <a:pt x="75" y="124"/>
                    </a:lnTo>
                    <a:lnTo>
                      <a:pt x="83" y="97"/>
                    </a:lnTo>
                    <a:lnTo>
                      <a:pt x="92" y="60"/>
                    </a:lnTo>
                    <a:lnTo>
                      <a:pt x="100" y="29"/>
                    </a:lnTo>
                    <a:lnTo>
                      <a:pt x="108" y="7"/>
                    </a:lnTo>
                    <a:lnTo>
                      <a:pt x="117" y="0"/>
                    </a:lnTo>
                    <a:lnTo>
                      <a:pt x="125" y="7"/>
                    </a:lnTo>
                    <a:lnTo>
                      <a:pt x="133" y="29"/>
                    </a:lnTo>
                    <a:lnTo>
                      <a:pt x="142" y="61"/>
                    </a:lnTo>
                    <a:lnTo>
                      <a:pt x="150" y="97"/>
                    </a:lnTo>
                    <a:lnTo>
                      <a:pt x="158" y="124"/>
                    </a:lnTo>
                    <a:lnTo>
                      <a:pt x="166" y="142"/>
                    </a:lnTo>
                    <a:lnTo>
                      <a:pt x="175" y="155"/>
                    </a:lnTo>
                    <a:lnTo>
                      <a:pt x="183" y="164"/>
                    </a:lnTo>
                    <a:lnTo>
                      <a:pt x="192" y="170"/>
                    </a:lnTo>
                    <a:lnTo>
                      <a:pt x="200" y="174"/>
                    </a:lnTo>
                    <a:lnTo>
                      <a:pt x="208" y="177"/>
                    </a:lnTo>
                    <a:lnTo>
                      <a:pt x="217" y="179"/>
                    </a:lnTo>
                    <a:lnTo>
                      <a:pt x="225" y="180"/>
                    </a:lnTo>
                    <a:lnTo>
                      <a:pt x="233" y="181"/>
                    </a:lnTo>
                    <a:lnTo>
                      <a:pt x="242" y="182"/>
                    </a:lnTo>
                    <a:lnTo>
                      <a:pt x="250" y="182"/>
                    </a:lnTo>
                    <a:lnTo>
                      <a:pt x="258" y="182"/>
                    </a:lnTo>
                    <a:lnTo>
                      <a:pt x="267" y="183"/>
                    </a:lnTo>
                    <a:lnTo>
                      <a:pt x="275" y="183"/>
                    </a:lnTo>
                    <a:lnTo>
                      <a:pt x="283" y="183"/>
                    </a:lnTo>
                    <a:lnTo>
                      <a:pt x="292" y="183"/>
                    </a:lnTo>
                    <a:lnTo>
                      <a:pt x="300" y="183"/>
                    </a:lnTo>
                    <a:lnTo>
                      <a:pt x="308" y="183"/>
                    </a:lnTo>
                    <a:lnTo>
                      <a:pt x="317" y="183"/>
                    </a:lnTo>
                    <a:lnTo>
                      <a:pt x="325" y="183"/>
                    </a:lnTo>
                    <a:lnTo>
                      <a:pt x="334" y="183"/>
                    </a:lnTo>
                    <a:lnTo>
                      <a:pt x="342" y="183"/>
                    </a:lnTo>
                    <a:lnTo>
                      <a:pt x="350" y="183"/>
                    </a:lnTo>
                    <a:lnTo>
                      <a:pt x="358" y="183"/>
                    </a:lnTo>
                    <a:lnTo>
                      <a:pt x="367" y="183"/>
                    </a:lnTo>
                    <a:lnTo>
                      <a:pt x="375" y="183"/>
                    </a:lnTo>
                    <a:lnTo>
                      <a:pt x="383" y="183"/>
                    </a:lnTo>
                    <a:lnTo>
                      <a:pt x="392" y="183"/>
                    </a:lnTo>
                    <a:lnTo>
                      <a:pt x="400" y="183"/>
                    </a:lnTo>
                    <a:lnTo>
                      <a:pt x="408" y="183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0" name="Freeform 220"/>
              <p:cNvSpPr>
                <a:spLocks/>
              </p:cNvSpPr>
              <p:nvPr/>
            </p:nvSpPr>
            <p:spPr bwMode="auto">
              <a:xfrm>
                <a:off x="1870075" y="-2159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1" name="Freeform 221"/>
              <p:cNvSpPr>
                <a:spLocks/>
              </p:cNvSpPr>
              <p:nvPr/>
            </p:nvSpPr>
            <p:spPr bwMode="auto">
              <a:xfrm>
                <a:off x="2519363" y="-2159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2" name="Freeform 222"/>
              <p:cNvSpPr>
                <a:spLocks/>
              </p:cNvSpPr>
              <p:nvPr/>
            </p:nvSpPr>
            <p:spPr bwMode="auto">
              <a:xfrm>
                <a:off x="-714375" y="-4048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3" name="Freeform 223"/>
              <p:cNvSpPr>
                <a:spLocks/>
              </p:cNvSpPr>
              <p:nvPr/>
            </p:nvSpPr>
            <p:spPr bwMode="auto">
              <a:xfrm>
                <a:off x="-74613" y="-406400"/>
                <a:ext cx="647700" cy="1588"/>
              </a:xfrm>
              <a:custGeom>
                <a:avLst/>
                <a:gdLst>
                  <a:gd name="T0" fmla="*/ 0 w 408"/>
                  <a:gd name="T1" fmla="*/ 1 h 1"/>
                  <a:gd name="T2" fmla="*/ 8 w 408"/>
                  <a:gd name="T3" fmla="*/ 1 h 1"/>
                  <a:gd name="T4" fmla="*/ 17 w 408"/>
                  <a:gd name="T5" fmla="*/ 1 h 1"/>
                  <a:gd name="T6" fmla="*/ 25 w 408"/>
                  <a:gd name="T7" fmla="*/ 1 h 1"/>
                  <a:gd name="T8" fmla="*/ 33 w 408"/>
                  <a:gd name="T9" fmla="*/ 1 h 1"/>
                  <a:gd name="T10" fmla="*/ 42 w 408"/>
                  <a:gd name="T11" fmla="*/ 1 h 1"/>
                  <a:gd name="T12" fmla="*/ 50 w 408"/>
                  <a:gd name="T13" fmla="*/ 1 h 1"/>
                  <a:gd name="T14" fmla="*/ 58 w 408"/>
                  <a:gd name="T15" fmla="*/ 1 h 1"/>
                  <a:gd name="T16" fmla="*/ 66 w 408"/>
                  <a:gd name="T17" fmla="*/ 1 h 1"/>
                  <a:gd name="T18" fmla="*/ 75 w 408"/>
                  <a:gd name="T19" fmla="*/ 1 h 1"/>
                  <a:gd name="T20" fmla="*/ 83 w 408"/>
                  <a:gd name="T21" fmla="*/ 1 h 1"/>
                  <a:gd name="T22" fmla="*/ 91 w 408"/>
                  <a:gd name="T23" fmla="*/ 1 h 1"/>
                  <a:gd name="T24" fmla="*/ 100 w 408"/>
                  <a:gd name="T25" fmla="*/ 1 h 1"/>
                  <a:gd name="T26" fmla="*/ 108 w 408"/>
                  <a:gd name="T27" fmla="*/ 1 h 1"/>
                  <a:gd name="T28" fmla="*/ 117 w 408"/>
                  <a:gd name="T29" fmla="*/ 1 h 1"/>
                  <a:gd name="T30" fmla="*/ 125 w 408"/>
                  <a:gd name="T31" fmla="*/ 1 h 1"/>
                  <a:gd name="T32" fmla="*/ 133 w 408"/>
                  <a:gd name="T33" fmla="*/ 1 h 1"/>
                  <a:gd name="T34" fmla="*/ 142 w 408"/>
                  <a:gd name="T35" fmla="*/ 1 h 1"/>
                  <a:gd name="T36" fmla="*/ 150 w 408"/>
                  <a:gd name="T37" fmla="*/ 1 h 1"/>
                  <a:gd name="T38" fmla="*/ 158 w 408"/>
                  <a:gd name="T39" fmla="*/ 1 h 1"/>
                  <a:gd name="T40" fmla="*/ 167 w 408"/>
                  <a:gd name="T41" fmla="*/ 1 h 1"/>
                  <a:gd name="T42" fmla="*/ 175 w 408"/>
                  <a:gd name="T43" fmla="*/ 1 h 1"/>
                  <a:gd name="T44" fmla="*/ 183 w 408"/>
                  <a:gd name="T45" fmla="*/ 1 h 1"/>
                  <a:gd name="T46" fmla="*/ 191 w 408"/>
                  <a:gd name="T47" fmla="*/ 1 h 1"/>
                  <a:gd name="T48" fmla="*/ 200 w 408"/>
                  <a:gd name="T49" fmla="*/ 1 h 1"/>
                  <a:gd name="T50" fmla="*/ 208 w 408"/>
                  <a:gd name="T51" fmla="*/ 1 h 1"/>
                  <a:gd name="T52" fmla="*/ 217 w 408"/>
                  <a:gd name="T53" fmla="*/ 1 h 1"/>
                  <a:gd name="T54" fmla="*/ 225 w 408"/>
                  <a:gd name="T55" fmla="*/ 1 h 1"/>
                  <a:gd name="T56" fmla="*/ 233 w 408"/>
                  <a:gd name="T57" fmla="*/ 1 h 1"/>
                  <a:gd name="T58" fmla="*/ 242 w 408"/>
                  <a:gd name="T59" fmla="*/ 1 h 1"/>
                  <a:gd name="T60" fmla="*/ 250 w 408"/>
                  <a:gd name="T61" fmla="*/ 1 h 1"/>
                  <a:gd name="T62" fmla="*/ 258 w 408"/>
                  <a:gd name="T63" fmla="*/ 1 h 1"/>
                  <a:gd name="T64" fmla="*/ 267 w 408"/>
                  <a:gd name="T65" fmla="*/ 1 h 1"/>
                  <a:gd name="T66" fmla="*/ 275 w 408"/>
                  <a:gd name="T67" fmla="*/ 1 h 1"/>
                  <a:gd name="T68" fmla="*/ 283 w 408"/>
                  <a:gd name="T69" fmla="*/ 1 h 1"/>
                  <a:gd name="T70" fmla="*/ 292 w 408"/>
                  <a:gd name="T71" fmla="*/ 1 h 1"/>
                  <a:gd name="T72" fmla="*/ 300 w 408"/>
                  <a:gd name="T73" fmla="*/ 1 h 1"/>
                  <a:gd name="T74" fmla="*/ 308 w 408"/>
                  <a:gd name="T75" fmla="*/ 1 h 1"/>
                  <a:gd name="T76" fmla="*/ 317 w 408"/>
                  <a:gd name="T77" fmla="*/ 1 h 1"/>
                  <a:gd name="T78" fmla="*/ 325 w 408"/>
                  <a:gd name="T79" fmla="*/ 1 h 1"/>
                  <a:gd name="T80" fmla="*/ 333 w 408"/>
                  <a:gd name="T81" fmla="*/ 1 h 1"/>
                  <a:gd name="T82" fmla="*/ 342 w 408"/>
                  <a:gd name="T83" fmla="*/ 1 h 1"/>
                  <a:gd name="T84" fmla="*/ 350 w 408"/>
                  <a:gd name="T85" fmla="*/ 1 h 1"/>
                  <a:gd name="T86" fmla="*/ 358 w 408"/>
                  <a:gd name="T87" fmla="*/ 1 h 1"/>
                  <a:gd name="T88" fmla="*/ 367 w 408"/>
                  <a:gd name="T89" fmla="*/ 1 h 1"/>
                  <a:gd name="T90" fmla="*/ 375 w 408"/>
                  <a:gd name="T91" fmla="*/ 1 h 1"/>
                  <a:gd name="T92" fmla="*/ 383 w 408"/>
                  <a:gd name="T93" fmla="*/ 1 h 1"/>
                  <a:gd name="T94" fmla="*/ 392 w 408"/>
                  <a:gd name="T95" fmla="*/ 1 h 1"/>
                  <a:gd name="T96" fmla="*/ 400 w 408"/>
                  <a:gd name="T97" fmla="*/ 0 h 1"/>
                  <a:gd name="T98" fmla="*/ 408 w 408"/>
                  <a:gd name="T9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8" h="1">
                    <a:moveTo>
                      <a:pt x="0" y="1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2" y="1"/>
                    </a:lnTo>
                    <a:lnTo>
                      <a:pt x="50" y="1"/>
                    </a:lnTo>
                    <a:lnTo>
                      <a:pt x="58" y="1"/>
                    </a:lnTo>
                    <a:lnTo>
                      <a:pt x="66" y="1"/>
                    </a:lnTo>
                    <a:lnTo>
                      <a:pt x="75" y="1"/>
                    </a:lnTo>
                    <a:lnTo>
                      <a:pt x="83" y="1"/>
                    </a:lnTo>
                    <a:lnTo>
                      <a:pt x="91" y="1"/>
                    </a:lnTo>
                    <a:lnTo>
                      <a:pt x="100" y="1"/>
                    </a:lnTo>
                    <a:lnTo>
                      <a:pt x="108" y="1"/>
                    </a:lnTo>
                    <a:lnTo>
                      <a:pt x="117" y="1"/>
                    </a:lnTo>
                    <a:lnTo>
                      <a:pt x="125" y="1"/>
                    </a:lnTo>
                    <a:lnTo>
                      <a:pt x="133" y="1"/>
                    </a:lnTo>
                    <a:lnTo>
                      <a:pt x="142" y="1"/>
                    </a:lnTo>
                    <a:lnTo>
                      <a:pt x="150" y="1"/>
                    </a:lnTo>
                    <a:lnTo>
                      <a:pt x="158" y="1"/>
                    </a:lnTo>
                    <a:lnTo>
                      <a:pt x="167" y="1"/>
                    </a:lnTo>
                    <a:lnTo>
                      <a:pt x="175" y="1"/>
                    </a:lnTo>
                    <a:lnTo>
                      <a:pt x="183" y="1"/>
                    </a:lnTo>
                    <a:lnTo>
                      <a:pt x="191" y="1"/>
                    </a:lnTo>
                    <a:lnTo>
                      <a:pt x="200" y="1"/>
                    </a:lnTo>
                    <a:lnTo>
                      <a:pt x="208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3" y="1"/>
                    </a:lnTo>
                    <a:lnTo>
                      <a:pt x="242" y="1"/>
                    </a:lnTo>
                    <a:lnTo>
                      <a:pt x="250" y="1"/>
                    </a:lnTo>
                    <a:lnTo>
                      <a:pt x="258" y="1"/>
                    </a:lnTo>
                    <a:lnTo>
                      <a:pt x="267" y="1"/>
                    </a:lnTo>
                    <a:lnTo>
                      <a:pt x="275" y="1"/>
                    </a:lnTo>
                    <a:lnTo>
                      <a:pt x="283" y="1"/>
                    </a:lnTo>
                    <a:lnTo>
                      <a:pt x="292" y="1"/>
                    </a:lnTo>
                    <a:lnTo>
                      <a:pt x="300" y="1"/>
                    </a:lnTo>
                    <a:lnTo>
                      <a:pt x="308" y="1"/>
                    </a:lnTo>
                    <a:lnTo>
                      <a:pt x="317" y="1"/>
                    </a:lnTo>
                    <a:lnTo>
                      <a:pt x="325" y="1"/>
                    </a:lnTo>
                    <a:lnTo>
                      <a:pt x="333" y="1"/>
                    </a:lnTo>
                    <a:lnTo>
                      <a:pt x="342" y="1"/>
                    </a:lnTo>
                    <a:lnTo>
                      <a:pt x="350" y="1"/>
                    </a:lnTo>
                    <a:lnTo>
                      <a:pt x="358" y="1"/>
                    </a:lnTo>
                    <a:lnTo>
                      <a:pt x="367" y="1"/>
                    </a:lnTo>
                    <a:lnTo>
                      <a:pt x="375" y="1"/>
                    </a:lnTo>
                    <a:lnTo>
                      <a:pt x="383" y="1"/>
                    </a:lnTo>
                    <a:lnTo>
                      <a:pt x="392" y="1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4" name="Freeform 224"/>
              <p:cNvSpPr>
                <a:spLocks/>
              </p:cNvSpPr>
              <p:nvPr/>
            </p:nvSpPr>
            <p:spPr bwMode="auto">
              <a:xfrm>
                <a:off x="573088" y="-690563"/>
                <a:ext cx="649288" cy="285750"/>
              </a:xfrm>
              <a:custGeom>
                <a:avLst/>
                <a:gdLst>
                  <a:gd name="T0" fmla="*/ 0 w 409"/>
                  <a:gd name="T1" fmla="*/ 179 h 180"/>
                  <a:gd name="T2" fmla="*/ 9 w 409"/>
                  <a:gd name="T3" fmla="*/ 179 h 180"/>
                  <a:gd name="T4" fmla="*/ 17 w 409"/>
                  <a:gd name="T5" fmla="*/ 178 h 180"/>
                  <a:gd name="T6" fmla="*/ 25 w 409"/>
                  <a:gd name="T7" fmla="*/ 178 h 180"/>
                  <a:gd name="T8" fmla="*/ 34 w 409"/>
                  <a:gd name="T9" fmla="*/ 177 h 180"/>
                  <a:gd name="T10" fmla="*/ 42 w 409"/>
                  <a:gd name="T11" fmla="*/ 177 h 180"/>
                  <a:gd name="T12" fmla="*/ 51 w 409"/>
                  <a:gd name="T13" fmla="*/ 178 h 180"/>
                  <a:gd name="T14" fmla="*/ 59 w 409"/>
                  <a:gd name="T15" fmla="*/ 178 h 180"/>
                  <a:gd name="T16" fmla="*/ 67 w 409"/>
                  <a:gd name="T17" fmla="*/ 179 h 180"/>
                  <a:gd name="T18" fmla="*/ 75 w 409"/>
                  <a:gd name="T19" fmla="*/ 179 h 180"/>
                  <a:gd name="T20" fmla="*/ 84 w 409"/>
                  <a:gd name="T21" fmla="*/ 179 h 180"/>
                  <a:gd name="T22" fmla="*/ 92 w 409"/>
                  <a:gd name="T23" fmla="*/ 179 h 180"/>
                  <a:gd name="T24" fmla="*/ 100 w 409"/>
                  <a:gd name="T25" fmla="*/ 179 h 180"/>
                  <a:gd name="T26" fmla="*/ 109 w 409"/>
                  <a:gd name="T27" fmla="*/ 179 h 180"/>
                  <a:gd name="T28" fmla="*/ 117 w 409"/>
                  <a:gd name="T29" fmla="*/ 178 h 180"/>
                  <a:gd name="T30" fmla="*/ 125 w 409"/>
                  <a:gd name="T31" fmla="*/ 178 h 180"/>
                  <a:gd name="T32" fmla="*/ 134 w 409"/>
                  <a:gd name="T33" fmla="*/ 178 h 180"/>
                  <a:gd name="T34" fmla="*/ 142 w 409"/>
                  <a:gd name="T35" fmla="*/ 177 h 180"/>
                  <a:gd name="T36" fmla="*/ 150 w 409"/>
                  <a:gd name="T37" fmla="*/ 175 h 180"/>
                  <a:gd name="T38" fmla="*/ 159 w 409"/>
                  <a:gd name="T39" fmla="*/ 174 h 180"/>
                  <a:gd name="T40" fmla="*/ 167 w 409"/>
                  <a:gd name="T41" fmla="*/ 171 h 180"/>
                  <a:gd name="T42" fmla="*/ 176 w 409"/>
                  <a:gd name="T43" fmla="*/ 168 h 180"/>
                  <a:gd name="T44" fmla="*/ 184 w 409"/>
                  <a:gd name="T45" fmla="*/ 163 h 180"/>
                  <a:gd name="T46" fmla="*/ 192 w 409"/>
                  <a:gd name="T47" fmla="*/ 156 h 180"/>
                  <a:gd name="T48" fmla="*/ 200 w 409"/>
                  <a:gd name="T49" fmla="*/ 146 h 180"/>
                  <a:gd name="T50" fmla="*/ 209 w 409"/>
                  <a:gd name="T51" fmla="*/ 132 h 180"/>
                  <a:gd name="T52" fmla="*/ 217 w 409"/>
                  <a:gd name="T53" fmla="*/ 112 h 180"/>
                  <a:gd name="T54" fmla="*/ 225 w 409"/>
                  <a:gd name="T55" fmla="*/ 84 h 180"/>
                  <a:gd name="T56" fmla="*/ 234 w 409"/>
                  <a:gd name="T57" fmla="*/ 47 h 180"/>
                  <a:gd name="T58" fmla="*/ 242 w 409"/>
                  <a:gd name="T59" fmla="*/ 17 h 180"/>
                  <a:gd name="T60" fmla="*/ 250 w 409"/>
                  <a:gd name="T61" fmla="*/ 0 h 180"/>
                  <a:gd name="T62" fmla="*/ 259 w 409"/>
                  <a:gd name="T63" fmla="*/ 0 h 180"/>
                  <a:gd name="T64" fmla="*/ 267 w 409"/>
                  <a:gd name="T65" fmla="*/ 17 h 180"/>
                  <a:gd name="T66" fmla="*/ 276 w 409"/>
                  <a:gd name="T67" fmla="*/ 48 h 180"/>
                  <a:gd name="T68" fmla="*/ 284 w 409"/>
                  <a:gd name="T69" fmla="*/ 85 h 180"/>
                  <a:gd name="T70" fmla="*/ 292 w 409"/>
                  <a:gd name="T71" fmla="*/ 113 h 180"/>
                  <a:gd name="T72" fmla="*/ 301 w 409"/>
                  <a:gd name="T73" fmla="*/ 133 h 180"/>
                  <a:gd name="T74" fmla="*/ 309 w 409"/>
                  <a:gd name="T75" fmla="*/ 147 h 180"/>
                  <a:gd name="T76" fmla="*/ 317 w 409"/>
                  <a:gd name="T77" fmla="*/ 157 h 180"/>
                  <a:gd name="T78" fmla="*/ 325 w 409"/>
                  <a:gd name="T79" fmla="*/ 164 h 180"/>
                  <a:gd name="T80" fmla="*/ 334 w 409"/>
                  <a:gd name="T81" fmla="*/ 169 h 180"/>
                  <a:gd name="T82" fmla="*/ 342 w 409"/>
                  <a:gd name="T83" fmla="*/ 172 h 180"/>
                  <a:gd name="T84" fmla="*/ 350 w 409"/>
                  <a:gd name="T85" fmla="*/ 174 h 180"/>
                  <a:gd name="T86" fmla="*/ 359 w 409"/>
                  <a:gd name="T87" fmla="*/ 176 h 180"/>
                  <a:gd name="T88" fmla="*/ 367 w 409"/>
                  <a:gd name="T89" fmla="*/ 178 h 180"/>
                  <a:gd name="T90" fmla="*/ 376 w 409"/>
                  <a:gd name="T91" fmla="*/ 178 h 180"/>
                  <a:gd name="T92" fmla="*/ 384 w 409"/>
                  <a:gd name="T93" fmla="*/ 179 h 180"/>
                  <a:gd name="T94" fmla="*/ 392 w 409"/>
                  <a:gd name="T95" fmla="*/ 179 h 180"/>
                  <a:gd name="T96" fmla="*/ 401 w 409"/>
                  <a:gd name="T97" fmla="*/ 180 h 180"/>
                  <a:gd name="T98" fmla="*/ 409 w 409"/>
                  <a:gd name="T9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180">
                    <a:moveTo>
                      <a:pt x="0" y="179"/>
                    </a:moveTo>
                    <a:lnTo>
                      <a:pt x="9" y="179"/>
                    </a:lnTo>
                    <a:lnTo>
                      <a:pt x="17" y="178"/>
                    </a:lnTo>
                    <a:lnTo>
                      <a:pt x="25" y="178"/>
                    </a:lnTo>
                    <a:lnTo>
                      <a:pt x="34" y="177"/>
                    </a:lnTo>
                    <a:lnTo>
                      <a:pt x="42" y="177"/>
                    </a:lnTo>
                    <a:lnTo>
                      <a:pt x="51" y="178"/>
                    </a:lnTo>
                    <a:lnTo>
                      <a:pt x="59" y="178"/>
                    </a:lnTo>
                    <a:lnTo>
                      <a:pt x="67" y="179"/>
                    </a:lnTo>
                    <a:lnTo>
                      <a:pt x="75" y="179"/>
                    </a:lnTo>
                    <a:lnTo>
                      <a:pt x="84" y="179"/>
                    </a:lnTo>
                    <a:lnTo>
                      <a:pt x="92" y="179"/>
                    </a:lnTo>
                    <a:lnTo>
                      <a:pt x="100" y="179"/>
                    </a:lnTo>
                    <a:lnTo>
                      <a:pt x="109" y="179"/>
                    </a:lnTo>
                    <a:lnTo>
                      <a:pt x="117" y="178"/>
                    </a:lnTo>
                    <a:lnTo>
                      <a:pt x="125" y="178"/>
                    </a:lnTo>
                    <a:lnTo>
                      <a:pt x="134" y="178"/>
                    </a:lnTo>
                    <a:lnTo>
                      <a:pt x="142" y="177"/>
                    </a:lnTo>
                    <a:lnTo>
                      <a:pt x="150" y="175"/>
                    </a:lnTo>
                    <a:lnTo>
                      <a:pt x="159" y="174"/>
                    </a:lnTo>
                    <a:lnTo>
                      <a:pt x="167" y="171"/>
                    </a:lnTo>
                    <a:lnTo>
                      <a:pt x="176" y="168"/>
                    </a:lnTo>
                    <a:lnTo>
                      <a:pt x="184" y="163"/>
                    </a:lnTo>
                    <a:lnTo>
                      <a:pt x="192" y="156"/>
                    </a:lnTo>
                    <a:lnTo>
                      <a:pt x="200" y="146"/>
                    </a:lnTo>
                    <a:lnTo>
                      <a:pt x="209" y="132"/>
                    </a:lnTo>
                    <a:lnTo>
                      <a:pt x="217" y="112"/>
                    </a:lnTo>
                    <a:lnTo>
                      <a:pt x="225" y="84"/>
                    </a:lnTo>
                    <a:lnTo>
                      <a:pt x="234" y="47"/>
                    </a:lnTo>
                    <a:lnTo>
                      <a:pt x="242" y="17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17"/>
                    </a:lnTo>
                    <a:lnTo>
                      <a:pt x="276" y="48"/>
                    </a:lnTo>
                    <a:lnTo>
                      <a:pt x="284" y="85"/>
                    </a:lnTo>
                    <a:lnTo>
                      <a:pt x="292" y="113"/>
                    </a:lnTo>
                    <a:lnTo>
                      <a:pt x="301" y="133"/>
                    </a:lnTo>
                    <a:lnTo>
                      <a:pt x="309" y="147"/>
                    </a:lnTo>
                    <a:lnTo>
                      <a:pt x="317" y="157"/>
                    </a:lnTo>
                    <a:lnTo>
                      <a:pt x="325" y="164"/>
                    </a:lnTo>
                    <a:lnTo>
                      <a:pt x="334" y="169"/>
                    </a:lnTo>
                    <a:lnTo>
                      <a:pt x="342" y="172"/>
                    </a:lnTo>
                    <a:lnTo>
                      <a:pt x="350" y="174"/>
                    </a:lnTo>
                    <a:lnTo>
                      <a:pt x="359" y="176"/>
                    </a:lnTo>
                    <a:lnTo>
                      <a:pt x="367" y="178"/>
                    </a:lnTo>
                    <a:lnTo>
                      <a:pt x="376" y="178"/>
                    </a:lnTo>
                    <a:lnTo>
                      <a:pt x="384" y="179"/>
                    </a:lnTo>
                    <a:lnTo>
                      <a:pt x="392" y="179"/>
                    </a:lnTo>
                    <a:lnTo>
                      <a:pt x="401" y="180"/>
                    </a:lnTo>
                    <a:lnTo>
                      <a:pt x="409" y="18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5" name="Freeform 225"/>
              <p:cNvSpPr>
                <a:spLocks/>
              </p:cNvSpPr>
              <p:nvPr/>
            </p:nvSpPr>
            <p:spPr bwMode="auto">
              <a:xfrm>
                <a:off x="1222375" y="-4048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6" name="Freeform 226"/>
              <p:cNvSpPr>
                <a:spLocks/>
              </p:cNvSpPr>
              <p:nvPr/>
            </p:nvSpPr>
            <p:spPr bwMode="auto">
              <a:xfrm>
                <a:off x="1870075" y="-4048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7" name="Freeform 227"/>
              <p:cNvSpPr>
                <a:spLocks/>
              </p:cNvSpPr>
              <p:nvPr/>
            </p:nvSpPr>
            <p:spPr bwMode="auto">
              <a:xfrm>
                <a:off x="2519363" y="-4048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8" name="Freeform 228"/>
              <p:cNvSpPr>
                <a:spLocks/>
              </p:cNvSpPr>
              <p:nvPr/>
            </p:nvSpPr>
            <p:spPr bwMode="auto">
              <a:xfrm>
                <a:off x="-714375" y="-5842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09" name="Freeform 229"/>
              <p:cNvSpPr>
                <a:spLocks/>
              </p:cNvSpPr>
              <p:nvPr/>
            </p:nvSpPr>
            <p:spPr bwMode="auto">
              <a:xfrm>
                <a:off x="-74613" y="-709613"/>
                <a:ext cx="647700" cy="125413"/>
              </a:xfrm>
              <a:custGeom>
                <a:avLst/>
                <a:gdLst>
                  <a:gd name="T0" fmla="*/ 0 w 408"/>
                  <a:gd name="T1" fmla="*/ 79 h 79"/>
                  <a:gd name="T2" fmla="*/ 8 w 408"/>
                  <a:gd name="T3" fmla="*/ 79 h 79"/>
                  <a:gd name="T4" fmla="*/ 17 w 408"/>
                  <a:gd name="T5" fmla="*/ 79 h 79"/>
                  <a:gd name="T6" fmla="*/ 25 w 408"/>
                  <a:gd name="T7" fmla="*/ 79 h 79"/>
                  <a:gd name="T8" fmla="*/ 33 w 408"/>
                  <a:gd name="T9" fmla="*/ 79 h 79"/>
                  <a:gd name="T10" fmla="*/ 42 w 408"/>
                  <a:gd name="T11" fmla="*/ 79 h 79"/>
                  <a:gd name="T12" fmla="*/ 50 w 408"/>
                  <a:gd name="T13" fmla="*/ 79 h 79"/>
                  <a:gd name="T14" fmla="*/ 58 w 408"/>
                  <a:gd name="T15" fmla="*/ 79 h 79"/>
                  <a:gd name="T16" fmla="*/ 66 w 408"/>
                  <a:gd name="T17" fmla="*/ 79 h 79"/>
                  <a:gd name="T18" fmla="*/ 75 w 408"/>
                  <a:gd name="T19" fmla="*/ 79 h 79"/>
                  <a:gd name="T20" fmla="*/ 83 w 408"/>
                  <a:gd name="T21" fmla="*/ 79 h 79"/>
                  <a:gd name="T22" fmla="*/ 91 w 408"/>
                  <a:gd name="T23" fmla="*/ 79 h 79"/>
                  <a:gd name="T24" fmla="*/ 100 w 408"/>
                  <a:gd name="T25" fmla="*/ 79 h 79"/>
                  <a:gd name="T26" fmla="*/ 108 w 408"/>
                  <a:gd name="T27" fmla="*/ 79 h 79"/>
                  <a:gd name="T28" fmla="*/ 117 w 408"/>
                  <a:gd name="T29" fmla="*/ 79 h 79"/>
                  <a:gd name="T30" fmla="*/ 125 w 408"/>
                  <a:gd name="T31" fmla="*/ 79 h 79"/>
                  <a:gd name="T32" fmla="*/ 133 w 408"/>
                  <a:gd name="T33" fmla="*/ 79 h 79"/>
                  <a:gd name="T34" fmla="*/ 142 w 408"/>
                  <a:gd name="T35" fmla="*/ 79 h 79"/>
                  <a:gd name="T36" fmla="*/ 150 w 408"/>
                  <a:gd name="T37" fmla="*/ 79 h 79"/>
                  <a:gd name="T38" fmla="*/ 158 w 408"/>
                  <a:gd name="T39" fmla="*/ 78 h 79"/>
                  <a:gd name="T40" fmla="*/ 167 w 408"/>
                  <a:gd name="T41" fmla="*/ 78 h 79"/>
                  <a:gd name="T42" fmla="*/ 175 w 408"/>
                  <a:gd name="T43" fmla="*/ 78 h 79"/>
                  <a:gd name="T44" fmla="*/ 183 w 408"/>
                  <a:gd name="T45" fmla="*/ 77 h 79"/>
                  <a:gd name="T46" fmla="*/ 191 w 408"/>
                  <a:gd name="T47" fmla="*/ 76 h 79"/>
                  <a:gd name="T48" fmla="*/ 200 w 408"/>
                  <a:gd name="T49" fmla="*/ 76 h 79"/>
                  <a:gd name="T50" fmla="*/ 208 w 408"/>
                  <a:gd name="T51" fmla="*/ 74 h 79"/>
                  <a:gd name="T52" fmla="*/ 217 w 408"/>
                  <a:gd name="T53" fmla="*/ 73 h 79"/>
                  <a:gd name="T54" fmla="*/ 225 w 408"/>
                  <a:gd name="T55" fmla="*/ 73 h 79"/>
                  <a:gd name="T56" fmla="*/ 233 w 408"/>
                  <a:gd name="T57" fmla="*/ 73 h 79"/>
                  <a:gd name="T58" fmla="*/ 242 w 408"/>
                  <a:gd name="T59" fmla="*/ 74 h 79"/>
                  <a:gd name="T60" fmla="*/ 250 w 408"/>
                  <a:gd name="T61" fmla="*/ 75 h 79"/>
                  <a:gd name="T62" fmla="*/ 258 w 408"/>
                  <a:gd name="T63" fmla="*/ 76 h 79"/>
                  <a:gd name="T64" fmla="*/ 267 w 408"/>
                  <a:gd name="T65" fmla="*/ 76 h 79"/>
                  <a:gd name="T66" fmla="*/ 275 w 408"/>
                  <a:gd name="T67" fmla="*/ 76 h 79"/>
                  <a:gd name="T68" fmla="*/ 283 w 408"/>
                  <a:gd name="T69" fmla="*/ 76 h 79"/>
                  <a:gd name="T70" fmla="*/ 292 w 408"/>
                  <a:gd name="T71" fmla="*/ 76 h 79"/>
                  <a:gd name="T72" fmla="*/ 300 w 408"/>
                  <a:gd name="T73" fmla="*/ 76 h 79"/>
                  <a:gd name="T74" fmla="*/ 308 w 408"/>
                  <a:gd name="T75" fmla="*/ 76 h 79"/>
                  <a:gd name="T76" fmla="*/ 317 w 408"/>
                  <a:gd name="T77" fmla="*/ 75 h 79"/>
                  <a:gd name="T78" fmla="*/ 325 w 408"/>
                  <a:gd name="T79" fmla="*/ 74 h 79"/>
                  <a:gd name="T80" fmla="*/ 333 w 408"/>
                  <a:gd name="T81" fmla="*/ 73 h 79"/>
                  <a:gd name="T82" fmla="*/ 342 w 408"/>
                  <a:gd name="T83" fmla="*/ 72 h 79"/>
                  <a:gd name="T84" fmla="*/ 350 w 408"/>
                  <a:gd name="T85" fmla="*/ 69 h 79"/>
                  <a:gd name="T86" fmla="*/ 358 w 408"/>
                  <a:gd name="T87" fmla="*/ 66 h 79"/>
                  <a:gd name="T88" fmla="*/ 367 w 408"/>
                  <a:gd name="T89" fmla="*/ 62 h 79"/>
                  <a:gd name="T90" fmla="*/ 375 w 408"/>
                  <a:gd name="T91" fmla="*/ 56 h 79"/>
                  <a:gd name="T92" fmla="*/ 383 w 408"/>
                  <a:gd name="T93" fmla="*/ 48 h 79"/>
                  <a:gd name="T94" fmla="*/ 392 w 408"/>
                  <a:gd name="T95" fmla="*/ 37 h 79"/>
                  <a:gd name="T96" fmla="*/ 400 w 408"/>
                  <a:gd name="T97" fmla="*/ 21 h 79"/>
                  <a:gd name="T98" fmla="*/ 408 w 408"/>
                  <a:gd name="T9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8" h="79">
                    <a:moveTo>
                      <a:pt x="0" y="79"/>
                    </a:moveTo>
                    <a:lnTo>
                      <a:pt x="8" y="79"/>
                    </a:lnTo>
                    <a:lnTo>
                      <a:pt x="17" y="79"/>
                    </a:lnTo>
                    <a:lnTo>
                      <a:pt x="25" y="79"/>
                    </a:lnTo>
                    <a:lnTo>
                      <a:pt x="33" y="79"/>
                    </a:lnTo>
                    <a:lnTo>
                      <a:pt x="42" y="79"/>
                    </a:lnTo>
                    <a:lnTo>
                      <a:pt x="50" y="79"/>
                    </a:lnTo>
                    <a:lnTo>
                      <a:pt x="58" y="79"/>
                    </a:lnTo>
                    <a:lnTo>
                      <a:pt x="66" y="79"/>
                    </a:lnTo>
                    <a:lnTo>
                      <a:pt x="75" y="79"/>
                    </a:lnTo>
                    <a:lnTo>
                      <a:pt x="83" y="79"/>
                    </a:lnTo>
                    <a:lnTo>
                      <a:pt x="91" y="79"/>
                    </a:lnTo>
                    <a:lnTo>
                      <a:pt x="100" y="79"/>
                    </a:lnTo>
                    <a:lnTo>
                      <a:pt x="108" y="79"/>
                    </a:lnTo>
                    <a:lnTo>
                      <a:pt x="117" y="79"/>
                    </a:lnTo>
                    <a:lnTo>
                      <a:pt x="125" y="79"/>
                    </a:lnTo>
                    <a:lnTo>
                      <a:pt x="133" y="79"/>
                    </a:lnTo>
                    <a:lnTo>
                      <a:pt x="142" y="79"/>
                    </a:lnTo>
                    <a:lnTo>
                      <a:pt x="150" y="79"/>
                    </a:lnTo>
                    <a:lnTo>
                      <a:pt x="158" y="78"/>
                    </a:lnTo>
                    <a:lnTo>
                      <a:pt x="167" y="78"/>
                    </a:lnTo>
                    <a:lnTo>
                      <a:pt x="175" y="78"/>
                    </a:lnTo>
                    <a:lnTo>
                      <a:pt x="183" y="77"/>
                    </a:lnTo>
                    <a:lnTo>
                      <a:pt x="191" y="76"/>
                    </a:lnTo>
                    <a:lnTo>
                      <a:pt x="200" y="76"/>
                    </a:lnTo>
                    <a:lnTo>
                      <a:pt x="208" y="74"/>
                    </a:lnTo>
                    <a:lnTo>
                      <a:pt x="217" y="73"/>
                    </a:lnTo>
                    <a:lnTo>
                      <a:pt x="225" y="73"/>
                    </a:lnTo>
                    <a:lnTo>
                      <a:pt x="233" y="73"/>
                    </a:lnTo>
                    <a:lnTo>
                      <a:pt x="242" y="74"/>
                    </a:lnTo>
                    <a:lnTo>
                      <a:pt x="250" y="75"/>
                    </a:lnTo>
                    <a:lnTo>
                      <a:pt x="258" y="76"/>
                    </a:lnTo>
                    <a:lnTo>
                      <a:pt x="267" y="76"/>
                    </a:lnTo>
                    <a:lnTo>
                      <a:pt x="275" y="76"/>
                    </a:lnTo>
                    <a:lnTo>
                      <a:pt x="283" y="76"/>
                    </a:lnTo>
                    <a:lnTo>
                      <a:pt x="292" y="76"/>
                    </a:lnTo>
                    <a:lnTo>
                      <a:pt x="300" y="76"/>
                    </a:lnTo>
                    <a:lnTo>
                      <a:pt x="308" y="76"/>
                    </a:lnTo>
                    <a:lnTo>
                      <a:pt x="317" y="75"/>
                    </a:lnTo>
                    <a:lnTo>
                      <a:pt x="325" y="74"/>
                    </a:lnTo>
                    <a:lnTo>
                      <a:pt x="333" y="73"/>
                    </a:lnTo>
                    <a:lnTo>
                      <a:pt x="342" y="72"/>
                    </a:lnTo>
                    <a:lnTo>
                      <a:pt x="350" y="69"/>
                    </a:lnTo>
                    <a:lnTo>
                      <a:pt x="358" y="66"/>
                    </a:lnTo>
                    <a:lnTo>
                      <a:pt x="367" y="62"/>
                    </a:lnTo>
                    <a:lnTo>
                      <a:pt x="375" y="56"/>
                    </a:lnTo>
                    <a:lnTo>
                      <a:pt x="383" y="48"/>
                    </a:lnTo>
                    <a:lnTo>
                      <a:pt x="392" y="37"/>
                    </a:lnTo>
                    <a:lnTo>
                      <a:pt x="400" y="21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0" name="Freeform 230"/>
              <p:cNvSpPr>
                <a:spLocks/>
              </p:cNvSpPr>
              <p:nvPr/>
            </p:nvSpPr>
            <p:spPr bwMode="auto">
              <a:xfrm>
                <a:off x="573088" y="-863600"/>
                <a:ext cx="649288" cy="279400"/>
              </a:xfrm>
              <a:custGeom>
                <a:avLst/>
                <a:gdLst>
                  <a:gd name="T0" fmla="*/ 0 w 409"/>
                  <a:gd name="T1" fmla="*/ 97 h 176"/>
                  <a:gd name="T2" fmla="*/ 9 w 409"/>
                  <a:gd name="T3" fmla="*/ 68 h 176"/>
                  <a:gd name="T4" fmla="*/ 17 w 409"/>
                  <a:gd name="T5" fmla="*/ 32 h 176"/>
                  <a:gd name="T6" fmla="*/ 25 w 409"/>
                  <a:gd name="T7" fmla="*/ 8 h 176"/>
                  <a:gd name="T8" fmla="*/ 34 w 409"/>
                  <a:gd name="T9" fmla="*/ 0 h 176"/>
                  <a:gd name="T10" fmla="*/ 42 w 409"/>
                  <a:gd name="T11" fmla="*/ 12 h 176"/>
                  <a:gd name="T12" fmla="*/ 51 w 409"/>
                  <a:gd name="T13" fmla="*/ 39 h 176"/>
                  <a:gd name="T14" fmla="*/ 59 w 409"/>
                  <a:gd name="T15" fmla="*/ 75 h 176"/>
                  <a:gd name="T16" fmla="*/ 67 w 409"/>
                  <a:gd name="T17" fmla="*/ 103 h 176"/>
                  <a:gd name="T18" fmla="*/ 75 w 409"/>
                  <a:gd name="T19" fmla="*/ 124 h 176"/>
                  <a:gd name="T20" fmla="*/ 84 w 409"/>
                  <a:gd name="T21" fmla="*/ 138 h 176"/>
                  <a:gd name="T22" fmla="*/ 92 w 409"/>
                  <a:gd name="T23" fmla="*/ 149 h 176"/>
                  <a:gd name="T24" fmla="*/ 100 w 409"/>
                  <a:gd name="T25" fmla="*/ 157 h 176"/>
                  <a:gd name="T26" fmla="*/ 109 w 409"/>
                  <a:gd name="T27" fmla="*/ 162 h 176"/>
                  <a:gd name="T28" fmla="*/ 117 w 409"/>
                  <a:gd name="T29" fmla="*/ 167 h 176"/>
                  <a:gd name="T30" fmla="*/ 125 w 409"/>
                  <a:gd name="T31" fmla="*/ 169 h 176"/>
                  <a:gd name="T32" fmla="*/ 134 w 409"/>
                  <a:gd name="T33" fmla="*/ 172 h 176"/>
                  <a:gd name="T34" fmla="*/ 142 w 409"/>
                  <a:gd name="T35" fmla="*/ 173 h 176"/>
                  <a:gd name="T36" fmla="*/ 150 w 409"/>
                  <a:gd name="T37" fmla="*/ 175 h 176"/>
                  <a:gd name="T38" fmla="*/ 159 w 409"/>
                  <a:gd name="T39" fmla="*/ 175 h 176"/>
                  <a:gd name="T40" fmla="*/ 167 w 409"/>
                  <a:gd name="T41" fmla="*/ 176 h 176"/>
                  <a:gd name="T42" fmla="*/ 176 w 409"/>
                  <a:gd name="T43" fmla="*/ 176 h 176"/>
                  <a:gd name="T44" fmla="*/ 184 w 409"/>
                  <a:gd name="T45" fmla="*/ 176 h 176"/>
                  <a:gd name="T46" fmla="*/ 192 w 409"/>
                  <a:gd name="T47" fmla="*/ 176 h 176"/>
                  <a:gd name="T48" fmla="*/ 200 w 409"/>
                  <a:gd name="T49" fmla="*/ 176 h 176"/>
                  <a:gd name="T50" fmla="*/ 209 w 409"/>
                  <a:gd name="T51" fmla="*/ 176 h 176"/>
                  <a:gd name="T52" fmla="*/ 217 w 409"/>
                  <a:gd name="T53" fmla="*/ 175 h 176"/>
                  <a:gd name="T54" fmla="*/ 225 w 409"/>
                  <a:gd name="T55" fmla="*/ 175 h 176"/>
                  <a:gd name="T56" fmla="*/ 234 w 409"/>
                  <a:gd name="T57" fmla="*/ 173 h 176"/>
                  <a:gd name="T58" fmla="*/ 242 w 409"/>
                  <a:gd name="T59" fmla="*/ 173 h 176"/>
                  <a:gd name="T60" fmla="*/ 250 w 409"/>
                  <a:gd name="T61" fmla="*/ 172 h 176"/>
                  <a:gd name="T62" fmla="*/ 259 w 409"/>
                  <a:gd name="T63" fmla="*/ 172 h 176"/>
                  <a:gd name="T64" fmla="*/ 267 w 409"/>
                  <a:gd name="T65" fmla="*/ 172 h 176"/>
                  <a:gd name="T66" fmla="*/ 276 w 409"/>
                  <a:gd name="T67" fmla="*/ 173 h 176"/>
                  <a:gd name="T68" fmla="*/ 284 w 409"/>
                  <a:gd name="T69" fmla="*/ 174 h 176"/>
                  <a:gd name="T70" fmla="*/ 292 w 409"/>
                  <a:gd name="T71" fmla="*/ 174 h 176"/>
                  <a:gd name="T72" fmla="*/ 301 w 409"/>
                  <a:gd name="T73" fmla="*/ 175 h 176"/>
                  <a:gd name="T74" fmla="*/ 309 w 409"/>
                  <a:gd name="T75" fmla="*/ 175 h 176"/>
                  <a:gd name="T76" fmla="*/ 317 w 409"/>
                  <a:gd name="T77" fmla="*/ 175 h 176"/>
                  <a:gd name="T78" fmla="*/ 325 w 409"/>
                  <a:gd name="T79" fmla="*/ 176 h 176"/>
                  <a:gd name="T80" fmla="*/ 334 w 409"/>
                  <a:gd name="T81" fmla="*/ 176 h 176"/>
                  <a:gd name="T82" fmla="*/ 342 w 409"/>
                  <a:gd name="T83" fmla="*/ 176 h 176"/>
                  <a:gd name="T84" fmla="*/ 350 w 409"/>
                  <a:gd name="T85" fmla="*/ 176 h 176"/>
                  <a:gd name="T86" fmla="*/ 359 w 409"/>
                  <a:gd name="T87" fmla="*/ 176 h 176"/>
                  <a:gd name="T88" fmla="*/ 367 w 409"/>
                  <a:gd name="T89" fmla="*/ 176 h 176"/>
                  <a:gd name="T90" fmla="*/ 376 w 409"/>
                  <a:gd name="T91" fmla="*/ 176 h 176"/>
                  <a:gd name="T92" fmla="*/ 384 w 409"/>
                  <a:gd name="T93" fmla="*/ 176 h 176"/>
                  <a:gd name="T94" fmla="*/ 392 w 409"/>
                  <a:gd name="T95" fmla="*/ 176 h 176"/>
                  <a:gd name="T96" fmla="*/ 401 w 409"/>
                  <a:gd name="T97" fmla="*/ 176 h 176"/>
                  <a:gd name="T98" fmla="*/ 409 w 409"/>
                  <a:gd name="T9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" h="176">
                    <a:moveTo>
                      <a:pt x="0" y="97"/>
                    </a:moveTo>
                    <a:lnTo>
                      <a:pt x="9" y="68"/>
                    </a:lnTo>
                    <a:lnTo>
                      <a:pt x="17" y="32"/>
                    </a:lnTo>
                    <a:lnTo>
                      <a:pt x="25" y="8"/>
                    </a:lnTo>
                    <a:lnTo>
                      <a:pt x="34" y="0"/>
                    </a:lnTo>
                    <a:lnTo>
                      <a:pt x="42" y="12"/>
                    </a:lnTo>
                    <a:lnTo>
                      <a:pt x="51" y="39"/>
                    </a:lnTo>
                    <a:lnTo>
                      <a:pt x="59" y="75"/>
                    </a:lnTo>
                    <a:lnTo>
                      <a:pt x="67" y="103"/>
                    </a:lnTo>
                    <a:lnTo>
                      <a:pt x="75" y="124"/>
                    </a:lnTo>
                    <a:lnTo>
                      <a:pt x="84" y="138"/>
                    </a:lnTo>
                    <a:lnTo>
                      <a:pt x="92" y="149"/>
                    </a:lnTo>
                    <a:lnTo>
                      <a:pt x="100" y="157"/>
                    </a:lnTo>
                    <a:lnTo>
                      <a:pt x="109" y="162"/>
                    </a:lnTo>
                    <a:lnTo>
                      <a:pt x="117" y="167"/>
                    </a:lnTo>
                    <a:lnTo>
                      <a:pt x="125" y="169"/>
                    </a:lnTo>
                    <a:lnTo>
                      <a:pt x="134" y="172"/>
                    </a:lnTo>
                    <a:lnTo>
                      <a:pt x="142" y="173"/>
                    </a:lnTo>
                    <a:lnTo>
                      <a:pt x="150" y="175"/>
                    </a:lnTo>
                    <a:lnTo>
                      <a:pt x="159" y="175"/>
                    </a:lnTo>
                    <a:lnTo>
                      <a:pt x="167" y="176"/>
                    </a:lnTo>
                    <a:lnTo>
                      <a:pt x="176" y="176"/>
                    </a:lnTo>
                    <a:lnTo>
                      <a:pt x="184" y="176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9" y="176"/>
                    </a:lnTo>
                    <a:lnTo>
                      <a:pt x="217" y="175"/>
                    </a:lnTo>
                    <a:lnTo>
                      <a:pt x="225" y="175"/>
                    </a:lnTo>
                    <a:lnTo>
                      <a:pt x="234" y="173"/>
                    </a:lnTo>
                    <a:lnTo>
                      <a:pt x="242" y="173"/>
                    </a:lnTo>
                    <a:lnTo>
                      <a:pt x="250" y="172"/>
                    </a:lnTo>
                    <a:lnTo>
                      <a:pt x="259" y="172"/>
                    </a:lnTo>
                    <a:lnTo>
                      <a:pt x="267" y="172"/>
                    </a:lnTo>
                    <a:lnTo>
                      <a:pt x="276" y="173"/>
                    </a:lnTo>
                    <a:lnTo>
                      <a:pt x="284" y="174"/>
                    </a:lnTo>
                    <a:lnTo>
                      <a:pt x="292" y="174"/>
                    </a:lnTo>
                    <a:lnTo>
                      <a:pt x="301" y="175"/>
                    </a:lnTo>
                    <a:lnTo>
                      <a:pt x="309" y="175"/>
                    </a:lnTo>
                    <a:lnTo>
                      <a:pt x="317" y="175"/>
                    </a:lnTo>
                    <a:lnTo>
                      <a:pt x="325" y="176"/>
                    </a:lnTo>
                    <a:lnTo>
                      <a:pt x="334" y="176"/>
                    </a:lnTo>
                    <a:lnTo>
                      <a:pt x="342" y="176"/>
                    </a:lnTo>
                    <a:lnTo>
                      <a:pt x="350" y="176"/>
                    </a:lnTo>
                    <a:lnTo>
                      <a:pt x="359" y="176"/>
                    </a:lnTo>
                    <a:lnTo>
                      <a:pt x="367" y="176"/>
                    </a:lnTo>
                    <a:lnTo>
                      <a:pt x="376" y="176"/>
                    </a:lnTo>
                    <a:lnTo>
                      <a:pt x="384" y="176"/>
                    </a:lnTo>
                    <a:lnTo>
                      <a:pt x="392" y="176"/>
                    </a:lnTo>
                    <a:lnTo>
                      <a:pt x="401" y="176"/>
                    </a:lnTo>
                    <a:lnTo>
                      <a:pt x="409" y="176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1" name="Freeform 231"/>
              <p:cNvSpPr>
                <a:spLocks/>
              </p:cNvSpPr>
              <p:nvPr/>
            </p:nvSpPr>
            <p:spPr bwMode="auto">
              <a:xfrm>
                <a:off x="1222375" y="-5842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2" name="Freeform 232"/>
              <p:cNvSpPr>
                <a:spLocks/>
              </p:cNvSpPr>
              <p:nvPr/>
            </p:nvSpPr>
            <p:spPr bwMode="auto">
              <a:xfrm>
                <a:off x="1870075" y="-5842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3" name="Freeform 233"/>
              <p:cNvSpPr>
                <a:spLocks/>
              </p:cNvSpPr>
              <p:nvPr/>
            </p:nvSpPr>
            <p:spPr bwMode="auto">
              <a:xfrm>
                <a:off x="2519363" y="-5842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4" name="Freeform 234"/>
              <p:cNvSpPr>
                <a:spLocks/>
              </p:cNvSpPr>
              <p:nvPr/>
            </p:nvSpPr>
            <p:spPr bwMode="auto">
              <a:xfrm>
                <a:off x="-714375" y="-72866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5" name="Freeform 235"/>
              <p:cNvSpPr>
                <a:spLocks/>
              </p:cNvSpPr>
              <p:nvPr/>
            </p:nvSpPr>
            <p:spPr bwMode="auto">
              <a:xfrm>
                <a:off x="-74613" y="-72866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6" name="Freeform 236"/>
              <p:cNvSpPr>
                <a:spLocks/>
              </p:cNvSpPr>
              <p:nvPr/>
            </p:nvSpPr>
            <p:spPr bwMode="auto">
              <a:xfrm>
                <a:off x="573088" y="-72866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7" name="Freeform 237"/>
              <p:cNvSpPr>
                <a:spLocks/>
              </p:cNvSpPr>
              <p:nvPr/>
            </p:nvSpPr>
            <p:spPr bwMode="auto">
              <a:xfrm>
                <a:off x="1222375" y="-72866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8" name="Freeform 238"/>
              <p:cNvSpPr>
                <a:spLocks/>
              </p:cNvSpPr>
              <p:nvPr/>
            </p:nvSpPr>
            <p:spPr bwMode="auto">
              <a:xfrm>
                <a:off x="1870075" y="-72866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19" name="Freeform 239"/>
              <p:cNvSpPr>
                <a:spLocks/>
              </p:cNvSpPr>
              <p:nvPr/>
            </p:nvSpPr>
            <p:spPr bwMode="auto">
              <a:xfrm>
                <a:off x="2519363" y="-731838"/>
                <a:ext cx="455613" cy="3175"/>
              </a:xfrm>
              <a:custGeom>
                <a:avLst/>
                <a:gdLst>
                  <a:gd name="T0" fmla="*/ 0 w 287"/>
                  <a:gd name="T1" fmla="*/ 2 h 2"/>
                  <a:gd name="T2" fmla="*/ 8 w 287"/>
                  <a:gd name="T3" fmla="*/ 2 h 2"/>
                  <a:gd name="T4" fmla="*/ 17 w 287"/>
                  <a:gd name="T5" fmla="*/ 2 h 2"/>
                  <a:gd name="T6" fmla="*/ 25 w 287"/>
                  <a:gd name="T7" fmla="*/ 2 h 2"/>
                  <a:gd name="T8" fmla="*/ 33 w 287"/>
                  <a:gd name="T9" fmla="*/ 2 h 2"/>
                  <a:gd name="T10" fmla="*/ 42 w 287"/>
                  <a:gd name="T11" fmla="*/ 2 h 2"/>
                  <a:gd name="T12" fmla="*/ 50 w 287"/>
                  <a:gd name="T13" fmla="*/ 2 h 2"/>
                  <a:gd name="T14" fmla="*/ 58 w 287"/>
                  <a:gd name="T15" fmla="*/ 2 h 2"/>
                  <a:gd name="T16" fmla="*/ 67 w 287"/>
                  <a:gd name="T17" fmla="*/ 2 h 2"/>
                  <a:gd name="T18" fmla="*/ 75 w 287"/>
                  <a:gd name="T19" fmla="*/ 2 h 2"/>
                  <a:gd name="T20" fmla="*/ 83 w 287"/>
                  <a:gd name="T21" fmla="*/ 2 h 2"/>
                  <a:gd name="T22" fmla="*/ 92 w 287"/>
                  <a:gd name="T23" fmla="*/ 2 h 2"/>
                  <a:gd name="T24" fmla="*/ 100 w 287"/>
                  <a:gd name="T25" fmla="*/ 2 h 2"/>
                  <a:gd name="T26" fmla="*/ 108 w 287"/>
                  <a:gd name="T27" fmla="*/ 1 h 2"/>
                  <a:gd name="T28" fmla="*/ 117 w 287"/>
                  <a:gd name="T29" fmla="*/ 1 h 2"/>
                  <a:gd name="T30" fmla="*/ 125 w 287"/>
                  <a:gd name="T31" fmla="*/ 2 h 2"/>
                  <a:gd name="T32" fmla="*/ 133 w 287"/>
                  <a:gd name="T33" fmla="*/ 2 h 2"/>
                  <a:gd name="T34" fmla="*/ 142 w 287"/>
                  <a:gd name="T35" fmla="*/ 2 h 2"/>
                  <a:gd name="T36" fmla="*/ 150 w 287"/>
                  <a:gd name="T37" fmla="*/ 2 h 2"/>
                  <a:gd name="T38" fmla="*/ 158 w 287"/>
                  <a:gd name="T39" fmla="*/ 2 h 2"/>
                  <a:gd name="T40" fmla="*/ 167 w 287"/>
                  <a:gd name="T41" fmla="*/ 2 h 2"/>
                  <a:gd name="T42" fmla="*/ 175 w 287"/>
                  <a:gd name="T43" fmla="*/ 2 h 2"/>
                  <a:gd name="T44" fmla="*/ 184 w 287"/>
                  <a:gd name="T45" fmla="*/ 2 h 2"/>
                  <a:gd name="T46" fmla="*/ 192 w 287"/>
                  <a:gd name="T47" fmla="*/ 2 h 2"/>
                  <a:gd name="T48" fmla="*/ 200 w 287"/>
                  <a:gd name="T49" fmla="*/ 2 h 2"/>
                  <a:gd name="T50" fmla="*/ 208 w 287"/>
                  <a:gd name="T51" fmla="*/ 1 h 2"/>
                  <a:gd name="T52" fmla="*/ 217 w 287"/>
                  <a:gd name="T53" fmla="*/ 1 h 2"/>
                  <a:gd name="T54" fmla="*/ 225 w 287"/>
                  <a:gd name="T55" fmla="*/ 1 h 2"/>
                  <a:gd name="T56" fmla="*/ 233 w 287"/>
                  <a:gd name="T57" fmla="*/ 1 h 2"/>
                  <a:gd name="T58" fmla="*/ 242 w 287"/>
                  <a:gd name="T59" fmla="*/ 1 h 2"/>
                  <a:gd name="T60" fmla="*/ 250 w 287"/>
                  <a:gd name="T61" fmla="*/ 1 h 2"/>
                  <a:gd name="T62" fmla="*/ 258 w 287"/>
                  <a:gd name="T63" fmla="*/ 1 h 2"/>
                  <a:gd name="T64" fmla="*/ 267 w 287"/>
                  <a:gd name="T65" fmla="*/ 1 h 2"/>
                  <a:gd name="T66" fmla="*/ 275 w 287"/>
                  <a:gd name="T67" fmla="*/ 1 h 2"/>
                  <a:gd name="T68" fmla="*/ 284 w 287"/>
                  <a:gd name="T69" fmla="*/ 1 h 2"/>
                  <a:gd name="T70" fmla="*/ 287 w 287"/>
                  <a:gd name="T7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7" h="2">
                    <a:moveTo>
                      <a:pt x="0" y="2"/>
                    </a:moveTo>
                    <a:lnTo>
                      <a:pt x="8" y="2"/>
                    </a:lnTo>
                    <a:lnTo>
                      <a:pt x="17" y="2"/>
                    </a:lnTo>
                    <a:lnTo>
                      <a:pt x="25" y="2"/>
                    </a:lnTo>
                    <a:lnTo>
                      <a:pt x="33" y="2"/>
                    </a:lnTo>
                    <a:lnTo>
                      <a:pt x="42" y="2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2"/>
                    </a:lnTo>
                    <a:lnTo>
                      <a:pt x="75" y="2"/>
                    </a:lnTo>
                    <a:lnTo>
                      <a:pt x="83" y="2"/>
                    </a:lnTo>
                    <a:lnTo>
                      <a:pt x="92" y="2"/>
                    </a:lnTo>
                    <a:lnTo>
                      <a:pt x="100" y="2"/>
                    </a:lnTo>
                    <a:lnTo>
                      <a:pt x="108" y="1"/>
                    </a:lnTo>
                    <a:lnTo>
                      <a:pt x="117" y="1"/>
                    </a:lnTo>
                    <a:lnTo>
                      <a:pt x="125" y="2"/>
                    </a:lnTo>
                    <a:lnTo>
                      <a:pt x="133" y="2"/>
                    </a:lnTo>
                    <a:lnTo>
                      <a:pt x="142" y="2"/>
                    </a:lnTo>
                    <a:lnTo>
                      <a:pt x="150" y="2"/>
                    </a:lnTo>
                    <a:lnTo>
                      <a:pt x="158" y="2"/>
                    </a:lnTo>
                    <a:lnTo>
                      <a:pt x="167" y="2"/>
                    </a:lnTo>
                    <a:lnTo>
                      <a:pt x="175" y="2"/>
                    </a:lnTo>
                    <a:lnTo>
                      <a:pt x="184" y="2"/>
                    </a:lnTo>
                    <a:lnTo>
                      <a:pt x="192" y="2"/>
                    </a:lnTo>
                    <a:lnTo>
                      <a:pt x="200" y="2"/>
                    </a:lnTo>
                    <a:lnTo>
                      <a:pt x="208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3" y="1"/>
                    </a:lnTo>
                    <a:lnTo>
                      <a:pt x="242" y="1"/>
                    </a:lnTo>
                    <a:lnTo>
                      <a:pt x="250" y="1"/>
                    </a:lnTo>
                    <a:lnTo>
                      <a:pt x="258" y="1"/>
                    </a:lnTo>
                    <a:lnTo>
                      <a:pt x="267" y="1"/>
                    </a:lnTo>
                    <a:lnTo>
                      <a:pt x="275" y="1"/>
                    </a:lnTo>
                    <a:lnTo>
                      <a:pt x="284" y="1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0" name="Freeform 240"/>
              <p:cNvSpPr>
                <a:spLocks/>
              </p:cNvSpPr>
              <p:nvPr/>
            </p:nvSpPr>
            <p:spPr bwMode="auto">
              <a:xfrm>
                <a:off x="-714375" y="-7604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1" name="Freeform 241"/>
              <p:cNvSpPr>
                <a:spLocks/>
              </p:cNvSpPr>
              <p:nvPr/>
            </p:nvSpPr>
            <p:spPr bwMode="auto">
              <a:xfrm>
                <a:off x="-74613" y="-7604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2" name="Freeform 242"/>
              <p:cNvSpPr>
                <a:spLocks/>
              </p:cNvSpPr>
              <p:nvPr/>
            </p:nvSpPr>
            <p:spPr bwMode="auto">
              <a:xfrm>
                <a:off x="573088" y="-7604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3" name="Freeform 243"/>
              <p:cNvSpPr>
                <a:spLocks/>
              </p:cNvSpPr>
              <p:nvPr/>
            </p:nvSpPr>
            <p:spPr bwMode="auto">
              <a:xfrm>
                <a:off x="1222375" y="-7604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4" name="Freeform 244"/>
              <p:cNvSpPr>
                <a:spLocks/>
              </p:cNvSpPr>
              <p:nvPr/>
            </p:nvSpPr>
            <p:spPr bwMode="auto">
              <a:xfrm>
                <a:off x="1870075" y="-7604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5" name="Freeform 245"/>
              <p:cNvSpPr>
                <a:spLocks/>
              </p:cNvSpPr>
              <p:nvPr/>
            </p:nvSpPr>
            <p:spPr bwMode="auto">
              <a:xfrm>
                <a:off x="2519363" y="-762000"/>
                <a:ext cx="455613" cy="1588"/>
              </a:xfrm>
              <a:custGeom>
                <a:avLst/>
                <a:gdLst>
                  <a:gd name="T0" fmla="*/ 0 w 287"/>
                  <a:gd name="T1" fmla="*/ 1 h 1"/>
                  <a:gd name="T2" fmla="*/ 8 w 287"/>
                  <a:gd name="T3" fmla="*/ 1 h 1"/>
                  <a:gd name="T4" fmla="*/ 17 w 287"/>
                  <a:gd name="T5" fmla="*/ 1 h 1"/>
                  <a:gd name="T6" fmla="*/ 25 w 287"/>
                  <a:gd name="T7" fmla="*/ 1 h 1"/>
                  <a:gd name="T8" fmla="*/ 33 w 287"/>
                  <a:gd name="T9" fmla="*/ 1 h 1"/>
                  <a:gd name="T10" fmla="*/ 42 w 287"/>
                  <a:gd name="T11" fmla="*/ 1 h 1"/>
                  <a:gd name="T12" fmla="*/ 50 w 287"/>
                  <a:gd name="T13" fmla="*/ 1 h 1"/>
                  <a:gd name="T14" fmla="*/ 58 w 287"/>
                  <a:gd name="T15" fmla="*/ 1 h 1"/>
                  <a:gd name="T16" fmla="*/ 67 w 287"/>
                  <a:gd name="T17" fmla="*/ 1 h 1"/>
                  <a:gd name="T18" fmla="*/ 75 w 287"/>
                  <a:gd name="T19" fmla="*/ 1 h 1"/>
                  <a:gd name="T20" fmla="*/ 83 w 287"/>
                  <a:gd name="T21" fmla="*/ 1 h 1"/>
                  <a:gd name="T22" fmla="*/ 92 w 287"/>
                  <a:gd name="T23" fmla="*/ 1 h 1"/>
                  <a:gd name="T24" fmla="*/ 100 w 287"/>
                  <a:gd name="T25" fmla="*/ 1 h 1"/>
                  <a:gd name="T26" fmla="*/ 108 w 287"/>
                  <a:gd name="T27" fmla="*/ 1 h 1"/>
                  <a:gd name="T28" fmla="*/ 117 w 287"/>
                  <a:gd name="T29" fmla="*/ 1 h 1"/>
                  <a:gd name="T30" fmla="*/ 125 w 287"/>
                  <a:gd name="T31" fmla="*/ 1 h 1"/>
                  <a:gd name="T32" fmla="*/ 133 w 287"/>
                  <a:gd name="T33" fmla="*/ 1 h 1"/>
                  <a:gd name="T34" fmla="*/ 142 w 287"/>
                  <a:gd name="T35" fmla="*/ 1 h 1"/>
                  <a:gd name="T36" fmla="*/ 150 w 287"/>
                  <a:gd name="T37" fmla="*/ 1 h 1"/>
                  <a:gd name="T38" fmla="*/ 158 w 287"/>
                  <a:gd name="T39" fmla="*/ 1 h 1"/>
                  <a:gd name="T40" fmla="*/ 167 w 287"/>
                  <a:gd name="T41" fmla="*/ 1 h 1"/>
                  <a:gd name="T42" fmla="*/ 175 w 287"/>
                  <a:gd name="T43" fmla="*/ 1 h 1"/>
                  <a:gd name="T44" fmla="*/ 184 w 287"/>
                  <a:gd name="T45" fmla="*/ 1 h 1"/>
                  <a:gd name="T46" fmla="*/ 192 w 287"/>
                  <a:gd name="T47" fmla="*/ 1 h 1"/>
                  <a:gd name="T48" fmla="*/ 200 w 287"/>
                  <a:gd name="T49" fmla="*/ 1 h 1"/>
                  <a:gd name="T50" fmla="*/ 208 w 287"/>
                  <a:gd name="T51" fmla="*/ 1 h 1"/>
                  <a:gd name="T52" fmla="*/ 217 w 287"/>
                  <a:gd name="T53" fmla="*/ 1 h 1"/>
                  <a:gd name="T54" fmla="*/ 225 w 287"/>
                  <a:gd name="T55" fmla="*/ 1 h 1"/>
                  <a:gd name="T56" fmla="*/ 233 w 287"/>
                  <a:gd name="T57" fmla="*/ 1 h 1"/>
                  <a:gd name="T58" fmla="*/ 242 w 287"/>
                  <a:gd name="T59" fmla="*/ 1 h 1"/>
                  <a:gd name="T60" fmla="*/ 250 w 287"/>
                  <a:gd name="T61" fmla="*/ 1 h 1"/>
                  <a:gd name="T62" fmla="*/ 258 w 287"/>
                  <a:gd name="T63" fmla="*/ 1 h 1"/>
                  <a:gd name="T64" fmla="*/ 267 w 287"/>
                  <a:gd name="T65" fmla="*/ 1 h 1"/>
                  <a:gd name="T66" fmla="*/ 275 w 287"/>
                  <a:gd name="T67" fmla="*/ 0 h 1"/>
                  <a:gd name="T68" fmla="*/ 284 w 287"/>
                  <a:gd name="T69" fmla="*/ 0 h 1"/>
                  <a:gd name="T70" fmla="*/ 287 w 287"/>
                  <a:gd name="T7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7" h="1">
                    <a:moveTo>
                      <a:pt x="0" y="1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2" y="1"/>
                    </a:lnTo>
                    <a:lnTo>
                      <a:pt x="50" y="1"/>
                    </a:lnTo>
                    <a:lnTo>
                      <a:pt x="58" y="1"/>
                    </a:lnTo>
                    <a:lnTo>
                      <a:pt x="67" y="1"/>
                    </a:lnTo>
                    <a:lnTo>
                      <a:pt x="75" y="1"/>
                    </a:lnTo>
                    <a:lnTo>
                      <a:pt x="83" y="1"/>
                    </a:lnTo>
                    <a:lnTo>
                      <a:pt x="92" y="1"/>
                    </a:lnTo>
                    <a:lnTo>
                      <a:pt x="100" y="1"/>
                    </a:lnTo>
                    <a:lnTo>
                      <a:pt x="108" y="1"/>
                    </a:lnTo>
                    <a:lnTo>
                      <a:pt x="117" y="1"/>
                    </a:lnTo>
                    <a:lnTo>
                      <a:pt x="125" y="1"/>
                    </a:lnTo>
                    <a:lnTo>
                      <a:pt x="133" y="1"/>
                    </a:lnTo>
                    <a:lnTo>
                      <a:pt x="142" y="1"/>
                    </a:lnTo>
                    <a:lnTo>
                      <a:pt x="150" y="1"/>
                    </a:lnTo>
                    <a:lnTo>
                      <a:pt x="158" y="1"/>
                    </a:lnTo>
                    <a:lnTo>
                      <a:pt x="167" y="1"/>
                    </a:lnTo>
                    <a:lnTo>
                      <a:pt x="175" y="1"/>
                    </a:lnTo>
                    <a:lnTo>
                      <a:pt x="184" y="1"/>
                    </a:lnTo>
                    <a:lnTo>
                      <a:pt x="192" y="1"/>
                    </a:lnTo>
                    <a:lnTo>
                      <a:pt x="200" y="1"/>
                    </a:lnTo>
                    <a:lnTo>
                      <a:pt x="208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3" y="1"/>
                    </a:lnTo>
                    <a:lnTo>
                      <a:pt x="242" y="1"/>
                    </a:lnTo>
                    <a:lnTo>
                      <a:pt x="250" y="1"/>
                    </a:lnTo>
                    <a:lnTo>
                      <a:pt x="258" y="1"/>
                    </a:lnTo>
                    <a:lnTo>
                      <a:pt x="267" y="1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6" name="Freeform 246"/>
              <p:cNvSpPr>
                <a:spLocks/>
              </p:cNvSpPr>
              <p:nvPr/>
            </p:nvSpPr>
            <p:spPr bwMode="auto">
              <a:xfrm>
                <a:off x="-714375" y="8239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7" name="Freeform 247"/>
              <p:cNvSpPr>
                <a:spLocks/>
              </p:cNvSpPr>
              <p:nvPr/>
            </p:nvSpPr>
            <p:spPr bwMode="auto">
              <a:xfrm>
                <a:off x="-74613" y="823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8" name="Freeform 248"/>
              <p:cNvSpPr>
                <a:spLocks/>
              </p:cNvSpPr>
              <p:nvPr/>
            </p:nvSpPr>
            <p:spPr bwMode="auto">
              <a:xfrm>
                <a:off x="573088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29" name="Freeform 249"/>
              <p:cNvSpPr>
                <a:spLocks/>
              </p:cNvSpPr>
              <p:nvPr/>
            </p:nvSpPr>
            <p:spPr bwMode="auto">
              <a:xfrm>
                <a:off x="1222375" y="823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0" name="Freeform 250"/>
              <p:cNvSpPr>
                <a:spLocks/>
              </p:cNvSpPr>
              <p:nvPr/>
            </p:nvSpPr>
            <p:spPr bwMode="auto">
              <a:xfrm>
                <a:off x="1870075" y="823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1" name="Freeform 251"/>
              <p:cNvSpPr>
                <a:spLocks/>
              </p:cNvSpPr>
              <p:nvPr/>
            </p:nvSpPr>
            <p:spPr bwMode="auto">
              <a:xfrm>
                <a:off x="2519363" y="8239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8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2" name="Freeform 252"/>
              <p:cNvSpPr>
                <a:spLocks/>
              </p:cNvSpPr>
              <p:nvPr/>
            </p:nvSpPr>
            <p:spPr bwMode="auto">
              <a:xfrm>
                <a:off x="-714375" y="4429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3" name="Freeform 253"/>
              <p:cNvSpPr>
                <a:spLocks/>
              </p:cNvSpPr>
              <p:nvPr/>
            </p:nvSpPr>
            <p:spPr bwMode="auto">
              <a:xfrm>
                <a:off x="-74613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4" name="Freeform 254"/>
              <p:cNvSpPr>
                <a:spLocks/>
              </p:cNvSpPr>
              <p:nvPr/>
            </p:nvSpPr>
            <p:spPr bwMode="auto">
              <a:xfrm>
                <a:off x="573088" y="442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5" name="Freeform 255"/>
              <p:cNvSpPr>
                <a:spLocks/>
              </p:cNvSpPr>
              <p:nvPr/>
            </p:nvSpPr>
            <p:spPr bwMode="auto">
              <a:xfrm>
                <a:off x="1222375" y="4429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6" name="Freeform 256"/>
              <p:cNvSpPr>
                <a:spLocks/>
              </p:cNvSpPr>
              <p:nvPr/>
            </p:nvSpPr>
            <p:spPr bwMode="auto">
              <a:xfrm>
                <a:off x="1870075" y="4429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7" name="Freeform 257"/>
              <p:cNvSpPr>
                <a:spLocks/>
              </p:cNvSpPr>
              <p:nvPr/>
            </p:nvSpPr>
            <p:spPr bwMode="auto">
              <a:xfrm>
                <a:off x="2519363" y="4429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8" name="Freeform 258"/>
              <p:cNvSpPr>
                <a:spLocks/>
              </p:cNvSpPr>
              <p:nvPr/>
            </p:nvSpPr>
            <p:spPr bwMode="auto">
              <a:xfrm>
                <a:off x="-714375" y="2270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39" name="Freeform 259"/>
              <p:cNvSpPr>
                <a:spLocks/>
              </p:cNvSpPr>
              <p:nvPr/>
            </p:nvSpPr>
            <p:spPr bwMode="auto">
              <a:xfrm>
                <a:off x="-74613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0" name="Freeform 260"/>
              <p:cNvSpPr>
                <a:spLocks/>
              </p:cNvSpPr>
              <p:nvPr/>
            </p:nvSpPr>
            <p:spPr bwMode="auto">
              <a:xfrm>
                <a:off x="573088" y="2270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1" name="Freeform 261"/>
              <p:cNvSpPr>
                <a:spLocks/>
              </p:cNvSpPr>
              <p:nvPr/>
            </p:nvSpPr>
            <p:spPr bwMode="auto">
              <a:xfrm>
                <a:off x="1222375" y="2270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2" name="Freeform 262"/>
              <p:cNvSpPr>
                <a:spLocks/>
              </p:cNvSpPr>
              <p:nvPr/>
            </p:nvSpPr>
            <p:spPr bwMode="auto">
              <a:xfrm>
                <a:off x="1870075" y="2270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3" name="Freeform 263"/>
              <p:cNvSpPr>
                <a:spLocks/>
              </p:cNvSpPr>
              <p:nvPr/>
            </p:nvSpPr>
            <p:spPr bwMode="auto">
              <a:xfrm>
                <a:off x="2519363" y="2270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BF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4" name="Freeform 264"/>
              <p:cNvSpPr>
                <a:spLocks/>
              </p:cNvSpPr>
              <p:nvPr/>
            </p:nvSpPr>
            <p:spPr bwMode="auto">
              <a:xfrm>
                <a:off x="-714375" y="3175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5" name="Freeform 265"/>
              <p:cNvSpPr>
                <a:spLocks/>
              </p:cNvSpPr>
              <p:nvPr/>
            </p:nvSpPr>
            <p:spPr bwMode="auto">
              <a:xfrm>
                <a:off x="-74613" y="3175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6" name="Freeform 266"/>
              <p:cNvSpPr>
                <a:spLocks/>
              </p:cNvSpPr>
              <p:nvPr/>
            </p:nvSpPr>
            <p:spPr bwMode="auto">
              <a:xfrm>
                <a:off x="573088" y="3175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7" name="Freeform 267"/>
              <p:cNvSpPr>
                <a:spLocks/>
              </p:cNvSpPr>
              <p:nvPr/>
            </p:nvSpPr>
            <p:spPr bwMode="auto">
              <a:xfrm>
                <a:off x="1222375" y="3175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8" name="Freeform 268"/>
              <p:cNvSpPr>
                <a:spLocks/>
              </p:cNvSpPr>
              <p:nvPr/>
            </p:nvSpPr>
            <p:spPr bwMode="auto">
              <a:xfrm>
                <a:off x="1870075" y="3175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49" name="Freeform 269"/>
              <p:cNvSpPr>
                <a:spLocks/>
              </p:cNvSpPr>
              <p:nvPr/>
            </p:nvSpPr>
            <p:spPr bwMode="auto">
              <a:xfrm>
                <a:off x="2519363" y="3175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00B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0" name="Freeform 270"/>
              <p:cNvSpPr>
                <a:spLocks/>
              </p:cNvSpPr>
              <p:nvPr/>
            </p:nvSpPr>
            <p:spPr bwMode="auto">
              <a:xfrm>
                <a:off x="-714375" y="-2159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1" name="Freeform 271"/>
              <p:cNvSpPr>
                <a:spLocks/>
              </p:cNvSpPr>
              <p:nvPr/>
            </p:nvSpPr>
            <p:spPr bwMode="auto">
              <a:xfrm>
                <a:off x="-74613" y="-2159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2" name="Freeform 272"/>
              <p:cNvSpPr>
                <a:spLocks/>
              </p:cNvSpPr>
              <p:nvPr/>
            </p:nvSpPr>
            <p:spPr bwMode="auto">
              <a:xfrm>
                <a:off x="573088" y="-2159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3" name="Freeform 273"/>
              <p:cNvSpPr>
                <a:spLocks/>
              </p:cNvSpPr>
              <p:nvPr/>
            </p:nvSpPr>
            <p:spPr bwMode="auto">
              <a:xfrm>
                <a:off x="1222375" y="-2159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4" name="Freeform 274"/>
              <p:cNvSpPr>
                <a:spLocks/>
              </p:cNvSpPr>
              <p:nvPr/>
            </p:nvSpPr>
            <p:spPr bwMode="auto">
              <a:xfrm>
                <a:off x="1870075" y="-2159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5" name="Freeform 275"/>
              <p:cNvSpPr>
                <a:spLocks/>
              </p:cNvSpPr>
              <p:nvPr/>
            </p:nvSpPr>
            <p:spPr bwMode="auto">
              <a:xfrm>
                <a:off x="2519363" y="-2159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BFB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6" name="Freeform 276"/>
              <p:cNvSpPr>
                <a:spLocks/>
              </p:cNvSpPr>
              <p:nvPr/>
            </p:nvSpPr>
            <p:spPr bwMode="auto">
              <a:xfrm>
                <a:off x="-714375" y="-4048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7" name="Freeform 277"/>
              <p:cNvSpPr>
                <a:spLocks/>
              </p:cNvSpPr>
              <p:nvPr/>
            </p:nvSpPr>
            <p:spPr bwMode="auto">
              <a:xfrm>
                <a:off x="-74613" y="-4048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8" name="Freeform 278"/>
              <p:cNvSpPr>
                <a:spLocks/>
              </p:cNvSpPr>
              <p:nvPr/>
            </p:nvSpPr>
            <p:spPr bwMode="auto">
              <a:xfrm>
                <a:off x="573088" y="-4048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59" name="Freeform 279"/>
              <p:cNvSpPr>
                <a:spLocks/>
              </p:cNvSpPr>
              <p:nvPr/>
            </p:nvSpPr>
            <p:spPr bwMode="auto">
              <a:xfrm>
                <a:off x="1222375" y="-4048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0" name="Freeform 280"/>
              <p:cNvSpPr>
                <a:spLocks/>
              </p:cNvSpPr>
              <p:nvPr/>
            </p:nvSpPr>
            <p:spPr bwMode="auto">
              <a:xfrm>
                <a:off x="1870075" y="-4048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1" name="Freeform 281"/>
              <p:cNvSpPr>
                <a:spLocks/>
              </p:cNvSpPr>
              <p:nvPr/>
            </p:nvSpPr>
            <p:spPr bwMode="auto">
              <a:xfrm>
                <a:off x="2519363" y="-4048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2" name="Freeform 282"/>
              <p:cNvSpPr>
                <a:spLocks/>
              </p:cNvSpPr>
              <p:nvPr/>
            </p:nvSpPr>
            <p:spPr bwMode="auto">
              <a:xfrm>
                <a:off x="-714375" y="-584200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3" name="Freeform 283"/>
              <p:cNvSpPr>
                <a:spLocks/>
              </p:cNvSpPr>
              <p:nvPr/>
            </p:nvSpPr>
            <p:spPr bwMode="auto">
              <a:xfrm>
                <a:off x="-74613" y="-5842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4" name="Freeform 284"/>
              <p:cNvSpPr>
                <a:spLocks/>
              </p:cNvSpPr>
              <p:nvPr/>
            </p:nvSpPr>
            <p:spPr bwMode="auto">
              <a:xfrm>
                <a:off x="573088" y="-5842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5" name="Freeform 285"/>
              <p:cNvSpPr>
                <a:spLocks/>
              </p:cNvSpPr>
              <p:nvPr/>
            </p:nvSpPr>
            <p:spPr bwMode="auto">
              <a:xfrm>
                <a:off x="1222375" y="-584200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6" name="Freeform 286"/>
              <p:cNvSpPr>
                <a:spLocks/>
              </p:cNvSpPr>
              <p:nvPr/>
            </p:nvSpPr>
            <p:spPr bwMode="auto">
              <a:xfrm>
                <a:off x="1870075" y="-584200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7" name="Freeform 287"/>
              <p:cNvSpPr>
                <a:spLocks/>
              </p:cNvSpPr>
              <p:nvPr/>
            </p:nvSpPr>
            <p:spPr bwMode="auto">
              <a:xfrm>
                <a:off x="2519363" y="-584200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FF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8" name="Freeform 288"/>
              <p:cNvSpPr>
                <a:spLocks/>
              </p:cNvSpPr>
              <p:nvPr/>
            </p:nvSpPr>
            <p:spPr bwMode="auto">
              <a:xfrm>
                <a:off x="-714375" y="-72866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69" name="Freeform 289"/>
              <p:cNvSpPr>
                <a:spLocks/>
              </p:cNvSpPr>
              <p:nvPr/>
            </p:nvSpPr>
            <p:spPr bwMode="auto">
              <a:xfrm>
                <a:off x="-74613" y="-72866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0" name="Freeform 290"/>
              <p:cNvSpPr>
                <a:spLocks/>
              </p:cNvSpPr>
              <p:nvPr/>
            </p:nvSpPr>
            <p:spPr bwMode="auto">
              <a:xfrm>
                <a:off x="573088" y="-72866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1" name="Freeform 291"/>
              <p:cNvSpPr>
                <a:spLocks/>
              </p:cNvSpPr>
              <p:nvPr/>
            </p:nvSpPr>
            <p:spPr bwMode="auto">
              <a:xfrm>
                <a:off x="1222375" y="-72866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2" name="Freeform 292"/>
              <p:cNvSpPr>
                <a:spLocks/>
              </p:cNvSpPr>
              <p:nvPr/>
            </p:nvSpPr>
            <p:spPr bwMode="auto">
              <a:xfrm>
                <a:off x="1870075" y="-72866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3" name="Freeform 293"/>
              <p:cNvSpPr>
                <a:spLocks/>
              </p:cNvSpPr>
              <p:nvPr/>
            </p:nvSpPr>
            <p:spPr bwMode="auto">
              <a:xfrm>
                <a:off x="2519363" y="-72866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4" name="Freeform 294"/>
              <p:cNvSpPr>
                <a:spLocks/>
              </p:cNvSpPr>
              <p:nvPr/>
            </p:nvSpPr>
            <p:spPr bwMode="auto">
              <a:xfrm>
                <a:off x="-714375" y="-760413"/>
                <a:ext cx="639763" cy="0"/>
              </a:xfrm>
              <a:custGeom>
                <a:avLst/>
                <a:gdLst>
                  <a:gd name="T0" fmla="*/ 0 w 403"/>
                  <a:gd name="T1" fmla="*/ 3 w 403"/>
                  <a:gd name="T2" fmla="*/ 11 w 403"/>
                  <a:gd name="T3" fmla="*/ 19 w 403"/>
                  <a:gd name="T4" fmla="*/ 27 w 403"/>
                  <a:gd name="T5" fmla="*/ 36 w 403"/>
                  <a:gd name="T6" fmla="*/ 44 w 403"/>
                  <a:gd name="T7" fmla="*/ 53 w 403"/>
                  <a:gd name="T8" fmla="*/ 61 w 403"/>
                  <a:gd name="T9" fmla="*/ 69 w 403"/>
                  <a:gd name="T10" fmla="*/ 78 w 403"/>
                  <a:gd name="T11" fmla="*/ 86 w 403"/>
                  <a:gd name="T12" fmla="*/ 94 w 403"/>
                  <a:gd name="T13" fmla="*/ 103 w 403"/>
                  <a:gd name="T14" fmla="*/ 111 w 403"/>
                  <a:gd name="T15" fmla="*/ 119 w 403"/>
                  <a:gd name="T16" fmla="*/ 128 w 403"/>
                  <a:gd name="T17" fmla="*/ 136 w 403"/>
                  <a:gd name="T18" fmla="*/ 144 w 403"/>
                  <a:gd name="T19" fmla="*/ 153 w 403"/>
                  <a:gd name="T20" fmla="*/ 161 w 403"/>
                  <a:gd name="T21" fmla="*/ 169 w 403"/>
                  <a:gd name="T22" fmla="*/ 178 w 403"/>
                  <a:gd name="T23" fmla="*/ 186 w 403"/>
                  <a:gd name="T24" fmla="*/ 195 w 403"/>
                  <a:gd name="T25" fmla="*/ 203 w 403"/>
                  <a:gd name="T26" fmla="*/ 211 w 403"/>
                  <a:gd name="T27" fmla="*/ 219 w 403"/>
                  <a:gd name="T28" fmla="*/ 228 w 403"/>
                  <a:gd name="T29" fmla="*/ 236 w 403"/>
                  <a:gd name="T30" fmla="*/ 244 w 403"/>
                  <a:gd name="T31" fmla="*/ 253 w 403"/>
                  <a:gd name="T32" fmla="*/ 261 w 403"/>
                  <a:gd name="T33" fmla="*/ 269 w 403"/>
                  <a:gd name="T34" fmla="*/ 278 w 403"/>
                  <a:gd name="T35" fmla="*/ 286 w 403"/>
                  <a:gd name="T36" fmla="*/ 295 w 403"/>
                  <a:gd name="T37" fmla="*/ 303 w 403"/>
                  <a:gd name="T38" fmla="*/ 311 w 403"/>
                  <a:gd name="T39" fmla="*/ 320 w 403"/>
                  <a:gd name="T40" fmla="*/ 328 w 403"/>
                  <a:gd name="T41" fmla="*/ 336 w 403"/>
                  <a:gd name="T42" fmla="*/ 344 w 403"/>
                  <a:gd name="T43" fmla="*/ 353 w 403"/>
                  <a:gd name="T44" fmla="*/ 361 w 403"/>
                  <a:gd name="T45" fmla="*/ 369 w 403"/>
                  <a:gd name="T46" fmla="*/ 378 w 403"/>
                  <a:gd name="T47" fmla="*/ 386 w 403"/>
                  <a:gd name="T48" fmla="*/ 394 w 403"/>
                  <a:gd name="T49" fmla="*/ 403 w 4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3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9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20" y="0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53" y="0"/>
                    </a:lnTo>
                    <a:lnTo>
                      <a:pt x="361" y="0"/>
                    </a:lnTo>
                    <a:lnTo>
                      <a:pt x="369" y="0"/>
                    </a:lnTo>
                    <a:lnTo>
                      <a:pt x="378" y="0"/>
                    </a:lnTo>
                    <a:lnTo>
                      <a:pt x="386" y="0"/>
                    </a:lnTo>
                    <a:lnTo>
                      <a:pt x="394" y="0"/>
                    </a:lnTo>
                    <a:lnTo>
                      <a:pt x="403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5" name="Freeform 295"/>
              <p:cNvSpPr>
                <a:spLocks/>
              </p:cNvSpPr>
              <p:nvPr/>
            </p:nvSpPr>
            <p:spPr bwMode="auto">
              <a:xfrm>
                <a:off x="-74613" y="-7604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2 w 408"/>
                  <a:gd name="T6" fmla="*/ 50 w 408"/>
                  <a:gd name="T7" fmla="*/ 58 w 408"/>
                  <a:gd name="T8" fmla="*/ 66 w 408"/>
                  <a:gd name="T9" fmla="*/ 75 w 408"/>
                  <a:gd name="T10" fmla="*/ 83 w 408"/>
                  <a:gd name="T11" fmla="*/ 91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7 w 408"/>
                  <a:gd name="T21" fmla="*/ 175 w 408"/>
                  <a:gd name="T22" fmla="*/ 183 w 408"/>
                  <a:gd name="T23" fmla="*/ 191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3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3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6" name="Freeform 296"/>
              <p:cNvSpPr>
                <a:spLocks/>
              </p:cNvSpPr>
              <p:nvPr/>
            </p:nvSpPr>
            <p:spPr bwMode="auto">
              <a:xfrm>
                <a:off x="573088" y="-7604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5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5 w 409"/>
                  <a:gd name="T16" fmla="*/ 134 w 409"/>
                  <a:gd name="T17" fmla="*/ 142 w 409"/>
                  <a:gd name="T18" fmla="*/ 150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0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0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7" name="Freeform 297"/>
              <p:cNvSpPr>
                <a:spLocks/>
              </p:cNvSpPr>
              <p:nvPr/>
            </p:nvSpPr>
            <p:spPr bwMode="auto">
              <a:xfrm>
                <a:off x="1222375" y="-760413"/>
                <a:ext cx="647700" cy="0"/>
              </a:xfrm>
              <a:custGeom>
                <a:avLst/>
                <a:gdLst>
                  <a:gd name="T0" fmla="*/ 0 w 408"/>
                  <a:gd name="T1" fmla="*/ 8 w 408"/>
                  <a:gd name="T2" fmla="*/ 17 w 408"/>
                  <a:gd name="T3" fmla="*/ 25 w 408"/>
                  <a:gd name="T4" fmla="*/ 33 w 408"/>
                  <a:gd name="T5" fmla="*/ 41 w 408"/>
                  <a:gd name="T6" fmla="*/ 50 w 408"/>
                  <a:gd name="T7" fmla="*/ 58 w 408"/>
                  <a:gd name="T8" fmla="*/ 67 w 408"/>
                  <a:gd name="T9" fmla="*/ 75 w 408"/>
                  <a:gd name="T10" fmla="*/ 83 w 408"/>
                  <a:gd name="T11" fmla="*/ 92 w 408"/>
                  <a:gd name="T12" fmla="*/ 100 w 408"/>
                  <a:gd name="T13" fmla="*/ 108 w 408"/>
                  <a:gd name="T14" fmla="*/ 117 w 408"/>
                  <a:gd name="T15" fmla="*/ 125 w 408"/>
                  <a:gd name="T16" fmla="*/ 133 w 408"/>
                  <a:gd name="T17" fmla="*/ 142 w 408"/>
                  <a:gd name="T18" fmla="*/ 150 w 408"/>
                  <a:gd name="T19" fmla="*/ 158 w 408"/>
                  <a:gd name="T20" fmla="*/ 166 w 408"/>
                  <a:gd name="T21" fmla="*/ 175 w 408"/>
                  <a:gd name="T22" fmla="*/ 183 w 408"/>
                  <a:gd name="T23" fmla="*/ 192 w 408"/>
                  <a:gd name="T24" fmla="*/ 200 w 408"/>
                  <a:gd name="T25" fmla="*/ 208 w 408"/>
                  <a:gd name="T26" fmla="*/ 217 w 408"/>
                  <a:gd name="T27" fmla="*/ 225 w 408"/>
                  <a:gd name="T28" fmla="*/ 233 w 408"/>
                  <a:gd name="T29" fmla="*/ 242 w 408"/>
                  <a:gd name="T30" fmla="*/ 250 w 408"/>
                  <a:gd name="T31" fmla="*/ 258 w 408"/>
                  <a:gd name="T32" fmla="*/ 267 w 408"/>
                  <a:gd name="T33" fmla="*/ 275 w 408"/>
                  <a:gd name="T34" fmla="*/ 283 w 408"/>
                  <a:gd name="T35" fmla="*/ 292 w 408"/>
                  <a:gd name="T36" fmla="*/ 300 w 408"/>
                  <a:gd name="T37" fmla="*/ 308 w 408"/>
                  <a:gd name="T38" fmla="*/ 317 w 408"/>
                  <a:gd name="T39" fmla="*/ 325 w 408"/>
                  <a:gd name="T40" fmla="*/ 334 w 408"/>
                  <a:gd name="T41" fmla="*/ 342 w 408"/>
                  <a:gd name="T42" fmla="*/ 350 w 408"/>
                  <a:gd name="T43" fmla="*/ 358 w 408"/>
                  <a:gd name="T44" fmla="*/ 367 w 408"/>
                  <a:gd name="T45" fmla="*/ 375 w 408"/>
                  <a:gd name="T46" fmla="*/ 383 w 408"/>
                  <a:gd name="T47" fmla="*/ 392 w 408"/>
                  <a:gd name="T48" fmla="*/ 400 w 408"/>
                  <a:gd name="T49" fmla="*/ 408 w 4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8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5" y="0"/>
                    </a:lnTo>
                    <a:lnTo>
                      <a:pt x="183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2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0" y="0"/>
                    </a:lnTo>
                    <a:lnTo>
                      <a:pt x="358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8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8" name="Freeform 298"/>
              <p:cNvSpPr>
                <a:spLocks/>
              </p:cNvSpPr>
              <p:nvPr/>
            </p:nvSpPr>
            <p:spPr bwMode="auto">
              <a:xfrm>
                <a:off x="1870075" y="-760413"/>
                <a:ext cx="649288" cy="0"/>
              </a:xfrm>
              <a:custGeom>
                <a:avLst/>
                <a:gdLst>
                  <a:gd name="T0" fmla="*/ 0 w 409"/>
                  <a:gd name="T1" fmla="*/ 9 w 409"/>
                  <a:gd name="T2" fmla="*/ 17 w 409"/>
                  <a:gd name="T3" fmla="*/ 26 w 409"/>
                  <a:gd name="T4" fmla="*/ 34 w 409"/>
                  <a:gd name="T5" fmla="*/ 42 w 409"/>
                  <a:gd name="T6" fmla="*/ 51 w 409"/>
                  <a:gd name="T7" fmla="*/ 59 w 409"/>
                  <a:gd name="T8" fmla="*/ 67 w 409"/>
                  <a:gd name="T9" fmla="*/ 75 w 409"/>
                  <a:gd name="T10" fmla="*/ 84 w 409"/>
                  <a:gd name="T11" fmla="*/ 92 w 409"/>
                  <a:gd name="T12" fmla="*/ 100 w 409"/>
                  <a:gd name="T13" fmla="*/ 109 w 409"/>
                  <a:gd name="T14" fmla="*/ 117 w 409"/>
                  <a:gd name="T15" fmla="*/ 126 w 409"/>
                  <a:gd name="T16" fmla="*/ 134 w 409"/>
                  <a:gd name="T17" fmla="*/ 142 w 409"/>
                  <a:gd name="T18" fmla="*/ 151 w 409"/>
                  <a:gd name="T19" fmla="*/ 159 w 409"/>
                  <a:gd name="T20" fmla="*/ 167 w 409"/>
                  <a:gd name="T21" fmla="*/ 176 w 409"/>
                  <a:gd name="T22" fmla="*/ 184 w 409"/>
                  <a:gd name="T23" fmla="*/ 192 w 409"/>
                  <a:gd name="T24" fmla="*/ 200 w 409"/>
                  <a:gd name="T25" fmla="*/ 209 w 409"/>
                  <a:gd name="T26" fmla="*/ 217 w 409"/>
                  <a:gd name="T27" fmla="*/ 225 w 409"/>
                  <a:gd name="T28" fmla="*/ 234 w 409"/>
                  <a:gd name="T29" fmla="*/ 242 w 409"/>
                  <a:gd name="T30" fmla="*/ 251 w 409"/>
                  <a:gd name="T31" fmla="*/ 259 w 409"/>
                  <a:gd name="T32" fmla="*/ 267 w 409"/>
                  <a:gd name="T33" fmla="*/ 276 w 409"/>
                  <a:gd name="T34" fmla="*/ 284 w 409"/>
                  <a:gd name="T35" fmla="*/ 292 w 409"/>
                  <a:gd name="T36" fmla="*/ 301 w 409"/>
                  <a:gd name="T37" fmla="*/ 309 w 409"/>
                  <a:gd name="T38" fmla="*/ 317 w 409"/>
                  <a:gd name="T39" fmla="*/ 325 w 409"/>
                  <a:gd name="T40" fmla="*/ 334 w 409"/>
                  <a:gd name="T41" fmla="*/ 342 w 409"/>
                  <a:gd name="T42" fmla="*/ 351 w 409"/>
                  <a:gd name="T43" fmla="*/ 359 w 409"/>
                  <a:gd name="T44" fmla="*/ 367 w 409"/>
                  <a:gd name="T45" fmla="*/ 376 w 409"/>
                  <a:gd name="T46" fmla="*/ 384 w 409"/>
                  <a:gd name="T47" fmla="*/ 392 w 409"/>
                  <a:gd name="T48" fmla="*/ 401 w 409"/>
                  <a:gd name="T49" fmla="*/ 409 w 4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40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2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4" y="0"/>
                    </a:lnTo>
                    <a:lnTo>
                      <a:pt x="242" y="0"/>
                    </a:lnTo>
                    <a:lnTo>
                      <a:pt x="251" y="0"/>
                    </a:lnTo>
                    <a:lnTo>
                      <a:pt x="259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2" y="0"/>
                    </a:lnTo>
                    <a:lnTo>
                      <a:pt x="351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0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401" y="0"/>
                    </a:lnTo>
                    <a:lnTo>
                      <a:pt x="409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  <p:sp>
            <p:nvSpPr>
              <p:cNvPr id="1479" name="Freeform 299"/>
              <p:cNvSpPr>
                <a:spLocks/>
              </p:cNvSpPr>
              <p:nvPr/>
            </p:nvSpPr>
            <p:spPr bwMode="auto">
              <a:xfrm>
                <a:off x="2519363" y="-760413"/>
                <a:ext cx="455613" cy="0"/>
              </a:xfrm>
              <a:custGeom>
                <a:avLst/>
                <a:gdLst>
                  <a:gd name="T0" fmla="*/ 0 w 287"/>
                  <a:gd name="T1" fmla="*/ 8 w 287"/>
                  <a:gd name="T2" fmla="*/ 17 w 287"/>
                  <a:gd name="T3" fmla="*/ 25 w 287"/>
                  <a:gd name="T4" fmla="*/ 33 w 287"/>
                  <a:gd name="T5" fmla="*/ 42 w 287"/>
                  <a:gd name="T6" fmla="*/ 50 w 287"/>
                  <a:gd name="T7" fmla="*/ 58 w 287"/>
                  <a:gd name="T8" fmla="*/ 67 w 287"/>
                  <a:gd name="T9" fmla="*/ 75 w 287"/>
                  <a:gd name="T10" fmla="*/ 83 w 287"/>
                  <a:gd name="T11" fmla="*/ 92 w 287"/>
                  <a:gd name="T12" fmla="*/ 100 w 287"/>
                  <a:gd name="T13" fmla="*/ 108 w 287"/>
                  <a:gd name="T14" fmla="*/ 117 w 287"/>
                  <a:gd name="T15" fmla="*/ 125 w 287"/>
                  <a:gd name="T16" fmla="*/ 133 w 287"/>
                  <a:gd name="T17" fmla="*/ 142 w 287"/>
                  <a:gd name="T18" fmla="*/ 150 w 287"/>
                  <a:gd name="T19" fmla="*/ 158 w 287"/>
                  <a:gd name="T20" fmla="*/ 167 w 287"/>
                  <a:gd name="T21" fmla="*/ 175 w 287"/>
                  <a:gd name="T22" fmla="*/ 184 w 287"/>
                  <a:gd name="T23" fmla="*/ 192 w 287"/>
                  <a:gd name="T24" fmla="*/ 200 w 287"/>
                  <a:gd name="T25" fmla="*/ 208 w 287"/>
                  <a:gd name="T26" fmla="*/ 217 w 287"/>
                  <a:gd name="T27" fmla="*/ 225 w 287"/>
                  <a:gd name="T28" fmla="*/ 233 w 287"/>
                  <a:gd name="T29" fmla="*/ 242 w 287"/>
                  <a:gd name="T30" fmla="*/ 250 w 287"/>
                  <a:gd name="T31" fmla="*/ 258 w 287"/>
                  <a:gd name="T32" fmla="*/ 267 w 287"/>
                  <a:gd name="T33" fmla="*/ 275 w 287"/>
                  <a:gd name="T34" fmla="*/ 284 w 287"/>
                  <a:gd name="T35" fmla="*/ 287 w 2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</a:cxnLst>
                <a:rect l="0" t="0" r="r" b="b"/>
                <a:pathLst>
                  <a:path w="287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42" y="0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4" y="0"/>
                    </a:lnTo>
                    <a:lnTo>
                      <a:pt x="287" y="0"/>
                    </a:lnTo>
                  </a:path>
                </a:pathLst>
              </a:custGeom>
              <a:noFill/>
              <a:ln w="396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/>
              </a:p>
            </p:txBody>
          </p:sp>
        </p:grpSp>
        <p:sp>
          <p:nvSpPr>
            <p:cNvPr id="1216" name="Rectangle 6"/>
            <p:cNvSpPr>
              <a:spLocks noChangeArrowheads="1"/>
            </p:cNvSpPr>
            <p:nvPr/>
          </p:nvSpPr>
          <p:spPr bwMode="auto">
            <a:xfrm rot="16200000">
              <a:off x="-39679" y="3193475"/>
              <a:ext cx="620102" cy="16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600" dirty="0" err="1" smtClean="0">
                  <a:solidFill>
                    <a:srgbClr val="262626"/>
                  </a:solidFill>
                </a:rPr>
                <a:t>Energy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[</a:t>
              </a:r>
              <a:r>
                <a:rPr kumimoji="0" lang="de-DE" altLang="de-DE" b="0" i="0" u="none" strike="noStrike" cap="none" normalizeH="0" baseline="0" dirty="0" err="1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meV</a:t>
              </a: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92" name="Rectangle 6"/>
          <p:cNvSpPr>
            <a:spLocks noChangeArrowheads="1"/>
          </p:cNvSpPr>
          <p:nvPr/>
        </p:nvSpPr>
        <p:spPr bwMode="auto">
          <a:xfrm rot="16200000">
            <a:off x="4123763" y="3403130"/>
            <a:ext cx="16655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 smtClean="0">
                <a:solidFill>
                  <a:srgbClr val="262626"/>
                </a:solidFill>
              </a:rPr>
              <a:t>Detectivity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[Jones]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4" name="TextBox 1493"/>
          <p:cNvSpPr txBox="1"/>
          <p:nvPr/>
        </p:nvSpPr>
        <p:spPr>
          <a:xfrm>
            <a:off x="5275385" y="1181520"/>
            <a:ext cx="362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u="sng" dirty="0" err="1"/>
              <a:t>Simulated</a:t>
            </a:r>
            <a:r>
              <a:rPr lang="de-DE" sz="1800" b="1" u="sng" dirty="0"/>
              <a:t> </a:t>
            </a:r>
            <a:r>
              <a:rPr lang="de-DE" sz="1800" b="1" u="sng" dirty="0" err="1"/>
              <a:t>specific</a:t>
            </a:r>
            <a:r>
              <a:rPr lang="de-DE" sz="1800" b="1" u="sng" dirty="0"/>
              <a:t> detectivities</a:t>
            </a:r>
          </a:p>
        </p:txBody>
      </p:sp>
      <p:sp>
        <p:nvSpPr>
          <p:cNvPr id="1495" name="Rectangle 6"/>
          <p:cNvSpPr>
            <a:spLocks noChangeArrowheads="1"/>
          </p:cNvSpPr>
          <p:nvPr/>
        </p:nvSpPr>
        <p:spPr bwMode="auto">
          <a:xfrm>
            <a:off x="6091785" y="5525950"/>
            <a:ext cx="24173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 smtClean="0">
                <a:solidFill>
                  <a:srgbClr val="262626"/>
                </a:solidFill>
              </a:rPr>
              <a:t>Hilbert </a:t>
            </a:r>
            <a:r>
              <a:rPr lang="de-DE" altLang="de-DE" dirty="0" err="1" smtClean="0">
                <a:solidFill>
                  <a:srgbClr val="262626"/>
                </a:solidFill>
              </a:rPr>
              <a:t>curve</a:t>
            </a:r>
            <a:r>
              <a:rPr lang="de-DE" altLang="de-DE" dirty="0" smtClean="0">
                <a:solidFill>
                  <a:srgbClr val="262626"/>
                </a:solidFill>
              </a:rPr>
              <a:t> </a:t>
            </a:r>
            <a:r>
              <a:rPr lang="de-DE" altLang="de-DE" dirty="0" err="1" smtClean="0">
                <a:solidFill>
                  <a:srgbClr val="262626"/>
                </a:solidFill>
              </a:rPr>
              <a:t>node</a:t>
            </a:r>
            <a:r>
              <a:rPr lang="de-DE" altLang="de-DE" dirty="0" smtClean="0">
                <a:solidFill>
                  <a:srgbClr val="262626"/>
                </a:solidFill>
              </a:rPr>
              <a:t> </a:t>
            </a:r>
            <a:r>
              <a:rPr lang="de-DE" altLang="de-DE" dirty="0" err="1" smtClean="0">
                <a:solidFill>
                  <a:srgbClr val="262626"/>
                </a:solidFill>
              </a:rPr>
              <a:t>number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6" name="Rectangle 1495"/>
          <p:cNvSpPr/>
          <p:nvPr/>
        </p:nvSpPr>
        <p:spPr>
          <a:xfrm>
            <a:off x="6246394" y="3772219"/>
            <a:ext cx="2480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+mj-lt"/>
              </a:rPr>
              <a:t>95% </a:t>
            </a:r>
            <a:r>
              <a:rPr lang="de-DE" sz="1400" dirty="0" err="1">
                <a:latin typeface="+mj-lt"/>
              </a:rPr>
              <a:t>prediction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interval</a:t>
            </a:r>
            <a:endParaRPr lang="de-DE" sz="1400" dirty="0">
              <a:latin typeface="+mj-lt"/>
            </a:endParaRPr>
          </a:p>
          <a:p>
            <a:r>
              <a:rPr lang="de-DE" sz="1400" dirty="0" err="1">
                <a:latin typeface="+mj-lt"/>
              </a:rPr>
              <a:t>Mean</a:t>
            </a:r>
            <a:r>
              <a:rPr lang="de-DE" sz="1400" dirty="0">
                <a:latin typeface="+mj-lt"/>
              </a:rPr>
              <a:t> </a:t>
            </a:r>
          </a:p>
          <a:p>
            <a:r>
              <a:rPr lang="de-DE" sz="1400" dirty="0">
                <a:latin typeface="+mj-lt"/>
              </a:rPr>
              <a:t>Training </a:t>
            </a:r>
            <a:r>
              <a:rPr lang="de-DE" sz="1400" dirty="0" err="1" smtClean="0">
                <a:latin typeface="+mj-lt"/>
              </a:rPr>
              <a:t>data</a:t>
            </a:r>
            <a:endParaRPr lang="de-DE" sz="1400" dirty="0">
              <a:latin typeface="+mj-lt"/>
            </a:endParaRPr>
          </a:p>
        </p:txBody>
      </p:sp>
      <p:sp>
        <p:nvSpPr>
          <p:cNvPr id="1497" name="Rectangle 1496"/>
          <p:cNvSpPr/>
          <p:nvPr/>
        </p:nvSpPr>
        <p:spPr>
          <a:xfrm>
            <a:off x="5908008" y="3854195"/>
            <a:ext cx="367553" cy="1263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cxnSp>
        <p:nvCxnSpPr>
          <p:cNvPr id="1499" name="Straight Connector 1498"/>
          <p:cNvCxnSpPr/>
          <p:nvPr/>
        </p:nvCxnSpPr>
        <p:spPr>
          <a:xfrm>
            <a:off x="5908008" y="4139242"/>
            <a:ext cx="36755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0" name="Oval 1499"/>
          <p:cNvSpPr/>
          <p:nvPr/>
        </p:nvSpPr>
        <p:spPr>
          <a:xfrm>
            <a:off x="6044966" y="4281602"/>
            <a:ext cx="102692" cy="1026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sp>
        <p:nvSpPr>
          <p:cNvPr id="1501" name="Rounded Rectangular Callout 1500"/>
          <p:cNvSpPr/>
          <p:nvPr/>
        </p:nvSpPr>
        <p:spPr>
          <a:xfrm>
            <a:off x="7120667" y="1985576"/>
            <a:ext cx="790833" cy="305866"/>
          </a:xfrm>
          <a:prstGeom prst="wedgeRoundRectCallout">
            <a:avLst>
              <a:gd name="adj1" fmla="val -53342"/>
              <a:gd name="adj2" fmla="val 4104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sp>
        <p:nvSpPr>
          <p:cNvPr id="1502" name="TextBox 1501"/>
          <p:cNvSpPr txBox="1"/>
          <p:nvPr/>
        </p:nvSpPr>
        <p:spPr>
          <a:xfrm>
            <a:off x="7120667" y="1952888"/>
            <a:ext cx="790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N1022</a:t>
            </a:r>
            <a:endParaRPr lang="de-DE" dirty="0"/>
          </a:p>
        </p:txBody>
      </p:sp>
      <p:sp>
        <p:nvSpPr>
          <p:cNvPr id="2710" name="Rounded Rectangular Callout 2709"/>
          <p:cNvSpPr/>
          <p:nvPr/>
        </p:nvSpPr>
        <p:spPr>
          <a:xfrm>
            <a:off x="6118986" y="1985576"/>
            <a:ext cx="954328" cy="305866"/>
          </a:xfrm>
          <a:prstGeom prst="wedgeRoundRectCallout">
            <a:avLst>
              <a:gd name="adj1" fmla="val -32923"/>
              <a:gd name="adj2" fmla="val 1840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sp>
        <p:nvSpPr>
          <p:cNvPr id="2711" name="TextBox 2710"/>
          <p:cNvSpPr txBox="1"/>
          <p:nvPr/>
        </p:nvSpPr>
        <p:spPr>
          <a:xfrm>
            <a:off x="6028786" y="1952888"/>
            <a:ext cx="114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Optimized</a:t>
            </a:r>
            <a:endParaRPr lang="de-DE" dirty="0"/>
          </a:p>
        </p:txBody>
      </p:sp>
      <p:sp>
        <p:nvSpPr>
          <p:cNvPr id="2712" name="Rectangle 2711"/>
          <p:cNvSpPr/>
          <p:nvPr/>
        </p:nvSpPr>
        <p:spPr>
          <a:xfrm>
            <a:off x="249018" y="5877996"/>
            <a:ext cx="8894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J. Popp, M. Haider, M. </a:t>
            </a:r>
            <a:r>
              <a:rPr lang="en-US" sz="14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Franckié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, J. Faist, and C. Jirauschek, “</a:t>
            </a:r>
            <a:r>
              <a:rPr lang="pt-BR" sz="1400" dirty="0">
                <a:solidFill>
                  <a:srgbClr val="0000FF"/>
                </a:solidFill>
                <a:latin typeface="Arial" panose="020B0604020202020204" pitchFamily="34" charset="0"/>
              </a:rPr>
              <a:t>Numerical </a:t>
            </a:r>
            <a:r>
              <a:rPr lang="pt-BR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optimization </a:t>
            </a:r>
            <a:r>
              <a:rPr lang="pt-BR" sz="1400" dirty="0">
                <a:solidFill>
                  <a:srgbClr val="0000FF"/>
                </a:solidFill>
                <a:latin typeface="Arial" panose="020B0604020202020204" pitchFamily="34" charset="0"/>
              </a:rPr>
              <a:t>of </a:t>
            </a:r>
            <a:r>
              <a:rPr lang="pt-BR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quantum cascade</a:t>
            </a:r>
            <a:endParaRPr lang="pt-BR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pt-BR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detector deterostructures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,” NUDOD 2020,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accepted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13" name="Rectangle 2712"/>
          <p:cNvSpPr/>
          <p:nvPr/>
        </p:nvSpPr>
        <p:spPr>
          <a:xfrm>
            <a:off x="1603584" y="1860655"/>
            <a:ext cx="692575" cy="317539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029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376864" y="262335"/>
            <a:ext cx="6127932" cy="749731"/>
          </a:xfrm>
        </p:spPr>
        <p:txBody>
          <a:bodyPr/>
          <a:lstStyle/>
          <a:p>
            <a:r>
              <a:rPr lang="en-US" sz="2400" spc="-140" dirty="0"/>
              <a:t>Deliverable </a:t>
            </a:r>
            <a:r>
              <a:rPr lang="en-US" sz="2400" spc="-140" dirty="0" smtClean="0"/>
              <a:t>D1.6: </a:t>
            </a:r>
            <a:r>
              <a:rPr lang="en-US" sz="2400" spc="-140" dirty="0"/>
              <a:t>Coefficient to quantify number squeezing in multi-mode systems </a:t>
            </a:r>
            <a:r>
              <a:rPr lang="en-US" sz="2400" spc="-140" dirty="0" smtClean="0"/>
              <a:t>(CNR)</a:t>
            </a:r>
            <a:endParaRPr lang="it-IT" sz="2400" spc="-14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80683"/>
            <a:ext cx="8223337" cy="132343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Theoretical development of optimal measurement strategies </a:t>
            </a:r>
            <a:r>
              <a:rPr lang="en-US" sz="2000" dirty="0" smtClean="0"/>
              <a:t>for d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etection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and quantification of squeezing in the optical QCL output, which is impeded by low detection efficiencies &lt;60% in the mid-infrared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range (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see also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Tasks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T1.7 and T1.8).</a:t>
            </a:r>
            <a:endParaRPr lang="de-DE" sz="2000" dirty="0">
              <a:latin typeface="+mj-lt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32261" y="2635475"/>
            <a:ext cx="8495608" cy="3528123"/>
            <a:chOff x="432261" y="2635475"/>
            <a:chExt cx="8495608" cy="3528123"/>
          </a:xfrm>
        </p:grpSpPr>
        <p:sp>
          <p:nvSpPr>
            <p:cNvPr id="2" name="TextBox 1"/>
            <p:cNvSpPr txBox="1"/>
            <p:nvPr/>
          </p:nvSpPr>
          <p:spPr>
            <a:xfrm>
              <a:off x="432261" y="2635475"/>
              <a:ext cx="84956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Standard balanced homodyne detection of squeezing does not work well due to</a:t>
              </a:r>
            </a:p>
            <a:p>
              <a:pPr marL="263525" indent="-263525">
                <a:buFont typeface="Arial" panose="020B0604020202020204" pitchFamily="34" charset="0"/>
                <a:buChar char="•"/>
              </a:pPr>
              <a:r>
                <a:rPr lang="en-US" sz="1800" dirty="0">
                  <a:ea typeface="Calibri" panose="020F0502020204030204" pitchFamily="34" charset="0"/>
                </a:rPr>
                <a:t>limited </a:t>
              </a:r>
              <a:r>
                <a:rPr lang="en-US" sz="1800" dirty="0" smtClean="0">
                  <a:ea typeface="Calibri" panose="020F0502020204030204" pitchFamily="34" charset="0"/>
                </a:rPr>
                <a:t>efficiencies of mid-infrared detectors</a:t>
              </a:r>
            </a:p>
            <a:p>
              <a:pPr marL="263525" indent="-263525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elevated output powers of </a:t>
              </a:r>
              <a:r>
                <a:rPr lang="en-US" sz="1800" dirty="0"/>
                <a:t>QCLs</a:t>
              </a:r>
              <a:r>
                <a:rPr lang="en-US" sz="1800" dirty="0" smtClean="0"/>
                <a:t> which impedes finding a strong local oscillator</a:t>
              </a:r>
              <a:endParaRPr lang="de-DE" sz="1800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379274" y="3873731"/>
              <a:ext cx="4123112" cy="1991639"/>
              <a:chOff x="2502131" y="4114800"/>
              <a:chExt cx="4123112" cy="199163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3670126" y="4910203"/>
                <a:ext cx="851770" cy="8517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4033381" y="5267195"/>
                <a:ext cx="0" cy="83924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502131" y="5279721"/>
                <a:ext cx="154377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ie 63"/>
              <p:cNvSpPr/>
              <p:nvPr/>
            </p:nvSpPr>
            <p:spPr>
              <a:xfrm rot="16200000">
                <a:off x="5191982" y="4948747"/>
                <a:ext cx="763061" cy="685972"/>
              </a:xfrm>
              <a:prstGeom prst="pie">
                <a:avLst>
                  <a:gd name="adj1" fmla="val 0"/>
                  <a:gd name="adj2" fmla="val 10772502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rtlCol="0" anchor="ctr"/>
              <a:lstStyle/>
              <a:p>
                <a:pPr algn="ctr"/>
                <a:endParaRPr lang="de-DE" sz="1800" b="0" strike="noStrike" spc="-1" dirty="0" err="1" smtClean="0">
                  <a:solidFill>
                    <a:srgbClr val="000000"/>
                  </a:solidFill>
                  <a:latin typeface="+mj-lt"/>
                  <a:ea typeface="DejaVu Sans"/>
                </a:endParaRPr>
              </a:p>
            </p:txBody>
          </p:sp>
          <p:sp>
            <p:nvSpPr>
              <p:cNvPr id="66" name="Pie 65"/>
              <p:cNvSpPr/>
              <p:nvPr/>
            </p:nvSpPr>
            <p:spPr>
              <a:xfrm rot="10800000">
                <a:off x="3677769" y="4286267"/>
                <a:ext cx="763061" cy="685972"/>
              </a:xfrm>
              <a:prstGeom prst="pie">
                <a:avLst>
                  <a:gd name="adj1" fmla="val 0"/>
                  <a:gd name="adj2" fmla="val 10772502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rtlCol="0" anchor="ctr"/>
              <a:lstStyle/>
              <a:p>
                <a:pPr algn="ctr"/>
                <a:endParaRPr lang="de-DE" sz="1800" b="0" strike="noStrike" spc="-1" dirty="0" err="1" smtClean="0">
                  <a:solidFill>
                    <a:srgbClr val="000000"/>
                  </a:solidFill>
                  <a:latin typeface="+mj-lt"/>
                  <a:ea typeface="DejaVu Sans"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4033381" y="5279721"/>
                <a:ext cx="154377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4033381" y="4619462"/>
                <a:ext cx="0" cy="64773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4033381" y="4114800"/>
                <a:ext cx="2450546" cy="1147156"/>
              </a:xfrm>
              <a:custGeom>
                <a:avLst/>
                <a:gdLst>
                  <a:gd name="connsiteX0" fmla="*/ 0 w 2468880"/>
                  <a:gd name="connsiteY0" fmla="*/ 174567 h 1147156"/>
                  <a:gd name="connsiteX1" fmla="*/ 0 w 2468880"/>
                  <a:gd name="connsiteY1" fmla="*/ 0 h 1147156"/>
                  <a:gd name="connsiteX2" fmla="*/ 2468880 w 2468880"/>
                  <a:gd name="connsiteY2" fmla="*/ 0 h 1147156"/>
                  <a:gd name="connsiteX3" fmla="*/ 2468880 w 2468880"/>
                  <a:gd name="connsiteY3" fmla="*/ 1147156 h 1147156"/>
                  <a:gd name="connsiteX4" fmla="*/ 1895302 w 2468880"/>
                  <a:gd name="connsiteY4" fmla="*/ 1147156 h 114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880" h="1147156">
                    <a:moveTo>
                      <a:pt x="0" y="174567"/>
                    </a:moveTo>
                    <a:lnTo>
                      <a:pt x="0" y="0"/>
                    </a:lnTo>
                    <a:lnTo>
                      <a:pt x="2468880" y="0"/>
                    </a:lnTo>
                    <a:lnTo>
                      <a:pt x="2468880" y="1147156"/>
                    </a:lnTo>
                    <a:lnTo>
                      <a:pt x="1895302" y="114715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Oval 70"/>
              <p:cNvSpPr/>
              <p:nvPr/>
            </p:nvSpPr>
            <p:spPr>
              <a:xfrm flipV="1">
                <a:off x="6342611" y="4561276"/>
                <a:ext cx="282632" cy="2826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rtlCol="0" anchor="ctr"/>
              <a:lstStyle/>
              <a:p>
                <a:pPr algn="ctr"/>
                <a:endParaRPr lang="de-DE" sz="1800" b="0" strike="noStrike" spc="-1" dirty="0" err="1" smtClean="0">
                  <a:solidFill>
                    <a:srgbClr val="000000"/>
                  </a:solidFill>
                  <a:latin typeface="+mj-lt"/>
                  <a:ea typeface="DejaVu Sans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40080" y="4851610"/>
              <a:ext cx="1739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Squeezed signal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40927" y="5825044"/>
              <a:ext cx="1739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Local oscillator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34811" y="4351793"/>
              <a:ext cx="153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Photodetector</a:t>
              </a:r>
              <a:endParaRPr lang="de-DE" dirty="0">
                <a:solidFill>
                  <a:srgbClr val="7030A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34811" y="5462933"/>
              <a:ext cx="153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Beam splitter</a:t>
              </a:r>
              <a:endParaRPr lang="de-DE" dirty="0">
                <a:solidFill>
                  <a:srgbClr val="00B0F0"/>
                </a:solidFill>
              </a:endParaRPr>
            </a:p>
          </p:txBody>
        </p:sp>
        <p:cxnSp>
          <p:nvCxnSpPr>
            <p:cNvPr id="81" name="Straight Connector 80"/>
            <p:cNvCxnSpPr>
              <a:stCxn id="71" idx="6"/>
            </p:cNvCxnSpPr>
            <p:nvPr/>
          </p:nvCxnSpPr>
          <p:spPr>
            <a:xfrm>
              <a:off x="6502386" y="4461523"/>
              <a:ext cx="3389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716683" y="4187645"/>
              <a:ext cx="1060740" cy="502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dirty="0" smtClean="0"/>
                <a:t>Spectrum analyzer</a:t>
              </a:r>
              <a:endParaRPr lang="de-DE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57357" y="4288679"/>
              <a:ext cx="452177" cy="34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-/+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525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376864" y="262335"/>
            <a:ext cx="6127932" cy="749731"/>
          </a:xfrm>
        </p:spPr>
        <p:txBody>
          <a:bodyPr/>
          <a:lstStyle/>
          <a:p>
            <a:r>
              <a:rPr lang="en-US" sz="2400" dirty="0"/>
              <a:t>Deliverable </a:t>
            </a:r>
            <a:r>
              <a:rPr lang="en-US" sz="2400" dirty="0" smtClean="0"/>
              <a:t>D1.6: Developed strategies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2261" y="1241573"/>
            <a:ext cx="8495608" cy="2616620"/>
            <a:chOff x="432261" y="1241573"/>
            <a:chExt cx="8495608" cy="2616620"/>
          </a:xfrm>
        </p:grpSpPr>
        <p:sp>
          <p:nvSpPr>
            <p:cNvPr id="23" name="TextBox 22"/>
            <p:cNvSpPr txBox="1"/>
            <p:nvPr/>
          </p:nvSpPr>
          <p:spPr>
            <a:xfrm>
              <a:off x="432261" y="1241573"/>
              <a:ext cx="849560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b="1" u="sng" dirty="0" smtClean="0"/>
                <a:t>Homodyne cross-correlation</a:t>
              </a:r>
            </a:p>
            <a:p>
              <a:pPr marL="263525" indent="-263525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ea typeface="Calibri" panose="020F0502020204030204" pitchFamily="34" charset="0"/>
                </a:rPr>
                <a:t>Works with weak local oscillator</a:t>
              </a:r>
            </a:p>
            <a:p>
              <a:pPr marL="263525" indent="-263525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Correlation measurement not effected by losses</a:t>
              </a:r>
              <a:endParaRPr lang="de-DE" sz="18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25145" y="1568326"/>
              <a:ext cx="6102724" cy="2289867"/>
              <a:chOff x="640080" y="3873731"/>
              <a:chExt cx="6102724" cy="22898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379274" y="3873731"/>
                <a:ext cx="3818944" cy="1991639"/>
                <a:chOff x="2502131" y="4114800"/>
                <a:chExt cx="3818944" cy="1991639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670126" y="4910203"/>
                  <a:ext cx="851770" cy="85177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4033381" y="5267195"/>
                  <a:ext cx="0" cy="839244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2502131" y="5279721"/>
                  <a:ext cx="1543776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Pie 35"/>
                <p:cNvSpPr/>
                <p:nvPr/>
              </p:nvSpPr>
              <p:spPr>
                <a:xfrm rot="16200000">
                  <a:off x="5080472" y="4948747"/>
                  <a:ext cx="763061" cy="685972"/>
                </a:xfrm>
                <a:prstGeom prst="pie">
                  <a:avLst>
                    <a:gd name="adj1" fmla="val 0"/>
                    <a:gd name="adj2" fmla="val 10772502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rtlCol="0" anchor="ctr"/>
                <a:lstStyle/>
                <a:p>
                  <a:pPr algn="ctr"/>
                  <a:endParaRPr lang="de-DE" sz="1800" b="0" strike="noStrike" spc="-1" dirty="0" err="1" smtClean="0">
                    <a:solidFill>
                      <a:srgbClr val="000000"/>
                    </a:solidFill>
                    <a:latin typeface="+mj-lt"/>
                    <a:ea typeface="DejaVu Sans"/>
                  </a:endParaRPr>
                </a:p>
              </p:txBody>
            </p:sp>
            <p:sp>
              <p:nvSpPr>
                <p:cNvPr id="37" name="Pie 36"/>
                <p:cNvSpPr/>
                <p:nvPr/>
              </p:nvSpPr>
              <p:spPr>
                <a:xfrm rot="10800000">
                  <a:off x="3677769" y="4286267"/>
                  <a:ext cx="763061" cy="685972"/>
                </a:xfrm>
                <a:prstGeom prst="pie">
                  <a:avLst>
                    <a:gd name="adj1" fmla="val 0"/>
                    <a:gd name="adj2" fmla="val 10772502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rtlCol="0" anchor="ctr"/>
                <a:lstStyle/>
                <a:p>
                  <a:pPr algn="ctr"/>
                  <a:endParaRPr lang="de-DE" sz="1800" b="0" strike="noStrike" spc="-1" dirty="0" err="1" smtClean="0">
                    <a:solidFill>
                      <a:srgbClr val="000000"/>
                    </a:solidFill>
                    <a:latin typeface="+mj-lt"/>
                    <a:ea typeface="DejaVu Sans"/>
                  </a:endParaRPr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033381" y="5279721"/>
                  <a:ext cx="142905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4033381" y="4619462"/>
                  <a:ext cx="0" cy="647733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reeform 39"/>
                <p:cNvSpPr/>
                <p:nvPr/>
              </p:nvSpPr>
              <p:spPr>
                <a:xfrm>
                  <a:off x="4033381" y="4114800"/>
                  <a:ext cx="2287694" cy="1147156"/>
                </a:xfrm>
                <a:custGeom>
                  <a:avLst/>
                  <a:gdLst>
                    <a:gd name="connsiteX0" fmla="*/ 0 w 2468880"/>
                    <a:gd name="connsiteY0" fmla="*/ 174567 h 1147156"/>
                    <a:gd name="connsiteX1" fmla="*/ 0 w 2468880"/>
                    <a:gd name="connsiteY1" fmla="*/ 0 h 1147156"/>
                    <a:gd name="connsiteX2" fmla="*/ 2468880 w 2468880"/>
                    <a:gd name="connsiteY2" fmla="*/ 0 h 1147156"/>
                    <a:gd name="connsiteX3" fmla="*/ 2468880 w 2468880"/>
                    <a:gd name="connsiteY3" fmla="*/ 1147156 h 1147156"/>
                    <a:gd name="connsiteX4" fmla="*/ 1895302 w 2468880"/>
                    <a:gd name="connsiteY4" fmla="*/ 1147156 h 114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8880" h="1147156">
                      <a:moveTo>
                        <a:pt x="0" y="174567"/>
                      </a:moveTo>
                      <a:lnTo>
                        <a:pt x="0" y="0"/>
                      </a:lnTo>
                      <a:lnTo>
                        <a:pt x="2468880" y="0"/>
                      </a:lnTo>
                      <a:lnTo>
                        <a:pt x="2468880" y="1147156"/>
                      </a:lnTo>
                      <a:lnTo>
                        <a:pt x="1895302" y="114715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640080" y="4851610"/>
                <a:ext cx="173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Squeezed signal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40927" y="5825044"/>
                <a:ext cx="173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Local oscillator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34811" y="4351793"/>
                <a:ext cx="1530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Photodetector</a:t>
                </a:r>
                <a:endParaRPr lang="de-DE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34811" y="5462933"/>
                <a:ext cx="1530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Beam splitter</a:t>
                </a:r>
                <a:endParaRPr lang="de-DE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653633" y="4312770"/>
                <a:ext cx="1089171" cy="2975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dirty="0" smtClean="0"/>
                  <a:t>Correlator</a:t>
                </a:r>
                <a:endParaRPr lang="de-DE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32261" y="3922293"/>
            <a:ext cx="8495608" cy="2400848"/>
            <a:chOff x="432261" y="3922293"/>
            <a:chExt cx="8495608" cy="2400848"/>
          </a:xfrm>
        </p:grpSpPr>
        <p:sp>
          <p:nvSpPr>
            <p:cNvPr id="47" name="TextBox 46"/>
            <p:cNvSpPr txBox="1"/>
            <p:nvPr/>
          </p:nvSpPr>
          <p:spPr>
            <a:xfrm>
              <a:off x="432261" y="3922293"/>
              <a:ext cx="849560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b="1" u="sng" dirty="0" smtClean="0"/>
                <a:t>Self-homodyne detection</a:t>
              </a:r>
            </a:p>
            <a:p>
              <a:pPr marL="263525" indent="-263525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ea typeface="Calibri" panose="020F0502020204030204" pitchFamily="34" charset="0"/>
                </a:rPr>
                <a:t>Does not need external local oscillator</a:t>
              </a:r>
            </a:p>
            <a:p>
              <a:pPr marL="263525" indent="-263525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Also suitable for multimode systems</a:t>
              </a:r>
              <a:endParaRPr lang="de-DE" sz="18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825145" y="4249046"/>
              <a:ext cx="5558138" cy="2070922"/>
              <a:chOff x="640080" y="3873731"/>
              <a:chExt cx="5558138" cy="207092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379274" y="3873731"/>
                <a:ext cx="3818944" cy="2070922"/>
                <a:chOff x="2502131" y="4114800"/>
                <a:chExt cx="3818944" cy="2070922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670126" y="4910203"/>
                  <a:ext cx="851770" cy="85177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2502131" y="5279721"/>
                  <a:ext cx="1543776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Pie 58"/>
                <p:cNvSpPr/>
                <p:nvPr/>
              </p:nvSpPr>
              <p:spPr>
                <a:xfrm rot="16200000">
                  <a:off x="5080472" y="4948747"/>
                  <a:ext cx="763061" cy="685972"/>
                </a:xfrm>
                <a:prstGeom prst="pie">
                  <a:avLst>
                    <a:gd name="adj1" fmla="val 0"/>
                    <a:gd name="adj2" fmla="val 10772502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rtlCol="0" anchor="ctr"/>
                <a:lstStyle/>
                <a:p>
                  <a:pPr algn="ctr"/>
                  <a:endParaRPr lang="de-DE" sz="1800" b="0" strike="noStrike" spc="-1" dirty="0" err="1" smtClean="0">
                    <a:solidFill>
                      <a:srgbClr val="000000"/>
                    </a:solidFill>
                    <a:latin typeface="+mj-lt"/>
                    <a:ea typeface="DejaVu Sans"/>
                  </a:endParaRPr>
                </a:p>
              </p:txBody>
            </p:sp>
            <p:sp>
              <p:nvSpPr>
                <p:cNvPr id="61" name="Pie 60"/>
                <p:cNvSpPr/>
                <p:nvPr/>
              </p:nvSpPr>
              <p:spPr>
                <a:xfrm rot="10800000">
                  <a:off x="3677769" y="4286267"/>
                  <a:ext cx="763061" cy="685972"/>
                </a:xfrm>
                <a:prstGeom prst="pie">
                  <a:avLst>
                    <a:gd name="adj1" fmla="val 0"/>
                    <a:gd name="adj2" fmla="val 10772502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rtlCol="0" anchor="ctr"/>
                <a:lstStyle/>
                <a:p>
                  <a:pPr algn="ctr"/>
                  <a:endParaRPr lang="de-DE" sz="1800" b="0" strike="noStrike" spc="-1" dirty="0" err="1" smtClean="0">
                    <a:solidFill>
                      <a:srgbClr val="000000"/>
                    </a:solidFill>
                    <a:latin typeface="+mj-lt"/>
                    <a:ea typeface="DejaVu Sans"/>
                  </a:endParaRPr>
                </a:p>
              </p:txBody>
            </p: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4033381" y="5279721"/>
                  <a:ext cx="142905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4033381" y="4619462"/>
                  <a:ext cx="0" cy="647733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Freeform 68"/>
                <p:cNvSpPr/>
                <p:nvPr/>
              </p:nvSpPr>
              <p:spPr>
                <a:xfrm>
                  <a:off x="4033381" y="4114800"/>
                  <a:ext cx="2287694" cy="1147156"/>
                </a:xfrm>
                <a:custGeom>
                  <a:avLst/>
                  <a:gdLst>
                    <a:gd name="connsiteX0" fmla="*/ 0 w 2468880"/>
                    <a:gd name="connsiteY0" fmla="*/ 174567 h 1147156"/>
                    <a:gd name="connsiteX1" fmla="*/ 0 w 2468880"/>
                    <a:gd name="connsiteY1" fmla="*/ 0 h 1147156"/>
                    <a:gd name="connsiteX2" fmla="*/ 2468880 w 2468880"/>
                    <a:gd name="connsiteY2" fmla="*/ 0 h 1147156"/>
                    <a:gd name="connsiteX3" fmla="*/ 2468880 w 2468880"/>
                    <a:gd name="connsiteY3" fmla="*/ 1147156 h 1147156"/>
                    <a:gd name="connsiteX4" fmla="*/ 1895302 w 2468880"/>
                    <a:gd name="connsiteY4" fmla="*/ 1147156 h 114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8880" h="1147156">
                      <a:moveTo>
                        <a:pt x="0" y="174567"/>
                      </a:moveTo>
                      <a:lnTo>
                        <a:pt x="0" y="0"/>
                      </a:lnTo>
                      <a:lnTo>
                        <a:pt x="2468880" y="0"/>
                      </a:lnTo>
                      <a:lnTo>
                        <a:pt x="2468880" y="1147156"/>
                      </a:lnTo>
                      <a:lnTo>
                        <a:pt x="1895302" y="114715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94" name="Straight Arrow Connector 93"/>
                <p:cNvCxnSpPr/>
                <p:nvPr/>
              </p:nvCxnSpPr>
              <p:spPr>
                <a:xfrm flipV="1">
                  <a:off x="4033381" y="5279722"/>
                  <a:ext cx="0" cy="9060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640080" y="4851610"/>
                <a:ext cx="1739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Squeezed signal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4811" y="4351793"/>
                <a:ext cx="1530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Photodetector</a:t>
                </a:r>
                <a:endParaRPr lang="de-DE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269346" y="5462933"/>
                <a:ext cx="1530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Beam splitter</a:t>
                </a:r>
                <a:endParaRPr lang="de-DE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183893" y="5446286"/>
                <a:ext cx="9084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Cavity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 flipV="1">
              <a:off x="8241967" y="4650543"/>
              <a:ext cx="282632" cy="2826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de-DE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  <p:cxnSp>
          <p:nvCxnSpPr>
            <p:cNvPr id="91" name="Straight Connector 90"/>
            <p:cNvCxnSpPr>
              <a:stCxn id="90" idx="6"/>
            </p:cNvCxnSpPr>
            <p:nvPr/>
          </p:nvCxnSpPr>
          <p:spPr>
            <a:xfrm>
              <a:off x="8524599" y="4791859"/>
              <a:ext cx="33898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8179570" y="4619015"/>
              <a:ext cx="452177" cy="34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-/+</a:t>
              </a:r>
              <a:endParaRPr lang="de-DE" dirty="0"/>
            </a:p>
          </p:txBody>
        </p:sp>
        <p:sp>
          <p:nvSpPr>
            <p:cNvPr id="9" name="Arc 8"/>
            <p:cNvSpPr/>
            <p:nvPr/>
          </p:nvSpPr>
          <p:spPr>
            <a:xfrm rot="18900000">
              <a:off x="5845265" y="5706299"/>
              <a:ext cx="508380" cy="508380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Arc 94"/>
            <p:cNvSpPr/>
            <p:nvPr/>
          </p:nvSpPr>
          <p:spPr>
            <a:xfrm rot="2700000" flipV="1">
              <a:off x="5845265" y="5814761"/>
              <a:ext cx="508380" cy="508380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274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376864" y="262335"/>
            <a:ext cx="6127932" cy="749731"/>
          </a:xfrm>
        </p:spPr>
        <p:txBody>
          <a:bodyPr/>
          <a:lstStyle/>
          <a:p>
            <a:r>
              <a:rPr lang="en-US" sz="2400" dirty="0" smtClean="0"/>
              <a:t>Content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052" y="1329634"/>
            <a:ext cx="85713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Overview work package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Achievements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4685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389390" y="262335"/>
            <a:ext cx="6127932" cy="749731"/>
          </a:xfrm>
        </p:spPr>
        <p:txBody>
          <a:bodyPr/>
          <a:lstStyle/>
          <a:p>
            <a:r>
              <a:rPr lang="en-US" sz="2400" spc="-130" dirty="0"/>
              <a:t>Deliverable </a:t>
            </a:r>
            <a:r>
              <a:rPr lang="en-US" sz="2400" spc="-130" dirty="0" smtClean="0"/>
              <a:t>D1.7</a:t>
            </a:r>
            <a:r>
              <a:rPr lang="en-US" sz="2400" spc="-130" dirty="0"/>
              <a:t>: Criterion for the identification of multimode entanglement in QCLs </a:t>
            </a:r>
            <a:r>
              <a:rPr lang="en-US" sz="2400" spc="-130" dirty="0" smtClean="0"/>
              <a:t>(CNR)</a:t>
            </a:r>
            <a:endParaRPr lang="it-IT" sz="2400" spc="-13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80683"/>
            <a:ext cx="8223337" cy="101566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Theoretical development of optimal measurement strategies </a:t>
            </a:r>
            <a:r>
              <a:rPr lang="en-US" sz="2000" dirty="0" smtClean="0"/>
              <a:t>for d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etection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and quantification of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multiparameter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squeezing and multimode entanglement in QCL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combs (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see also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Task T1.9).</a:t>
            </a:r>
            <a:endParaRPr lang="de-DE" sz="20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2261" y="3568395"/>
            <a:ext cx="8600228" cy="2787956"/>
            <a:chOff x="432261" y="3568395"/>
            <a:chExt cx="8600228" cy="2787956"/>
          </a:xfrm>
        </p:grpSpPr>
        <p:sp>
          <p:nvSpPr>
            <p:cNvPr id="7" name="TextBox 6"/>
            <p:cNvSpPr txBox="1"/>
            <p:nvPr/>
          </p:nvSpPr>
          <p:spPr>
            <a:xfrm>
              <a:off x="432261" y="4325026"/>
              <a:ext cx="860022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Spin-squeezing matrix: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Generalization of spin-squeezing coefficient to </a:t>
              </a:r>
              <a:r>
                <a:rPr lang="en-US" sz="1800" dirty="0" err="1" smtClean="0"/>
                <a:t>multiparameter</a:t>
              </a:r>
              <a:r>
                <a:rPr lang="en-US" sz="1800" dirty="0" smtClean="0"/>
                <a:t> settings</a:t>
              </a:r>
              <a:endParaRPr lang="en-US" sz="18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/>
                <a:t>Provides</a:t>
              </a:r>
              <a:r>
                <a:rPr lang="en-US" sz="1800" dirty="0"/>
                <a:t> experimentally feasible witness for multimode </a:t>
              </a:r>
              <a:r>
                <a:rPr lang="en-US" sz="1800" dirty="0" smtClean="0"/>
                <a:t>entanglement/squeezing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Violation of resulting matrix inequality signals </a:t>
              </a:r>
              <a:r>
                <a:rPr lang="en-US" sz="1800" dirty="0" err="1" smtClean="0"/>
                <a:t>multiparameter</a:t>
              </a:r>
              <a:r>
                <a:rPr lang="en-US" sz="1800" dirty="0" smtClean="0"/>
                <a:t> squeezing, implying multimode entanglement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Reveals optimal strategies </a:t>
              </a:r>
              <a:r>
                <a:rPr lang="en-US" sz="1800" dirty="0"/>
                <a:t>for the design and analysis of </a:t>
              </a:r>
              <a:r>
                <a:rPr lang="en-US" sz="1800" dirty="0" smtClean="0"/>
                <a:t>the photonic experiments</a:t>
              </a:r>
              <a:endParaRPr lang="de-DE" sz="1800" dirty="0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3736096" y="3568395"/>
              <a:ext cx="1402080" cy="557555"/>
            </a:xfrm>
            <a:prstGeom prst="downArrow">
              <a:avLst>
                <a:gd name="adj1" fmla="val 50000"/>
                <a:gd name="adj2" fmla="val 34079"/>
              </a:avLst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dirty="0" smtClean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2261" y="2379000"/>
            <a:ext cx="8600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Full characterization of entanglement requires full knowledge of system density matrix (generally not experimentally accessible)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ea typeface="Calibri" panose="020F0502020204030204" pitchFamily="34" charset="0"/>
              </a:rPr>
              <a:t>Often interested in entanglement relevant for specific purposes (e.g., sub-shot-noise interferometry)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671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376864" y="262335"/>
            <a:ext cx="6127932" cy="749731"/>
          </a:xfrm>
        </p:spPr>
        <p:txBody>
          <a:bodyPr/>
          <a:lstStyle/>
          <a:p>
            <a:r>
              <a:rPr lang="en-US" sz="2400" dirty="0" smtClean="0"/>
              <a:t>Content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052" y="1329634"/>
            <a:ext cx="85713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Overview work package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Achievements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6932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0"/>
          </p:nvPr>
        </p:nvSpPr>
        <p:spPr>
          <a:xfrm>
            <a:off x="1543187" y="273352"/>
            <a:ext cx="5982078" cy="749731"/>
          </a:xfrm>
        </p:spPr>
        <p:txBody>
          <a:bodyPr/>
          <a:lstStyle/>
          <a:p>
            <a:r>
              <a:rPr lang="en-US" sz="2400" dirty="0"/>
              <a:t>Deliverable </a:t>
            </a:r>
            <a:r>
              <a:rPr lang="en-US" sz="2400" dirty="0" smtClean="0"/>
              <a:t>D1.3</a:t>
            </a:r>
            <a:r>
              <a:rPr lang="en-US" sz="2400" dirty="0"/>
              <a:t>: Second generation QCL-comb active region </a:t>
            </a:r>
            <a:r>
              <a:rPr lang="en-US" sz="2400" dirty="0" smtClean="0"/>
              <a:t>design </a:t>
            </a:r>
            <a:r>
              <a:rPr lang="en-US" sz="2400" dirty="0"/>
              <a:t>(M24)</a:t>
            </a:r>
            <a:endParaRPr lang="de-DE" sz="2400" dirty="0"/>
          </a:p>
        </p:txBody>
      </p:sp>
      <p:sp>
        <p:nvSpPr>
          <p:cNvPr id="8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32304-6B70-CB42-8048-448293658699}"/>
              </a:ext>
            </a:extLst>
          </p:cNvPr>
          <p:cNvSpPr txBox="1"/>
          <p:nvPr/>
        </p:nvSpPr>
        <p:spPr>
          <a:xfrm>
            <a:off x="341891" y="1046848"/>
            <a:ext cx="827076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Improving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QCL comb </a:t>
            </a: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combs:</a:t>
            </a:r>
          </a:p>
          <a:p>
            <a:pPr marL="214398" marR="0" lvl="0" indent="-21439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width and flatness of gain spectrum</a:t>
            </a:r>
          </a:p>
          <a:p>
            <a:pPr marL="214398" lvl="0" indent="-214398" defTabSz="9144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</a:rPr>
              <a:t>Design spectrally </a:t>
            </a:r>
            <a:r>
              <a:rPr lang="en-GB" dirty="0">
                <a:solidFill>
                  <a:prstClr val="black"/>
                </a:solidFill>
              </a:rPr>
              <a:t>flat group velocity dispersion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active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</a:t>
            </a:r>
          </a:p>
          <a:p>
            <a:pPr marL="214398" indent="-214398" defTabSz="9144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Optimize for 4.5 micron </a:t>
            </a:r>
            <a:r>
              <a:rPr lang="en-GB" dirty="0" smtClean="0">
                <a:solidFill>
                  <a:prstClr val="black"/>
                </a:solidFill>
              </a:rPr>
              <a:t>QCL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squeezing/entanglement: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4398" marR="0" lvl="0" indent="-21439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Optimize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χ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(3)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active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to increase four-wave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mixing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41891" y="2863118"/>
            <a:ext cx="8689376" cy="3954929"/>
            <a:chOff x="341891" y="2863118"/>
            <a:chExt cx="8689376" cy="3954929"/>
          </a:xfrm>
        </p:grpSpPr>
        <p:sp>
          <p:nvSpPr>
            <p:cNvPr id="3" name="Down Arrow 2"/>
            <p:cNvSpPr/>
            <p:nvPr/>
          </p:nvSpPr>
          <p:spPr>
            <a:xfrm>
              <a:off x="2520074" y="3995209"/>
              <a:ext cx="1495168" cy="43457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de-DE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520074" y="5119673"/>
              <a:ext cx="1495168" cy="43457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de-DE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385401" y="4438607"/>
              <a:ext cx="2063189" cy="2092136"/>
              <a:chOff x="6193424" y="4053366"/>
              <a:chExt cx="2063189" cy="209213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705974" y="4145286"/>
                <a:ext cx="85261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705974" y="4267695"/>
                <a:ext cx="852616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705974" y="4378905"/>
                <a:ext cx="85261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705974" y="5341572"/>
                <a:ext cx="8526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705974" y="5593111"/>
                <a:ext cx="8526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193424" y="5847985"/>
                <a:ext cx="1588499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Injection barrier</a:t>
                </a:r>
                <a:endParaRPr lang="de-DE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26441" y="4636458"/>
                <a:ext cx="792171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Lasing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3" name="Group 257"/>
              <p:cNvGrpSpPr>
                <a:grpSpLocks/>
              </p:cNvGrpSpPr>
              <p:nvPr/>
            </p:nvGrpSpPr>
            <p:grpSpPr bwMode="auto">
              <a:xfrm rot="5400000">
                <a:off x="6324950" y="4768434"/>
                <a:ext cx="1065634" cy="88973"/>
                <a:chOff x="1313" y="3415"/>
                <a:chExt cx="481" cy="171"/>
              </a:xfrm>
            </p:grpSpPr>
            <p:sp>
              <p:nvSpPr>
                <p:cNvPr id="24" name="Freeform 258"/>
                <p:cNvSpPr>
                  <a:spLocks/>
                </p:cNvSpPr>
                <p:nvPr/>
              </p:nvSpPr>
              <p:spPr bwMode="auto">
                <a:xfrm rot="60000">
                  <a:off x="1313" y="3415"/>
                  <a:ext cx="148" cy="167"/>
                </a:xfrm>
                <a:custGeom>
                  <a:avLst/>
                  <a:gdLst>
                    <a:gd name="T0" fmla="*/ 0 w 2322"/>
                    <a:gd name="T1" fmla="*/ 1 h 2145"/>
                    <a:gd name="T2" fmla="*/ 0 w 2322"/>
                    <a:gd name="T3" fmla="*/ 0 h 2145"/>
                    <a:gd name="T4" fmla="*/ 0 w 2322"/>
                    <a:gd name="T5" fmla="*/ 1 h 2145"/>
                    <a:gd name="T6" fmla="*/ 0 w 2322"/>
                    <a:gd name="T7" fmla="*/ 1 h 2145"/>
                    <a:gd name="T8" fmla="*/ 0 w 2322"/>
                    <a:gd name="T9" fmla="*/ 1 h 2145"/>
                    <a:gd name="T10" fmla="*/ 1 w 2322"/>
                    <a:gd name="T11" fmla="*/ 0 h 21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2"/>
                    <a:gd name="T19" fmla="*/ 0 h 2145"/>
                    <a:gd name="T20" fmla="*/ 2322 w 2322"/>
                    <a:gd name="T21" fmla="*/ 2145 h 21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2" h="2145">
                      <a:moveTo>
                        <a:pt x="0" y="1122"/>
                      </a:moveTo>
                      <a:cubicBezTo>
                        <a:pt x="207" y="387"/>
                        <a:pt x="313" y="104"/>
                        <a:pt x="462" y="96"/>
                      </a:cubicBezTo>
                      <a:cubicBezTo>
                        <a:pt x="611" y="88"/>
                        <a:pt x="735" y="558"/>
                        <a:pt x="894" y="1074"/>
                      </a:cubicBezTo>
                      <a:cubicBezTo>
                        <a:pt x="1053" y="1590"/>
                        <a:pt x="1176" y="2145"/>
                        <a:pt x="1362" y="2145"/>
                      </a:cubicBezTo>
                      <a:cubicBezTo>
                        <a:pt x="1548" y="2145"/>
                        <a:pt x="1626" y="1740"/>
                        <a:pt x="1812" y="1110"/>
                      </a:cubicBezTo>
                      <a:cubicBezTo>
                        <a:pt x="1998" y="480"/>
                        <a:pt x="2124" y="0"/>
                        <a:pt x="2322" y="10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endParaRPr lang="de-DE" altLang="de-DE" sz="1200"/>
                </a:p>
              </p:txBody>
            </p:sp>
            <p:sp>
              <p:nvSpPr>
                <p:cNvPr id="25" name="Freeform 259"/>
                <p:cNvSpPr>
                  <a:spLocks/>
                </p:cNvSpPr>
                <p:nvPr/>
              </p:nvSpPr>
              <p:spPr bwMode="auto">
                <a:xfrm rot="60000">
                  <a:off x="1428" y="3417"/>
                  <a:ext cx="148" cy="167"/>
                </a:xfrm>
                <a:custGeom>
                  <a:avLst/>
                  <a:gdLst>
                    <a:gd name="T0" fmla="*/ 0 w 2322"/>
                    <a:gd name="T1" fmla="*/ 1 h 2145"/>
                    <a:gd name="T2" fmla="*/ 0 w 2322"/>
                    <a:gd name="T3" fmla="*/ 0 h 2145"/>
                    <a:gd name="T4" fmla="*/ 0 w 2322"/>
                    <a:gd name="T5" fmla="*/ 1 h 2145"/>
                    <a:gd name="T6" fmla="*/ 0 w 2322"/>
                    <a:gd name="T7" fmla="*/ 1 h 2145"/>
                    <a:gd name="T8" fmla="*/ 0 w 2322"/>
                    <a:gd name="T9" fmla="*/ 1 h 2145"/>
                    <a:gd name="T10" fmla="*/ 1 w 2322"/>
                    <a:gd name="T11" fmla="*/ 0 h 21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2"/>
                    <a:gd name="T19" fmla="*/ 0 h 2145"/>
                    <a:gd name="T20" fmla="*/ 2322 w 2322"/>
                    <a:gd name="T21" fmla="*/ 2145 h 21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2" h="2145">
                      <a:moveTo>
                        <a:pt x="0" y="1122"/>
                      </a:moveTo>
                      <a:cubicBezTo>
                        <a:pt x="207" y="387"/>
                        <a:pt x="313" y="104"/>
                        <a:pt x="462" y="96"/>
                      </a:cubicBezTo>
                      <a:cubicBezTo>
                        <a:pt x="611" y="88"/>
                        <a:pt x="735" y="558"/>
                        <a:pt x="894" y="1074"/>
                      </a:cubicBezTo>
                      <a:cubicBezTo>
                        <a:pt x="1053" y="1590"/>
                        <a:pt x="1176" y="2145"/>
                        <a:pt x="1362" y="2145"/>
                      </a:cubicBezTo>
                      <a:cubicBezTo>
                        <a:pt x="1548" y="2145"/>
                        <a:pt x="1626" y="1740"/>
                        <a:pt x="1812" y="1110"/>
                      </a:cubicBezTo>
                      <a:cubicBezTo>
                        <a:pt x="1998" y="480"/>
                        <a:pt x="2124" y="0"/>
                        <a:pt x="2322" y="10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endParaRPr lang="de-DE" altLang="de-DE" sz="1200"/>
                </a:p>
              </p:txBody>
            </p:sp>
            <p:sp>
              <p:nvSpPr>
                <p:cNvPr id="26" name="Freeform 260"/>
                <p:cNvSpPr>
                  <a:spLocks/>
                </p:cNvSpPr>
                <p:nvPr/>
              </p:nvSpPr>
              <p:spPr bwMode="auto">
                <a:xfrm rot="60000">
                  <a:off x="1543" y="3419"/>
                  <a:ext cx="148" cy="167"/>
                </a:xfrm>
                <a:custGeom>
                  <a:avLst/>
                  <a:gdLst>
                    <a:gd name="T0" fmla="*/ 0 w 2322"/>
                    <a:gd name="T1" fmla="*/ 1 h 2145"/>
                    <a:gd name="T2" fmla="*/ 0 w 2322"/>
                    <a:gd name="T3" fmla="*/ 0 h 2145"/>
                    <a:gd name="T4" fmla="*/ 0 w 2322"/>
                    <a:gd name="T5" fmla="*/ 1 h 2145"/>
                    <a:gd name="T6" fmla="*/ 0 w 2322"/>
                    <a:gd name="T7" fmla="*/ 1 h 2145"/>
                    <a:gd name="T8" fmla="*/ 0 w 2322"/>
                    <a:gd name="T9" fmla="*/ 1 h 2145"/>
                    <a:gd name="T10" fmla="*/ 1 w 2322"/>
                    <a:gd name="T11" fmla="*/ 0 h 21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2"/>
                    <a:gd name="T19" fmla="*/ 0 h 2145"/>
                    <a:gd name="T20" fmla="*/ 2322 w 2322"/>
                    <a:gd name="T21" fmla="*/ 2145 h 21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2" h="2145">
                      <a:moveTo>
                        <a:pt x="0" y="1122"/>
                      </a:moveTo>
                      <a:cubicBezTo>
                        <a:pt x="207" y="387"/>
                        <a:pt x="313" y="104"/>
                        <a:pt x="462" y="96"/>
                      </a:cubicBezTo>
                      <a:cubicBezTo>
                        <a:pt x="611" y="88"/>
                        <a:pt x="735" y="558"/>
                        <a:pt x="894" y="1074"/>
                      </a:cubicBezTo>
                      <a:cubicBezTo>
                        <a:pt x="1053" y="1590"/>
                        <a:pt x="1176" y="2145"/>
                        <a:pt x="1362" y="2145"/>
                      </a:cubicBezTo>
                      <a:cubicBezTo>
                        <a:pt x="1548" y="2145"/>
                        <a:pt x="1626" y="1740"/>
                        <a:pt x="1812" y="1110"/>
                      </a:cubicBezTo>
                      <a:cubicBezTo>
                        <a:pt x="1998" y="480"/>
                        <a:pt x="2124" y="0"/>
                        <a:pt x="2322" y="10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endParaRPr lang="de-DE" altLang="de-DE" sz="1200"/>
                </a:p>
              </p:txBody>
            </p:sp>
            <p:sp>
              <p:nvSpPr>
                <p:cNvPr id="27" name="Freeform 261"/>
                <p:cNvSpPr>
                  <a:spLocks/>
                </p:cNvSpPr>
                <p:nvPr/>
              </p:nvSpPr>
              <p:spPr bwMode="auto">
                <a:xfrm>
                  <a:off x="1684" y="3427"/>
                  <a:ext cx="110" cy="106"/>
                </a:xfrm>
                <a:custGeom>
                  <a:avLst/>
                  <a:gdLst>
                    <a:gd name="T0" fmla="*/ 0 w 423"/>
                    <a:gd name="T1" fmla="*/ 0 h 484"/>
                    <a:gd name="T2" fmla="*/ 2 w 423"/>
                    <a:gd name="T3" fmla="*/ 1 h 484"/>
                    <a:gd name="T4" fmla="*/ 3 w 423"/>
                    <a:gd name="T5" fmla="*/ 3 h 484"/>
                    <a:gd name="T6" fmla="*/ 5 w 423"/>
                    <a:gd name="T7" fmla="*/ 5 h 484"/>
                    <a:gd name="T8" fmla="*/ 8 w 423"/>
                    <a:gd name="T9" fmla="*/ 5 h 4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484"/>
                    <a:gd name="T17" fmla="*/ 423 w 423"/>
                    <a:gd name="T18" fmla="*/ 484 h 4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484">
                      <a:moveTo>
                        <a:pt x="0" y="0"/>
                      </a:moveTo>
                      <a:cubicBezTo>
                        <a:pt x="29" y="2"/>
                        <a:pt x="59" y="5"/>
                        <a:pt x="86" y="55"/>
                      </a:cubicBezTo>
                      <a:cubicBezTo>
                        <a:pt x="113" y="105"/>
                        <a:pt x="129" y="233"/>
                        <a:pt x="160" y="300"/>
                      </a:cubicBezTo>
                      <a:cubicBezTo>
                        <a:pt x="191" y="367"/>
                        <a:pt x="226" y="424"/>
                        <a:pt x="270" y="454"/>
                      </a:cubicBezTo>
                      <a:cubicBezTo>
                        <a:pt x="314" y="484"/>
                        <a:pt x="368" y="481"/>
                        <a:pt x="423" y="47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endParaRPr lang="de-DE" altLang="de-DE" sz="1200"/>
                </a:p>
              </p:txBody>
            </p:sp>
          </p:grpSp>
          <p:sp>
            <p:nvSpPr>
              <p:cNvPr id="28" name="Down Arrow 27"/>
              <p:cNvSpPr/>
              <p:nvPr/>
            </p:nvSpPr>
            <p:spPr>
              <a:xfrm>
                <a:off x="6680660" y="5368551"/>
                <a:ext cx="328902" cy="227797"/>
              </a:xfrm>
              <a:prstGeom prst="downArrow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rtlCol="0" anchor="ctr"/>
              <a:lstStyle/>
              <a:p>
                <a:pPr algn="ctr"/>
                <a:endParaRPr lang="de-DE" sz="1800" b="0" strike="noStrike" spc="-1" dirty="0" err="1" smtClean="0">
                  <a:solidFill>
                    <a:srgbClr val="000000"/>
                  </a:solidFill>
                  <a:latin typeface="+mj-lt"/>
                  <a:ea typeface="DejaVu San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11195" y="5345737"/>
                <a:ext cx="134541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dirty="0" smtClean="0">
                    <a:solidFill>
                      <a:srgbClr val="C00000"/>
                    </a:solidFill>
                  </a:rPr>
                  <a:t>LO phonons</a:t>
                </a:r>
                <a:endParaRPr lang="de-DE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285506" y="4053366"/>
                <a:ext cx="417918" cy="18178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rtlCol="0" anchor="ctr"/>
              <a:lstStyle/>
              <a:p>
                <a:pPr algn="ctr"/>
                <a:endParaRPr lang="de-DE" sz="1800" b="0" strike="noStrike" spc="-1" dirty="0" err="1" smtClean="0">
                  <a:solidFill>
                    <a:srgbClr val="000000"/>
                  </a:solidFill>
                  <a:latin typeface="+mj-lt"/>
                  <a:ea typeface="DejaVu Sans"/>
                </a:endParaRPr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7057883" y="3871723"/>
              <a:ext cx="1616891" cy="427383"/>
            </a:xfrm>
            <a:custGeom>
              <a:avLst/>
              <a:gdLst>
                <a:gd name="connsiteX0" fmla="*/ 0 w 668407"/>
                <a:gd name="connsiteY0" fmla="*/ 424898 h 427383"/>
                <a:gd name="connsiteX1" fmla="*/ 183874 w 668407"/>
                <a:gd name="connsiteY1" fmla="*/ 347870 h 427383"/>
                <a:gd name="connsiteX2" fmla="*/ 332961 w 668407"/>
                <a:gd name="connsiteY2" fmla="*/ 0 h 427383"/>
                <a:gd name="connsiteX3" fmla="*/ 487018 w 668407"/>
                <a:gd name="connsiteY3" fmla="*/ 345385 h 427383"/>
                <a:gd name="connsiteX4" fmla="*/ 668407 w 668407"/>
                <a:gd name="connsiteY4" fmla="*/ 427383 h 4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407" h="427383">
                  <a:moveTo>
                    <a:pt x="0" y="424898"/>
                  </a:moveTo>
                  <a:cubicBezTo>
                    <a:pt x="64190" y="421792"/>
                    <a:pt x="128381" y="418686"/>
                    <a:pt x="183874" y="347870"/>
                  </a:cubicBezTo>
                  <a:cubicBezTo>
                    <a:pt x="239368" y="277054"/>
                    <a:pt x="282437" y="414"/>
                    <a:pt x="332961" y="0"/>
                  </a:cubicBezTo>
                  <a:cubicBezTo>
                    <a:pt x="383485" y="-414"/>
                    <a:pt x="431110" y="274155"/>
                    <a:pt x="487018" y="345385"/>
                  </a:cubicBezTo>
                  <a:cubicBezTo>
                    <a:pt x="542926" y="416615"/>
                    <a:pt x="605666" y="421999"/>
                    <a:pt x="668407" y="427383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6823895" y="4320406"/>
              <a:ext cx="2207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057884" y="3661477"/>
              <a:ext cx="0" cy="7771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7459851" y="3921654"/>
              <a:ext cx="812955" cy="398752"/>
              <a:chOff x="7459851" y="3741257"/>
              <a:chExt cx="812955" cy="57914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459851" y="3741257"/>
                <a:ext cx="0" cy="57914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272806" y="3741257"/>
                <a:ext cx="0" cy="57914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/>
            <p:cNvCxnSpPr/>
            <p:nvPr/>
          </p:nvCxnSpPr>
          <p:spPr>
            <a:xfrm>
              <a:off x="7866328" y="3741257"/>
              <a:ext cx="0" cy="579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7731820" y="2905397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</a:rPr>
                <a:t>χ</a:t>
              </a:r>
              <a:r>
                <a:rPr lang="en-GB" baseline="30000" dirty="0">
                  <a:solidFill>
                    <a:srgbClr val="00B050"/>
                  </a:solidFill>
                </a:rPr>
                <a:t>(3)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493917" y="3307743"/>
              <a:ext cx="792171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Lasing mode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7878871" y="3232897"/>
              <a:ext cx="400833" cy="324495"/>
            </a:xfrm>
            <a:custGeom>
              <a:avLst/>
              <a:gdLst>
                <a:gd name="connsiteX0" fmla="*/ 0 w 400833"/>
                <a:gd name="connsiteY0" fmla="*/ 99026 h 324495"/>
                <a:gd name="connsiteX1" fmla="*/ 263047 w 400833"/>
                <a:gd name="connsiteY1" fmla="*/ 11344 h 324495"/>
                <a:gd name="connsiteX2" fmla="*/ 400833 w 400833"/>
                <a:gd name="connsiteY2" fmla="*/ 324495 h 32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833" h="324495">
                  <a:moveTo>
                    <a:pt x="0" y="99026"/>
                  </a:moveTo>
                  <a:cubicBezTo>
                    <a:pt x="98121" y="36396"/>
                    <a:pt x="196242" y="-26234"/>
                    <a:pt x="263047" y="11344"/>
                  </a:cubicBezTo>
                  <a:cubicBezTo>
                    <a:pt x="329852" y="48922"/>
                    <a:pt x="365342" y="186708"/>
                    <a:pt x="400833" y="32449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7478880" y="3236116"/>
              <a:ext cx="400833" cy="324495"/>
            </a:xfrm>
            <a:custGeom>
              <a:avLst/>
              <a:gdLst>
                <a:gd name="connsiteX0" fmla="*/ 0 w 400833"/>
                <a:gd name="connsiteY0" fmla="*/ 99026 h 324495"/>
                <a:gd name="connsiteX1" fmla="*/ 263047 w 400833"/>
                <a:gd name="connsiteY1" fmla="*/ 11344 h 324495"/>
                <a:gd name="connsiteX2" fmla="*/ 400833 w 400833"/>
                <a:gd name="connsiteY2" fmla="*/ 324495 h 32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833" h="324495">
                  <a:moveTo>
                    <a:pt x="0" y="99026"/>
                  </a:moveTo>
                  <a:cubicBezTo>
                    <a:pt x="98121" y="36396"/>
                    <a:pt x="196242" y="-26234"/>
                    <a:pt x="263047" y="11344"/>
                  </a:cubicBezTo>
                  <a:cubicBezTo>
                    <a:pt x="329852" y="48922"/>
                    <a:pt x="365342" y="186708"/>
                    <a:pt x="400833" y="32449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6540874" y="3777996"/>
              <a:ext cx="678393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dirty="0" smtClean="0">
                  <a:solidFill>
                    <a:srgbClr val="7030A0"/>
                  </a:solidFill>
                </a:rPr>
                <a:t>Gain</a:t>
              </a:r>
              <a:endParaRPr lang="de-DE" dirty="0">
                <a:solidFill>
                  <a:srgbClr val="7030A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132304-6B70-CB42-8048-448293658699}"/>
                </a:ext>
              </a:extLst>
            </p:cNvPr>
            <p:cNvSpPr txBox="1"/>
            <p:nvPr/>
          </p:nvSpPr>
          <p:spPr>
            <a:xfrm>
              <a:off x="341891" y="2863118"/>
              <a:ext cx="8270768" cy="395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98" marR="0" lvl="0" indent="-21439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Martin Franckie (ETHZ) visit to CNR-INO/LENS in Dec. 2019</a:t>
              </a:r>
            </a:p>
            <a:p>
              <a:pPr marL="214398" marR="0" lvl="0" indent="-21439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to quantify and improve squeezing / </a:t>
              </a:r>
              <a:r>
                <a:rPr kumimoji="0" lang="el-G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χ</a:t>
              </a:r>
              <a:r>
                <a:rPr kumimoji="0" lang="en-GB" sz="16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(3)</a:t>
              </a: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  <a:p>
              <a:pPr marL="214398" marR="0" lvl="0" indent="-21439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to study the effect of gain and loss on entanglement?</a:t>
              </a:r>
            </a:p>
            <a:p>
              <a:pPr marL="214398" marR="0" lvl="0" indent="-21439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GB" dirty="0" smtClean="0">
                <a:solidFill>
                  <a:prstClr val="black"/>
                </a:solidFill>
                <a:latin typeface="Arial"/>
              </a:endParaRPr>
            </a:p>
            <a:p>
              <a:pPr marL="214398" marR="0" lvl="0" indent="-21439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GB" sz="1000" dirty="0" smtClean="0">
                <a:solidFill>
                  <a:prstClr val="black"/>
                </a:solidFill>
                <a:latin typeface="Arial"/>
              </a:endParaRPr>
            </a:p>
            <a:p>
              <a:pPr lvl="0" defTabSz="914400">
                <a:defRPr/>
              </a:pPr>
              <a:r>
                <a:rPr lang="en-GB" b="1" dirty="0" smtClean="0">
                  <a:solidFill>
                    <a:prstClr val="black"/>
                  </a:solidFill>
                </a:rPr>
                <a:t>Suggestion for cleaner system:</a:t>
              </a:r>
            </a:p>
            <a:p>
              <a:pPr marL="214398" lvl="0" indent="-214398" defTabSz="914400">
                <a:buFont typeface="Arial" panose="020B0604020202020204" pitchFamily="34" charset="0"/>
                <a:buChar char="•"/>
                <a:defRPr/>
              </a:pPr>
              <a:r>
                <a:rPr lang="en-GB" dirty="0" smtClean="0">
                  <a:solidFill>
                    <a:prstClr val="black"/>
                  </a:solidFill>
                </a:rPr>
                <a:t>Only two side-bands (instead of many comb lines)</a:t>
              </a:r>
            </a:p>
            <a:p>
              <a:pPr marL="214398" lvl="0" indent="-214398" defTabSz="914400">
                <a:buFont typeface="Arial" panose="020B0604020202020204" pitchFamily="34" charset="0"/>
                <a:buChar char="•"/>
                <a:defRPr/>
              </a:pPr>
              <a:r>
                <a:rPr lang="en-GB" dirty="0" smtClean="0">
                  <a:solidFill>
                    <a:prstClr val="black"/>
                  </a:solidFill>
                </a:rPr>
                <a:t>Alternative: externally pumped </a:t>
              </a:r>
              <a:r>
                <a:rPr lang="el-GR" dirty="0" smtClean="0">
                  <a:solidFill>
                    <a:prstClr val="black"/>
                  </a:solidFill>
                </a:rPr>
                <a:t>χ</a:t>
              </a:r>
              <a:r>
                <a:rPr lang="en-GB" baseline="30000" dirty="0" smtClean="0">
                  <a:solidFill>
                    <a:prstClr val="black"/>
                  </a:solidFill>
                </a:rPr>
                <a:t>(3)</a:t>
              </a:r>
              <a:r>
                <a:rPr lang="en-GB" dirty="0" smtClean="0">
                  <a:solidFill>
                    <a:prstClr val="black"/>
                  </a:solidFill>
                </a:rPr>
                <a:t> medium</a:t>
              </a:r>
            </a:p>
            <a:p>
              <a:pPr marL="214398" lvl="0" indent="-214398" defTabSz="914400">
                <a:buFont typeface="Arial" panose="020B0604020202020204" pitchFamily="34" charset="0"/>
                <a:buChar char="•"/>
                <a:defRPr/>
              </a:pPr>
              <a:endParaRPr lang="en-GB" dirty="0" smtClean="0">
                <a:solidFill>
                  <a:prstClr val="black"/>
                </a:solidFill>
              </a:endParaRPr>
            </a:p>
            <a:p>
              <a:pPr marL="214398" lvl="0" indent="-214398" defTabSz="914400">
                <a:buFont typeface="Arial" panose="020B0604020202020204" pitchFamily="34" charset="0"/>
                <a:buChar char="•"/>
                <a:defRPr/>
              </a:pPr>
              <a:endParaRPr lang="en-GB" sz="1000" dirty="0" smtClean="0">
                <a:solidFill>
                  <a:prstClr val="black"/>
                </a:solidFill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 err="1" smtClean="0">
                  <a:solidFill>
                    <a:prstClr val="black"/>
                  </a:solidFill>
                </a:rPr>
                <a:t>Cold</a:t>
              </a:r>
              <a:r>
                <a:rPr lang="de-DE" b="1" dirty="0" smtClean="0">
                  <a:solidFill>
                    <a:prstClr val="black"/>
                  </a:solidFill>
                </a:rPr>
                <a:t> </a:t>
              </a:r>
              <a:r>
                <a:rPr lang="de-DE" b="1" dirty="0" err="1" smtClean="0">
                  <a:solidFill>
                    <a:prstClr val="black"/>
                  </a:solidFill>
                </a:rPr>
                <a:t>atom</a:t>
              </a:r>
              <a:r>
                <a:rPr lang="de-DE" b="1" dirty="0" smtClean="0">
                  <a:solidFill>
                    <a:prstClr val="black"/>
                  </a:solidFill>
                </a:rPr>
                <a:t> counter-part (</a:t>
              </a:r>
              <a:r>
                <a:rPr lang="de-DE" b="1" dirty="0" err="1" smtClean="0">
                  <a:solidFill>
                    <a:prstClr val="black"/>
                  </a:solidFill>
                </a:rPr>
                <a:t>Rb</a:t>
              </a:r>
              <a:r>
                <a:rPr lang="de-DE" b="1" dirty="0" smtClean="0">
                  <a:solidFill>
                    <a:prstClr val="black"/>
                  </a:solidFill>
                </a:rPr>
                <a:t> </a:t>
              </a:r>
              <a:r>
                <a:rPr lang="de-DE" b="1" dirty="0" err="1" smtClean="0">
                  <a:solidFill>
                    <a:prstClr val="black"/>
                  </a:solidFill>
                </a:rPr>
                <a:t>atoms</a:t>
              </a:r>
              <a:r>
                <a:rPr lang="de-DE" b="1" dirty="0" smtClean="0">
                  <a:solidFill>
                    <a:prstClr val="black"/>
                  </a:solidFill>
                </a:rPr>
                <a:t> </a:t>
              </a:r>
              <a:r>
                <a:rPr lang="de-DE" b="1" dirty="0" err="1" smtClean="0">
                  <a:solidFill>
                    <a:prstClr val="black"/>
                  </a:solidFill>
                </a:rPr>
                <a:t>simulate</a:t>
              </a:r>
              <a:r>
                <a:rPr lang="de-DE" b="1" dirty="0" smtClean="0">
                  <a:solidFill>
                    <a:prstClr val="black"/>
                  </a:solidFill>
                </a:rPr>
                <a:t> </a:t>
              </a:r>
              <a:r>
                <a:rPr lang="de-DE" b="1" dirty="0" err="1" smtClean="0">
                  <a:solidFill>
                    <a:prstClr val="black"/>
                  </a:solidFill>
                </a:rPr>
                <a:t>photons</a:t>
              </a:r>
              <a:r>
                <a:rPr lang="de-DE" b="1" dirty="0" smtClean="0">
                  <a:solidFill>
                    <a:prstClr val="black"/>
                  </a:solidFill>
                </a:rPr>
                <a:t>)</a:t>
              </a:r>
              <a:endParaRPr lang="de-DE" dirty="0" smtClean="0">
                <a:solidFill>
                  <a:prstClr val="black"/>
                </a:solidFill>
              </a:endParaRPr>
            </a:p>
            <a:p>
              <a:pPr marL="214398" lvl="0" indent="-21439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de-DE" dirty="0" smtClean="0">
                  <a:solidFill>
                    <a:prstClr val="black"/>
                  </a:solidFill>
                </a:rPr>
                <a:t>Photons            </a:t>
              </a:r>
              <a:r>
                <a:rPr lang="de-DE" dirty="0" smtClean="0">
                  <a:solidFill>
                    <a:prstClr val="black"/>
                  </a:solidFill>
                  <a:sym typeface="Wingdings" pitchFamily="2" charset="2"/>
                </a:rPr>
                <a:t>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occupations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of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spin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states</a:t>
              </a:r>
              <a:r>
                <a:rPr lang="de-DE" dirty="0" smtClean="0">
                  <a:solidFill>
                    <a:prstClr val="black"/>
                  </a:solidFill>
                </a:rPr>
                <a:t> in </a:t>
              </a:r>
              <a:r>
                <a:rPr lang="de-DE" dirty="0" err="1" smtClean="0">
                  <a:solidFill>
                    <a:prstClr val="black"/>
                  </a:solidFill>
                </a:rPr>
                <a:t>atomic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cloud</a:t>
              </a:r>
              <a:endParaRPr lang="de-DE" dirty="0" smtClean="0">
                <a:solidFill>
                  <a:prstClr val="black"/>
                </a:solidFill>
              </a:endParaRPr>
            </a:p>
            <a:p>
              <a:pPr marL="214398" lvl="0" indent="-21439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 smtClean="0">
                  <a:solidFill>
                    <a:prstClr val="black"/>
                  </a:solidFill>
                </a:rPr>
                <a:t>Nonlinearity </a:t>
              </a:r>
              <a:r>
                <a:rPr lang="el-GR" dirty="0" smtClean="0">
                  <a:solidFill>
                    <a:prstClr val="black"/>
                  </a:solidFill>
                </a:rPr>
                <a:t>χ</a:t>
              </a:r>
              <a:r>
                <a:rPr lang="de-DE" baseline="30000" dirty="0" smtClean="0">
                  <a:solidFill>
                    <a:prstClr val="black"/>
                  </a:solidFill>
                </a:rPr>
                <a:t>(3)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smtClean="0">
                  <a:solidFill>
                    <a:prstClr val="black"/>
                  </a:solidFill>
                  <a:sym typeface="Wingdings" pitchFamily="2" charset="2"/>
                </a:rPr>
                <a:t>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simulated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by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atom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collisions</a:t>
              </a:r>
              <a:endParaRPr lang="de-DE" dirty="0" smtClean="0">
                <a:solidFill>
                  <a:prstClr val="black"/>
                </a:solidFill>
              </a:endParaRPr>
            </a:p>
            <a:p>
              <a:pPr marL="214398" lvl="0" indent="-21439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de-DE" dirty="0" err="1" smtClean="0">
                  <a:solidFill>
                    <a:prstClr val="black"/>
                  </a:solidFill>
                </a:rPr>
                <a:t>Gain</a:t>
              </a:r>
              <a:r>
                <a:rPr lang="de-DE" dirty="0" smtClean="0">
                  <a:solidFill>
                    <a:prstClr val="black"/>
                  </a:solidFill>
                </a:rPr>
                <a:t>/</a:t>
              </a:r>
              <a:r>
                <a:rPr lang="de-DE" dirty="0" err="1" smtClean="0">
                  <a:solidFill>
                    <a:prstClr val="black"/>
                  </a:solidFill>
                </a:rPr>
                <a:t>loss</a:t>
              </a:r>
              <a:r>
                <a:rPr lang="de-DE" dirty="0" smtClean="0">
                  <a:solidFill>
                    <a:prstClr val="black"/>
                  </a:solidFill>
                </a:rPr>
                <a:t>          </a:t>
              </a:r>
              <a:r>
                <a:rPr lang="de-DE" dirty="0" smtClean="0">
                  <a:solidFill>
                    <a:prstClr val="black"/>
                  </a:solidFill>
                  <a:sym typeface="Wingdings" pitchFamily="2" charset="2"/>
                </a:rPr>
                <a:t>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simulated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by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laser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mediated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transitions</a:t>
              </a:r>
              <a:endPara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0"/>
          </p:nvPr>
        </p:nvSpPr>
        <p:spPr>
          <a:xfrm>
            <a:off x="1327366" y="273352"/>
            <a:ext cx="6413720" cy="749731"/>
          </a:xfrm>
        </p:spPr>
        <p:txBody>
          <a:bodyPr/>
          <a:lstStyle/>
          <a:p>
            <a:r>
              <a:rPr lang="en-US" sz="2400" dirty="0"/>
              <a:t>Deliverable D1.4: Open-source code for dynamic QCL simulations with noise (M24)</a:t>
            </a:r>
            <a:endParaRPr lang="de-DE" sz="2400" dirty="0"/>
          </a:p>
        </p:txBody>
      </p:sp>
      <p:sp>
        <p:nvSpPr>
          <p:cNvPr id="5" name="Down Arrow 4"/>
          <p:cNvSpPr/>
          <p:nvPr/>
        </p:nvSpPr>
        <p:spPr>
          <a:xfrm>
            <a:off x="3702643" y="2355213"/>
            <a:ext cx="1402080" cy="603463"/>
          </a:xfrm>
          <a:prstGeom prst="downArrow">
            <a:avLst>
              <a:gd name="adj1" fmla="val 50000"/>
              <a:gd name="adj2" fmla="val 34079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81031" y="4381757"/>
            <a:ext cx="8894982" cy="2186073"/>
            <a:chOff x="181031" y="4359456"/>
            <a:chExt cx="8894982" cy="2186073"/>
          </a:xfrm>
        </p:grpSpPr>
        <p:sp>
          <p:nvSpPr>
            <p:cNvPr id="4" name="TextBox 3"/>
            <p:cNvSpPr txBox="1"/>
            <p:nvPr/>
          </p:nvSpPr>
          <p:spPr>
            <a:xfrm>
              <a:off x="286556" y="4359456"/>
              <a:ext cx="8776931" cy="1820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57188" lvl="1" indent="-174625">
                <a:lnSpc>
                  <a:spcPct val="113000"/>
                </a:lnSpc>
                <a:buFont typeface="Wingdings" panose="05000000000000000000" pitchFamily="2" charset="2"/>
                <a:buChar char="Ø"/>
              </a:pPr>
              <a:endParaRPr lang="en-GB" sz="800" dirty="0"/>
            </a:p>
            <a:p>
              <a:pPr>
                <a:lnSpc>
                  <a:spcPct val="114000"/>
                </a:lnSpc>
              </a:pPr>
              <a:r>
                <a:rPr lang="de-DE" dirty="0" smtClean="0"/>
                <a:t>In </a:t>
              </a:r>
              <a:r>
                <a:rPr lang="de-DE" dirty="0" err="1" smtClean="0"/>
                <a:t>progress</a:t>
              </a:r>
              <a:r>
                <a:rPr lang="de-DE" dirty="0" smtClean="0"/>
                <a:t> (</a:t>
              </a:r>
              <a:r>
                <a:rPr lang="de-DE" dirty="0" err="1" smtClean="0"/>
                <a:t>see</a:t>
              </a:r>
              <a:r>
                <a:rPr lang="de-DE" dirty="0" smtClean="0"/>
                <a:t> also </a:t>
              </a:r>
              <a:r>
                <a:rPr lang="en-US" dirty="0"/>
                <a:t>tasks T1.3 and T1.4)</a:t>
              </a:r>
              <a:r>
                <a:rPr lang="de-DE" dirty="0" smtClean="0"/>
                <a:t>:</a:t>
              </a:r>
              <a:endParaRPr lang="de-DE" dirty="0"/>
            </a:p>
            <a:p>
              <a:pPr marL="361950" indent="-180975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de-DE" dirty="0"/>
                <a:t>Add </a:t>
              </a:r>
              <a:r>
                <a:rPr lang="de-DE" dirty="0" err="1"/>
                <a:t>spatiotemporal</a:t>
              </a:r>
              <a:r>
                <a:rPr lang="de-DE" dirty="0"/>
                <a:t> </a:t>
              </a:r>
              <a:r>
                <a:rPr lang="de-DE" dirty="0" err="1"/>
                <a:t>noise</a:t>
              </a:r>
              <a:r>
                <a:rPr lang="de-DE" dirty="0"/>
                <a:t> </a:t>
              </a:r>
              <a:r>
                <a:rPr lang="de-DE" dirty="0" err="1" smtClean="0"/>
                <a:t>sources</a:t>
              </a:r>
              <a:endParaRPr lang="de-DE" dirty="0" smtClean="0"/>
            </a:p>
            <a:p>
              <a:pPr marL="361950" indent="-180975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de-DE" dirty="0" smtClean="0"/>
                <a:t>Add </a:t>
              </a:r>
              <a:r>
                <a:rPr lang="de-DE" dirty="0" err="1" smtClean="0"/>
                <a:t>chromatic</a:t>
              </a:r>
              <a:r>
                <a:rPr lang="de-DE" dirty="0" smtClean="0"/>
                <a:t> </a:t>
              </a:r>
              <a:r>
                <a:rPr lang="de-DE" dirty="0" err="1" smtClean="0"/>
                <a:t>dispersion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 smtClean="0"/>
                <a:t>diffusion</a:t>
              </a:r>
              <a:r>
                <a:rPr lang="de-DE" dirty="0" smtClean="0"/>
                <a:t> (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spatial</a:t>
              </a:r>
              <a:r>
                <a:rPr lang="de-DE" dirty="0" smtClean="0"/>
                <a:t> hole </a:t>
              </a:r>
              <a:r>
                <a:rPr lang="de-DE" dirty="0" err="1" smtClean="0"/>
                <a:t>burning</a:t>
              </a:r>
              <a:r>
                <a:rPr lang="de-DE" dirty="0"/>
                <a:t>)</a:t>
              </a:r>
            </a:p>
            <a:p>
              <a:pPr marL="361950" indent="-180975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de-DE" dirty="0"/>
                <a:t>Add </a:t>
              </a:r>
              <a:r>
                <a:rPr lang="de-DE" dirty="0" err="1"/>
                <a:t>microwave</a:t>
              </a:r>
              <a:r>
                <a:rPr lang="de-DE" dirty="0"/>
                <a:t> </a:t>
              </a:r>
              <a:r>
                <a:rPr lang="de-DE" dirty="0" err="1"/>
                <a:t>transmission</a:t>
              </a:r>
              <a:r>
                <a:rPr lang="de-DE" dirty="0"/>
                <a:t> </a:t>
              </a:r>
              <a:r>
                <a:rPr lang="de-DE" dirty="0" err="1"/>
                <a:t>line</a:t>
              </a:r>
              <a:r>
                <a:rPr lang="de-DE" dirty="0"/>
                <a:t> </a:t>
              </a:r>
              <a:r>
                <a:rPr lang="de-DE" dirty="0" err="1"/>
                <a:t>dynamics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including</a:t>
              </a:r>
              <a:r>
                <a:rPr lang="de-DE" dirty="0"/>
                <a:t> </a:t>
              </a:r>
              <a:r>
                <a:rPr lang="de-DE" dirty="0" err="1"/>
                <a:t>microwave-optical</a:t>
              </a:r>
              <a:r>
                <a:rPr lang="de-DE" dirty="0"/>
                <a:t> </a:t>
              </a:r>
              <a:r>
                <a:rPr lang="de-DE" dirty="0" err="1" smtClean="0"/>
                <a:t>coupling</a:t>
              </a:r>
              <a:endParaRPr lang="de-DE" dirty="0" smtClean="0"/>
            </a:p>
            <a:p>
              <a:pPr marL="361950" indent="-180975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de-DE" dirty="0" err="1" smtClean="0"/>
                <a:t>Planned</a:t>
              </a:r>
              <a:r>
                <a:rPr lang="de-DE" dirty="0" smtClean="0"/>
                <a:t> </a:t>
              </a:r>
              <a:r>
                <a:rPr lang="de-DE" dirty="0" err="1" smtClean="0"/>
                <a:t>collaboration</a:t>
              </a:r>
              <a:r>
                <a:rPr lang="de-DE" dirty="0" smtClean="0"/>
                <a:t> </a:t>
              </a:r>
              <a:r>
                <a:rPr lang="de-DE" dirty="0" err="1" smtClean="0"/>
                <a:t>stay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/>
                <a:t>Mathieu </a:t>
              </a:r>
              <a:r>
                <a:rPr lang="de-DE" dirty="0" smtClean="0"/>
                <a:t>Bertrand </a:t>
              </a:r>
              <a:r>
                <a:rPr lang="de-DE" dirty="0" err="1" smtClean="0"/>
                <a:t>from</a:t>
              </a:r>
              <a:r>
                <a:rPr lang="de-DE" dirty="0" smtClean="0"/>
                <a:t> ETH at TUM </a:t>
              </a:r>
              <a:r>
                <a:rPr lang="de-DE" dirty="0" err="1" smtClean="0"/>
                <a:t>for</a:t>
              </a:r>
              <a:r>
                <a:rPr lang="de-DE" dirty="0" smtClean="0"/>
                <a:t> 2 </a:t>
              </a:r>
              <a:r>
                <a:rPr lang="de-DE" dirty="0" err="1" smtClean="0"/>
                <a:t>weeks</a:t>
              </a:r>
              <a:endParaRPr lang="de-DE" dirty="0"/>
            </a:p>
            <a:p>
              <a:pPr marL="182563" lvl="1">
                <a:lnSpc>
                  <a:spcPct val="113000"/>
                </a:lnSpc>
              </a:pPr>
              <a:endParaRPr lang="en-GB" dirty="0" smtClean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1031" y="6022309"/>
              <a:ext cx="88949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Review paper: C. Jirauschek et al., “Optoelectronic device simulations based on macroscopic Maxwell-Bloch equations”, Adv. Theory Simul. </a:t>
              </a:r>
              <a:r>
                <a:rPr lang="en-US" sz="1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</a:rPr>
                <a:t>, 1900018 (2019).</a:t>
              </a:r>
              <a:r>
                <a:rPr lang="en-US" sz="14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6999" y="4418437"/>
              <a:ext cx="8157038" cy="1528715"/>
            </a:xfrm>
            <a:prstGeom prst="roundRect">
              <a:avLst>
                <a:gd name="adj" fmla="val 8205"/>
              </a:avLst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 smtClean="0"/>
            </a:p>
          </p:txBody>
        </p:sp>
      </p:grpSp>
      <p:sp>
        <p:nvSpPr>
          <p:cNvPr id="8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556" y="1046067"/>
            <a:ext cx="8776931" cy="345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 smtClean="0">
                <a:latin typeface="+mn-lt"/>
              </a:rPr>
              <a:t>Typically, Maxwell-Bloch equations are treated in RWA/</a:t>
            </a:r>
            <a:r>
              <a:rPr lang="en-US" sz="2000" dirty="0" smtClean="0"/>
              <a:t>SVAA</a:t>
            </a:r>
          </a:p>
          <a:p>
            <a:pPr marL="357188" lvl="1" indent="-174625">
              <a:lnSpc>
                <a:spcPct val="114000"/>
              </a:lnSpc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009900"/>
                </a:solidFill>
              </a:rPr>
              <a:t>Computationally efficient due to coarser spatiotemporal grid</a:t>
            </a:r>
          </a:p>
          <a:p>
            <a:pPr marL="357188" lvl="1" indent="-174625">
              <a:lnSpc>
                <a:spcPct val="114000"/>
              </a:lnSpc>
              <a:buFont typeface="Symbol" panose="05050102010706020507" pitchFamily="18" charset="2"/>
              <a:buChar char=""/>
            </a:pPr>
            <a:r>
              <a:rPr lang="en-US" dirty="0" smtClean="0">
                <a:solidFill>
                  <a:srgbClr val="FF0000"/>
                </a:solidFill>
              </a:rPr>
              <a:t>Only valid for relatively narrowband (and not too strong) optical fields</a:t>
            </a:r>
          </a:p>
          <a:p>
            <a:pPr>
              <a:lnSpc>
                <a:spcPct val="114000"/>
              </a:lnSpc>
            </a:pPr>
            <a:r>
              <a:rPr lang="en-US" sz="2000" dirty="0" smtClean="0"/>
              <a:t>Meanwhile octave-spanning QCLs: M. </a:t>
            </a:r>
            <a:r>
              <a:rPr lang="en-US" sz="2000" dirty="0" err="1" smtClean="0"/>
              <a:t>Rösch</a:t>
            </a:r>
            <a:r>
              <a:rPr lang="en-US" sz="2000" dirty="0" smtClean="0"/>
              <a:t> et al., Nat. Photon. </a:t>
            </a:r>
            <a:r>
              <a:rPr lang="en-US" sz="2000" b="1" dirty="0" smtClean="0"/>
              <a:t>9</a:t>
            </a:r>
            <a:r>
              <a:rPr lang="en-US" sz="2000" dirty="0" smtClean="0"/>
              <a:t>, 42 (2015)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				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2000" dirty="0" smtClean="0"/>
              <a:t>Full-wave Maxwell-Bloch </a:t>
            </a:r>
            <a:r>
              <a:rPr lang="en-US" sz="2000" dirty="0"/>
              <a:t>equations</a:t>
            </a:r>
            <a:endParaRPr lang="en-US" sz="2000" dirty="0" smtClean="0"/>
          </a:p>
          <a:p>
            <a:pPr>
              <a:lnSpc>
                <a:spcPct val="114000"/>
              </a:lnSpc>
            </a:pPr>
            <a:r>
              <a:rPr lang="en-GB" sz="2000" dirty="0" smtClean="0"/>
              <a:t>Open-source project </a:t>
            </a:r>
            <a:r>
              <a:rPr lang="en-GB" sz="2000" dirty="0" err="1" smtClean="0"/>
              <a:t>mbsolve</a:t>
            </a:r>
            <a:r>
              <a:rPr lang="en-GB" sz="2000" dirty="0" smtClean="0"/>
              <a:t> (TUM):</a:t>
            </a:r>
            <a:r>
              <a:rPr lang="en-GB" sz="16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GB" sz="20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GB" sz="2000" dirty="0" smtClean="0">
                <a:solidFill>
                  <a:srgbClr val="FF0000"/>
                </a:solidFill>
                <a:hlinkClick r:id="rId3"/>
              </a:rPr>
              <a:t>github.com/mriesch-tum/mbsolve</a:t>
            </a:r>
            <a:endParaRPr lang="en-GB" sz="2000" dirty="0" smtClean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</a:pPr>
            <a:r>
              <a:rPr lang="en-GB" dirty="0" smtClean="0"/>
              <a:t>Description of </a:t>
            </a:r>
            <a:r>
              <a:rPr lang="en-GB" dirty="0" err="1" smtClean="0"/>
              <a:t>mbsolve</a:t>
            </a:r>
            <a:r>
              <a:rPr lang="en-GB" dirty="0"/>
              <a:t>:</a:t>
            </a:r>
            <a:r>
              <a:rPr lang="en-GB" dirty="0" smtClean="0"/>
              <a:t> M. Riesch and C. Jirausche</a:t>
            </a:r>
            <a:r>
              <a:rPr lang="en-GB" dirty="0" smtClean="0"/>
              <a:t>k, </a:t>
            </a:r>
            <a:r>
              <a:rPr lang="de-DE" dirty="0">
                <a:hlinkClick r:id="rId4"/>
              </a:rPr>
              <a:t>https://arxiv.org/abs/2005.05412</a:t>
            </a:r>
            <a:endParaRPr lang="en-GB" dirty="0" smtClean="0"/>
          </a:p>
          <a:p>
            <a:pPr marL="357188" lvl="1" indent="-174625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Multi-level simulations beyond the common two-level </a:t>
            </a:r>
            <a:r>
              <a:rPr lang="en-US" dirty="0" smtClean="0"/>
              <a:t>approximation</a:t>
            </a:r>
          </a:p>
          <a:p>
            <a:pPr marL="357188" lvl="1" indent="-174625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Numerical </a:t>
            </a:r>
            <a:r>
              <a:rPr lang="en-GB" dirty="0"/>
              <a:t>efficiency, long-term </a:t>
            </a:r>
            <a:r>
              <a:rPr lang="en-GB" dirty="0" smtClean="0"/>
              <a:t>stability, </a:t>
            </a:r>
            <a:r>
              <a:rPr lang="en-GB" dirty="0"/>
              <a:t>preservation of </a:t>
            </a:r>
            <a:r>
              <a:rPr lang="en-GB" dirty="0" smtClean="0"/>
              <a:t>important </a:t>
            </a:r>
            <a:r>
              <a:rPr lang="en-US" dirty="0" smtClean="0"/>
              <a:t>physical properties</a:t>
            </a:r>
            <a:endParaRPr lang="en-US" dirty="0"/>
          </a:p>
          <a:p>
            <a:pPr marL="357188" lvl="1" indent="-174625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Computational </a:t>
            </a:r>
            <a:r>
              <a:rPr lang="en-GB" dirty="0"/>
              <a:t>speedup by using </a:t>
            </a:r>
            <a:r>
              <a:rPr lang="en-GB" dirty="0" smtClean="0"/>
              <a:t>parallelization techniques (</a:t>
            </a:r>
            <a:r>
              <a:rPr lang="en-GB" dirty="0" err="1"/>
              <a:t>OpenMP</a:t>
            </a:r>
            <a:r>
              <a:rPr lang="en-GB" dirty="0"/>
              <a:t>, CUDA, </a:t>
            </a:r>
            <a:r>
              <a:rPr lang="en-GB" dirty="0" smtClean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21960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0"/>
          </p:nvPr>
        </p:nvSpPr>
        <p:spPr>
          <a:xfrm>
            <a:off x="1327366" y="273352"/>
            <a:ext cx="6413720" cy="749731"/>
          </a:xfrm>
        </p:spPr>
        <p:txBody>
          <a:bodyPr/>
          <a:lstStyle/>
          <a:p>
            <a:r>
              <a:rPr lang="en-US" sz="2400" dirty="0"/>
              <a:t>Deliverable D1.4: </a:t>
            </a:r>
            <a:r>
              <a:rPr lang="en-US" sz="2400" dirty="0" smtClean="0"/>
              <a:t>First comb simulations with </a:t>
            </a:r>
            <a:r>
              <a:rPr lang="en-US" sz="2400" dirty="0" err="1" smtClean="0"/>
              <a:t>mbsolve</a:t>
            </a:r>
            <a:endParaRPr lang="de-DE" sz="2400" dirty="0"/>
          </a:p>
        </p:txBody>
      </p:sp>
      <p:sp>
        <p:nvSpPr>
          <p:cNvPr id="8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93" name="Group 892"/>
          <p:cNvGrpSpPr/>
          <p:nvPr/>
        </p:nvGrpSpPr>
        <p:grpSpPr>
          <a:xfrm>
            <a:off x="1097279" y="4437407"/>
            <a:ext cx="7999829" cy="1992158"/>
            <a:chOff x="2903537" y="2266950"/>
            <a:chExt cx="2936875" cy="1101725"/>
          </a:xfrm>
        </p:grpSpPr>
        <p:grpSp>
          <p:nvGrpSpPr>
            <p:cNvPr id="11" name="Group 205"/>
            <p:cNvGrpSpPr>
              <a:grpSpLocks/>
            </p:cNvGrpSpPr>
            <p:nvPr/>
          </p:nvGrpSpPr>
          <p:grpSpPr bwMode="auto">
            <a:xfrm>
              <a:off x="2903537" y="2266950"/>
              <a:ext cx="2936875" cy="1101725"/>
              <a:chOff x="1829" y="1428"/>
              <a:chExt cx="1850" cy="694"/>
            </a:xfrm>
          </p:grpSpPr>
          <p:sp>
            <p:nvSpPr>
              <p:cNvPr id="695" name="Rectangle 7"/>
              <p:cNvSpPr>
                <a:spLocks noChangeArrowheads="1"/>
              </p:cNvSpPr>
              <p:nvPr/>
            </p:nvSpPr>
            <p:spPr bwMode="auto">
              <a:xfrm>
                <a:off x="1923" y="1428"/>
                <a:ext cx="1620" cy="5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6" name="Line 8"/>
              <p:cNvSpPr>
                <a:spLocks noChangeShapeType="1"/>
              </p:cNvSpPr>
              <p:nvPr/>
            </p:nvSpPr>
            <p:spPr bwMode="auto">
              <a:xfrm>
                <a:off x="1923" y="1930"/>
                <a:ext cx="1620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7" name="Line 9"/>
              <p:cNvSpPr>
                <a:spLocks noChangeShapeType="1"/>
              </p:cNvSpPr>
              <p:nvPr/>
            </p:nvSpPr>
            <p:spPr bwMode="auto">
              <a:xfrm>
                <a:off x="1923" y="1428"/>
                <a:ext cx="1620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8" name="Line 10"/>
              <p:cNvSpPr>
                <a:spLocks noChangeShapeType="1"/>
              </p:cNvSpPr>
              <p:nvPr/>
            </p:nvSpPr>
            <p:spPr bwMode="auto">
              <a:xfrm flipV="1">
                <a:off x="1923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699" name="Line 11"/>
              <p:cNvSpPr>
                <a:spLocks noChangeShapeType="1"/>
              </p:cNvSpPr>
              <p:nvPr/>
            </p:nvSpPr>
            <p:spPr bwMode="auto">
              <a:xfrm flipV="1">
                <a:off x="2085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0" name="Line 12"/>
              <p:cNvSpPr>
                <a:spLocks noChangeShapeType="1"/>
              </p:cNvSpPr>
              <p:nvPr/>
            </p:nvSpPr>
            <p:spPr bwMode="auto">
              <a:xfrm flipV="1">
                <a:off x="2246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1" name="Line 13"/>
              <p:cNvSpPr>
                <a:spLocks noChangeShapeType="1"/>
              </p:cNvSpPr>
              <p:nvPr/>
            </p:nvSpPr>
            <p:spPr bwMode="auto">
              <a:xfrm flipV="1">
                <a:off x="2409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2" name="Line 14"/>
              <p:cNvSpPr>
                <a:spLocks noChangeShapeType="1"/>
              </p:cNvSpPr>
              <p:nvPr/>
            </p:nvSpPr>
            <p:spPr bwMode="auto">
              <a:xfrm flipV="1">
                <a:off x="2571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3" name="Line 15"/>
              <p:cNvSpPr>
                <a:spLocks noChangeShapeType="1"/>
              </p:cNvSpPr>
              <p:nvPr/>
            </p:nvSpPr>
            <p:spPr bwMode="auto">
              <a:xfrm flipV="1">
                <a:off x="2732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4" name="Line 16"/>
              <p:cNvSpPr>
                <a:spLocks noChangeShapeType="1"/>
              </p:cNvSpPr>
              <p:nvPr/>
            </p:nvSpPr>
            <p:spPr bwMode="auto">
              <a:xfrm flipV="1">
                <a:off x="2895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5" name="Line 17"/>
              <p:cNvSpPr>
                <a:spLocks noChangeShapeType="1"/>
              </p:cNvSpPr>
              <p:nvPr/>
            </p:nvSpPr>
            <p:spPr bwMode="auto">
              <a:xfrm flipV="1">
                <a:off x="3057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6" name="Line 18"/>
              <p:cNvSpPr>
                <a:spLocks noChangeShapeType="1"/>
              </p:cNvSpPr>
              <p:nvPr/>
            </p:nvSpPr>
            <p:spPr bwMode="auto">
              <a:xfrm flipV="1">
                <a:off x="3218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7" name="Line 19"/>
              <p:cNvSpPr>
                <a:spLocks noChangeShapeType="1"/>
              </p:cNvSpPr>
              <p:nvPr/>
            </p:nvSpPr>
            <p:spPr bwMode="auto">
              <a:xfrm flipV="1">
                <a:off x="3381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8" name="Line 20"/>
              <p:cNvSpPr>
                <a:spLocks noChangeShapeType="1"/>
              </p:cNvSpPr>
              <p:nvPr/>
            </p:nvSpPr>
            <p:spPr bwMode="auto">
              <a:xfrm flipV="1">
                <a:off x="3543" y="1914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09" name="Line 21"/>
              <p:cNvSpPr>
                <a:spLocks noChangeShapeType="1"/>
              </p:cNvSpPr>
              <p:nvPr/>
            </p:nvSpPr>
            <p:spPr bwMode="auto">
              <a:xfrm>
                <a:off x="1923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0" name="Line 22"/>
              <p:cNvSpPr>
                <a:spLocks noChangeShapeType="1"/>
              </p:cNvSpPr>
              <p:nvPr/>
            </p:nvSpPr>
            <p:spPr bwMode="auto">
              <a:xfrm>
                <a:off x="2085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1" name="Line 23"/>
              <p:cNvSpPr>
                <a:spLocks noChangeShapeType="1"/>
              </p:cNvSpPr>
              <p:nvPr/>
            </p:nvSpPr>
            <p:spPr bwMode="auto">
              <a:xfrm>
                <a:off x="2246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2" name="Line 24"/>
              <p:cNvSpPr>
                <a:spLocks noChangeShapeType="1"/>
              </p:cNvSpPr>
              <p:nvPr/>
            </p:nvSpPr>
            <p:spPr bwMode="auto">
              <a:xfrm>
                <a:off x="2409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3" name="Line 25"/>
              <p:cNvSpPr>
                <a:spLocks noChangeShapeType="1"/>
              </p:cNvSpPr>
              <p:nvPr/>
            </p:nvSpPr>
            <p:spPr bwMode="auto">
              <a:xfrm>
                <a:off x="2571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4" name="Line 26"/>
              <p:cNvSpPr>
                <a:spLocks noChangeShapeType="1"/>
              </p:cNvSpPr>
              <p:nvPr/>
            </p:nvSpPr>
            <p:spPr bwMode="auto">
              <a:xfrm>
                <a:off x="2732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5" name="Line 27"/>
              <p:cNvSpPr>
                <a:spLocks noChangeShapeType="1"/>
              </p:cNvSpPr>
              <p:nvPr/>
            </p:nvSpPr>
            <p:spPr bwMode="auto">
              <a:xfrm>
                <a:off x="2895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6" name="Line 28"/>
              <p:cNvSpPr>
                <a:spLocks noChangeShapeType="1"/>
              </p:cNvSpPr>
              <p:nvPr/>
            </p:nvSpPr>
            <p:spPr bwMode="auto">
              <a:xfrm>
                <a:off x="3057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7" name="Line 29"/>
              <p:cNvSpPr>
                <a:spLocks noChangeShapeType="1"/>
              </p:cNvSpPr>
              <p:nvPr/>
            </p:nvSpPr>
            <p:spPr bwMode="auto">
              <a:xfrm>
                <a:off x="3218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8" name="Line 30"/>
              <p:cNvSpPr>
                <a:spLocks noChangeShapeType="1"/>
              </p:cNvSpPr>
              <p:nvPr/>
            </p:nvSpPr>
            <p:spPr bwMode="auto">
              <a:xfrm>
                <a:off x="3381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19" name="Line 31"/>
              <p:cNvSpPr>
                <a:spLocks noChangeShapeType="1"/>
              </p:cNvSpPr>
              <p:nvPr/>
            </p:nvSpPr>
            <p:spPr bwMode="auto">
              <a:xfrm>
                <a:off x="3543" y="1428"/>
                <a:ext cx="0" cy="16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20" name="Rectangle 32"/>
              <p:cNvSpPr>
                <a:spLocks noChangeArrowheads="1"/>
              </p:cNvSpPr>
              <p:nvPr/>
            </p:nvSpPr>
            <p:spPr bwMode="auto">
              <a:xfrm>
                <a:off x="1879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3.1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1" name="Rectangle 33"/>
              <p:cNvSpPr>
                <a:spLocks noChangeArrowheads="1"/>
              </p:cNvSpPr>
              <p:nvPr/>
            </p:nvSpPr>
            <p:spPr bwMode="auto">
              <a:xfrm>
                <a:off x="2041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3.2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2" name="Rectangle 34"/>
              <p:cNvSpPr>
                <a:spLocks noChangeArrowheads="1"/>
              </p:cNvSpPr>
              <p:nvPr/>
            </p:nvSpPr>
            <p:spPr bwMode="auto">
              <a:xfrm>
                <a:off x="2203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3.3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3" name="Rectangle 35"/>
              <p:cNvSpPr>
                <a:spLocks noChangeArrowheads="1"/>
              </p:cNvSpPr>
              <p:nvPr/>
            </p:nvSpPr>
            <p:spPr bwMode="auto">
              <a:xfrm>
                <a:off x="2365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3.4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4" name="Rectangle 36"/>
              <p:cNvSpPr>
                <a:spLocks noChangeArrowheads="1"/>
              </p:cNvSpPr>
              <p:nvPr/>
            </p:nvSpPr>
            <p:spPr bwMode="auto">
              <a:xfrm>
                <a:off x="2527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3.5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5" name="Rectangle 37"/>
              <p:cNvSpPr>
                <a:spLocks noChangeArrowheads="1"/>
              </p:cNvSpPr>
              <p:nvPr/>
            </p:nvSpPr>
            <p:spPr bwMode="auto">
              <a:xfrm>
                <a:off x="2689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3.6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6" name="Rectangle 38"/>
              <p:cNvSpPr>
                <a:spLocks noChangeArrowheads="1"/>
              </p:cNvSpPr>
              <p:nvPr/>
            </p:nvSpPr>
            <p:spPr bwMode="auto">
              <a:xfrm>
                <a:off x="2851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3.7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7" name="Rectangle 39"/>
              <p:cNvSpPr>
                <a:spLocks noChangeArrowheads="1"/>
              </p:cNvSpPr>
              <p:nvPr/>
            </p:nvSpPr>
            <p:spPr bwMode="auto">
              <a:xfrm>
                <a:off x="3013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3.8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8" name="Rectangle 40"/>
              <p:cNvSpPr>
                <a:spLocks noChangeArrowheads="1"/>
              </p:cNvSpPr>
              <p:nvPr/>
            </p:nvSpPr>
            <p:spPr bwMode="auto">
              <a:xfrm>
                <a:off x="3175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3.9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9" name="Rectangle 41"/>
              <p:cNvSpPr>
                <a:spLocks noChangeArrowheads="1"/>
              </p:cNvSpPr>
              <p:nvPr/>
            </p:nvSpPr>
            <p:spPr bwMode="auto">
              <a:xfrm>
                <a:off x="3363" y="1954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4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30" name="Rectangle 42"/>
              <p:cNvSpPr>
                <a:spLocks noChangeArrowheads="1"/>
              </p:cNvSpPr>
              <p:nvPr/>
            </p:nvSpPr>
            <p:spPr bwMode="auto">
              <a:xfrm>
                <a:off x="3499" y="195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4.1</a:t>
                </a:r>
                <a:endParaRPr kumimoji="0" lang="de-DE" altLang="de-DE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31" name="Rectangle 43"/>
              <p:cNvSpPr>
                <a:spLocks noChangeArrowheads="1"/>
              </p:cNvSpPr>
              <p:nvPr/>
            </p:nvSpPr>
            <p:spPr bwMode="auto">
              <a:xfrm>
                <a:off x="2512" y="2036"/>
                <a:ext cx="3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err="1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Frequency</a:t>
                </a: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 </a:t>
                </a:r>
                <a:r>
                  <a:rPr lang="en-US" altLang="de-DE" dirty="0">
                    <a:solidFill>
                      <a:srgbClr val="262626"/>
                    </a:solidFill>
                    <a:latin typeface="+mj-lt"/>
                  </a:rPr>
                  <a:t>[</a:t>
                </a:r>
                <a:r>
                  <a:rPr kumimoji="0" lang="de-DE" altLang="de-DE" b="0" i="0" u="none" strike="noStrike" cap="none" normalizeH="0" baseline="0" dirty="0" err="1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THz</a:t>
                </a: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]</a:t>
                </a:r>
                <a:endPara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32" name="Line 44"/>
              <p:cNvSpPr>
                <a:spLocks noChangeShapeType="1"/>
              </p:cNvSpPr>
              <p:nvPr/>
            </p:nvSpPr>
            <p:spPr bwMode="auto">
              <a:xfrm flipV="1">
                <a:off x="1923" y="1428"/>
                <a:ext cx="0" cy="502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3" name="Line 45"/>
              <p:cNvSpPr>
                <a:spLocks noChangeShapeType="1"/>
              </p:cNvSpPr>
              <p:nvPr/>
            </p:nvSpPr>
            <p:spPr bwMode="auto">
              <a:xfrm flipV="1">
                <a:off x="3543" y="1428"/>
                <a:ext cx="0" cy="502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4" name="Line 46"/>
              <p:cNvSpPr>
                <a:spLocks noChangeShapeType="1"/>
              </p:cNvSpPr>
              <p:nvPr/>
            </p:nvSpPr>
            <p:spPr bwMode="auto">
              <a:xfrm>
                <a:off x="1923" y="1930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5" name="Line 47"/>
              <p:cNvSpPr>
                <a:spLocks noChangeShapeType="1"/>
              </p:cNvSpPr>
              <p:nvPr/>
            </p:nvSpPr>
            <p:spPr bwMode="auto">
              <a:xfrm>
                <a:off x="1923" y="1829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6" name="Line 48"/>
              <p:cNvSpPr>
                <a:spLocks noChangeShapeType="1"/>
              </p:cNvSpPr>
              <p:nvPr/>
            </p:nvSpPr>
            <p:spPr bwMode="auto">
              <a:xfrm>
                <a:off x="1923" y="1729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7" name="Line 49"/>
              <p:cNvSpPr>
                <a:spLocks noChangeShapeType="1"/>
              </p:cNvSpPr>
              <p:nvPr/>
            </p:nvSpPr>
            <p:spPr bwMode="auto">
              <a:xfrm>
                <a:off x="1923" y="1629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8" name="Line 50"/>
              <p:cNvSpPr>
                <a:spLocks noChangeShapeType="1"/>
              </p:cNvSpPr>
              <p:nvPr/>
            </p:nvSpPr>
            <p:spPr bwMode="auto">
              <a:xfrm>
                <a:off x="1923" y="1528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39" name="Line 51"/>
              <p:cNvSpPr>
                <a:spLocks noChangeShapeType="1"/>
              </p:cNvSpPr>
              <p:nvPr/>
            </p:nvSpPr>
            <p:spPr bwMode="auto">
              <a:xfrm>
                <a:off x="1923" y="1428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0" name="Line 52"/>
              <p:cNvSpPr>
                <a:spLocks noChangeShapeType="1"/>
              </p:cNvSpPr>
              <p:nvPr/>
            </p:nvSpPr>
            <p:spPr bwMode="auto">
              <a:xfrm flipH="1">
                <a:off x="3527" y="1930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1" name="Line 53"/>
              <p:cNvSpPr>
                <a:spLocks noChangeShapeType="1"/>
              </p:cNvSpPr>
              <p:nvPr/>
            </p:nvSpPr>
            <p:spPr bwMode="auto">
              <a:xfrm flipH="1">
                <a:off x="3527" y="1829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2" name="Line 54"/>
              <p:cNvSpPr>
                <a:spLocks noChangeShapeType="1"/>
              </p:cNvSpPr>
              <p:nvPr/>
            </p:nvSpPr>
            <p:spPr bwMode="auto">
              <a:xfrm flipH="1">
                <a:off x="3527" y="1729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3" name="Line 55"/>
              <p:cNvSpPr>
                <a:spLocks noChangeShapeType="1"/>
              </p:cNvSpPr>
              <p:nvPr/>
            </p:nvSpPr>
            <p:spPr bwMode="auto">
              <a:xfrm flipH="1">
                <a:off x="3527" y="1629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4" name="Line 56"/>
              <p:cNvSpPr>
                <a:spLocks noChangeShapeType="1"/>
              </p:cNvSpPr>
              <p:nvPr/>
            </p:nvSpPr>
            <p:spPr bwMode="auto">
              <a:xfrm flipH="1">
                <a:off x="3527" y="1528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5" name="Line 57"/>
              <p:cNvSpPr>
                <a:spLocks noChangeShapeType="1"/>
              </p:cNvSpPr>
              <p:nvPr/>
            </p:nvSpPr>
            <p:spPr bwMode="auto">
              <a:xfrm flipH="1">
                <a:off x="3527" y="1428"/>
                <a:ext cx="16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6" name="Line 58"/>
              <p:cNvSpPr>
                <a:spLocks noChangeShapeType="1"/>
              </p:cNvSpPr>
              <p:nvPr/>
            </p:nvSpPr>
            <p:spPr bwMode="auto">
              <a:xfrm>
                <a:off x="1923" y="193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7" name="Line 59"/>
              <p:cNvSpPr>
                <a:spLocks noChangeShapeType="1"/>
              </p:cNvSpPr>
              <p:nvPr/>
            </p:nvSpPr>
            <p:spPr bwMode="auto">
              <a:xfrm>
                <a:off x="1923" y="190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8" name="Line 60"/>
              <p:cNvSpPr>
                <a:spLocks noChangeShapeType="1"/>
              </p:cNvSpPr>
              <p:nvPr/>
            </p:nvSpPr>
            <p:spPr bwMode="auto">
              <a:xfrm>
                <a:off x="1923" y="1883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49" name="Line 61"/>
              <p:cNvSpPr>
                <a:spLocks noChangeShapeType="1"/>
              </p:cNvSpPr>
              <p:nvPr/>
            </p:nvSpPr>
            <p:spPr bwMode="auto">
              <a:xfrm>
                <a:off x="1923" y="186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0" name="Line 62"/>
              <p:cNvSpPr>
                <a:spLocks noChangeShapeType="1"/>
              </p:cNvSpPr>
              <p:nvPr/>
            </p:nvSpPr>
            <p:spPr bwMode="auto">
              <a:xfrm>
                <a:off x="1923" y="185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1" name="Line 63"/>
              <p:cNvSpPr>
                <a:spLocks noChangeShapeType="1"/>
              </p:cNvSpPr>
              <p:nvPr/>
            </p:nvSpPr>
            <p:spPr bwMode="auto">
              <a:xfrm>
                <a:off x="1923" y="1852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2" name="Line 64"/>
              <p:cNvSpPr>
                <a:spLocks noChangeShapeType="1"/>
              </p:cNvSpPr>
              <p:nvPr/>
            </p:nvSpPr>
            <p:spPr bwMode="auto">
              <a:xfrm>
                <a:off x="1923" y="1846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3" name="Line 65"/>
              <p:cNvSpPr>
                <a:spLocks noChangeShapeType="1"/>
              </p:cNvSpPr>
              <p:nvPr/>
            </p:nvSpPr>
            <p:spPr bwMode="auto">
              <a:xfrm>
                <a:off x="1923" y="184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4" name="Line 66"/>
              <p:cNvSpPr>
                <a:spLocks noChangeShapeType="1"/>
              </p:cNvSpPr>
              <p:nvPr/>
            </p:nvSpPr>
            <p:spPr bwMode="auto">
              <a:xfrm>
                <a:off x="1923" y="1834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5" name="Line 67"/>
              <p:cNvSpPr>
                <a:spLocks noChangeShapeType="1"/>
              </p:cNvSpPr>
              <p:nvPr/>
            </p:nvSpPr>
            <p:spPr bwMode="auto">
              <a:xfrm>
                <a:off x="1923" y="182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6" name="Line 68"/>
              <p:cNvSpPr>
                <a:spLocks noChangeShapeType="1"/>
              </p:cNvSpPr>
              <p:nvPr/>
            </p:nvSpPr>
            <p:spPr bwMode="auto">
              <a:xfrm>
                <a:off x="1923" y="180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7" name="Line 69"/>
              <p:cNvSpPr>
                <a:spLocks noChangeShapeType="1"/>
              </p:cNvSpPr>
              <p:nvPr/>
            </p:nvSpPr>
            <p:spPr bwMode="auto">
              <a:xfrm>
                <a:off x="1923" y="1782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8" name="Line 70"/>
              <p:cNvSpPr>
                <a:spLocks noChangeShapeType="1"/>
              </p:cNvSpPr>
              <p:nvPr/>
            </p:nvSpPr>
            <p:spPr bwMode="auto">
              <a:xfrm>
                <a:off x="1923" y="176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59" name="Line 71"/>
              <p:cNvSpPr>
                <a:spLocks noChangeShapeType="1"/>
              </p:cNvSpPr>
              <p:nvPr/>
            </p:nvSpPr>
            <p:spPr bwMode="auto">
              <a:xfrm>
                <a:off x="1923" y="176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0" name="Line 72"/>
              <p:cNvSpPr>
                <a:spLocks noChangeShapeType="1"/>
              </p:cNvSpPr>
              <p:nvPr/>
            </p:nvSpPr>
            <p:spPr bwMode="auto">
              <a:xfrm>
                <a:off x="1923" y="1751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1" name="Line 73"/>
              <p:cNvSpPr>
                <a:spLocks noChangeShapeType="1"/>
              </p:cNvSpPr>
              <p:nvPr/>
            </p:nvSpPr>
            <p:spPr bwMode="auto">
              <a:xfrm>
                <a:off x="1923" y="1745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2" name="Line 74"/>
              <p:cNvSpPr>
                <a:spLocks noChangeShapeType="1"/>
              </p:cNvSpPr>
              <p:nvPr/>
            </p:nvSpPr>
            <p:spPr bwMode="auto">
              <a:xfrm>
                <a:off x="1923" y="173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3" name="Line 75"/>
              <p:cNvSpPr>
                <a:spLocks noChangeShapeType="1"/>
              </p:cNvSpPr>
              <p:nvPr/>
            </p:nvSpPr>
            <p:spPr bwMode="auto">
              <a:xfrm>
                <a:off x="1923" y="1733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4" name="Line 76"/>
              <p:cNvSpPr>
                <a:spLocks noChangeShapeType="1"/>
              </p:cNvSpPr>
              <p:nvPr/>
            </p:nvSpPr>
            <p:spPr bwMode="auto">
              <a:xfrm>
                <a:off x="1923" y="172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5" name="Line 77"/>
              <p:cNvSpPr>
                <a:spLocks noChangeShapeType="1"/>
              </p:cNvSpPr>
              <p:nvPr/>
            </p:nvSpPr>
            <p:spPr bwMode="auto">
              <a:xfrm>
                <a:off x="1923" y="170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6" name="Line 78"/>
              <p:cNvSpPr>
                <a:spLocks noChangeShapeType="1"/>
              </p:cNvSpPr>
              <p:nvPr/>
            </p:nvSpPr>
            <p:spPr bwMode="auto">
              <a:xfrm>
                <a:off x="1923" y="1682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7" name="Line 79"/>
              <p:cNvSpPr>
                <a:spLocks noChangeShapeType="1"/>
              </p:cNvSpPr>
              <p:nvPr/>
            </p:nvSpPr>
            <p:spPr bwMode="auto">
              <a:xfrm>
                <a:off x="1923" y="1668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8" name="Line 80"/>
              <p:cNvSpPr>
                <a:spLocks noChangeShapeType="1"/>
              </p:cNvSpPr>
              <p:nvPr/>
            </p:nvSpPr>
            <p:spPr bwMode="auto">
              <a:xfrm>
                <a:off x="1923" y="166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69" name="Line 81"/>
              <p:cNvSpPr>
                <a:spLocks noChangeShapeType="1"/>
              </p:cNvSpPr>
              <p:nvPr/>
            </p:nvSpPr>
            <p:spPr bwMode="auto">
              <a:xfrm>
                <a:off x="1923" y="1651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0" name="Line 82"/>
              <p:cNvSpPr>
                <a:spLocks noChangeShapeType="1"/>
              </p:cNvSpPr>
              <p:nvPr/>
            </p:nvSpPr>
            <p:spPr bwMode="auto">
              <a:xfrm>
                <a:off x="1923" y="1645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1" name="Line 83"/>
              <p:cNvSpPr>
                <a:spLocks noChangeShapeType="1"/>
              </p:cNvSpPr>
              <p:nvPr/>
            </p:nvSpPr>
            <p:spPr bwMode="auto">
              <a:xfrm>
                <a:off x="1923" y="163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2" name="Line 84"/>
              <p:cNvSpPr>
                <a:spLocks noChangeShapeType="1"/>
              </p:cNvSpPr>
              <p:nvPr/>
            </p:nvSpPr>
            <p:spPr bwMode="auto">
              <a:xfrm>
                <a:off x="1923" y="1633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3" name="Line 85"/>
              <p:cNvSpPr>
                <a:spLocks noChangeShapeType="1"/>
              </p:cNvSpPr>
              <p:nvPr/>
            </p:nvSpPr>
            <p:spPr bwMode="auto">
              <a:xfrm>
                <a:off x="1923" y="162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4" name="Line 86"/>
              <p:cNvSpPr>
                <a:spLocks noChangeShapeType="1"/>
              </p:cNvSpPr>
              <p:nvPr/>
            </p:nvSpPr>
            <p:spPr bwMode="auto">
              <a:xfrm>
                <a:off x="1923" y="159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5" name="Line 87"/>
              <p:cNvSpPr>
                <a:spLocks noChangeShapeType="1"/>
              </p:cNvSpPr>
              <p:nvPr/>
            </p:nvSpPr>
            <p:spPr bwMode="auto">
              <a:xfrm>
                <a:off x="1923" y="1581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6" name="Line 88"/>
              <p:cNvSpPr>
                <a:spLocks noChangeShapeType="1"/>
              </p:cNvSpPr>
              <p:nvPr/>
            </p:nvSpPr>
            <p:spPr bwMode="auto">
              <a:xfrm>
                <a:off x="1923" y="1568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7" name="Line 89"/>
              <p:cNvSpPr>
                <a:spLocks noChangeShapeType="1"/>
              </p:cNvSpPr>
              <p:nvPr/>
            </p:nvSpPr>
            <p:spPr bwMode="auto">
              <a:xfrm>
                <a:off x="1923" y="155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8" name="Line 90"/>
              <p:cNvSpPr>
                <a:spLocks noChangeShapeType="1"/>
              </p:cNvSpPr>
              <p:nvPr/>
            </p:nvSpPr>
            <p:spPr bwMode="auto">
              <a:xfrm>
                <a:off x="1923" y="155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79" name="Line 91"/>
              <p:cNvSpPr>
                <a:spLocks noChangeShapeType="1"/>
              </p:cNvSpPr>
              <p:nvPr/>
            </p:nvSpPr>
            <p:spPr bwMode="auto">
              <a:xfrm>
                <a:off x="1923" y="1544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0" name="Line 92"/>
              <p:cNvSpPr>
                <a:spLocks noChangeShapeType="1"/>
              </p:cNvSpPr>
              <p:nvPr/>
            </p:nvSpPr>
            <p:spPr bwMode="auto">
              <a:xfrm>
                <a:off x="1923" y="153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1" name="Line 93"/>
              <p:cNvSpPr>
                <a:spLocks noChangeShapeType="1"/>
              </p:cNvSpPr>
              <p:nvPr/>
            </p:nvSpPr>
            <p:spPr bwMode="auto">
              <a:xfrm>
                <a:off x="1923" y="1533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2" name="Line 94"/>
              <p:cNvSpPr>
                <a:spLocks noChangeShapeType="1"/>
              </p:cNvSpPr>
              <p:nvPr/>
            </p:nvSpPr>
            <p:spPr bwMode="auto">
              <a:xfrm>
                <a:off x="1923" y="1528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3" name="Line 95"/>
              <p:cNvSpPr>
                <a:spLocks noChangeShapeType="1"/>
              </p:cNvSpPr>
              <p:nvPr/>
            </p:nvSpPr>
            <p:spPr bwMode="auto">
              <a:xfrm>
                <a:off x="1923" y="149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4" name="Line 96"/>
              <p:cNvSpPr>
                <a:spLocks noChangeShapeType="1"/>
              </p:cNvSpPr>
              <p:nvPr/>
            </p:nvSpPr>
            <p:spPr bwMode="auto">
              <a:xfrm>
                <a:off x="1923" y="1481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5" name="Line 97"/>
              <p:cNvSpPr>
                <a:spLocks noChangeShapeType="1"/>
              </p:cNvSpPr>
              <p:nvPr/>
            </p:nvSpPr>
            <p:spPr bwMode="auto">
              <a:xfrm>
                <a:off x="1923" y="1468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6" name="Line 98"/>
              <p:cNvSpPr>
                <a:spLocks noChangeShapeType="1"/>
              </p:cNvSpPr>
              <p:nvPr/>
            </p:nvSpPr>
            <p:spPr bwMode="auto">
              <a:xfrm>
                <a:off x="1923" y="1459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7" name="Line 99"/>
              <p:cNvSpPr>
                <a:spLocks noChangeShapeType="1"/>
              </p:cNvSpPr>
              <p:nvPr/>
            </p:nvSpPr>
            <p:spPr bwMode="auto">
              <a:xfrm>
                <a:off x="1923" y="1450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8" name="Line 100"/>
              <p:cNvSpPr>
                <a:spLocks noChangeShapeType="1"/>
              </p:cNvSpPr>
              <p:nvPr/>
            </p:nvSpPr>
            <p:spPr bwMode="auto">
              <a:xfrm>
                <a:off x="1923" y="1444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89" name="Line 101"/>
              <p:cNvSpPr>
                <a:spLocks noChangeShapeType="1"/>
              </p:cNvSpPr>
              <p:nvPr/>
            </p:nvSpPr>
            <p:spPr bwMode="auto">
              <a:xfrm>
                <a:off x="1923" y="1438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0" name="Line 102"/>
              <p:cNvSpPr>
                <a:spLocks noChangeShapeType="1"/>
              </p:cNvSpPr>
              <p:nvPr/>
            </p:nvSpPr>
            <p:spPr bwMode="auto">
              <a:xfrm>
                <a:off x="1923" y="1432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1" name="Line 103"/>
              <p:cNvSpPr>
                <a:spLocks noChangeShapeType="1"/>
              </p:cNvSpPr>
              <p:nvPr/>
            </p:nvSpPr>
            <p:spPr bwMode="auto">
              <a:xfrm>
                <a:off x="1923" y="1428"/>
                <a:ext cx="8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2" name="Line 104"/>
              <p:cNvSpPr>
                <a:spLocks noChangeShapeType="1"/>
              </p:cNvSpPr>
              <p:nvPr/>
            </p:nvSpPr>
            <p:spPr bwMode="auto">
              <a:xfrm flipH="1">
                <a:off x="3534" y="193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3" name="Line 105"/>
              <p:cNvSpPr>
                <a:spLocks noChangeShapeType="1"/>
              </p:cNvSpPr>
              <p:nvPr/>
            </p:nvSpPr>
            <p:spPr bwMode="auto">
              <a:xfrm flipH="1">
                <a:off x="3534" y="190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4" name="Line 106"/>
              <p:cNvSpPr>
                <a:spLocks noChangeShapeType="1"/>
              </p:cNvSpPr>
              <p:nvPr/>
            </p:nvSpPr>
            <p:spPr bwMode="auto">
              <a:xfrm flipH="1">
                <a:off x="3534" y="1883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5" name="Line 107"/>
              <p:cNvSpPr>
                <a:spLocks noChangeShapeType="1"/>
              </p:cNvSpPr>
              <p:nvPr/>
            </p:nvSpPr>
            <p:spPr bwMode="auto">
              <a:xfrm flipH="1">
                <a:off x="3534" y="186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6" name="Line 108"/>
              <p:cNvSpPr>
                <a:spLocks noChangeShapeType="1"/>
              </p:cNvSpPr>
              <p:nvPr/>
            </p:nvSpPr>
            <p:spPr bwMode="auto">
              <a:xfrm flipH="1">
                <a:off x="3534" y="185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7" name="Line 109"/>
              <p:cNvSpPr>
                <a:spLocks noChangeShapeType="1"/>
              </p:cNvSpPr>
              <p:nvPr/>
            </p:nvSpPr>
            <p:spPr bwMode="auto">
              <a:xfrm flipH="1">
                <a:off x="3534" y="1852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8" name="Line 110"/>
              <p:cNvSpPr>
                <a:spLocks noChangeShapeType="1"/>
              </p:cNvSpPr>
              <p:nvPr/>
            </p:nvSpPr>
            <p:spPr bwMode="auto">
              <a:xfrm flipH="1">
                <a:off x="3534" y="1846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799" name="Line 111"/>
              <p:cNvSpPr>
                <a:spLocks noChangeShapeType="1"/>
              </p:cNvSpPr>
              <p:nvPr/>
            </p:nvSpPr>
            <p:spPr bwMode="auto">
              <a:xfrm flipH="1">
                <a:off x="3534" y="184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0" name="Line 112"/>
              <p:cNvSpPr>
                <a:spLocks noChangeShapeType="1"/>
              </p:cNvSpPr>
              <p:nvPr/>
            </p:nvSpPr>
            <p:spPr bwMode="auto">
              <a:xfrm flipH="1">
                <a:off x="3534" y="1834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1" name="Line 113"/>
              <p:cNvSpPr>
                <a:spLocks noChangeShapeType="1"/>
              </p:cNvSpPr>
              <p:nvPr/>
            </p:nvSpPr>
            <p:spPr bwMode="auto">
              <a:xfrm flipH="1">
                <a:off x="3534" y="182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2" name="Line 114"/>
              <p:cNvSpPr>
                <a:spLocks noChangeShapeType="1"/>
              </p:cNvSpPr>
              <p:nvPr/>
            </p:nvSpPr>
            <p:spPr bwMode="auto">
              <a:xfrm flipH="1">
                <a:off x="3534" y="180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3" name="Line 115"/>
              <p:cNvSpPr>
                <a:spLocks noChangeShapeType="1"/>
              </p:cNvSpPr>
              <p:nvPr/>
            </p:nvSpPr>
            <p:spPr bwMode="auto">
              <a:xfrm flipH="1">
                <a:off x="3534" y="1782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4" name="Line 116"/>
              <p:cNvSpPr>
                <a:spLocks noChangeShapeType="1"/>
              </p:cNvSpPr>
              <p:nvPr/>
            </p:nvSpPr>
            <p:spPr bwMode="auto">
              <a:xfrm flipH="1">
                <a:off x="3534" y="176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5" name="Line 117"/>
              <p:cNvSpPr>
                <a:spLocks noChangeShapeType="1"/>
              </p:cNvSpPr>
              <p:nvPr/>
            </p:nvSpPr>
            <p:spPr bwMode="auto">
              <a:xfrm flipH="1">
                <a:off x="3534" y="176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6" name="Line 118"/>
              <p:cNvSpPr>
                <a:spLocks noChangeShapeType="1"/>
              </p:cNvSpPr>
              <p:nvPr/>
            </p:nvSpPr>
            <p:spPr bwMode="auto">
              <a:xfrm flipH="1">
                <a:off x="3534" y="1751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7" name="Line 119"/>
              <p:cNvSpPr>
                <a:spLocks noChangeShapeType="1"/>
              </p:cNvSpPr>
              <p:nvPr/>
            </p:nvSpPr>
            <p:spPr bwMode="auto">
              <a:xfrm flipH="1">
                <a:off x="3534" y="1745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8" name="Line 120"/>
              <p:cNvSpPr>
                <a:spLocks noChangeShapeType="1"/>
              </p:cNvSpPr>
              <p:nvPr/>
            </p:nvSpPr>
            <p:spPr bwMode="auto">
              <a:xfrm flipH="1">
                <a:off x="3534" y="173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09" name="Line 121"/>
              <p:cNvSpPr>
                <a:spLocks noChangeShapeType="1"/>
              </p:cNvSpPr>
              <p:nvPr/>
            </p:nvSpPr>
            <p:spPr bwMode="auto">
              <a:xfrm flipH="1">
                <a:off x="3534" y="1733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0" name="Line 122"/>
              <p:cNvSpPr>
                <a:spLocks noChangeShapeType="1"/>
              </p:cNvSpPr>
              <p:nvPr/>
            </p:nvSpPr>
            <p:spPr bwMode="auto">
              <a:xfrm flipH="1">
                <a:off x="3534" y="172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1" name="Line 123"/>
              <p:cNvSpPr>
                <a:spLocks noChangeShapeType="1"/>
              </p:cNvSpPr>
              <p:nvPr/>
            </p:nvSpPr>
            <p:spPr bwMode="auto">
              <a:xfrm flipH="1">
                <a:off x="3534" y="170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2" name="Line 124"/>
              <p:cNvSpPr>
                <a:spLocks noChangeShapeType="1"/>
              </p:cNvSpPr>
              <p:nvPr/>
            </p:nvSpPr>
            <p:spPr bwMode="auto">
              <a:xfrm flipH="1">
                <a:off x="3534" y="1682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3" name="Line 125"/>
              <p:cNvSpPr>
                <a:spLocks noChangeShapeType="1"/>
              </p:cNvSpPr>
              <p:nvPr/>
            </p:nvSpPr>
            <p:spPr bwMode="auto">
              <a:xfrm flipH="1">
                <a:off x="3534" y="1668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4" name="Line 126"/>
              <p:cNvSpPr>
                <a:spLocks noChangeShapeType="1"/>
              </p:cNvSpPr>
              <p:nvPr/>
            </p:nvSpPr>
            <p:spPr bwMode="auto">
              <a:xfrm flipH="1">
                <a:off x="3534" y="166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5" name="Line 127"/>
              <p:cNvSpPr>
                <a:spLocks noChangeShapeType="1"/>
              </p:cNvSpPr>
              <p:nvPr/>
            </p:nvSpPr>
            <p:spPr bwMode="auto">
              <a:xfrm flipH="1">
                <a:off x="3534" y="1651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6" name="Line 128"/>
              <p:cNvSpPr>
                <a:spLocks noChangeShapeType="1"/>
              </p:cNvSpPr>
              <p:nvPr/>
            </p:nvSpPr>
            <p:spPr bwMode="auto">
              <a:xfrm flipH="1">
                <a:off x="3534" y="1645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7" name="Line 129"/>
              <p:cNvSpPr>
                <a:spLocks noChangeShapeType="1"/>
              </p:cNvSpPr>
              <p:nvPr/>
            </p:nvSpPr>
            <p:spPr bwMode="auto">
              <a:xfrm flipH="1">
                <a:off x="3534" y="163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8" name="Line 130"/>
              <p:cNvSpPr>
                <a:spLocks noChangeShapeType="1"/>
              </p:cNvSpPr>
              <p:nvPr/>
            </p:nvSpPr>
            <p:spPr bwMode="auto">
              <a:xfrm flipH="1">
                <a:off x="3534" y="1633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19" name="Line 131"/>
              <p:cNvSpPr>
                <a:spLocks noChangeShapeType="1"/>
              </p:cNvSpPr>
              <p:nvPr/>
            </p:nvSpPr>
            <p:spPr bwMode="auto">
              <a:xfrm flipH="1">
                <a:off x="3534" y="162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0" name="Line 132"/>
              <p:cNvSpPr>
                <a:spLocks noChangeShapeType="1"/>
              </p:cNvSpPr>
              <p:nvPr/>
            </p:nvSpPr>
            <p:spPr bwMode="auto">
              <a:xfrm flipH="1">
                <a:off x="3534" y="159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1" name="Line 133"/>
              <p:cNvSpPr>
                <a:spLocks noChangeShapeType="1"/>
              </p:cNvSpPr>
              <p:nvPr/>
            </p:nvSpPr>
            <p:spPr bwMode="auto">
              <a:xfrm flipH="1">
                <a:off x="3534" y="1581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2" name="Line 134"/>
              <p:cNvSpPr>
                <a:spLocks noChangeShapeType="1"/>
              </p:cNvSpPr>
              <p:nvPr/>
            </p:nvSpPr>
            <p:spPr bwMode="auto">
              <a:xfrm flipH="1">
                <a:off x="3534" y="1568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3" name="Line 135"/>
              <p:cNvSpPr>
                <a:spLocks noChangeShapeType="1"/>
              </p:cNvSpPr>
              <p:nvPr/>
            </p:nvSpPr>
            <p:spPr bwMode="auto">
              <a:xfrm flipH="1">
                <a:off x="3534" y="155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4" name="Line 136"/>
              <p:cNvSpPr>
                <a:spLocks noChangeShapeType="1"/>
              </p:cNvSpPr>
              <p:nvPr/>
            </p:nvSpPr>
            <p:spPr bwMode="auto">
              <a:xfrm flipH="1">
                <a:off x="3534" y="155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5" name="Line 137"/>
              <p:cNvSpPr>
                <a:spLocks noChangeShapeType="1"/>
              </p:cNvSpPr>
              <p:nvPr/>
            </p:nvSpPr>
            <p:spPr bwMode="auto">
              <a:xfrm flipH="1">
                <a:off x="3534" y="1544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6" name="Line 138"/>
              <p:cNvSpPr>
                <a:spLocks noChangeShapeType="1"/>
              </p:cNvSpPr>
              <p:nvPr/>
            </p:nvSpPr>
            <p:spPr bwMode="auto">
              <a:xfrm flipH="1">
                <a:off x="3534" y="153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7" name="Line 139"/>
              <p:cNvSpPr>
                <a:spLocks noChangeShapeType="1"/>
              </p:cNvSpPr>
              <p:nvPr/>
            </p:nvSpPr>
            <p:spPr bwMode="auto">
              <a:xfrm flipH="1">
                <a:off x="3534" y="1533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8" name="Line 140"/>
              <p:cNvSpPr>
                <a:spLocks noChangeShapeType="1"/>
              </p:cNvSpPr>
              <p:nvPr/>
            </p:nvSpPr>
            <p:spPr bwMode="auto">
              <a:xfrm flipH="1">
                <a:off x="3534" y="1528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29" name="Line 141"/>
              <p:cNvSpPr>
                <a:spLocks noChangeShapeType="1"/>
              </p:cNvSpPr>
              <p:nvPr/>
            </p:nvSpPr>
            <p:spPr bwMode="auto">
              <a:xfrm flipH="1">
                <a:off x="3534" y="149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0" name="Line 142"/>
              <p:cNvSpPr>
                <a:spLocks noChangeShapeType="1"/>
              </p:cNvSpPr>
              <p:nvPr/>
            </p:nvSpPr>
            <p:spPr bwMode="auto">
              <a:xfrm flipH="1">
                <a:off x="3534" y="1481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1" name="Line 143"/>
              <p:cNvSpPr>
                <a:spLocks noChangeShapeType="1"/>
              </p:cNvSpPr>
              <p:nvPr/>
            </p:nvSpPr>
            <p:spPr bwMode="auto">
              <a:xfrm flipH="1">
                <a:off x="3534" y="1468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2" name="Line 144"/>
              <p:cNvSpPr>
                <a:spLocks noChangeShapeType="1"/>
              </p:cNvSpPr>
              <p:nvPr/>
            </p:nvSpPr>
            <p:spPr bwMode="auto">
              <a:xfrm flipH="1">
                <a:off x="3534" y="1459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3" name="Line 145"/>
              <p:cNvSpPr>
                <a:spLocks noChangeShapeType="1"/>
              </p:cNvSpPr>
              <p:nvPr/>
            </p:nvSpPr>
            <p:spPr bwMode="auto">
              <a:xfrm flipH="1">
                <a:off x="3534" y="1450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4" name="Line 146"/>
              <p:cNvSpPr>
                <a:spLocks noChangeShapeType="1"/>
              </p:cNvSpPr>
              <p:nvPr/>
            </p:nvSpPr>
            <p:spPr bwMode="auto">
              <a:xfrm flipH="1">
                <a:off x="3534" y="1444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5" name="Line 147"/>
              <p:cNvSpPr>
                <a:spLocks noChangeShapeType="1"/>
              </p:cNvSpPr>
              <p:nvPr/>
            </p:nvSpPr>
            <p:spPr bwMode="auto">
              <a:xfrm flipH="1">
                <a:off x="3534" y="1438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6" name="Line 148"/>
              <p:cNvSpPr>
                <a:spLocks noChangeShapeType="1"/>
              </p:cNvSpPr>
              <p:nvPr/>
            </p:nvSpPr>
            <p:spPr bwMode="auto">
              <a:xfrm flipH="1">
                <a:off x="3534" y="1432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7" name="Line 149"/>
              <p:cNvSpPr>
                <a:spLocks noChangeShapeType="1"/>
              </p:cNvSpPr>
              <p:nvPr/>
            </p:nvSpPr>
            <p:spPr bwMode="auto">
              <a:xfrm flipH="1">
                <a:off x="3534" y="1428"/>
                <a:ext cx="9" cy="0"/>
              </a:xfrm>
              <a:prstGeom prst="line">
                <a:avLst/>
              </a:prstGeom>
              <a:noFill/>
              <a:ln w="4763" cap="sq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38" name="Rectangle 150"/>
              <p:cNvSpPr>
                <a:spLocks noChangeArrowheads="1"/>
              </p:cNvSpPr>
              <p:nvPr/>
            </p:nvSpPr>
            <p:spPr bwMode="auto">
              <a:xfrm>
                <a:off x="1829" y="1894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10</a:t>
                </a:r>
                <a:r>
                  <a:rPr kumimoji="0" lang="de-DE" altLang="de-DE" b="0" i="0" u="none" strike="noStrike" cap="none" normalizeH="0" baseline="3000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-4</a:t>
                </a:r>
                <a:endParaRPr kumimoji="0" lang="de-DE" altLang="de-DE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842" name="Rectangle 154"/>
              <p:cNvSpPr>
                <a:spLocks noChangeArrowheads="1"/>
              </p:cNvSpPr>
              <p:nvPr/>
            </p:nvSpPr>
            <p:spPr bwMode="auto">
              <a:xfrm>
                <a:off x="1830" y="170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10</a:t>
                </a:r>
                <a:r>
                  <a:rPr kumimoji="0" lang="de-DE" altLang="de-DE" b="0" i="0" u="none" strike="noStrike" cap="none" normalizeH="0" baseline="3000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-2</a:t>
                </a:r>
                <a:endParaRPr kumimoji="0" lang="de-DE" altLang="de-DE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846" name="Rectangle 158"/>
              <p:cNvSpPr>
                <a:spLocks noChangeArrowheads="1"/>
              </p:cNvSpPr>
              <p:nvPr/>
            </p:nvSpPr>
            <p:spPr bwMode="auto">
              <a:xfrm>
                <a:off x="1829" y="1493"/>
                <a:ext cx="6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10</a:t>
                </a:r>
                <a:r>
                  <a:rPr kumimoji="0" lang="de-DE" altLang="de-DE" b="0" i="0" u="none" strike="noStrike" cap="none" normalizeH="0" baseline="3000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+mj-lt"/>
                  </a:rPr>
                  <a:t>0</a:t>
                </a:r>
                <a:endParaRPr kumimoji="0" lang="de-DE" altLang="de-DE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851" name="Freeform 163"/>
              <p:cNvSpPr>
                <a:spLocks/>
              </p:cNvSpPr>
              <p:nvPr/>
            </p:nvSpPr>
            <p:spPr bwMode="auto">
              <a:xfrm>
                <a:off x="2027" y="1920"/>
                <a:ext cx="0" cy="10"/>
              </a:xfrm>
              <a:custGeom>
                <a:avLst/>
                <a:gdLst>
                  <a:gd name="T0" fmla="*/ 10 h 10"/>
                  <a:gd name="T1" fmla="*/ 0 h 10"/>
                  <a:gd name="T2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2" name="Freeform 164"/>
              <p:cNvSpPr>
                <a:spLocks/>
              </p:cNvSpPr>
              <p:nvPr/>
            </p:nvSpPr>
            <p:spPr bwMode="auto">
              <a:xfrm>
                <a:off x="2038" y="1897"/>
                <a:ext cx="0" cy="33"/>
              </a:xfrm>
              <a:custGeom>
                <a:avLst/>
                <a:gdLst>
                  <a:gd name="T0" fmla="*/ 33 h 33"/>
                  <a:gd name="T1" fmla="*/ 0 h 33"/>
                  <a:gd name="T2" fmla="*/ 33 h 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  <a:lnTo>
                      <a:pt x="0" y="33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3" name="Freeform 165"/>
              <p:cNvSpPr>
                <a:spLocks/>
              </p:cNvSpPr>
              <p:nvPr/>
            </p:nvSpPr>
            <p:spPr bwMode="auto">
              <a:xfrm>
                <a:off x="2048" y="1880"/>
                <a:ext cx="2" cy="50"/>
              </a:xfrm>
              <a:custGeom>
                <a:avLst/>
                <a:gdLst>
                  <a:gd name="T0" fmla="*/ 0 w 2"/>
                  <a:gd name="T1" fmla="*/ 50 h 50"/>
                  <a:gd name="T2" fmla="*/ 0 w 2"/>
                  <a:gd name="T3" fmla="*/ 0 h 50"/>
                  <a:gd name="T4" fmla="*/ 2 w 2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0">
                    <a:moveTo>
                      <a:pt x="0" y="50"/>
                    </a:moveTo>
                    <a:lnTo>
                      <a:pt x="0" y="0"/>
                    </a:lnTo>
                    <a:lnTo>
                      <a:pt x="2" y="50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4" name="Freeform 166"/>
              <p:cNvSpPr>
                <a:spLocks/>
              </p:cNvSpPr>
              <p:nvPr/>
            </p:nvSpPr>
            <p:spPr bwMode="auto">
              <a:xfrm>
                <a:off x="2060" y="1861"/>
                <a:ext cx="0" cy="69"/>
              </a:xfrm>
              <a:custGeom>
                <a:avLst/>
                <a:gdLst>
                  <a:gd name="T0" fmla="*/ 69 h 69"/>
                  <a:gd name="T1" fmla="*/ 29 h 69"/>
                  <a:gd name="T2" fmla="*/ 0 h 69"/>
                  <a:gd name="T3" fmla="*/ 69 h 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9">
                    <a:moveTo>
                      <a:pt x="0" y="6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0" y="69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5" name="Freeform 167"/>
              <p:cNvSpPr>
                <a:spLocks/>
              </p:cNvSpPr>
              <p:nvPr/>
            </p:nvSpPr>
            <p:spPr bwMode="auto">
              <a:xfrm>
                <a:off x="2070" y="1835"/>
                <a:ext cx="0" cy="95"/>
              </a:xfrm>
              <a:custGeom>
                <a:avLst/>
                <a:gdLst>
                  <a:gd name="T0" fmla="*/ 95 h 95"/>
                  <a:gd name="T1" fmla="*/ 0 h 95"/>
                  <a:gd name="T2" fmla="*/ 49 h 95"/>
                  <a:gd name="T3" fmla="*/ 95 h 9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5">
                    <a:moveTo>
                      <a:pt x="0" y="95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0" y="95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6" name="Freeform 168"/>
              <p:cNvSpPr>
                <a:spLocks/>
              </p:cNvSpPr>
              <p:nvPr/>
            </p:nvSpPr>
            <p:spPr bwMode="auto">
              <a:xfrm>
                <a:off x="2081" y="1807"/>
                <a:ext cx="0" cy="123"/>
              </a:xfrm>
              <a:custGeom>
                <a:avLst/>
                <a:gdLst>
                  <a:gd name="T0" fmla="*/ 123 h 123"/>
                  <a:gd name="T1" fmla="*/ 0 h 123"/>
                  <a:gd name="T2" fmla="*/ 123 h 1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3">
                    <a:moveTo>
                      <a:pt x="0" y="123"/>
                    </a:move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7" name="Freeform 169"/>
              <p:cNvSpPr>
                <a:spLocks/>
              </p:cNvSpPr>
              <p:nvPr/>
            </p:nvSpPr>
            <p:spPr bwMode="auto">
              <a:xfrm>
                <a:off x="2091" y="1779"/>
                <a:ext cx="1" cy="151"/>
              </a:xfrm>
              <a:custGeom>
                <a:avLst/>
                <a:gdLst>
                  <a:gd name="T0" fmla="*/ 0 w 1"/>
                  <a:gd name="T1" fmla="*/ 151 h 151"/>
                  <a:gd name="T2" fmla="*/ 0 w 1"/>
                  <a:gd name="T3" fmla="*/ 64 h 151"/>
                  <a:gd name="T4" fmla="*/ 1 w 1"/>
                  <a:gd name="T5" fmla="*/ 0 h 151"/>
                  <a:gd name="T6" fmla="*/ 1 w 1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51">
                    <a:moveTo>
                      <a:pt x="0" y="151"/>
                    </a:moveTo>
                    <a:lnTo>
                      <a:pt x="0" y="64"/>
                    </a:lnTo>
                    <a:lnTo>
                      <a:pt x="1" y="0"/>
                    </a:lnTo>
                    <a:lnTo>
                      <a:pt x="1" y="151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8" name="Freeform 170"/>
              <p:cNvSpPr>
                <a:spLocks/>
              </p:cNvSpPr>
              <p:nvPr/>
            </p:nvSpPr>
            <p:spPr bwMode="auto">
              <a:xfrm>
                <a:off x="2103" y="1759"/>
                <a:ext cx="0" cy="171"/>
              </a:xfrm>
              <a:custGeom>
                <a:avLst/>
                <a:gdLst>
                  <a:gd name="T0" fmla="*/ 171 h 171"/>
                  <a:gd name="T1" fmla="*/ 0 h 171"/>
                  <a:gd name="T2" fmla="*/ 23 h 171"/>
                  <a:gd name="T3" fmla="*/ 171 h 17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71">
                    <a:moveTo>
                      <a:pt x="0" y="171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71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59" name="Freeform 171"/>
              <p:cNvSpPr>
                <a:spLocks/>
              </p:cNvSpPr>
              <p:nvPr/>
            </p:nvSpPr>
            <p:spPr bwMode="auto">
              <a:xfrm>
                <a:off x="2113" y="1747"/>
                <a:ext cx="0" cy="183"/>
              </a:xfrm>
              <a:custGeom>
                <a:avLst/>
                <a:gdLst>
                  <a:gd name="T0" fmla="*/ 183 h 183"/>
                  <a:gd name="T1" fmla="*/ 0 h 183"/>
                  <a:gd name="T2" fmla="*/ 183 h 1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3">
                    <a:moveTo>
                      <a:pt x="0" y="183"/>
                    </a:moveTo>
                    <a:lnTo>
                      <a:pt x="0" y="0"/>
                    </a:lnTo>
                    <a:lnTo>
                      <a:pt x="0" y="183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0" name="Freeform 172"/>
              <p:cNvSpPr>
                <a:spLocks/>
              </p:cNvSpPr>
              <p:nvPr/>
            </p:nvSpPr>
            <p:spPr bwMode="auto">
              <a:xfrm>
                <a:off x="2123" y="1742"/>
                <a:ext cx="2" cy="188"/>
              </a:xfrm>
              <a:custGeom>
                <a:avLst/>
                <a:gdLst>
                  <a:gd name="T0" fmla="*/ 0 w 2"/>
                  <a:gd name="T1" fmla="*/ 188 h 188"/>
                  <a:gd name="T2" fmla="*/ 0 w 2"/>
                  <a:gd name="T3" fmla="*/ 0 h 188"/>
                  <a:gd name="T4" fmla="*/ 2 w 2"/>
                  <a:gd name="T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88">
                    <a:moveTo>
                      <a:pt x="0" y="188"/>
                    </a:moveTo>
                    <a:lnTo>
                      <a:pt x="0" y="0"/>
                    </a:lnTo>
                    <a:lnTo>
                      <a:pt x="2" y="188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1" name="Freeform 173"/>
              <p:cNvSpPr>
                <a:spLocks/>
              </p:cNvSpPr>
              <p:nvPr/>
            </p:nvSpPr>
            <p:spPr bwMode="auto">
              <a:xfrm>
                <a:off x="2135" y="1742"/>
                <a:ext cx="0" cy="188"/>
              </a:xfrm>
              <a:custGeom>
                <a:avLst/>
                <a:gdLst>
                  <a:gd name="T0" fmla="*/ 188 h 188"/>
                  <a:gd name="T1" fmla="*/ 25 h 188"/>
                  <a:gd name="T2" fmla="*/ 0 h 188"/>
                  <a:gd name="T3" fmla="*/ 188 h 18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8">
                    <a:moveTo>
                      <a:pt x="0" y="188"/>
                    </a:moveTo>
                    <a:lnTo>
                      <a:pt x="0" y="25"/>
                    </a:lnTo>
                    <a:lnTo>
                      <a:pt x="0" y="0"/>
                    </a:lnTo>
                    <a:lnTo>
                      <a:pt x="0" y="188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2" name="Freeform 174"/>
              <p:cNvSpPr>
                <a:spLocks/>
              </p:cNvSpPr>
              <p:nvPr/>
            </p:nvSpPr>
            <p:spPr bwMode="auto">
              <a:xfrm>
                <a:off x="2146" y="1745"/>
                <a:ext cx="0" cy="185"/>
              </a:xfrm>
              <a:custGeom>
                <a:avLst/>
                <a:gdLst>
                  <a:gd name="T0" fmla="*/ 185 h 185"/>
                  <a:gd name="T1" fmla="*/ 0 h 185"/>
                  <a:gd name="T2" fmla="*/ 61 h 185"/>
                  <a:gd name="T3" fmla="*/ 163 h 185"/>
                  <a:gd name="T4" fmla="*/ 185 h 1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5">
                    <a:moveTo>
                      <a:pt x="0" y="185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163"/>
                    </a:lnTo>
                    <a:lnTo>
                      <a:pt x="0" y="185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3" name="Freeform 175"/>
              <p:cNvSpPr>
                <a:spLocks/>
              </p:cNvSpPr>
              <p:nvPr/>
            </p:nvSpPr>
            <p:spPr bwMode="auto">
              <a:xfrm>
                <a:off x="2156" y="1747"/>
                <a:ext cx="0" cy="183"/>
              </a:xfrm>
              <a:custGeom>
                <a:avLst/>
                <a:gdLst>
                  <a:gd name="T0" fmla="*/ 183 h 183"/>
                  <a:gd name="T1" fmla="*/ 0 h 183"/>
                  <a:gd name="T2" fmla="*/ 183 h 1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3">
                    <a:moveTo>
                      <a:pt x="0" y="183"/>
                    </a:moveTo>
                    <a:lnTo>
                      <a:pt x="0" y="0"/>
                    </a:lnTo>
                    <a:lnTo>
                      <a:pt x="0" y="183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4" name="Freeform 176"/>
              <p:cNvSpPr>
                <a:spLocks/>
              </p:cNvSpPr>
              <p:nvPr/>
            </p:nvSpPr>
            <p:spPr bwMode="auto">
              <a:xfrm>
                <a:off x="2166" y="1745"/>
                <a:ext cx="2" cy="185"/>
              </a:xfrm>
              <a:custGeom>
                <a:avLst/>
                <a:gdLst>
                  <a:gd name="T0" fmla="*/ 0 w 2"/>
                  <a:gd name="T1" fmla="*/ 185 h 185"/>
                  <a:gd name="T2" fmla="*/ 0 w 2"/>
                  <a:gd name="T3" fmla="*/ 151 h 185"/>
                  <a:gd name="T4" fmla="*/ 2 w 2"/>
                  <a:gd name="T5" fmla="*/ 55 h 185"/>
                  <a:gd name="T6" fmla="*/ 2 w 2"/>
                  <a:gd name="T7" fmla="*/ 0 h 185"/>
                  <a:gd name="T8" fmla="*/ 2 w 2"/>
                  <a:gd name="T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85">
                    <a:moveTo>
                      <a:pt x="0" y="185"/>
                    </a:moveTo>
                    <a:lnTo>
                      <a:pt x="0" y="151"/>
                    </a:lnTo>
                    <a:lnTo>
                      <a:pt x="2" y="55"/>
                    </a:lnTo>
                    <a:lnTo>
                      <a:pt x="2" y="0"/>
                    </a:lnTo>
                    <a:lnTo>
                      <a:pt x="2" y="185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5" name="Freeform 177"/>
              <p:cNvSpPr>
                <a:spLocks/>
              </p:cNvSpPr>
              <p:nvPr/>
            </p:nvSpPr>
            <p:spPr bwMode="auto">
              <a:xfrm>
                <a:off x="2178" y="1738"/>
                <a:ext cx="0" cy="192"/>
              </a:xfrm>
              <a:custGeom>
                <a:avLst/>
                <a:gdLst>
                  <a:gd name="T0" fmla="*/ 192 h 192"/>
                  <a:gd name="T1" fmla="*/ 0 h 192"/>
                  <a:gd name="T2" fmla="*/ 28 h 192"/>
                  <a:gd name="T3" fmla="*/ 192 h 19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2">
                    <a:moveTo>
                      <a:pt x="0" y="192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0" y="192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6" name="Freeform 178"/>
              <p:cNvSpPr>
                <a:spLocks/>
              </p:cNvSpPr>
              <p:nvPr/>
            </p:nvSpPr>
            <p:spPr bwMode="auto">
              <a:xfrm>
                <a:off x="2188" y="1729"/>
                <a:ext cx="0" cy="201"/>
              </a:xfrm>
              <a:custGeom>
                <a:avLst/>
                <a:gdLst>
                  <a:gd name="T0" fmla="*/ 201 h 201"/>
                  <a:gd name="T1" fmla="*/ 0 h 201"/>
                  <a:gd name="T2" fmla="*/ 201 h 20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01">
                    <a:moveTo>
                      <a:pt x="0" y="201"/>
                    </a:moveTo>
                    <a:lnTo>
                      <a:pt x="0" y="0"/>
                    </a:lnTo>
                    <a:lnTo>
                      <a:pt x="0" y="201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7" name="Freeform 179"/>
              <p:cNvSpPr>
                <a:spLocks/>
              </p:cNvSpPr>
              <p:nvPr/>
            </p:nvSpPr>
            <p:spPr bwMode="auto">
              <a:xfrm>
                <a:off x="2199" y="1716"/>
                <a:ext cx="1" cy="214"/>
              </a:xfrm>
              <a:custGeom>
                <a:avLst/>
                <a:gdLst>
                  <a:gd name="T0" fmla="*/ 0 w 1"/>
                  <a:gd name="T1" fmla="*/ 214 h 214"/>
                  <a:gd name="T2" fmla="*/ 0 w 1"/>
                  <a:gd name="T3" fmla="*/ 0 h 214"/>
                  <a:gd name="T4" fmla="*/ 1 w 1"/>
                  <a:gd name="T5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14">
                    <a:moveTo>
                      <a:pt x="0" y="214"/>
                    </a:moveTo>
                    <a:lnTo>
                      <a:pt x="0" y="0"/>
                    </a:lnTo>
                    <a:lnTo>
                      <a:pt x="1" y="214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8" name="Freeform 180"/>
              <p:cNvSpPr>
                <a:spLocks/>
              </p:cNvSpPr>
              <p:nvPr/>
            </p:nvSpPr>
            <p:spPr bwMode="auto">
              <a:xfrm>
                <a:off x="2211" y="1704"/>
                <a:ext cx="0" cy="226"/>
              </a:xfrm>
              <a:custGeom>
                <a:avLst/>
                <a:gdLst>
                  <a:gd name="T0" fmla="*/ 226 h 226"/>
                  <a:gd name="T1" fmla="*/ 22 h 226"/>
                  <a:gd name="T2" fmla="*/ 0 h 226"/>
                  <a:gd name="T3" fmla="*/ 226 h 2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26">
                    <a:moveTo>
                      <a:pt x="0" y="226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0" y="226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69" name="Freeform 181"/>
              <p:cNvSpPr>
                <a:spLocks/>
              </p:cNvSpPr>
              <p:nvPr/>
            </p:nvSpPr>
            <p:spPr bwMode="auto">
              <a:xfrm>
                <a:off x="2221" y="1695"/>
                <a:ext cx="0" cy="235"/>
              </a:xfrm>
              <a:custGeom>
                <a:avLst/>
                <a:gdLst>
                  <a:gd name="T0" fmla="*/ 235 h 235"/>
                  <a:gd name="T1" fmla="*/ 0 h 235"/>
                  <a:gd name="T2" fmla="*/ 67 h 235"/>
                  <a:gd name="T3" fmla="*/ 176 h 235"/>
                  <a:gd name="T4" fmla="*/ 235 h 2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35">
                    <a:moveTo>
                      <a:pt x="0" y="235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0" y="176"/>
                    </a:lnTo>
                    <a:lnTo>
                      <a:pt x="0" y="235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0" name="Freeform 182"/>
              <p:cNvSpPr>
                <a:spLocks/>
              </p:cNvSpPr>
              <p:nvPr/>
            </p:nvSpPr>
            <p:spPr bwMode="auto">
              <a:xfrm>
                <a:off x="2231" y="1688"/>
                <a:ext cx="2" cy="242"/>
              </a:xfrm>
              <a:custGeom>
                <a:avLst/>
                <a:gdLst>
                  <a:gd name="T0" fmla="*/ 0 w 2"/>
                  <a:gd name="T1" fmla="*/ 242 h 242"/>
                  <a:gd name="T2" fmla="*/ 0 w 2"/>
                  <a:gd name="T3" fmla="*/ 0 h 242"/>
                  <a:gd name="T4" fmla="*/ 2 w 2"/>
                  <a:gd name="T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42">
                    <a:moveTo>
                      <a:pt x="0" y="242"/>
                    </a:moveTo>
                    <a:lnTo>
                      <a:pt x="0" y="0"/>
                    </a:lnTo>
                    <a:lnTo>
                      <a:pt x="2" y="242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1" name="Freeform 183"/>
              <p:cNvSpPr>
                <a:spLocks/>
              </p:cNvSpPr>
              <p:nvPr/>
            </p:nvSpPr>
            <p:spPr bwMode="auto">
              <a:xfrm>
                <a:off x="2242" y="1685"/>
                <a:ext cx="1" cy="245"/>
              </a:xfrm>
              <a:custGeom>
                <a:avLst/>
                <a:gdLst>
                  <a:gd name="T0" fmla="*/ 0 w 1"/>
                  <a:gd name="T1" fmla="*/ 245 h 245"/>
                  <a:gd name="T2" fmla="*/ 0 w 1"/>
                  <a:gd name="T3" fmla="*/ 140 h 245"/>
                  <a:gd name="T4" fmla="*/ 1 w 1"/>
                  <a:gd name="T5" fmla="*/ 48 h 245"/>
                  <a:gd name="T6" fmla="*/ 1 w 1"/>
                  <a:gd name="T7" fmla="*/ 0 h 245"/>
                  <a:gd name="T8" fmla="*/ 1 w 1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5">
                    <a:moveTo>
                      <a:pt x="0" y="245"/>
                    </a:moveTo>
                    <a:lnTo>
                      <a:pt x="0" y="140"/>
                    </a:lnTo>
                    <a:lnTo>
                      <a:pt x="1" y="48"/>
                    </a:lnTo>
                    <a:lnTo>
                      <a:pt x="1" y="0"/>
                    </a:lnTo>
                    <a:lnTo>
                      <a:pt x="1" y="245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2" name="Freeform 184"/>
              <p:cNvSpPr>
                <a:spLocks/>
              </p:cNvSpPr>
              <p:nvPr/>
            </p:nvSpPr>
            <p:spPr bwMode="auto">
              <a:xfrm>
                <a:off x="2253" y="1685"/>
                <a:ext cx="0" cy="245"/>
              </a:xfrm>
              <a:custGeom>
                <a:avLst/>
                <a:gdLst>
                  <a:gd name="T0" fmla="*/ 245 h 245"/>
                  <a:gd name="T1" fmla="*/ 0 h 245"/>
                  <a:gd name="T2" fmla="*/ 31 h 245"/>
                  <a:gd name="T3" fmla="*/ 245 h 2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5">
                    <a:moveTo>
                      <a:pt x="0" y="245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245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3" name="Freeform 185"/>
              <p:cNvSpPr>
                <a:spLocks/>
              </p:cNvSpPr>
              <p:nvPr/>
            </p:nvSpPr>
            <p:spPr bwMode="auto">
              <a:xfrm>
                <a:off x="2264" y="1683"/>
                <a:ext cx="0" cy="247"/>
              </a:xfrm>
              <a:custGeom>
                <a:avLst/>
                <a:gdLst>
                  <a:gd name="T0" fmla="*/ 247 h 247"/>
                  <a:gd name="T1" fmla="*/ 0 h 247"/>
                  <a:gd name="T2" fmla="*/ 247 h 2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7">
                    <a:moveTo>
                      <a:pt x="0" y="247"/>
                    </a:moveTo>
                    <a:lnTo>
                      <a:pt x="0" y="0"/>
                    </a:lnTo>
                    <a:lnTo>
                      <a:pt x="0" y="247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4" name="Freeform 186"/>
              <p:cNvSpPr>
                <a:spLocks/>
              </p:cNvSpPr>
              <p:nvPr/>
            </p:nvSpPr>
            <p:spPr bwMode="auto">
              <a:xfrm>
                <a:off x="2274" y="1685"/>
                <a:ext cx="2" cy="245"/>
              </a:xfrm>
              <a:custGeom>
                <a:avLst/>
                <a:gdLst>
                  <a:gd name="T0" fmla="*/ 0 w 2"/>
                  <a:gd name="T1" fmla="*/ 245 h 245"/>
                  <a:gd name="T2" fmla="*/ 0 w 2"/>
                  <a:gd name="T3" fmla="*/ 230 h 245"/>
                  <a:gd name="T4" fmla="*/ 0 w 2"/>
                  <a:gd name="T5" fmla="*/ 0 h 245"/>
                  <a:gd name="T6" fmla="*/ 2 w 2"/>
                  <a:gd name="T7" fmla="*/ 144 h 245"/>
                  <a:gd name="T8" fmla="*/ 2 w 2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5">
                    <a:moveTo>
                      <a:pt x="0" y="245"/>
                    </a:moveTo>
                    <a:lnTo>
                      <a:pt x="0" y="230"/>
                    </a:lnTo>
                    <a:lnTo>
                      <a:pt x="0" y="0"/>
                    </a:lnTo>
                    <a:lnTo>
                      <a:pt x="2" y="144"/>
                    </a:lnTo>
                    <a:lnTo>
                      <a:pt x="2" y="245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5" name="Freeform 187"/>
              <p:cNvSpPr>
                <a:spLocks/>
              </p:cNvSpPr>
              <p:nvPr/>
            </p:nvSpPr>
            <p:spPr bwMode="auto">
              <a:xfrm>
                <a:off x="2286" y="1688"/>
                <a:ext cx="0" cy="242"/>
              </a:xfrm>
              <a:custGeom>
                <a:avLst/>
                <a:gdLst>
                  <a:gd name="T0" fmla="*/ 242 h 242"/>
                  <a:gd name="T1" fmla="*/ 19 h 242"/>
                  <a:gd name="T2" fmla="*/ 0 h 242"/>
                  <a:gd name="T3" fmla="*/ 242 h 2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2">
                    <a:moveTo>
                      <a:pt x="0" y="242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242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6" name="Freeform 188"/>
              <p:cNvSpPr>
                <a:spLocks/>
              </p:cNvSpPr>
              <p:nvPr/>
            </p:nvSpPr>
            <p:spPr bwMode="auto">
              <a:xfrm>
                <a:off x="2296" y="1694"/>
                <a:ext cx="0" cy="236"/>
              </a:xfrm>
              <a:custGeom>
                <a:avLst/>
                <a:gdLst>
                  <a:gd name="T0" fmla="*/ 236 h 236"/>
                  <a:gd name="T1" fmla="*/ 0 h 236"/>
                  <a:gd name="T2" fmla="*/ 73 h 236"/>
                  <a:gd name="T3" fmla="*/ 192 h 236"/>
                  <a:gd name="T4" fmla="*/ 236 h 2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36">
                    <a:moveTo>
                      <a:pt x="0" y="236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0" y="192"/>
                    </a:lnTo>
                    <a:lnTo>
                      <a:pt x="0" y="236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7" name="Freeform 189"/>
              <p:cNvSpPr>
                <a:spLocks/>
              </p:cNvSpPr>
              <p:nvPr/>
            </p:nvSpPr>
            <p:spPr bwMode="auto">
              <a:xfrm>
                <a:off x="2307" y="1701"/>
                <a:ext cx="1" cy="229"/>
              </a:xfrm>
              <a:custGeom>
                <a:avLst/>
                <a:gdLst>
                  <a:gd name="T0" fmla="*/ 0 w 1"/>
                  <a:gd name="T1" fmla="*/ 229 h 229"/>
                  <a:gd name="T2" fmla="*/ 0 w 1"/>
                  <a:gd name="T3" fmla="*/ 149 h 229"/>
                  <a:gd name="T4" fmla="*/ 0 w 1"/>
                  <a:gd name="T5" fmla="*/ 0 h 229"/>
                  <a:gd name="T6" fmla="*/ 1 w 1"/>
                  <a:gd name="T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29">
                    <a:moveTo>
                      <a:pt x="0" y="229"/>
                    </a:moveTo>
                    <a:lnTo>
                      <a:pt x="0" y="149"/>
                    </a:lnTo>
                    <a:lnTo>
                      <a:pt x="0" y="0"/>
                    </a:lnTo>
                    <a:lnTo>
                      <a:pt x="1" y="229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8" name="Freeform 190"/>
              <p:cNvSpPr>
                <a:spLocks/>
              </p:cNvSpPr>
              <p:nvPr/>
            </p:nvSpPr>
            <p:spPr bwMode="auto">
              <a:xfrm>
                <a:off x="2317" y="1713"/>
                <a:ext cx="1" cy="217"/>
              </a:xfrm>
              <a:custGeom>
                <a:avLst/>
                <a:gdLst>
                  <a:gd name="T0" fmla="*/ 0 w 1"/>
                  <a:gd name="T1" fmla="*/ 217 h 217"/>
                  <a:gd name="T2" fmla="*/ 0 w 1"/>
                  <a:gd name="T3" fmla="*/ 127 h 217"/>
                  <a:gd name="T4" fmla="*/ 1 w 1"/>
                  <a:gd name="T5" fmla="*/ 43 h 217"/>
                  <a:gd name="T6" fmla="*/ 1 w 1"/>
                  <a:gd name="T7" fmla="*/ 0 h 217"/>
                  <a:gd name="T8" fmla="*/ 1 w 1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17">
                    <a:moveTo>
                      <a:pt x="0" y="217"/>
                    </a:moveTo>
                    <a:lnTo>
                      <a:pt x="0" y="127"/>
                    </a:lnTo>
                    <a:lnTo>
                      <a:pt x="1" y="43"/>
                    </a:lnTo>
                    <a:lnTo>
                      <a:pt x="1" y="0"/>
                    </a:lnTo>
                    <a:lnTo>
                      <a:pt x="1" y="217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79" name="Freeform 191"/>
              <p:cNvSpPr>
                <a:spLocks/>
              </p:cNvSpPr>
              <p:nvPr/>
            </p:nvSpPr>
            <p:spPr bwMode="auto">
              <a:xfrm>
                <a:off x="2329" y="1726"/>
                <a:ext cx="0" cy="204"/>
              </a:xfrm>
              <a:custGeom>
                <a:avLst/>
                <a:gdLst>
                  <a:gd name="T0" fmla="*/ 204 h 204"/>
                  <a:gd name="T1" fmla="*/ 0 h 204"/>
                  <a:gd name="T2" fmla="*/ 0 h 204"/>
                  <a:gd name="T3" fmla="*/ 34 h 204"/>
                  <a:gd name="T4" fmla="*/ 204 h 2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04">
                    <a:moveTo>
                      <a:pt x="0" y="20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204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0" name="Freeform 192"/>
              <p:cNvSpPr>
                <a:spLocks/>
              </p:cNvSpPr>
              <p:nvPr/>
            </p:nvSpPr>
            <p:spPr bwMode="auto">
              <a:xfrm>
                <a:off x="2339" y="1738"/>
                <a:ext cx="0" cy="192"/>
              </a:xfrm>
              <a:custGeom>
                <a:avLst/>
                <a:gdLst>
                  <a:gd name="T0" fmla="*/ 192 h 192"/>
                  <a:gd name="T1" fmla="*/ 0 h 192"/>
                  <a:gd name="T2" fmla="*/ 192 h 19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2">
                    <a:moveTo>
                      <a:pt x="0" y="192"/>
                    </a:moveTo>
                    <a:lnTo>
                      <a:pt x="0" y="0"/>
                    </a:lnTo>
                    <a:lnTo>
                      <a:pt x="0" y="192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1" name="Freeform 193"/>
              <p:cNvSpPr>
                <a:spLocks/>
              </p:cNvSpPr>
              <p:nvPr/>
            </p:nvSpPr>
            <p:spPr bwMode="auto">
              <a:xfrm>
                <a:off x="2350" y="1751"/>
                <a:ext cx="1" cy="179"/>
              </a:xfrm>
              <a:custGeom>
                <a:avLst/>
                <a:gdLst>
                  <a:gd name="T0" fmla="*/ 0 w 1"/>
                  <a:gd name="T1" fmla="*/ 179 h 179"/>
                  <a:gd name="T2" fmla="*/ 1 w 1"/>
                  <a:gd name="T3" fmla="*/ 0 h 179"/>
                  <a:gd name="T4" fmla="*/ 1 w 1"/>
                  <a:gd name="T5" fmla="*/ 152 h 179"/>
                  <a:gd name="T6" fmla="*/ 1 w 1"/>
                  <a:gd name="T7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9">
                    <a:moveTo>
                      <a:pt x="0" y="179"/>
                    </a:moveTo>
                    <a:lnTo>
                      <a:pt x="1" y="0"/>
                    </a:lnTo>
                    <a:lnTo>
                      <a:pt x="1" y="152"/>
                    </a:lnTo>
                    <a:lnTo>
                      <a:pt x="1" y="179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2" name="Freeform 194"/>
              <p:cNvSpPr>
                <a:spLocks/>
              </p:cNvSpPr>
              <p:nvPr/>
            </p:nvSpPr>
            <p:spPr bwMode="auto">
              <a:xfrm>
                <a:off x="2361" y="1766"/>
                <a:ext cx="0" cy="164"/>
              </a:xfrm>
              <a:custGeom>
                <a:avLst/>
                <a:gdLst>
                  <a:gd name="T0" fmla="*/ 164 h 164"/>
                  <a:gd name="T1" fmla="*/ 18 h 164"/>
                  <a:gd name="T2" fmla="*/ 0 h 164"/>
                  <a:gd name="T3" fmla="*/ 164 h 16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64">
                    <a:moveTo>
                      <a:pt x="0" y="16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64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3" name="Freeform 195"/>
              <p:cNvSpPr>
                <a:spLocks/>
              </p:cNvSpPr>
              <p:nvPr/>
            </p:nvSpPr>
            <p:spPr bwMode="auto">
              <a:xfrm>
                <a:off x="2372" y="1781"/>
                <a:ext cx="0" cy="149"/>
              </a:xfrm>
              <a:custGeom>
                <a:avLst/>
                <a:gdLst>
                  <a:gd name="T0" fmla="*/ 149 h 149"/>
                  <a:gd name="T1" fmla="*/ 0 h 149"/>
                  <a:gd name="T2" fmla="*/ 77 h 149"/>
                  <a:gd name="T3" fmla="*/ 149 h 1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49">
                    <a:moveTo>
                      <a:pt x="0" y="149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0" y="149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4" name="Freeform 196"/>
              <p:cNvSpPr>
                <a:spLocks/>
              </p:cNvSpPr>
              <p:nvPr/>
            </p:nvSpPr>
            <p:spPr bwMode="auto">
              <a:xfrm>
                <a:off x="2382" y="1793"/>
                <a:ext cx="0" cy="137"/>
              </a:xfrm>
              <a:custGeom>
                <a:avLst/>
                <a:gdLst>
                  <a:gd name="T0" fmla="*/ 137 h 137"/>
                  <a:gd name="T1" fmla="*/ 0 h 137"/>
                  <a:gd name="T2" fmla="*/ 137 h 1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7">
                    <a:moveTo>
                      <a:pt x="0" y="137"/>
                    </a:moveTo>
                    <a:lnTo>
                      <a:pt x="0" y="0"/>
                    </a:lnTo>
                    <a:lnTo>
                      <a:pt x="0" y="137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5" name="Freeform 197"/>
              <p:cNvSpPr>
                <a:spLocks/>
              </p:cNvSpPr>
              <p:nvPr/>
            </p:nvSpPr>
            <p:spPr bwMode="auto">
              <a:xfrm>
                <a:off x="2394" y="1804"/>
                <a:ext cx="0" cy="126"/>
              </a:xfrm>
              <a:custGeom>
                <a:avLst/>
                <a:gdLst>
                  <a:gd name="T0" fmla="*/ 126 h 126"/>
                  <a:gd name="T1" fmla="*/ 119 h 126"/>
                  <a:gd name="T2" fmla="*/ 39 h 126"/>
                  <a:gd name="T3" fmla="*/ 0 h 126"/>
                  <a:gd name="T4" fmla="*/ 126 h 1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11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0" y="126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6" name="Freeform 198"/>
              <p:cNvSpPr>
                <a:spLocks/>
              </p:cNvSpPr>
              <p:nvPr/>
            </p:nvSpPr>
            <p:spPr bwMode="auto">
              <a:xfrm>
                <a:off x="2404" y="1810"/>
                <a:ext cx="0" cy="120"/>
              </a:xfrm>
              <a:custGeom>
                <a:avLst/>
                <a:gdLst>
                  <a:gd name="T0" fmla="*/ 120 h 120"/>
                  <a:gd name="T1" fmla="*/ 0 h 120"/>
                  <a:gd name="T2" fmla="*/ 3 h 120"/>
                  <a:gd name="T3" fmla="*/ 40 h 120"/>
                  <a:gd name="T4" fmla="*/ 12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0">
                    <a:moveTo>
                      <a:pt x="0" y="12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0"/>
                    </a:lnTo>
                    <a:lnTo>
                      <a:pt x="0" y="120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7" name="Freeform 199"/>
              <p:cNvSpPr>
                <a:spLocks/>
              </p:cNvSpPr>
              <p:nvPr/>
            </p:nvSpPr>
            <p:spPr bwMode="auto">
              <a:xfrm>
                <a:off x="2415" y="1813"/>
                <a:ext cx="0" cy="117"/>
              </a:xfrm>
              <a:custGeom>
                <a:avLst/>
                <a:gdLst>
                  <a:gd name="T0" fmla="*/ 117 h 117"/>
                  <a:gd name="T1" fmla="*/ 0 h 117"/>
                  <a:gd name="T2" fmla="*/ 117 h 1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7">
                    <a:moveTo>
                      <a:pt x="0" y="117"/>
                    </a:moveTo>
                    <a:lnTo>
                      <a:pt x="0" y="0"/>
                    </a:lnTo>
                    <a:lnTo>
                      <a:pt x="0" y="117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8" name="Freeform 200"/>
              <p:cNvSpPr>
                <a:spLocks/>
              </p:cNvSpPr>
              <p:nvPr/>
            </p:nvSpPr>
            <p:spPr bwMode="auto">
              <a:xfrm>
                <a:off x="2425" y="1818"/>
                <a:ext cx="1" cy="112"/>
              </a:xfrm>
              <a:custGeom>
                <a:avLst/>
                <a:gdLst>
                  <a:gd name="T0" fmla="*/ 0 w 1"/>
                  <a:gd name="T1" fmla="*/ 112 h 112"/>
                  <a:gd name="T2" fmla="*/ 1 w 1"/>
                  <a:gd name="T3" fmla="*/ 0 h 112"/>
                  <a:gd name="T4" fmla="*/ 1 w 1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12">
                    <a:moveTo>
                      <a:pt x="0" y="112"/>
                    </a:moveTo>
                    <a:lnTo>
                      <a:pt x="1" y="0"/>
                    </a:lnTo>
                    <a:lnTo>
                      <a:pt x="1" y="112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89" name="Freeform 201"/>
              <p:cNvSpPr>
                <a:spLocks/>
              </p:cNvSpPr>
              <p:nvPr/>
            </p:nvSpPr>
            <p:spPr bwMode="auto">
              <a:xfrm>
                <a:off x="2437" y="1824"/>
                <a:ext cx="0" cy="106"/>
              </a:xfrm>
              <a:custGeom>
                <a:avLst/>
                <a:gdLst>
                  <a:gd name="T0" fmla="*/ 106 h 106"/>
                  <a:gd name="T1" fmla="*/ 13 h 106"/>
                  <a:gd name="T2" fmla="*/ 0 h 106"/>
                  <a:gd name="T3" fmla="*/ 106 h 10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6">
                    <a:moveTo>
                      <a:pt x="0" y="106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06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0" name="Freeform 202"/>
              <p:cNvSpPr>
                <a:spLocks/>
              </p:cNvSpPr>
              <p:nvPr/>
            </p:nvSpPr>
            <p:spPr bwMode="auto">
              <a:xfrm>
                <a:off x="2447" y="1834"/>
                <a:ext cx="0" cy="96"/>
              </a:xfrm>
              <a:custGeom>
                <a:avLst/>
                <a:gdLst>
                  <a:gd name="T0" fmla="*/ 96 h 96"/>
                  <a:gd name="T1" fmla="*/ 0 h 96"/>
                  <a:gd name="T2" fmla="*/ 87 h 96"/>
                  <a:gd name="T3" fmla="*/ 96 h 9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6">
                    <a:moveTo>
                      <a:pt x="0" y="96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0" y="96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1" name="Freeform 203"/>
              <p:cNvSpPr>
                <a:spLocks/>
              </p:cNvSpPr>
              <p:nvPr/>
            </p:nvSpPr>
            <p:spPr bwMode="auto">
              <a:xfrm>
                <a:off x="2457" y="1846"/>
                <a:ext cx="0" cy="84"/>
              </a:xfrm>
              <a:custGeom>
                <a:avLst/>
                <a:gdLst>
                  <a:gd name="T0" fmla="*/ 84 h 84"/>
                  <a:gd name="T1" fmla="*/ 0 h 84"/>
                  <a:gd name="T2" fmla="*/ 84 h 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4">
                    <a:moveTo>
                      <a:pt x="0" y="84"/>
                    </a:moveTo>
                    <a:lnTo>
                      <a:pt x="0" y="0"/>
                    </a:lnTo>
                    <a:lnTo>
                      <a:pt x="0" y="84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892" name="Freeform 204"/>
              <p:cNvSpPr>
                <a:spLocks/>
              </p:cNvSpPr>
              <p:nvPr/>
            </p:nvSpPr>
            <p:spPr bwMode="auto">
              <a:xfrm>
                <a:off x="2469" y="1858"/>
                <a:ext cx="0" cy="72"/>
              </a:xfrm>
              <a:custGeom>
                <a:avLst/>
                <a:gdLst>
                  <a:gd name="T0" fmla="*/ 72 h 72"/>
                  <a:gd name="T1" fmla="*/ 0 h 72"/>
                  <a:gd name="T2" fmla="*/ 72 h 7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2">
                    <a:moveTo>
                      <a:pt x="0" y="72"/>
                    </a:moveTo>
                    <a:lnTo>
                      <a:pt x="0" y="0"/>
                    </a:lnTo>
                    <a:lnTo>
                      <a:pt x="0" y="72"/>
                    </a:lnTo>
                  </a:path>
                </a:pathLst>
              </a:custGeom>
              <a:noFill/>
              <a:ln w="4763" cap="flat">
                <a:solidFill>
                  <a:srgbClr val="0065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493" name="Freeform 206"/>
            <p:cNvSpPr>
              <a:spLocks/>
            </p:cNvSpPr>
            <p:nvPr/>
          </p:nvSpPr>
          <p:spPr bwMode="auto">
            <a:xfrm>
              <a:off x="3937000" y="2965450"/>
              <a:ext cx="0" cy="98425"/>
            </a:xfrm>
            <a:custGeom>
              <a:avLst/>
              <a:gdLst>
                <a:gd name="T0" fmla="*/ 62 h 62"/>
                <a:gd name="T1" fmla="*/ 0 h 62"/>
                <a:gd name="T2" fmla="*/ 6 h 62"/>
                <a:gd name="T3" fmla="*/ 46 h 62"/>
                <a:gd name="T4" fmla="*/ 62 h 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2">
                  <a:moveTo>
                    <a:pt x="0" y="6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46"/>
                  </a:lnTo>
                  <a:lnTo>
                    <a:pt x="0" y="62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94" name="Freeform 207"/>
            <p:cNvSpPr>
              <a:spLocks/>
            </p:cNvSpPr>
            <p:nvPr/>
          </p:nvSpPr>
          <p:spPr bwMode="auto">
            <a:xfrm>
              <a:off x="3940175" y="305911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95" name="Freeform 208"/>
            <p:cNvSpPr>
              <a:spLocks/>
            </p:cNvSpPr>
            <p:nvPr/>
          </p:nvSpPr>
          <p:spPr bwMode="auto">
            <a:xfrm>
              <a:off x="3952875" y="2981325"/>
              <a:ext cx="0" cy="82550"/>
            </a:xfrm>
            <a:custGeom>
              <a:avLst/>
              <a:gdLst>
                <a:gd name="T0" fmla="*/ 52 h 52"/>
                <a:gd name="T1" fmla="*/ 0 h 52"/>
                <a:gd name="T2" fmla="*/ 52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52"/>
                  </a:move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96" name="Freeform 209"/>
            <p:cNvSpPr>
              <a:spLocks/>
            </p:cNvSpPr>
            <p:nvPr/>
          </p:nvSpPr>
          <p:spPr bwMode="auto">
            <a:xfrm>
              <a:off x="3957638" y="3043238"/>
              <a:ext cx="0" cy="20638"/>
            </a:xfrm>
            <a:custGeom>
              <a:avLst/>
              <a:gdLst>
                <a:gd name="T0" fmla="*/ 13 h 13"/>
                <a:gd name="T1" fmla="*/ 0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97" name="Freeform 210"/>
            <p:cNvSpPr>
              <a:spLocks/>
            </p:cNvSpPr>
            <p:nvPr/>
          </p:nvSpPr>
          <p:spPr bwMode="auto">
            <a:xfrm>
              <a:off x="3971925" y="2995613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98" name="Freeform 211"/>
            <p:cNvSpPr>
              <a:spLocks/>
            </p:cNvSpPr>
            <p:nvPr/>
          </p:nvSpPr>
          <p:spPr bwMode="auto">
            <a:xfrm>
              <a:off x="3973513" y="3028950"/>
              <a:ext cx="0" cy="34925"/>
            </a:xfrm>
            <a:custGeom>
              <a:avLst/>
              <a:gdLst>
                <a:gd name="T0" fmla="*/ 22 h 22"/>
                <a:gd name="T1" fmla="*/ 0 h 22"/>
                <a:gd name="T2" fmla="*/ 22 h 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">
                  <a:moveTo>
                    <a:pt x="0" y="22"/>
                  </a:move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99" name="Freeform 212"/>
            <p:cNvSpPr>
              <a:spLocks/>
            </p:cNvSpPr>
            <p:nvPr/>
          </p:nvSpPr>
          <p:spPr bwMode="auto">
            <a:xfrm>
              <a:off x="3987800" y="3006725"/>
              <a:ext cx="0" cy="57150"/>
            </a:xfrm>
            <a:custGeom>
              <a:avLst/>
              <a:gdLst>
                <a:gd name="T0" fmla="*/ 36 h 36"/>
                <a:gd name="T1" fmla="*/ 11 h 36"/>
                <a:gd name="T2" fmla="*/ 0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0" name="Freeform 213"/>
            <p:cNvSpPr>
              <a:spLocks/>
            </p:cNvSpPr>
            <p:nvPr/>
          </p:nvSpPr>
          <p:spPr bwMode="auto">
            <a:xfrm>
              <a:off x="3992563" y="3011488"/>
              <a:ext cx="0" cy="52388"/>
            </a:xfrm>
            <a:custGeom>
              <a:avLst/>
              <a:gdLst>
                <a:gd name="T0" fmla="*/ 33 h 33"/>
                <a:gd name="T1" fmla="*/ 0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1" name="Freeform 214"/>
            <p:cNvSpPr>
              <a:spLocks/>
            </p:cNvSpPr>
            <p:nvPr/>
          </p:nvSpPr>
          <p:spPr bwMode="auto">
            <a:xfrm>
              <a:off x="4003675" y="3019425"/>
              <a:ext cx="0" cy="44450"/>
            </a:xfrm>
            <a:custGeom>
              <a:avLst/>
              <a:gdLst>
                <a:gd name="T0" fmla="*/ 28 h 28"/>
                <a:gd name="T1" fmla="*/ 0 h 28"/>
                <a:gd name="T2" fmla="*/ 28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2" name="Freeform 215"/>
            <p:cNvSpPr>
              <a:spLocks/>
            </p:cNvSpPr>
            <p:nvPr/>
          </p:nvSpPr>
          <p:spPr bwMode="auto">
            <a:xfrm>
              <a:off x="4008438" y="2994025"/>
              <a:ext cx="0" cy="69850"/>
            </a:xfrm>
            <a:custGeom>
              <a:avLst/>
              <a:gdLst>
                <a:gd name="T0" fmla="*/ 44 h 44"/>
                <a:gd name="T1" fmla="*/ 0 h 44"/>
                <a:gd name="T2" fmla="*/ 44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0"/>
                  </a:lnTo>
                  <a:lnTo>
                    <a:pt x="0" y="44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3" name="Freeform 216"/>
            <p:cNvSpPr>
              <a:spLocks/>
            </p:cNvSpPr>
            <p:nvPr/>
          </p:nvSpPr>
          <p:spPr bwMode="auto">
            <a:xfrm>
              <a:off x="4021138" y="3030538"/>
              <a:ext cx="0" cy="33338"/>
            </a:xfrm>
            <a:custGeom>
              <a:avLst/>
              <a:gdLst>
                <a:gd name="T0" fmla="*/ 21 h 21"/>
                <a:gd name="T1" fmla="*/ 0 h 21"/>
                <a:gd name="T2" fmla="*/ 21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4" name="Freeform 217"/>
            <p:cNvSpPr>
              <a:spLocks/>
            </p:cNvSpPr>
            <p:nvPr/>
          </p:nvSpPr>
          <p:spPr bwMode="auto">
            <a:xfrm>
              <a:off x="4025900" y="2965450"/>
              <a:ext cx="0" cy="98425"/>
            </a:xfrm>
            <a:custGeom>
              <a:avLst/>
              <a:gdLst>
                <a:gd name="T0" fmla="*/ 62 h 62"/>
                <a:gd name="T1" fmla="*/ 25 h 62"/>
                <a:gd name="T2" fmla="*/ 0 h 62"/>
                <a:gd name="T3" fmla="*/ 62 h 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2">
                  <a:moveTo>
                    <a:pt x="0" y="62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0" y="62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5" name="Freeform 218"/>
            <p:cNvSpPr>
              <a:spLocks/>
            </p:cNvSpPr>
            <p:nvPr/>
          </p:nvSpPr>
          <p:spPr bwMode="auto">
            <a:xfrm>
              <a:off x="4040188" y="3035300"/>
              <a:ext cx="0" cy="28575"/>
            </a:xfrm>
            <a:custGeom>
              <a:avLst/>
              <a:gdLst>
                <a:gd name="T0" fmla="*/ 18 h 18"/>
                <a:gd name="T1" fmla="*/ 0 h 18"/>
                <a:gd name="T2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6" name="Freeform 219"/>
            <p:cNvSpPr>
              <a:spLocks/>
            </p:cNvSpPr>
            <p:nvPr/>
          </p:nvSpPr>
          <p:spPr bwMode="auto">
            <a:xfrm>
              <a:off x="4041775" y="2936875"/>
              <a:ext cx="1588" cy="127000"/>
            </a:xfrm>
            <a:custGeom>
              <a:avLst/>
              <a:gdLst>
                <a:gd name="T0" fmla="*/ 0 w 1"/>
                <a:gd name="T1" fmla="*/ 80 h 80"/>
                <a:gd name="T2" fmla="*/ 0 w 1"/>
                <a:gd name="T3" fmla="*/ 0 h 80"/>
                <a:gd name="T4" fmla="*/ 1 w 1"/>
                <a:gd name="T5" fmla="*/ 65 h 80"/>
                <a:gd name="T6" fmla="*/ 1 w 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0">
                  <a:moveTo>
                    <a:pt x="0" y="80"/>
                  </a:moveTo>
                  <a:lnTo>
                    <a:pt x="0" y="0"/>
                  </a:lnTo>
                  <a:lnTo>
                    <a:pt x="1" y="65"/>
                  </a:lnTo>
                  <a:lnTo>
                    <a:pt x="1" y="8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7" name="Freeform 220"/>
            <p:cNvSpPr>
              <a:spLocks/>
            </p:cNvSpPr>
            <p:nvPr/>
          </p:nvSpPr>
          <p:spPr bwMode="auto">
            <a:xfrm>
              <a:off x="4056063" y="3048000"/>
              <a:ext cx="0" cy="15875"/>
            </a:xfrm>
            <a:custGeom>
              <a:avLst/>
              <a:gdLst>
                <a:gd name="T0" fmla="*/ 10 h 10"/>
                <a:gd name="T1" fmla="*/ 0 h 10"/>
                <a:gd name="T2" fmla="*/ 10 h 10"/>
                <a:gd name="T3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8" name="Freeform 221"/>
            <p:cNvSpPr>
              <a:spLocks/>
            </p:cNvSpPr>
            <p:nvPr/>
          </p:nvSpPr>
          <p:spPr bwMode="auto">
            <a:xfrm>
              <a:off x="4060825" y="2911475"/>
              <a:ext cx="0" cy="152400"/>
            </a:xfrm>
            <a:custGeom>
              <a:avLst/>
              <a:gdLst>
                <a:gd name="T0" fmla="*/ 96 h 96"/>
                <a:gd name="T1" fmla="*/ 0 h 96"/>
                <a:gd name="T2" fmla="*/ 96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96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09" name="Freeform 222"/>
            <p:cNvSpPr>
              <a:spLocks/>
            </p:cNvSpPr>
            <p:nvPr/>
          </p:nvSpPr>
          <p:spPr bwMode="auto">
            <a:xfrm>
              <a:off x="4071938" y="306070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0" name="Freeform 223"/>
            <p:cNvSpPr>
              <a:spLocks/>
            </p:cNvSpPr>
            <p:nvPr/>
          </p:nvSpPr>
          <p:spPr bwMode="auto">
            <a:xfrm>
              <a:off x="4076700" y="2887663"/>
              <a:ext cx="0" cy="176213"/>
            </a:xfrm>
            <a:custGeom>
              <a:avLst/>
              <a:gdLst>
                <a:gd name="T0" fmla="*/ 111 h 111"/>
                <a:gd name="T1" fmla="*/ 84 h 111"/>
                <a:gd name="T2" fmla="*/ 30 h 111"/>
                <a:gd name="T3" fmla="*/ 0 h 111"/>
                <a:gd name="T4" fmla="*/ 111 h 1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1">
                  <a:moveTo>
                    <a:pt x="0" y="111"/>
                  </a:moveTo>
                  <a:lnTo>
                    <a:pt x="0" y="8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111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1" name="Freeform 224"/>
            <p:cNvSpPr>
              <a:spLocks/>
            </p:cNvSpPr>
            <p:nvPr/>
          </p:nvSpPr>
          <p:spPr bwMode="auto">
            <a:xfrm>
              <a:off x="4094163" y="2863850"/>
              <a:ext cx="0" cy="200025"/>
            </a:xfrm>
            <a:custGeom>
              <a:avLst/>
              <a:gdLst>
                <a:gd name="T0" fmla="*/ 126 h 126"/>
                <a:gd name="T1" fmla="*/ 0 h 126"/>
                <a:gd name="T2" fmla="*/ 3 h 126"/>
                <a:gd name="T3" fmla="*/ 37 h 126"/>
                <a:gd name="T4" fmla="*/ 126 h 1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6">
                  <a:moveTo>
                    <a:pt x="0" y="126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7"/>
                  </a:lnTo>
                  <a:lnTo>
                    <a:pt x="0" y="12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2" name="Freeform 225"/>
            <p:cNvSpPr>
              <a:spLocks/>
            </p:cNvSpPr>
            <p:nvPr/>
          </p:nvSpPr>
          <p:spPr bwMode="auto">
            <a:xfrm>
              <a:off x="4110038" y="2846388"/>
              <a:ext cx="1588" cy="217488"/>
            </a:xfrm>
            <a:custGeom>
              <a:avLst/>
              <a:gdLst>
                <a:gd name="T0" fmla="*/ 0 w 1"/>
                <a:gd name="T1" fmla="*/ 137 h 137"/>
                <a:gd name="T2" fmla="*/ 1 w 1"/>
                <a:gd name="T3" fmla="*/ 0 h 137"/>
                <a:gd name="T4" fmla="*/ 1 w 1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37">
                  <a:moveTo>
                    <a:pt x="0" y="137"/>
                  </a:moveTo>
                  <a:lnTo>
                    <a:pt x="1" y="0"/>
                  </a:lnTo>
                  <a:lnTo>
                    <a:pt x="1" y="137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3" name="Freeform 226"/>
            <p:cNvSpPr>
              <a:spLocks/>
            </p:cNvSpPr>
            <p:nvPr/>
          </p:nvSpPr>
          <p:spPr bwMode="auto">
            <a:xfrm>
              <a:off x="4129088" y="2827338"/>
              <a:ext cx="0" cy="236538"/>
            </a:xfrm>
            <a:custGeom>
              <a:avLst/>
              <a:gdLst>
                <a:gd name="T0" fmla="*/ 149 h 149"/>
                <a:gd name="T1" fmla="*/ 0 h 149"/>
                <a:gd name="T2" fmla="*/ 149 h 1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9">
                  <a:moveTo>
                    <a:pt x="0" y="149"/>
                  </a:moveTo>
                  <a:lnTo>
                    <a:pt x="0" y="0"/>
                  </a:lnTo>
                  <a:lnTo>
                    <a:pt x="0" y="149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4" name="Freeform 227"/>
            <p:cNvSpPr>
              <a:spLocks/>
            </p:cNvSpPr>
            <p:nvPr/>
          </p:nvSpPr>
          <p:spPr bwMode="auto">
            <a:xfrm>
              <a:off x="4144963" y="2808288"/>
              <a:ext cx="0" cy="255588"/>
            </a:xfrm>
            <a:custGeom>
              <a:avLst/>
              <a:gdLst>
                <a:gd name="T0" fmla="*/ 161 h 161"/>
                <a:gd name="T1" fmla="*/ 24 h 161"/>
                <a:gd name="T2" fmla="*/ 0 h 161"/>
                <a:gd name="T3" fmla="*/ 161 h 1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1">
                  <a:moveTo>
                    <a:pt x="0" y="161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161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5" name="Freeform 228"/>
            <p:cNvSpPr>
              <a:spLocks/>
            </p:cNvSpPr>
            <p:nvPr/>
          </p:nvSpPr>
          <p:spPr bwMode="auto">
            <a:xfrm>
              <a:off x="4160838" y="2789238"/>
              <a:ext cx="3175" cy="274638"/>
            </a:xfrm>
            <a:custGeom>
              <a:avLst/>
              <a:gdLst>
                <a:gd name="T0" fmla="*/ 0 w 2"/>
                <a:gd name="T1" fmla="*/ 173 h 173"/>
                <a:gd name="T2" fmla="*/ 0 w 2"/>
                <a:gd name="T3" fmla="*/ 0 h 173"/>
                <a:gd name="T4" fmla="*/ 2 w 2"/>
                <a:gd name="T5" fmla="*/ 72 h 173"/>
                <a:gd name="T6" fmla="*/ 2 w 2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73">
                  <a:moveTo>
                    <a:pt x="0" y="173"/>
                  </a:moveTo>
                  <a:lnTo>
                    <a:pt x="0" y="0"/>
                  </a:lnTo>
                  <a:lnTo>
                    <a:pt x="2" y="72"/>
                  </a:lnTo>
                  <a:lnTo>
                    <a:pt x="2" y="17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6" name="Freeform 229"/>
            <p:cNvSpPr>
              <a:spLocks/>
            </p:cNvSpPr>
            <p:nvPr/>
          </p:nvSpPr>
          <p:spPr bwMode="auto">
            <a:xfrm>
              <a:off x="4179888" y="2770188"/>
              <a:ext cx="0" cy="293688"/>
            </a:xfrm>
            <a:custGeom>
              <a:avLst/>
              <a:gdLst>
                <a:gd name="T0" fmla="*/ 185 h 185"/>
                <a:gd name="T1" fmla="*/ 0 h 185"/>
                <a:gd name="T2" fmla="*/ 185 h 1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5">
                  <a:moveTo>
                    <a:pt x="0" y="185"/>
                  </a:moveTo>
                  <a:lnTo>
                    <a:pt x="0" y="0"/>
                  </a:lnTo>
                  <a:lnTo>
                    <a:pt x="0" y="185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7" name="Freeform 230"/>
            <p:cNvSpPr>
              <a:spLocks/>
            </p:cNvSpPr>
            <p:nvPr/>
          </p:nvSpPr>
          <p:spPr bwMode="auto">
            <a:xfrm>
              <a:off x="4197350" y="2751138"/>
              <a:ext cx="0" cy="312738"/>
            </a:xfrm>
            <a:custGeom>
              <a:avLst/>
              <a:gdLst>
                <a:gd name="T0" fmla="*/ 197 h 197"/>
                <a:gd name="T1" fmla="*/ 99 h 197"/>
                <a:gd name="T2" fmla="*/ 34 h 197"/>
                <a:gd name="T3" fmla="*/ 0 h 197"/>
                <a:gd name="T4" fmla="*/ 197 h 1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97">
                  <a:moveTo>
                    <a:pt x="0" y="197"/>
                  </a:moveTo>
                  <a:lnTo>
                    <a:pt x="0" y="99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197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8" name="Freeform 231"/>
            <p:cNvSpPr>
              <a:spLocks/>
            </p:cNvSpPr>
            <p:nvPr/>
          </p:nvSpPr>
          <p:spPr bwMode="auto">
            <a:xfrm>
              <a:off x="4213225" y="2725738"/>
              <a:ext cx="1588" cy="338138"/>
            </a:xfrm>
            <a:custGeom>
              <a:avLst/>
              <a:gdLst>
                <a:gd name="T0" fmla="*/ 0 w 1"/>
                <a:gd name="T1" fmla="*/ 213 h 213"/>
                <a:gd name="T2" fmla="*/ 0 w 1"/>
                <a:gd name="T3" fmla="*/ 0 h 213"/>
                <a:gd name="T4" fmla="*/ 0 w 1"/>
                <a:gd name="T5" fmla="*/ 6 h 213"/>
                <a:gd name="T6" fmla="*/ 0 w 1"/>
                <a:gd name="T7" fmla="*/ 43 h 213"/>
                <a:gd name="T8" fmla="*/ 1 w 1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13">
                  <a:moveTo>
                    <a:pt x="0" y="21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43"/>
                  </a:lnTo>
                  <a:lnTo>
                    <a:pt x="1" y="21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19" name="Freeform 232"/>
            <p:cNvSpPr>
              <a:spLocks/>
            </p:cNvSpPr>
            <p:nvPr/>
          </p:nvSpPr>
          <p:spPr bwMode="auto">
            <a:xfrm>
              <a:off x="4229100" y="2705100"/>
              <a:ext cx="3175" cy="358775"/>
            </a:xfrm>
            <a:custGeom>
              <a:avLst/>
              <a:gdLst>
                <a:gd name="T0" fmla="*/ 0 w 2"/>
                <a:gd name="T1" fmla="*/ 226 h 226"/>
                <a:gd name="T2" fmla="*/ 2 w 2"/>
                <a:gd name="T3" fmla="*/ 0 h 226"/>
                <a:gd name="T4" fmla="*/ 2 w 2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26">
                  <a:moveTo>
                    <a:pt x="0" y="226"/>
                  </a:moveTo>
                  <a:lnTo>
                    <a:pt x="2" y="0"/>
                  </a:lnTo>
                  <a:lnTo>
                    <a:pt x="2" y="22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0" name="Freeform 233"/>
            <p:cNvSpPr>
              <a:spLocks/>
            </p:cNvSpPr>
            <p:nvPr/>
          </p:nvSpPr>
          <p:spPr bwMode="auto">
            <a:xfrm>
              <a:off x="4248150" y="2686050"/>
              <a:ext cx="0" cy="377825"/>
            </a:xfrm>
            <a:custGeom>
              <a:avLst/>
              <a:gdLst>
                <a:gd name="T0" fmla="*/ 238 h 238"/>
                <a:gd name="T1" fmla="*/ 154 h 238"/>
                <a:gd name="T2" fmla="*/ 0 h 238"/>
                <a:gd name="T3" fmla="*/ 238 h 2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38">
                  <a:moveTo>
                    <a:pt x="0" y="238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0" y="238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1" name="Freeform 234"/>
            <p:cNvSpPr>
              <a:spLocks/>
            </p:cNvSpPr>
            <p:nvPr/>
          </p:nvSpPr>
          <p:spPr bwMode="auto">
            <a:xfrm>
              <a:off x="4264025" y="2671763"/>
              <a:ext cx="0" cy="392113"/>
            </a:xfrm>
            <a:custGeom>
              <a:avLst/>
              <a:gdLst>
                <a:gd name="T0" fmla="*/ 247 h 247"/>
                <a:gd name="T1" fmla="*/ 15 h 247"/>
                <a:gd name="T2" fmla="*/ 0 h 247"/>
                <a:gd name="T3" fmla="*/ 247 h 2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47">
                  <a:moveTo>
                    <a:pt x="0" y="247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0" y="247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2" name="Freeform 235"/>
            <p:cNvSpPr>
              <a:spLocks/>
            </p:cNvSpPr>
            <p:nvPr/>
          </p:nvSpPr>
          <p:spPr bwMode="auto">
            <a:xfrm>
              <a:off x="4281488" y="2657475"/>
              <a:ext cx="1588" cy="406400"/>
            </a:xfrm>
            <a:custGeom>
              <a:avLst/>
              <a:gdLst>
                <a:gd name="T0" fmla="*/ 0 w 1"/>
                <a:gd name="T1" fmla="*/ 256 h 256"/>
                <a:gd name="T2" fmla="*/ 0 w 1"/>
                <a:gd name="T3" fmla="*/ 0 h 256"/>
                <a:gd name="T4" fmla="*/ 1 w 1"/>
                <a:gd name="T5" fmla="*/ 85 h 256"/>
                <a:gd name="T6" fmla="*/ 1 w 1"/>
                <a:gd name="T7" fmla="*/ 215 h 256"/>
                <a:gd name="T8" fmla="*/ 1 w 1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56">
                  <a:moveTo>
                    <a:pt x="0" y="256"/>
                  </a:moveTo>
                  <a:lnTo>
                    <a:pt x="0" y="0"/>
                  </a:lnTo>
                  <a:lnTo>
                    <a:pt x="1" y="85"/>
                  </a:lnTo>
                  <a:lnTo>
                    <a:pt x="1" y="215"/>
                  </a:lnTo>
                  <a:lnTo>
                    <a:pt x="1" y="25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3" name="Freeform 236"/>
            <p:cNvSpPr>
              <a:spLocks/>
            </p:cNvSpPr>
            <p:nvPr/>
          </p:nvSpPr>
          <p:spPr bwMode="auto">
            <a:xfrm>
              <a:off x="4297363" y="2644775"/>
              <a:ext cx="3175" cy="419100"/>
            </a:xfrm>
            <a:custGeom>
              <a:avLst/>
              <a:gdLst>
                <a:gd name="T0" fmla="*/ 0 w 2"/>
                <a:gd name="T1" fmla="*/ 264 h 264"/>
                <a:gd name="T2" fmla="*/ 0 w 2"/>
                <a:gd name="T3" fmla="*/ 230 h 264"/>
                <a:gd name="T4" fmla="*/ 2 w 2"/>
                <a:gd name="T5" fmla="*/ 0 h 264"/>
                <a:gd name="T6" fmla="*/ 2 w 2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64">
                  <a:moveTo>
                    <a:pt x="0" y="264"/>
                  </a:moveTo>
                  <a:lnTo>
                    <a:pt x="0" y="230"/>
                  </a:lnTo>
                  <a:lnTo>
                    <a:pt x="2" y="0"/>
                  </a:lnTo>
                  <a:lnTo>
                    <a:pt x="2" y="264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4" name="Freeform 237"/>
            <p:cNvSpPr>
              <a:spLocks/>
            </p:cNvSpPr>
            <p:nvPr/>
          </p:nvSpPr>
          <p:spPr bwMode="auto">
            <a:xfrm>
              <a:off x="4316413" y="2625725"/>
              <a:ext cx="0" cy="438150"/>
            </a:xfrm>
            <a:custGeom>
              <a:avLst/>
              <a:gdLst>
                <a:gd name="T0" fmla="*/ 276 h 276"/>
                <a:gd name="T1" fmla="*/ 91 h 276"/>
                <a:gd name="T2" fmla="*/ 28 h 276"/>
                <a:gd name="T3" fmla="*/ 0 h 276"/>
                <a:gd name="T4" fmla="*/ 276 h 2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6">
                  <a:moveTo>
                    <a:pt x="0" y="276"/>
                  </a:moveTo>
                  <a:lnTo>
                    <a:pt x="0" y="9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5" name="Freeform 238"/>
            <p:cNvSpPr>
              <a:spLocks/>
            </p:cNvSpPr>
            <p:nvPr/>
          </p:nvSpPr>
          <p:spPr bwMode="auto">
            <a:xfrm>
              <a:off x="4332288" y="2598738"/>
              <a:ext cx="3175" cy="465138"/>
            </a:xfrm>
            <a:custGeom>
              <a:avLst/>
              <a:gdLst>
                <a:gd name="T0" fmla="*/ 0 w 2"/>
                <a:gd name="T1" fmla="*/ 293 h 293"/>
                <a:gd name="T2" fmla="*/ 0 w 2"/>
                <a:gd name="T3" fmla="*/ 0 h 293"/>
                <a:gd name="T4" fmla="*/ 0 w 2"/>
                <a:gd name="T5" fmla="*/ 12 h 293"/>
                <a:gd name="T6" fmla="*/ 0 w 2"/>
                <a:gd name="T7" fmla="*/ 57 h 293"/>
                <a:gd name="T8" fmla="*/ 2 w 2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93">
                  <a:moveTo>
                    <a:pt x="0" y="293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57"/>
                  </a:lnTo>
                  <a:lnTo>
                    <a:pt x="2" y="29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6" name="Freeform 239"/>
            <p:cNvSpPr>
              <a:spLocks/>
            </p:cNvSpPr>
            <p:nvPr/>
          </p:nvSpPr>
          <p:spPr bwMode="auto">
            <a:xfrm>
              <a:off x="4349750" y="2586038"/>
              <a:ext cx="1588" cy="477838"/>
            </a:xfrm>
            <a:custGeom>
              <a:avLst/>
              <a:gdLst>
                <a:gd name="T0" fmla="*/ 0 w 1"/>
                <a:gd name="T1" fmla="*/ 301 h 301"/>
                <a:gd name="T2" fmla="*/ 1 w 1"/>
                <a:gd name="T3" fmla="*/ 0 h 301"/>
                <a:gd name="T4" fmla="*/ 1 w 1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01">
                  <a:moveTo>
                    <a:pt x="0" y="301"/>
                  </a:moveTo>
                  <a:lnTo>
                    <a:pt x="1" y="0"/>
                  </a:lnTo>
                  <a:lnTo>
                    <a:pt x="1" y="301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7" name="Freeform 240"/>
            <p:cNvSpPr>
              <a:spLocks/>
            </p:cNvSpPr>
            <p:nvPr/>
          </p:nvSpPr>
          <p:spPr bwMode="auto">
            <a:xfrm>
              <a:off x="4367213" y="2578100"/>
              <a:ext cx="0" cy="485775"/>
            </a:xfrm>
            <a:custGeom>
              <a:avLst/>
              <a:gdLst>
                <a:gd name="T0" fmla="*/ 306 h 306"/>
                <a:gd name="T1" fmla="*/ 237 h 306"/>
                <a:gd name="T2" fmla="*/ 188 h 306"/>
                <a:gd name="T3" fmla="*/ 0 h 306"/>
                <a:gd name="T4" fmla="*/ 306 h 3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6">
                  <a:moveTo>
                    <a:pt x="0" y="306"/>
                  </a:moveTo>
                  <a:lnTo>
                    <a:pt x="0" y="237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8" name="Freeform 241"/>
            <p:cNvSpPr>
              <a:spLocks/>
            </p:cNvSpPr>
            <p:nvPr/>
          </p:nvSpPr>
          <p:spPr bwMode="auto">
            <a:xfrm>
              <a:off x="4384675" y="2571750"/>
              <a:ext cx="0" cy="492125"/>
            </a:xfrm>
            <a:custGeom>
              <a:avLst/>
              <a:gdLst>
                <a:gd name="T0" fmla="*/ 310 h 310"/>
                <a:gd name="T1" fmla="*/ 6 h 310"/>
                <a:gd name="T2" fmla="*/ 0 h 310"/>
                <a:gd name="T3" fmla="*/ 310 h 3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10">
                  <a:moveTo>
                    <a:pt x="0" y="31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31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29" name="Freeform 242"/>
            <p:cNvSpPr>
              <a:spLocks/>
            </p:cNvSpPr>
            <p:nvPr/>
          </p:nvSpPr>
          <p:spPr bwMode="auto">
            <a:xfrm>
              <a:off x="4400550" y="2543175"/>
              <a:ext cx="3175" cy="520700"/>
            </a:xfrm>
            <a:custGeom>
              <a:avLst/>
              <a:gdLst>
                <a:gd name="T0" fmla="*/ 0 w 2"/>
                <a:gd name="T1" fmla="*/ 328 h 328"/>
                <a:gd name="T2" fmla="*/ 0 w 2"/>
                <a:gd name="T3" fmla="*/ 0 h 328"/>
                <a:gd name="T4" fmla="*/ 2 w 2"/>
                <a:gd name="T5" fmla="*/ 136 h 328"/>
                <a:gd name="T6" fmla="*/ 2 w 2"/>
                <a:gd name="T7" fmla="*/ 284 h 328"/>
                <a:gd name="T8" fmla="*/ 2 w 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28">
                  <a:moveTo>
                    <a:pt x="0" y="328"/>
                  </a:moveTo>
                  <a:lnTo>
                    <a:pt x="0" y="0"/>
                  </a:lnTo>
                  <a:lnTo>
                    <a:pt x="2" y="136"/>
                  </a:lnTo>
                  <a:lnTo>
                    <a:pt x="2" y="284"/>
                  </a:lnTo>
                  <a:lnTo>
                    <a:pt x="2" y="328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0" name="Freeform 243"/>
            <p:cNvSpPr>
              <a:spLocks/>
            </p:cNvSpPr>
            <p:nvPr/>
          </p:nvSpPr>
          <p:spPr bwMode="auto">
            <a:xfrm>
              <a:off x="4416425" y="2533650"/>
              <a:ext cx="3175" cy="530225"/>
            </a:xfrm>
            <a:custGeom>
              <a:avLst/>
              <a:gdLst>
                <a:gd name="T0" fmla="*/ 0 w 2"/>
                <a:gd name="T1" fmla="*/ 334 h 334"/>
                <a:gd name="T2" fmla="*/ 2 w 2"/>
                <a:gd name="T3" fmla="*/ 269 h 334"/>
                <a:gd name="T4" fmla="*/ 2 w 2"/>
                <a:gd name="T5" fmla="*/ 0 h 334"/>
                <a:gd name="T6" fmla="*/ 2 w 2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4">
                  <a:moveTo>
                    <a:pt x="0" y="334"/>
                  </a:moveTo>
                  <a:lnTo>
                    <a:pt x="2" y="269"/>
                  </a:lnTo>
                  <a:lnTo>
                    <a:pt x="2" y="0"/>
                  </a:lnTo>
                  <a:lnTo>
                    <a:pt x="2" y="334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1" name="Freeform 244"/>
            <p:cNvSpPr>
              <a:spLocks/>
            </p:cNvSpPr>
            <p:nvPr/>
          </p:nvSpPr>
          <p:spPr bwMode="auto">
            <a:xfrm>
              <a:off x="4435475" y="2546350"/>
              <a:ext cx="0" cy="517525"/>
            </a:xfrm>
            <a:custGeom>
              <a:avLst/>
              <a:gdLst>
                <a:gd name="T0" fmla="*/ 326 h 326"/>
                <a:gd name="T1" fmla="*/ 59 h 326"/>
                <a:gd name="T2" fmla="*/ 8 h 326"/>
                <a:gd name="T3" fmla="*/ 0 h 326"/>
                <a:gd name="T4" fmla="*/ 326 h 3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26">
                  <a:moveTo>
                    <a:pt x="0" y="326"/>
                  </a:moveTo>
                  <a:lnTo>
                    <a:pt x="0" y="59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32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2" name="Freeform 245"/>
            <p:cNvSpPr>
              <a:spLocks/>
            </p:cNvSpPr>
            <p:nvPr/>
          </p:nvSpPr>
          <p:spPr bwMode="auto">
            <a:xfrm>
              <a:off x="4452938" y="2498725"/>
              <a:ext cx="1588" cy="565150"/>
            </a:xfrm>
            <a:custGeom>
              <a:avLst/>
              <a:gdLst>
                <a:gd name="T0" fmla="*/ 0 w 1"/>
                <a:gd name="T1" fmla="*/ 356 h 356"/>
                <a:gd name="T2" fmla="*/ 0 w 1"/>
                <a:gd name="T3" fmla="*/ 0 h 356"/>
                <a:gd name="T4" fmla="*/ 0 w 1"/>
                <a:gd name="T5" fmla="*/ 68 h 356"/>
                <a:gd name="T6" fmla="*/ 0 w 1"/>
                <a:gd name="T7" fmla="*/ 165 h 356"/>
                <a:gd name="T8" fmla="*/ 1 w 1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56">
                  <a:moveTo>
                    <a:pt x="0" y="356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0" y="165"/>
                  </a:lnTo>
                  <a:lnTo>
                    <a:pt x="1" y="35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3" name="Freeform 246"/>
            <p:cNvSpPr>
              <a:spLocks/>
            </p:cNvSpPr>
            <p:nvPr/>
          </p:nvSpPr>
          <p:spPr bwMode="auto">
            <a:xfrm>
              <a:off x="4468813" y="2590800"/>
              <a:ext cx="1588" cy="473075"/>
            </a:xfrm>
            <a:custGeom>
              <a:avLst/>
              <a:gdLst>
                <a:gd name="T0" fmla="*/ 0 w 1"/>
                <a:gd name="T1" fmla="*/ 298 h 298"/>
                <a:gd name="T2" fmla="*/ 0 w 1"/>
                <a:gd name="T3" fmla="*/ 283 h 298"/>
                <a:gd name="T4" fmla="*/ 1 w 1"/>
                <a:gd name="T5" fmla="*/ 0 h 298"/>
                <a:gd name="T6" fmla="*/ 1 w 1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98">
                  <a:moveTo>
                    <a:pt x="0" y="298"/>
                  </a:moveTo>
                  <a:lnTo>
                    <a:pt x="0" y="283"/>
                  </a:lnTo>
                  <a:lnTo>
                    <a:pt x="1" y="0"/>
                  </a:lnTo>
                  <a:lnTo>
                    <a:pt x="1" y="298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4" name="Freeform 247"/>
            <p:cNvSpPr>
              <a:spLocks/>
            </p:cNvSpPr>
            <p:nvPr/>
          </p:nvSpPr>
          <p:spPr bwMode="auto">
            <a:xfrm>
              <a:off x="4484688" y="2428875"/>
              <a:ext cx="3175" cy="635000"/>
            </a:xfrm>
            <a:custGeom>
              <a:avLst/>
              <a:gdLst>
                <a:gd name="T0" fmla="*/ 0 w 2"/>
                <a:gd name="T1" fmla="*/ 400 h 400"/>
                <a:gd name="T2" fmla="*/ 2 w 2"/>
                <a:gd name="T3" fmla="*/ 53 h 400"/>
                <a:gd name="T4" fmla="*/ 2 w 2"/>
                <a:gd name="T5" fmla="*/ 10 h 400"/>
                <a:gd name="T6" fmla="*/ 2 w 2"/>
                <a:gd name="T7" fmla="*/ 0 h 400"/>
                <a:gd name="T8" fmla="*/ 2 w 2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00">
                  <a:moveTo>
                    <a:pt x="0" y="400"/>
                  </a:moveTo>
                  <a:lnTo>
                    <a:pt x="2" y="53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40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5" name="Freeform 248"/>
            <p:cNvSpPr>
              <a:spLocks/>
            </p:cNvSpPr>
            <p:nvPr/>
          </p:nvSpPr>
          <p:spPr bwMode="auto">
            <a:xfrm>
              <a:off x="4503738" y="2425700"/>
              <a:ext cx="0" cy="638175"/>
            </a:xfrm>
            <a:custGeom>
              <a:avLst/>
              <a:gdLst>
                <a:gd name="T0" fmla="*/ 402 h 402"/>
                <a:gd name="T1" fmla="*/ 0 h 402"/>
                <a:gd name="T2" fmla="*/ 42 h 402"/>
                <a:gd name="T3" fmla="*/ 124 h 402"/>
                <a:gd name="T4" fmla="*/ 319 h 402"/>
                <a:gd name="T5" fmla="*/ 402 h 4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02">
                  <a:moveTo>
                    <a:pt x="0" y="402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0" y="124"/>
                  </a:lnTo>
                  <a:lnTo>
                    <a:pt x="0" y="319"/>
                  </a:lnTo>
                  <a:lnTo>
                    <a:pt x="0" y="402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6" name="Freeform 249"/>
            <p:cNvSpPr>
              <a:spLocks/>
            </p:cNvSpPr>
            <p:nvPr/>
          </p:nvSpPr>
          <p:spPr bwMode="auto">
            <a:xfrm>
              <a:off x="4519613" y="2532063"/>
              <a:ext cx="3175" cy="531813"/>
            </a:xfrm>
            <a:custGeom>
              <a:avLst/>
              <a:gdLst>
                <a:gd name="T0" fmla="*/ 0 w 2"/>
                <a:gd name="T1" fmla="*/ 335 h 335"/>
                <a:gd name="T2" fmla="*/ 0 w 2"/>
                <a:gd name="T3" fmla="*/ 0 h 335"/>
                <a:gd name="T4" fmla="*/ 2 w 2"/>
                <a:gd name="T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35">
                  <a:moveTo>
                    <a:pt x="0" y="335"/>
                  </a:moveTo>
                  <a:lnTo>
                    <a:pt x="0" y="0"/>
                  </a:lnTo>
                  <a:lnTo>
                    <a:pt x="2" y="335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7" name="Freeform 250"/>
            <p:cNvSpPr>
              <a:spLocks/>
            </p:cNvSpPr>
            <p:nvPr/>
          </p:nvSpPr>
          <p:spPr bwMode="auto">
            <a:xfrm>
              <a:off x="4537075" y="2740025"/>
              <a:ext cx="1588" cy="323850"/>
            </a:xfrm>
            <a:custGeom>
              <a:avLst/>
              <a:gdLst>
                <a:gd name="T0" fmla="*/ 0 w 1"/>
                <a:gd name="T1" fmla="*/ 204 h 204"/>
                <a:gd name="T2" fmla="*/ 0 w 1"/>
                <a:gd name="T3" fmla="*/ 139 h 204"/>
                <a:gd name="T4" fmla="*/ 1 w 1"/>
                <a:gd name="T5" fmla="*/ 137 h 204"/>
                <a:gd name="T6" fmla="*/ 1 w 1"/>
                <a:gd name="T7" fmla="*/ 0 h 204"/>
                <a:gd name="T8" fmla="*/ 1 w 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04">
                  <a:moveTo>
                    <a:pt x="0" y="204"/>
                  </a:moveTo>
                  <a:lnTo>
                    <a:pt x="0" y="139"/>
                  </a:lnTo>
                  <a:lnTo>
                    <a:pt x="1" y="137"/>
                  </a:lnTo>
                  <a:lnTo>
                    <a:pt x="1" y="0"/>
                  </a:lnTo>
                  <a:lnTo>
                    <a:pt x="1" y="204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8" name="Freeform 251"/>
            <p:cNvSpPr>
              <a:spLocks/>
            </p:cNvSpPr>
            <p:nvPr/>
          </p:nvSpPr>
          <p:spPr bwMode="auto">
            <a:xfrm>
              <a:off x="4556125" y="2716213"/>
              <a:ext cx="0" cy="347663"/>
            </a:xfrm>
            <a:custGeom>
              <a:avLst/>
              <a:gdLst>
                <a:gd name="T0" fmla="*/ 219 h 219"/>
                <a:gd name="T1" fmla="*/ 0 h 219"/>
                <a:gd name="T2" fmla="*/ 25 h 219"/>
                <a:gd name="T3" fmla="*/ 219 h 2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19">
                  <a:moveTo>
                    <a:pt x="0" y="219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219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39" name="Freeform 252"/>
            <p:cNvSpPr>
              <a:spLocks/>
            </p:cNvSpPr>
            <p:nvPr/>
          </p:nvSpPr>
          <p:spPr bwMode="auto">
            <a:xfrm>
              <a:off x="4572000" y="2763838"/>
              <a:ext cx="0" cy="300038"/>
            </a:xfrm>
            <a:custGeom>
              <a:avLst/>
              <a:gdLst>
                <a:gd name="T0" fmla="*/ 189 h 189"/>
                <a:gd name="T1" fmla="*/ 0 h 189"/>
                <a:gd name="T2" fmla="*/ 189 h 18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9">
                  <a:moveTo>
                    <a:pt x="0" y="189"/>
                  </a:moveTo>
                  <a:lnTo>
                    <a:pt x="0" y="0"/>
                  </a:lnTo>
                  <a:lnTo>
                    <a:pt x="0" y="189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0" name="Freeform 253"/>
            <p:cNvSpPr>
              <a:spLocks/>
            </p:cNvSpPr>
            <p:nvPr/>
          </p:nvSpPr>
          <p:spPr bwMode="auto">
            <a:xfrm>
              <a:off x="4587875" y="2794000"/>
              <a:ext cx="3175" cy="269875"/>
            </a:xfrm>
            <a:custGeom>
              <a:avLst/>
              <a:gdLst>
                <a:gd name="T0" fmla="*/ 0 w 2"/>
                <a:gd name="T1" fmla="*/ 170 h 170"/>
                <a:gd name="T2" fmla="*/ 0 w 2"/>
                <a:gd name="T3" fmla="*/ 127 h 170"/>
                <a:gd name="T4" fmla="*/ 2 w 2"/>
                <a:gd name="T5" fmla="*/ 0 h 170"/>
                <a:gd name="T6" fmla="*/ 2 w 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70">
                  <a:moveTo>
                    <a:pt x="0" y="170"/>
                  </a:moveTo>
                  <a:lnTo>
                    <a:pt x="0" y="127"/>
                  </a:lnTo>
                  <a:lnTo>
                    <a:pt x="2" y="0"/>
                  </a:lnTo>
                  <a:lnTo>
                    <a:pt x="2" y="17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1" name="Freeform 254"/>
            <p:cNvSpPr>
              <a:spLocks/>
            </p:cNvSpPr>
            <p:nvPr/>
          </p:nvSpPr>
          <p:spPr bwMode="auto">
            <a:xfrm>
              <a:off x="4606925" y="2814638"/>
              <a:ext cx="0" cy="249238"/>
            </a:xfrm>
            <a:custGeom>
              <a:avLst/>
              <a:gdLst>
                <a:gd name="T0" fmla="*/ 157 h 157"/>
                <a:gd name="T1" fmla="*/ 30 h 157"/>
                <a:gd name="T2" fmla="*/ 0 h 157"/>
                <a:gd name="T3" fmla="*/ 157 h 1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57">
                  <a:moveTo>
                    <a:pt x="0" y="157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157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2" name="Freeform 255"/>
            <p:cNvSpPr>
              <a:spLocks/>
            </p:cNvSpPr>
            <p:nvPr/>
          </p:nvSpPr>
          <p:spPr bwMode="auto">
            <a:xfrm>
              <a:off x="4622800" y="2833688"/>
              <a:ext cx="0" cy="230188"/>
            </a:xfrm>
            <a:custGeom>
              <a:avLst/>
              <a:gdLst>
                <a:gd name="T0" fmla="*/ 145 h 145"/>
                <a:gd name="T1" fmla="*/ 0 h 145"/>
                <a:gd name="T2" fmla="*/ 50 h 145"/>
                <a:gd name="T3" fmla="*/ 136 h 145"/>
                <a:gd name="T4" fmla="*/ 145 h 1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5">
                  <a:moveTo>
                    <a:pt x="0" y="145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0" y="136"/>
                  </a:lnTo>
                  <a:lnTo>
                    <a:pt x="0" y="145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3" name="Freeform 256"/>
            <p:cNvSpPr>
              <a:spLocks/>
            </p:cNvSpPr>
            <p:nvPr/>
          </p:nvSpPr>
          <p:spPr bwMode="auto">
            <a:xfrm>
              <a:off x="4640263" y="2852738"/>
              <a:ext cx="1588" cy="211138"/>
            </a:xfrm>
            <a:custGeom>
              <a:avLst/>
              <a:gdLst>
                <a:gd name="T0" fmla="*/ 0 w 1"/>
                <a:gd name="T1" fmla="*/ 133 h 133"/>
                <a:gd name="T2" fmla="*/ 0 w 1"/>
                <a:gd name="T3" fmla="*/ 0 h 133"/>
                <a:gd name="T4" fmla="*/ 1 w 1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33">
                  <a:moveTo>
                    <a:pt x="0" y="133"/>
                  </a:moveTo>
                  <a:lnTo>
                    <a:pt x="0" y="0"/>
                  </a:lnTo>
                  <a:lnTo>
                    <a:pt x="1" y="13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4" name="Freeform 257"/>
            <p:cNvSpPr>
              <a:spLocks/>
            </p:cNvSpPr>
            <p:nvPr/>
          </p:nvSpPr>
          <p:spPr bwMode="auto">
            <a:xfrm>
              <a:off x="4659313" y="2873375"/>
              <a:ext cx="0" cy="190500"/>
            </a:xfrm>
            <a:custGeom>
              <a:avLst/>
              <a:gdLst>
                <a:gd name="T0" fmla="*/ 120 h 120"/>
                <a:gd name="T1" fmla="*/ 62 h 120"/>
                <a:gd name="T2" fmla="*/ 0 h 120"/>
                <a:gd name="T3" fmla="*/ 12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0">
                  <a:moveTo>
                    <a:pt x="0" y="120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5" name="Freeform 258"/>
            <p:cNvSpPr>
              <a:spLocks/>
            </p:cNvSpPr>
            <p:nvPr/>
          </p:nvSpPr>
          <p:spPr bwMode="auto">
            <a:xfrm>
              <a:off x="4675188" y="2895600"/>
              <a:ext cx="0" cy="168275"/>
            </a:xfrm>
            <a:custGeom>
              <a:avLst/>
              <a:gdLst>
                <a:gd name="T0" fmla="*/ 106 h 106"/>
                <a:gd name="T1" fmla="*/ 0 h 106"/>
                <a:gd name="T2" fmla="*/ 25 h 106"/>
                <a:gd name="T3" fmla="*/ 106 h 1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6">
                  <a:moveTo>
                    <a:pt x="0" y="106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10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6" name="Freeform 259"/>
            <p:cNvSpPr>
              <a:spLocks/>
            </p:cNvSpPr>
            <p:nvPr/>
          </p:nvSpPr>
          <p:spPr bwMode="auto">
            <a:xfrm>
              <a:off x="4691063" y="2921000"/>
              <a:ext cx="0" cy="142875"/>
            </a:xfrm>
            <a:custGeom>
              <a:avLst/>
              <a:gdLst>
                <a:gd name="T0" fmla="*/ 90 h 90"/>
                <a:gd name="T1" fmla="*/ 0 h 90"/>
                <a:gd name="T2" fmla="*/ 90 h 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0">
                  <a:moveTo>
                    <a:pt x="0" y="90"/>
                  </a:moveTo>
                  <a:lnTo>
                    <a:pt x="0" y="0"/>
                  </a:lnTo>
                  <a:lnTo>
                    <a:pt x="0" y="9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7" name="Freeform 260"/>
            <p:cNvSpPr>
              <a:spLocks/>
            </p:cNvSpPr>
            <p:nvPr/>
          </p:nvSpPr>
          <p:spPr bwMode="auto">
            <a:xfrm>
              <a:off x="4708525" y="2940050"/>
              <a:ext cx="1588" cy="123825"/>
            </a:xfrm>
            <a:custGeom>
              <a:avLst/>
              <a:gdLst>
                <a:gd name="T0" fmla="*/ 0 w 1"/>
                <a:gd name="T1" fmla="*/ 78 h 78"/>
                <a:gd name="T2" fmla="*/ 1 w 1"/>
                <a:gd name="T3" fmla="*/ 0 h 78"/>
                <a:gd name="T4" fmla="*/ 1 w 1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8">
                  <a:moveTo>
                    <a:pt x="0" y="78"/>
                  </a:moveTo>
                  <a:lnTo>
                    <a:pt x="1" y="0"/>
                  </a:lnTo>
                  <a:lnTo>
                    <a:pt x="1" y="78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8" name="Freeform 261"/>
            <p:cNvSpPr>
              <a:spLocks/>
            </p:cNvSpPr>
            <p:nvPr/>
          </p:nvSpPr>
          <p:spPr bwMode="auto">
            <a:xfrm>
              <a:off x="4725988" y="2957513"/>
              <a:ext cx="0" cy="106363"/>
            </a:xfrm>
            <a:custGeom>
              <a:avLst/>
              <a:gdLst>
                <a:gd name="T0" fmla="*/ 67 h 67"/>
                <a:gd name="T1" fmla="*/ 26 h 67"/>
                <a:gd name="T2" fmla="*/ 0 h 67"/>
                <a:gd name="T3" fmla="*/ 67 h 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0" y="67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49" name="Freeform 262"/>
            <p:cNvSpPr>
              <a:spLocks/>
            </p:cNvSpPr>
            <p:nvPr/>
          </p:nvSpPr>
          <p:spPr bwMode="auto">
            <a:xfrm>
              <a:off x="4743450" y="2976563"/>
              <a:ext cx="0" cy="87313"/>
            </a:xfrm>
            <a:custGeom>
              <a:avLst/>
              <a:gdLst>
                <a:gd name="T0" fmla="*/ 55 h 55"/>
                <a:gd name="T1" fmla="*/ 0 h 55"/>
                <a:gd name="T2" fmla="*/ 55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50" name="Freeform 263"/>
            <p:cNvSpPr>
              <a:spLocks/>
            </p:cNvSpPr>
            <p:nvPr/>
          </p:nvSpPr>
          <p:spPr bwMode="auto">
            <a:xfrm>
              <a:off x="4759325" y="2995613"/>
              <a:ext cx="0" cy="68263"/>
            </a:xfrm>
            <a:custGeom>
              <a:avLst/>
              <a:gdLst>
                <a:gd name="T0" fmla="*/ 43 h 43"/>
                <a:gd name="T1" fmla="*/ 0 h 43"/>
                <a:gd name="T2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51" name="Freeform 264"/>
            <p:cNvSpPr>
              <a:spLocks/>
            </p:cNvSpPr>
            <p:nvPr/>
          </p:nvSpPr>
          <p:spPr bwMode="auto">
            <a:xfrm>
              <a:off x="4778375" y="3016250"/>
              <a:ext cx="0" cy="47625"/>
            </a:xfrm>
            <a:custGeom>
              <a:avLst/>
              <a:gdLst>
                <a:gd name="T0" fmla="*/ 30 h 30"/>
                <a:gd name="T1" fmla="*/ 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52" name="Freeform 265"/>
            <p:cNvSpPr>
              <a:spLocks/>
            </p:cNvSpPr>
            <p:nvPr/>
          </p:nvSpPr>
          <p:spPr bwMode="auto">
            <a:xfrm>
              <a:off x="4794250" y="3038475"/>
              <a:ext cx="0" cy="25400"/>
            </a:xfrm>
            <a:custGeom>
              <a:avLst/>
              <a:gdLst>
                <a:gd name="T0" fmla="*/ 16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553" name="Freeform 266"/>
            <p:cNvSpPr>
              <a:spLocks/>
            </p:cNvSpPr>
            <p:nvPr/>
          </p:nvSpPr>
          <p:spPr bwMode="auto">
            <a:xfrm>
              <a:off x="4811713" y="306070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4763" cap="flat">
              <a:solidFill>
                <a:srgbClr val="0065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</p:grpSp>
      <p:sp>
        <p:nvSpPr>
          <p:cNvPr id="897" name="Rectangle 8"/>
          <p:cNvSpPr>
            <a:spLocks noChangeArrowheads="1"/>
          </p:cNvSpPr>
          <p:nvPr/>
        </p:nvSpPr>
        <p:spPr bwMode="auto">
          <a:xfrm flipH="1">
            <a:off x="4402430" y="3794028"/>
            <a:ext cx="118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</a:rPr>
              <a:t>Position [nm]</a:t>
            </a:r>
            <a:endParaRPr lang="en-US" altLang="en-US" dirty="0"/>
          </a:p>
        </p:txBody>
      </p:sp>
      <p:pic>
        <p:nvPicPr>
          <p:cNvPr id="898" name="Picture 8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15096" r="29489" b="30015"/>
          <a:stretch/>
        </p:blipFill>
        <p:spPr>
          <a:xfrm>
            <a:off x="1510740" y="1102584"/>
            <a:ext cx="6994424" cy="2450941"/>
          </a:xfrm>
          <a:prstGeom prst="rect">
            <a:avLst/>
          </a:prstGeom>
        </p:spPr>
      </p:pic>
      <p:sp>
        <p:nvSpPr>
          <p:cNvPr id="899" name="Rectangle 20"/>
          <p:cNvSpPr>
            <a:spLocks noChangeArrowheads="1"/>
          </p:cNvSpPr>
          <p:nvPr/>
        </p:nvSpPr>
        <p:spPr bwMode="auto">
          <a:xfrm flipH="1">
            <a:off x="8339274" y="3624649"/>
            <a:ext cx="384721" cy="1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</a:rPr>
              <a:t>100</a:t>
            </a:r>
            <a:endParaRPr lang="en-US" altLang="en-US" dirty="0"/>
          </a:p>
        </p:txBody>
      </p:sp>
      <p:sp>
        <p:nvSpPr>
          <p:cNvPr id="900" name="Rectangle 21"/>
          <p:cNvSpPr>
            <a:spLocks noChangeArrowheads="1"/>
          </p:cNvSpPr>
          <p:nvPr/>
        </p:nvSpPr>
        <p:spPr bwMode="auto">
          <a:xfrm flipH="1">
            <a:off x="4899323" y="3624649"/>
            <a:ext cx="256480" cy="1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</a:rPr>
              <a:t>50</a:t>
            </a:r>
            <a:endParaRPr lang="en-US" altLang="en-US" dirty="0"/>
          </a:p>
        </p:txBody>
      </p:sp>
      <p:sp>
        <p:nvSpPr>
          <p:cNvPr id="901" name="Rectangle 22"/>
          <p:cNvSpPr>
            <a:spLocks noChangeArrowheads="1"/>
          </p:cNvSpPr>
          <p:nvPr/>
        </p:nvSpPr>
        <p:spPr bwMode="auto">
          <a:xfrm flipH="1">
            <a:off x="1424079" y="3624649"/>
            <a:ext cx="128240" cy="1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</a:rPr>
              <a:t>0</a:t>
            </a:r>
            <a:endParaRPr lang="en-US" altLang="en-US" dirty="0"/>
          </a:p>
        </p:txBody>
      </p:sp>
      <p:grpSp>
        <p:nvGrpSpPr>
          <p:cNvPr id="902" name="Group 901"/>
          <p:cNvGrpSpPr/>
          <p:nvPr/>
        </p:nvGrpSpPr>
        <p:grpSpPr>
          <a:xfrm>
            <a:off x="1016011" y="1531662"/>
            <a:ext cx="450391" cy="2145459"/>
            <a:chOff x="7918450" y="3797300"/>
            <a:chExt cx="461523" cy="1999907"/>
          </a:xfrm>
        </p:grpSpPr>
        <p:sp>
          <p:nvSpPr>
            <p:cNvPr id="916" name="Rectangle 61"/>
            <p:cNvSpPr>
              <a:spLocks noChangeArrowheads="1"/>
            </p:cNvSpPr>
            <p:nvPr/>
          </p:nvSpPr>
          <p:spPr bwMode="auto">
            <a:xfrm flipH="1">
              <a:off x="7918450" y="5594350"/>
              <a:ext cx="131409" cy="20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7" name="Rectangle 62"/>
            <p:cNvSpPr>
              <a:spLocks noChangeArrowheads="1"/>
            </p:cNvSpPr>
            <p:nvPr/>
          </p:nvSpPr>
          <p:spPr bwMode="auto">
            <a:xfrm flipH="1">
              <a:off x="7920038" y="4995863"/>
              <a:ext cx="459934" cy="20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0.05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8" name="Rectangle 63"/>
            <p:cNvSpPr>
              <a:spLocks noChangeArrowheads="1"/>
            </p:cNvSpPr>
            <p:nvPr/>
          </p:nvSpPr>
          <p:spPr bwMode="auto">
            <a:xfrm flipH="1">
              <a:off x="7931150" y="4395788"/>
              <a:ext cx="328525" cy="20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9" name="Rectangle 64"/>
            <p:cNvSpPr>
              <a:spLocks noChangeArrowheads="1"/>
            </p:cNvSpPr>
            <p:nvPr/>
          </p:nvSpPr>
          <p:spPr bwMode="auto">
            <a:xfrm flipH="1">
              <a:off x="7920038" y="3797300"/>
              <a:ext cx="459935" cy="20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3" name="Rectangle 8"/>
          <p:cNvSpPr>
            <a:spLocks noChangeArrowheads="1"/>
          </p:cNvSpPr>
          <p:nvPr/>
        </p:nvSpPr>
        <p:spPr bwMode="auto">
          <a:xfrm rot="16200000" flipH="1">
            <a:off x="180664" y="2282024"/>
            <a:ext cx="1072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</a:rPr>
              <a:t>Energy [eV]</a:t>
            </a:r>
            <a:endParaRPr lang="en-US" altLang="en-US" dirty="0"/>
          </a:p>
        </p:txBody>
      </p:sp>
      <p:sp>
        <p:nvSpPr>
          <p:cNvPr id="904" name="Rectangle 903"/>
          <p:cNvSpPr/>
          <p:nvPr/>
        </p:nvSpPr>
        <p:spPr>
          <a:xfrm>
            <a:off x="1510741" y="1102583"/>
            <a:ext cx="6994424" cy="2450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/>
          </a:p>
        </p:txBody>
      </p:sp>
      <p:grpSp>
        <p:nvGrpSpPr>
          <p:cNvPr id="905" name="Group 257"/>
          <p:cNvGrpSpPr>
            <a:grpSpLocks/>
          </p:cNvGrpSpPr>
          <p:nvPr/>
        </p:nvGrpSpPr>
        <p:grpSpPr bwMode="auto">
          <a:xfrm rot="5400000">
            <a:off x="4366544" y="2795610"/>
            <a:ext cx="248442" cy="79910"/>
            <a:chOff x="1313" y="3415"/>
            <a:chExt cx="481" cy="171"/>
          </a:xfrm>
        </p:grpSpPr>
        <p:sp>
          <p:nvSpPr>
            <p:cNvPr id="912" name="Freeform 258"/>
            <p:cNvSpPr>
              <a:spLocks/>
            </p:cNvSpPr>
            <p:nvPr/>
          </p:nvSpPr>
          <p:spPr bwMode="auto">
            <a:xfrm rot="60000">
              <a:off x="1313" y="3415"/>
              <a:ext cx="148" cy="167"/>
            </a:xfrm>
            <a:custGeom>
              <a:avLst/>
              <a:gdLst>
                <a:gd name="T0" fmla="*/ 0 w 2322"/>
                <a:gd name="T1" fmla="*/ 1 h 2145"/>
                <a:gd name="T2" fmla="*/ 0 w 2322"/>
                <a:gd name="T3" fmla="*/ 0 h 2145"/>
                <a:gd name="T4" fmla="*/ 0 w 2322"/>
                <a:gd name="T5" fmla="*/ 1 h 2145"/>
                <a:gd name="T6" fmla="*/ 0 w 2322"/>
                <a:gd name="T7" fmla="*/ 1 h 2145"/>
                <a:gd name="T8" fmla="*/ 0 w 2322"/>
                <a:gd name="T9" fmla="*/ 1 h 2145"/>
                <a:gd name="T10" fmla="*/ 1 w 2322"/>
                <a:gd name="T11" fmla="*/ 0 h 2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2"/>
                <a:gd name="T19" fmla="*/ 0 h 2145"/>
                <a:gd name="T20" fmla="*/ 2322 w 2322"/>
                <a:gd name="T21" fmla="*/ 2145 h 2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2" h="2145">
                  <a:moveTo>
                    <a:pt x="0" y="1122"/>
                  </a:moveTo>
                  <a:cubicBezTo>
                    <a:pt x="207" y="387"/>
                    <a:pt x="313" y="104"/>
                    <a:pt x="462" y="96"/>
                  </a:cubicBezTo>
                  <a:cubicBezTo>
                    <a:pt x="611" y="88"/>
                    <a:pt x="735" y="558"/>
                    <a:pt x="894" y="1074"/>
                  </a:cubicBezTo>
                  <a:cubicBezTo>
                    <a:pt x="1053" y="1590"/>
                    <a:pt x="1176" y="2145"/>
                    <a:pt x="1362" y="2145"/>
                  </a:cubicBezTo>
                  <a:cubicBezTo>
                    <a:pt x="1548" y="2145"/>
                    <a:pt x="1626" y="1740"/>
                    <a:pt x="1812" y="1110"/>
                  </a:cubicBezTo>
                  <a:cubicBezTo>
                    <a:pt x="1998" y="480"/>
                    <a:pt x="2124" y="0"/>
                    <a:pt x="2322" y="1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de-DE" altLang="de-DE" sz="1200"/>
            </a:p>
          </p:txBody>
        </p:sp>
        <p:sp>
          <p:nvSpPr>
            <p:cNvPr id="913" name="Freeform 259"/>
            <p:cNvSpPr>
              <a:spLocks/>
            </p:cNvSpPr>
            <p:nvPr/>
          </p:nvSpPr>
          <p:spPr bwMode="auto">
            <a:xfrm rot="60000">
              <a:off x="1428" y="3417"/>
              <a:ext cx="148" cy="167"/>
            </a:xfrm>
            <a:custGeom>
              <a:avLst/>
              <a:gdLst>
                <a:gd name="T0" fmla="*/ 0 w 2322"/>
                <a:gd name="T1" fmla="*/ 1 h 2145"/>
                <a:gd name="T2" fmla="*/ 0 w 2322"/>
                <a:gd name="T3" fmla="*/ 0 h 2145"/>
                <a:gd name="T4" fmla="*/ 0 w 2322"/>
                <a:gd name="T5" fmla="*/ 1 h 2145"/>
                <a:gd name="T6" fmla="*/ 0 w 2322"/>
                <a:gd name="T7" fmla="*/ 1 h 2145"/>
                <a:gd name="T8" fmla="*/ 0 w 2322"/>
                <a:gd name="T9" fmla="*/ 1 h 2145"/>
                <a:gd name="T10" fmla="*/ 1 w 2322"/>
                <a:gd name="T11" fmla="*/ 0 h 2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2"/>
                <a:gd name="T19" fmla="*/ 0 h 2145"/>
                <a:gd name="T20" fmla="*/ 2322 w 2322"/>
                <a:gd name="T21" fmla="*/ 2145 h 2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2" h="2145">
                  <a:moveTo>
                    <a:pt x="0" y="1122"/>
                  </a:moveTo>
                  <a:cubicBezTo>
                    <a:pt x="207" y="387"/>
                    <a:pt x="313" y="104"/>
                    <a:pt x="462" y="96"/>
                  </a:cubicBezTo>
                  <a:cubicBezTo>
                    <a:pt x="611" y="88"/>
                    <a:pt x="735" y="558"/>
                    <a:pt x="894" y="1074"/>
                  </a:cubicBezTo>
                  <a:cubicBezTo>
                    <a:pt x="1053" y="1590"/>
                    <a:pt x="1176" y="2145"/>
                    <a:pt x="1362" y="2145"/>
                  </a:cubicBezTo>
                  <a:cubicBezTo>
                    <a:pt x="1548" y="2145"/>
                    <a:pt x="1626" y="1740"/>
                    <a:pt x="1812" y="1110"/>
                  </a:cubicBezTo>
                  <a:cubicBezTo>
                    <a:pt x="1998" y="480"/>
                    <a:pt x="2124" y="0"/>
                    <a:pt x="2322" y="1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de-DE" altLang="de-DE" sz="1200"/>
            </a:p>
          </p:txBody>
        </p:sp>
        <p:sp>
          <p:nvSpPr>
            <p:cNvPr id="914" name="Freeform 260"/>
            <p:cNvSpPr>
              <a:spLocks/>
            </p:cNvSpPr>
            <p:nvPr/>
          </p:nvSpPr>
          <p:spPr bwMode="auto">
            <a:xfrm rot="60000">
              <a:off x="1543" y="3419"/>
              <a:ext cx="148" cy="167"/>
            </a:xfrm>
            <a:custGeom>
              <a:avLst/>
              <a:gdLst>
                <a:gd name="T0" fmla="*/ 0 w 2322"/>
                <a:gd name="T1" fmla="*/ 1 h 2145"/>
                <a:gd name="T2" fmla="*/ 0 w 2322"/>
                <a:gd name="T3" fmla="*/ 0 h 2145"/>
                <a:gd name="T4" fmla="*/ 0 w 2322"/>
                <a:gd name="T5" fmla="*/ 1 h 2145"/>
                <a:gd name="T6" fmla="*/ 0 w 2322"/>
                <a:gd name="T7" fmla="*/ 1 h 2145"/>
                <a:gd name="T8" fmla="*/ 0 w 2322"/>
                <a:gd name="T9" fmla="*/ 1 h 2145"/>
                <a:gd name="T10" fmla="*/ 1 w 2322"/>
                <a:gd name="T11" fmla="*/ 0 h 2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2"/>
                <a:gd name="T19" fmla="*/ 0 h 2145"/>
                <a:gd name="T20" fmla="*/ 2322 w 2322"/>
                <a:gd name="T21" fmla="*/ 2145 h 2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2" h="2145">
                  <a:moveTo>
                    <a:pt x="0" y="1122"/>
                  </a:moveTo>
                  <a:cubicBezTo>
                    <a:pt x="207" y="387"/>
                    <a:pt x="313" y="104"/>
                    <a:pt x="462" y="96"/>
                  </a:cubicBezTo>
                  <a:cubicBezTo>
                    <a:pt x="611" y="88"/>
                    <a:pt x="735" y="558"/>
                    <a:pt x="894" y="1074"/>
                  </a:cubicBezTo>
                  <a:cubicBezTo>
                    <a:pt x="1053" y="1590"/>
                    <a:pt x="1176" y="2145"/>
                    <a:pt x="1362" y="2145"/>
                  </a:cubicBezTo>
                  <a:cubicBezTo>
                    <a:pt x="1548" y="2145"/>
                    <a:pt x="1626" y="1740"/>
                    <a:pt x="1812" y="1110"/>
                  </a:cubicBezTo>
                  <a:cubicBezTo>
                    <a:pt x="1998" y="480"/>
                    <a:pt x="2124" y="0"/>
                    <a:pt x="2322" y="1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de-DE" altLang="de-DE" sz="1200"/>
            </a:p>
          </p:txBody>
        </p:sp>
        <p:sp>
          <p:nvSpPr>
            <p:cNvPr id="915" name="Freeform 261"/>
            <p:cNvSpPr>
              <a:spLocks/>
            </p:cNvSpPr>
            <p:nvPr/>
          </p:nvSpPr>
          <p:spPr bwMode="auto">
            <a:xfrm>
              <a:off x="1684" y="3427"/>
              <a:ext cx="110" cy="106"/>
            </a:xfrm>
            <a:custGeom>
              <a:avLst/>
              <a:gdLst>
                <a:gd name="T0" fmla="*/ 0 w 423"/>
                <a:gd name="T1" fmla="*/ 0 h 484"/>
                <a:gd name="T2" fmla="*/ 2 w 423"/>
                <a:gd name="T3" fmla="*/ 1 h 484"/>
                <a:gd name="T4" fmla="*/ 3 w 423"/>
                <a:gd name="T5" fmla="*/ 3 h 484"/>
                <a:gd name="T6" fmla="*/ 5 w 423"/>
                <a:gd name="T7" fmla="*/ 5 h 484"/>
                <a:gd name="T8" fmla="*/ 8 w 423"/>
                <a:gd name="T9" fmla="*/ 5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484"/>
                <a:gd name="T17" fmla="*/ 423 w 423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484">
                  <a:moveTo>
                    <a:pt x="0" y="0"/>
                  </a:moveTo>
                  <a:cubicBezTo>
                    <a:pt x="29" y="2"/>
                    <a:pt x="59" y="5"/>
                    <a:pt x="86" y="55"/>
                  </a:cubicBezTo>
                  <a:cubicBezTo>
                    <a:pt x="113" y="105"/>
                    <a:pt x="129" y="233"/>
                    <a:pt x="160" y="300"/>
                  </a:cubicBezTo>
                  <a:cubicBezTo>
                    <a:pt x="191" y="367"/>
                    <a:pt x="226" y="424"/>
                    <a:pt x="270" y="454"/>
                  </a:cubicBezTo>
                  <a:cubicBezTo>
                    <a:pt x="314" y="484"/>
                    <a:pt x="368" y="481"/>
                    <a:pt x="423" y="47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de-DE" altLang="de-DE" sz="1200"/>
            </a:p>
          </p:txBody>
        </p:sp>
      </p:grpSp>
      <p:grpSp>
        <p:nvGrpSpPr>
          <p:cNvPr id="906" name="Group 905"/>
          <p:cNvGrpSpPr/>
          <p:nvPr/>
        </p:nvGrpSpPr>
        <p:grpSpPr>
          <a:xfrm>
            <a:off x="3260533" y="2442373"/>
            <a:ext cx="1346200" cy="214519"/>
            <a:chOff x="3091190" y="2578902"/>
            <a:chExt cx="1794933" cy="364066"/>
          </a:xfrm>
        </p:grpSpPr>
        <p:sp>
          <p:nvSpPr>
            <p:cNvPr id="910" name="Freeform 909"/>
            <p:cNvSpPr/>
            <p:nvPr/>
          </p:nvSpPr>
          <p:spPr>
            <a:xfrm rot="166106">
              <a:off x="3091190" y="2578902"/>
              <a:ext cx="1794933" cy="364066"/>
            </a:xfrm>
            <a:custGeom>
              <a:avLst/>
              <a:gdLst>
                <a:gd name="connsiteX0" fmla="*/ 0 w 2743200"/>
                <a:gd name="connsiteY0" fmla="*/ 1837268 h 1845734"/>
                <a:gd name="connsiteX1" fmla="*/ 1371600 w 2743200"/>
                <a:gd name="connsiteY1" fmla="*/ 1 h 1845734"/>
                <a:gd name="connsiteX2" fmla="*/ 2743200 w 2743200"/>
                <a:gd name="connsiteY2" fmla="*/ 1845734 h 18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1845734">
                  <a:moveTo>
                    <a:pt x="0" y="1837268"/>
                  </a:moveTo>
                  <a:cubicBezTo>
                    <a:pt x="457200" y="917929"/>
                    <a:pt x="914400" y="-1410"/>
                    <a:pt x="1371600" y="1"/>
                  </a:cubicBezTo>
                  <a:cubicBezTo>
                    <a:pt x="1828800" y="1412"/>
                    <a:pt x="2286000" y="923573"/>
                    <a:pt x="2743200" y="1845734"/>
                  </a:cubicBezTo>
                </a:path>
              </a:pathLst>
            </a:custGeom>
            <a:noFill/>
            <a:ln w="22860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1" name="TextBox 910"/>
            <p:cNvSpPr txBox="1"/>
            <p:nvPr/>
          </p:nvSpPr>
          <p:spPr>
            <a:xfrm>
              <a:off x="3502992" y="2631227"/>
              <a:ext cx="971328" cy="280718"/>
            </a:xfrm>
            <a:prstGeom prst="rect">
              <a:avLst/>
            </a:prstGeom>
            <a:noFill/>
          </p:spPr>
          <p:txBody>
            <a:bodyPr spcFirstLastPara="1" wrap="square" lIns="0" tIns="0" rIns="0" bIns="0" numCol="1" rtlCol="0">
              <a:prstTxWarp prst="textArchUp">
                <a:avLst/>
              </a:prstTxWarp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b="1" dirty="0">
                  <a:solidFill>
                    <a:schemeClr val="bg1"/>
                  </a:solidFill>
                  <a:latin typeface="+mn-lt"/>
                </a:rPr>
                <a:t>Tunneling</a:t>
              </a:r>
            </a:p>
          </p:txBody>
        </p:sp>
      </p:grpSp>
      <p:sp>
        <p:nvSpPr>
          <p:cNvPr id="907" name="Down Arrow 906"/>
          <p:cNvSpPr/>
          <p:nvPr/>
        </p:nvSpPr>
        <p:spPr>
          <a:xfrm>
            <a:off x="4360969" y="2994986"/>
            <a:ext cx="375824" cy="486207"/>
          </a:xfrm>
          <a:prstGeom prst="down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908" name="TextBox 907"/>
          <p:cNvSpPr txBox="1"/>
          <p:nvPr/>
        </p:nvSpPr>
        <p:spPr>
          <a:xfrm>
            <a:off x="1990610" y="2739449"/>
            <a:ext cx="2357899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 smtClean="0">
                <a:solidFill>
                  <a:srgbClr val="FF0000"/>
                </a:solidFill>
                <a:latin typeface="+mn-lt"/>
              </a:rPr>
              <a:t>Coh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. light-matter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coupling</a:t>
            </a:r>
            <a:endParaRPr lang="en-US" dirty="0" err="1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09" name="TextBox 908"/>
          <p:cNvSpPr txBox="1"/>
          <p:nvPr/>
        </p:nvSpPr>
        <p:spPr>
          <a:xfrm>
            <a:off x="3427655" y="3103214"/>
            <a:ext cx="1179157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 smtClean="0">
                <a:solidFill>
                  <a:srgbClr val="009900"/>
                </a:solidFill>
                <a:latin typeface="+mn-lt"/>
              </a:rPr>
              <a:t>Scattering</a:t>
            </a:r>
            <a:endParaRPr lang="en-US" dirty="0" err="1" smtClean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896" name="Rectangle 895"/>
          <p:cNvSpPr/>
          <p:nvPr/>
        </p:nvSpPr>
        <p:spPr>
          <a:xfrm>
            <a:off x="4236674" y="4006957"/>
            <a:ext cx="4687726" cy="16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Design: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D.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Burghoff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et al., Nat. Photon. </a:t>
            </a:r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, 462 (2014)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0" name="Rectangle 8"/>
          <p:cNvSpPr>
            <a:spLocks noChangeArrowheads="1"/>
          </p:cNvSpPr>
          <p:nvPr/>
        </p:nvSpPr>
        <p:spPr bwMode="auto">
          <a:xfrm rot="16200000" flipH="1">
            <a:off x="-248937" y="5171202"/>
            <a:ext cx="19316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pc="-100" dirty="0" smtClean="0">
                <a:solidFill>
                  <a:srgbClr val="262626"/>
                </a:solidFill>
              </a:rPr>
              <a:t>Power spectrum [arb. u.]</a:t>
            </a:r>
            <a:endParaRPr lang="en-US" altLang="en-US" spc="-100" dirty="0"/>
          </a:p>
        </p:txBody>
      </p:sp>
    </p:spTree>
    <p:extLst>
      <p:ext uri="{BB962C8B-B14F-4D97-AF65-F5344CB8AC3E}">
        <p14:creationId xmlns:p14="http://schemas.microsoft.com/office/powerpoint/2010/main" val="23051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it-IT" sz="2400" dirty="0" smtClean="0"/>
              <a:t>WP 1 – </a:t>
            </a:r>
            <a:r>
              <a:rPr lang="it-IT" sz="2400" dirty="0" err="1" smtClean="0"/>
              <a:t>Overview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23" y="1108552"/>
            <a:ext cx="8640276" cy="18851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8052" y="2980015"/>
            <a:ext cx="85713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D</a:t>
            </a:r>
            <a:r>
              <a:rPr lang="en-US" sz="1800" dirty="0" err="1" smtClean="0"/>
              <a:t>evelopment</a:t>
            </a:r>
            <a:r>
              <a:rPr lang="en-US" sz="1800" dirty="0" smtClean="0"/>
              <a:t> </a:t>
            </a:r>
            <a:r>
              <a:rPr lang="en-US" sz="1800" dirty="0"/>
              <a:t>and application of simulation techniques for </a:t>
            </a:r>
            <a:r>
              <a:rPr lang="en-US" sz="1800" dirty="0" smtClean="0"/>
              <a:t>investigating </a:t>
            </a:r>
            <a:r>
              <a:rPr lang="en-US" sz="1800" dirty="0"/>
              <a:t>carrier </a:t>
            </a:r>
            <a:r>
              <a:rPr lang="en-US" sz="1800" dirty="0" smtClean="0"/>
              <a:t>transport and noise </a:t>
            </a:r>
            <a:r>
              <a:rPr lang="en-US" sz="1800" dirty="0"/>
              <a:t>in </a:t>
            </a:r>
            <a:r>
              <a:rPr lang="en-US" sz="1800" dirty="0" smtClean="0"/>
              <a:t>QCLs and </a:t>
            </a:r>
            <a:r>
              <a:rPr lang="en-US" sz="1800" dirty="0"/>
              <a:t>intersubband </a:t>
            </a:r>
            <a:r>
              <a:rPr lang="en-US" sz="1800" dirty="0" smtClean="0"/>
              <a:t>detectors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/>
              <a:t>C</a:t>
            </a:r>
            <a:r>
              <a:rPr lang="en-US" sz="1800" dirty="0" smtClean="0"/>
              <a:t>onventional </a:t>
            </a:r>
            <a:r>
              <a:rPr lang="en-US" sz="1800" dirty="0"/>
              <a:t>numerical simulation </a:t>
            </a:r>
            <a:r>
              <a:rPr lang="en-US" sz="1800" dirty="0" smtClean="0"/>
              <a:t>methods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/>
              <a:t>C</a:t>
            </a:r>
            <a:r>
              <a:rPr lang="en-US" sz="1800" dirty="0" smtClean="0"/>
              <a:t>omparison </a:t>
            </a:r>
            <a:r>
              <a:rPr lang="en-US" sz="1800" dirty="0"/>
              <a:t>to cold atom quantum simulations for mutual assessment and </a:t>
            </a:r>
            <a:r>
              <a:rPr lang="en-US" sz="1800" dirty="0" smtClean="0"/>
              <a:t>improvement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Exploitation of </a:t>
            </a:r>
            <a:r>
              <a:rPr lang="en-US" sz="1800" dirty="0"/>
              <a:t>developed methods </a:t>
            </a:r>
            <a:r>
              <a:rPr lang="en-US" sz="1800" dirty="0" smtClean="0"/>
              <a:t>for the further development of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 smtClean="0"/>
              <a:t>QCLs with ultimate </a:t>
            </a:r>
            <a:r>
              <a:rPr lang="en-US" sz="1800" dirty="0"/>
              <a:t>goal of “quantum comb” </a:t>
            </a:r>
            <a:r>
              <a:rPr lang="en-US" sz="1800" dirty="0" smtClean="0"/>
              <a:t>(squeezing/entanglement)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 smtClean="0"/>
              <a:t>low-noise </a:t>
            </a:r>
            <a:r>
              <a:rPr lang="en-US" sz="1800" dirty="0"/>
              <a:t>intersubband detectors for the characterization of non-classical QCL-combs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Theoretical development of </a:t>
            </a:r>
            <a:r>
              <a:rPr lang="en-US" sz="1800" dirty="0"/>
              <a:t>optimal measurement strategies of non-classical comb </a:t>
            </a:r>
            <a:r>
              <a:rPr lang="en-US" sz="1800" dirty="0" smtClean="0"/>
              <a:t>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it-IT" sz="2400" dirty="0" err="1" smtClean="0"/>
              <a:t>Gantt</a:t>
            </a:r>
            <a:r>
              <a:rPr lang="it-IT" sz="2400" dirty="0" smtClean="0"/>
              <a:t> chart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13560"/>
              </p:ext>
            </p:extLst>
          </p:nvPr>
        </p:nvGraphicFramePr>
        <p:xfrm>
          <a:off x="257774" y="1114814"/>
          <a:ext cx="8730651" cy="5235884"/>
        </p:xfrm>
        <a:graphic>
          <a:graphicData uri="http://schemas.openxmlformats.org/drawingml/2006/table">
            <a:tbl>
              <a:tblPr/>
              <a:tblGrid>
                <a:gridCol w="10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96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5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967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55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550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967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11949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</a:tblGrid>
              <a:tr h="29578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Month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76">
                <a:tc gridSpan="3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WP1 - Modeling, numerical simulation  and witnesses of squeezing and entanglement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T1.1-  TUM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T1.2 - TUM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T1.3 - TUM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T1.4 - TUM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T1.5 - ETH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T1.6 - TUM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T1.7 -CNR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T1.8 -CNR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T1.9 -CNR</a:t>
                      </a: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1.7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17812" y="1766047"/>
            <a:ext cx="3854823" cy="45846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de-DE" sz="1800" b="0" strike="noStrike" spc="-1" dirty="0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293289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376864" y="262335"/>
            <a:ext cx="6127932" cy="749731"/>
          </a:xfrm>
        </p:spPr>
        <p:txBody>
          <a:bodyPr/>
          <a:lstStyle/>
          <a:p>
            <a:r>
              <a:rPr lang="en-US" sz="2400" dirty="0" smtClean="0"/>
              <a:t>Content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052" y="1329634"/>
            <a:ext cx="85713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Overview work package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Achievements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1474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D1.1: First improved QCL comb design </a:t>
            </a:r>
            <a:r>
              <a:rPr lang="en-US" sz="2400" dirty="0" smtClean="0"/>
              <a:t>(</a:t>
            </a:r>
            <a:r>
              <a:rPr lang="en-US" sz="2400" dirty="0"/>
              <a:t>ETHZ/TUM)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80683"/>
            <a:ext cx="8223337" cy="101566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  <a:ea typeface="Calibri" panose="020F0502020204030204" pitchFamily="34" charset="0"/>
              </a:rPr>
              <a:t>Optimized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active region design for improved comb operation, potentially exhibiting enhanced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nonclassical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features in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light emission (see also Task T1.5, Milestone M1). </a:t>
            </a:r>
            <a:endParaRPr lang="de-DE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006" y="2231470"/>
            <a:ext cx="91122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Goal: Wide </a:t>
            </a:r>
            <a:r>
              <a:rPr lang="en-US" sz="2000" dirty="0">
                <a:ea typeface="Calibri" panose="020F0502020204030204" pitchFamily="34" charset="0"/>
              </a:rPr>
              <a:t>and high gain curve, enabling comb operation over an extended bandwidth at high optical power, and thus low </a:t>
            </a:r>
            <a:r>
              <a:rPr lang="en-US" sz="2000" dirty="0" smtClean="0">
                <a:ea typeface="Calibri" panose="020F0502020204030204" pitchFamily="34" charset="0"/>
              </a:rPr>
              <a:t>noise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Lattice-matched </a:t>
            </a:r>
            <a:r>
              <a:rPr lang="en-US" sz="2000" dirty="0" err="1">
                <a:ea typeface="Calibri" panose="020F0502020204030204" pitchFamily="34" charset="0"/>
              </a:rPr>
              <a:t>InGaAs</a:t>
            </a:r>
            <a:r>
              <a:rPr lang="en-US" sz="2000" dirty="0">
                <a:ea typeface="Calibri" panose="020F0502020204030204" pitchFamily="34" charset="0"/>
              </a:rPr>
              <a:t>/</a:t>
            </a:r>
            <a:r>
              <a:rPr lang="en-US" sz="2000" dirty="0" err="1">
                <a:ea typeface="Calibri" panose="020F0502020204030204" pitchFamily="34" charset="0"/>
              </a:rPr>
              <a:t>AlInAs</a:t>
            </a:r>
            <a:r>
              <a:rPr lang="en-US" sz="2000" dirty="0">
                <a:ea typeface="Calibri" panose="020F0502020204030204" pitchFamily="34" charset="0"/>
              </a:rPr>
              <a:t>/</a:t>
            </a:r>
            <a:r>
              <a:rPr lang="en-US" sz="2000" dirty="0" err="1">
                <a:ea typeface="Calibri" panose="020F0502020204030204" pitchFamily="34" charset="0"/>
              </a:rPr>
              <a:t>InP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to </a:t>
            </a:r>
            <a:r>
              <a:rPr lang="en-US" sz="2000" dirty="0">
                <a:ea typeface="Calibri" panose="020F0502020204030204" pitchFamily="34" charset="0"/>
              </a:rPr>
              <a:t>avoid complications </a:t>
            </a:r>
            <a:r>
              <a:rPr lang="en-US" sz="2000" dirty="0" smtClean="0">
                <a:ea typeface="Calibri" panose="020F0502020204030204" pitchFamily="34" charset="0"/>
              </a:rPr>
              <a:t>from strain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Starting point </a:t>
            </a:r>
            <a:r>
              <a:rPr lang="en-US" sz="2000" dirty="0">
                <a:ea typeface="Calibri" panose="020F0502020204030204" pitchFamily="34" charset="0"/>
              </a:rPr>
              <a:t>well-tried QCL structure </a:t>
            </a:r>
            <a:r>
              <a:rPr lang="en-US" sz="2000" dirty="0" smtClean="0">
                <a:ea typeface="Calibri" panose="020F0502020204030204" pitchFamily="34" charset="0"/>
              </a:rPr>
              <a:t>EV2103, emitting </a:t>
            </a:r>
            <a:r>
              <a:rPr lang="en-US" sz="2000" dirty="0">
                <a:ea typeface="Calibri" panose="020F0502020204030204" pitchFamily="34" charset="0"/>
              </a:rPr>
              <a:t>light with high efficiency and power over an extended </a:t>
            </a:r>
            <a:r>
              <a:rPr lang="en-US" sz="2000" dirty="0" smtClean="0">
                <a:ea typeface="Calibri" panose="020F0502020204030204" pitchFamily="34" charset="0"/>
              </a:rPr>
              <a:t>bandwidth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Two discussion </a:t>
            </a:r>
            <a:r>
              <a:rPr lang="en-US" sz="2000" dirty="0">
                <a:ea typeface="Calibri" panose="020F0502020204030204" pitchFamily="34" charset="0"/>
              </a:rPr>
              <a:t>meetings of the TUM and ETHZ </a:t>
            </a:r>
            <a:r>
              <a:rPr lang="en-US" sz="2000" dirty="0" smtClean="0">
                <a:ea typeface="Calibri" panose="020F0502020204030204" pitchFamily="34" charset="0"/>
              </a:rPr>
              <a:t>groups: 21.2.2019</a:t>
            </a:r>
            <a:r>
              <a:rPr lang="en-US" sz="2000" dirty="0">
                <a:ea typeface="Calibri" panose="020F0502020204030204" pitchFamily="34" charset="0"/>
              </a:rPr>
              <a:t>, Munich and 11./12.03.2019, Zürich </a:t>
            </a:r>
            <a:r>
              <a:rPr lang="en-US" sz="2000" dirty="0" smtClean="0">
                <a:ea typeface="Calibri" panose="020F0502020204030204" pitchFamily="34" charset="0"/>
              </a:rPr>
              <a:t>(with CNR)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Use </a:t>
            </a:r>
            <a:r>
              <a:rPr lang="en-US" sz="2000" dirty="0">
                <a:ea typeface="Calibri" panose="020F0502020204030204" pitchFamily="34" charset="0"/>
              </a:rPr>
              <a:t>two independently developed carrier transport simulation tools </a:t>
            </a:r>
            <a:r>
              <a:rPr lang="en-US" sz="2000" dirty="0" smtClean="0">
                <a:ea typeface="Calibri" panose="020F0502020204030204" pitchFamily="34" charset="0"/>
              </a:rPr>
              <a:t>(Task T1.2) to </a:t>
            </a:r>
            <a:r>
              <a:rPr lang="en-US" sz="2000" dirty="0">
                <a:ea typeface="Calibri" panose="020F0502020204030204" pitchFamily="34" charset="0"/>
              </a:rPr>
              <a:t>increase </a:t>
            </a:r>
            <a:r>
              <a:rPr lang="en-US" sz="2000" dirty="0" smtClean="0">
                <a:ea typeface="Calibri" panose="020F0502020204030204" pitchFamily="34" charset="0"/>
              </a:rPr>
              <a:t>robustness </a:t>
            </a:r>
            <a:r>
              <a:rPr lang="en-US" sz="2000" dirty="0">
                <a:ea typeface="Calibri" panose="020F0502020204030204" pitchFamily="34" charset="0"/>
              </a:rPr>
              <a:t>and </a:t>
            </a:r>
            <a:r>
              <a:rPr lang="en-US" sz="2000" dirty="0" smtClean="0">
                <a:ea typeface="Calibri" panose="020F0502020204030204" pitchFamily="34" charset="0"/>
              </a:rPr>
              <a:t>reliability: NEGF </a:t>
            </a:r>
            <a:r>
              <a:rPr lang="en-US" sz="2000" dirty="0">
                <a:ea typeface="Calibri" panose="020F0502020204030204" pitchFamily="34" charset="0"/>
              </a:rPr>
              <a:t>(ETHZ) and EMC (TUM)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Improvements of simulators in </a:t>
            </a:r>
            <a:r>
              <a:rPr lang="en-US" sz="2000" dirty="0">
                <a:ea typeface="Calibri" panose="020F0502020204030204" pitchFamily="34" charset="0"/>
              </a:rPr>
              <a:t>terms of speedup, physical modeling and implementation of material </a:t>
            </a:r>
            <a:r>
              <a:rPr lang="en-US" sz="2000" dirty="0" smtClean="0">
                <a:ea typeface="Calibri" panose="020F0502020204030204" pitchFamily="34" charset="0"/>
              </a:rPr>
              <a:t>parameters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D</a:t>
            </a:r>
            <a:r>
              <a:rPr lang="en-US" sz="2000" dirty="0" smtClean="0">
                <a:ea typeface="Calibri" panose="020F0502020204030204" pitchFamily="34" charset="0"/>
              </a:rPr>
              <a:t>ifferent </a:t>
            </a:r>
            <a:r>
              <a:rPr lang="en-US" sz="2000" dirty="0">
                <a:ea typeface="Calibri" panose="020F0502020204030204" pitchFamily="34" charset="0"/>
              </a:rPr>
              <a:t>optimization </a:t>
            </a:r>
            <a:r>
              <a:rPr lang="en-US" sz="2000" dirty="0" smtClean="0">
                <a:ea typeface="Calibri" panose="020F0502020204030204" pitchFamily="34" charset="0"/>
              </a:rPr>
              <a:t>routines (e.g., genetic algorithm, </a:t>
            </a:r>
            <a:r>
              <a:rPr lang="en-US" sz="2000" dirty="0">
                <a:ea typeface="Calibri" panose="020F0502020204030204" pitchFamily="34" charset="0"/>
              </a:rPr>
              <a:t>Gaussian </a:t>
            </a:r>
            <a:r>
              <a:rPr lang="en-US" sz="2000" dirty="0" smtClean="0">
                <a:ea typeface="Calibri" panose="020F0502020204030204" pitchFamily="34" charset="0"/>
              </a:rPr>
              <a:t>regression)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751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D1.1: </a:t>
            </a:r>
            <a:r>
              <a:rPr lang="en-US" sz="2400" dirty="0" smtClean="0"/>
              <a:t>Carrier transport simulation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52802" y="1089269"/>
            <a:ext cx="3422148" cy="4999044"/>
            <a:chOff x="2952802" y="826708"/>
            <a:chExt cx="3422148" cy="5261605"/>
          </a:xfrm>
        </p:grpSpPr>
        <p:grpSp>
          <p:nvGrpSpPr>
            <p:cNvPr id="6" name="Group 5"/>
            <p:cNvGrpSpPr/>
            <p:nvPr/>
          </p:nvGrpSpPr>
          <p:grpSpPr>
            <a:xfrm>
              <a:off x="2952802" y="826708"/>
              <a:ext cx="3422148" cy="5261605"/>
              <a:chOff x="2950236" y="750508"/>
              <a:chExt cx="3422148" cy="5261605"/>
            </a:xfrm>
          </p:grpSpPr>
          <p:grpSp>
            <p:nvGrpSpPr>
              <p:cNvPr id="248" name="Group 247"/>
              <p:cNvGrpSpPr/>
              <p:nvPr/>
            </p:nvGrpSpPr>
            <p:grpSpPr>
              <a:xfrm>
                <a:off x="3113811" y="1475127"/>
                <a:ext cx="2898804" cy="4536986"/>
                <a:chOff x="3113811" y="1690777"/>
                <a:chExt cx="2898804" cy="4536986"/>
              </a:xfrm>
            </p:grpSpPr>
            <p:sp>
              <p:nvSpPr>
                <p:cNvPr id="250" name="AutoShape 3"/>
                <p:cNvSpPr>
                  <a:spLocks noChangeArrowheads="1"/>
                </p:cNvSpPr>
                <p:nvPr/>
              </p:nvSpPr>
              <p:spPr bwMode="auto">
                <a:xfrm>
                  <a:off x="3113811" y="1690777"/>
                  <a:ext cx="2898804" cy="4536986"/>
                </a:xfrm>
                <a:prstGeom prst="roundRect">
                  <a:avLst>
                    <a:gd name="adj" fmla="val 6389"/>
                  </a:avLst>
                </a:prstGeom>
                <a:solidFill>
                  <a:srgbClr val="85D6FF"/>
                </a:solidFill>
                <a:ln w="5715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51" name="Group 151"/>
                <p:cNvGrpSpPr>
                  <a:grpSpLocks/>
                </p:cNvGrpSpPr>
                <p:nvPr/>
              </p:nvGrpSpPr>
              <p:grpSpPr bwMode="auto">
                <a:xfrm>
                  <a:off x="3229821" y="1844575"/>
                  <a:ext cx="2537762" cy="4257752"/>
                  <a:chOff x="460375" y="866775"/>
                  <a:chExt cx="8331201" cy="5048250"/>
                </a:xfrm>
              </p:grpSpPr>
              <p:sp>
                <p:nvSpPr>
                  <p:cNvPr id="252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789988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8410575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4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26225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5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6154738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6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00675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7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5113338" y="866775"/>
                    <a:ext cx="1588" cy="5043488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8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3225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649663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0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4138" y="866775"/>
                    <a:ext cx="1588" cy="5048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1" name="Freeform 121"/>
                  <p:cNvSpPr>
                    <a:spLocks/>
                  </p:cNvSpPr>
                  <p:nvPr/>
                </p:nvSpPr>
                <p:spPr bwMode="auto">
                  <a:xfrm>
                    <a:off x="460375" y="866775"/>
                    <a:ext cx="1784350" cy="5026025"/>
                  </a:xfrm>
                  <a:custGeom>
                    <a:avLst/>
                    <a:gdLst>
                      <a:gd name="T0" fmla="*/ 1124 w 1124"/>
                      <a:gd name="T1" fmla="*/ 0 h 3166"/>
                      <a:gd name="T2" fmla="*/ 1124 w 1124"/>
                      <a:gd name="T3" fmla="*/ 3166 h 3166"/>
                      <a:gd name="T4" fmla="*/ 1117 w 1124"/>
                      <a:gd name="T5" fmla="*/ 3156 h 3166"/>
                      <a:gd name="T6" fmla="*/ 1094 w 1124"/>
                      <a:gd name="T7" fmla="*/ 3132 h 3166"/>
                      <a:gd name="T8" fmla="*/ 1073 w 1124"/>
                      <a:gd name="T9" fmla="*/ 3105 h 3166"/>
                      <a:gd name="T10" fmla="*/ 1053 w 1124"/>
                      <a:gd name="T11" fmla="*/ 3078 h 3166"/>
                      <a:gd name="T12" fmla="*/ 1029 w 1124"/>
                      <a:gd name="T13" fmla="*/ 3054 h 3166"/>
                      <a:gd name="T14" fmla="*/ 1008 w 1124"/>
                      <a:gd name="T15" fmla="*/ 3026 h 3166"/>
                      <a:gd name="T16" fmla="*/ 988 w 1124"/>
                      <a:gd name="T17" fmla="*/ 2999 h 3166"/>
                      <a:gd name="T18" fmla="*/ 964 w 1124"/>
                      <a:gd name="T19" fmla="*/ 2972 h 3166"/>
                      <a:gd name="T20" fmla="*/ 943 w 1124"/>
                      <a:gd name="T21" fmla="*/ 2944 h 3166"/>
                      <a:gd name="T22" fmla="*/ 923 w 1124"/>
                      <a:gd name="T23" fmla="*/ 2917 h 3166"/>
                      <a:gd name="T24" fmla="*/ 899 w 1124"/>
                      <a:gd name="T25" fmla="*/ 2893 h 3166"/>
                      <a:gd name="T26" fmla="*/ 878 w 1124"/>
                      <a:gd name="T27" fmla="*/ 2866 h 3166"/>
                      <a:gd name="T28" fmla="*/ 858 w 1124"/>
                      <a:gd name="T29" fmla="*/ 2839 h 3166"/>
                      <a:gd name="T30" fmla="*/ 837 w 1124"/>
                      <a:gd name="T31" fmla="*/ 2811 h 3166"/>
                      <a:gd name="T32" fmla="*/ 813 w 1124"/>
                      <a:gd name="T33" fmla="*/ 2784 h 3166"/>
                      <a:gd name="T34" fmla="*/ 793 w 1124"/>
                      <a:gd name="T35" fmla="*/ 2757 h 3166"/>
                      <a:gd name="T36" fmla="*/ 772 w 1124"/>
                      <a:gd name="T37" fmla="*/ 2729 h 3166"/>
                      <a:gd name="T38" fmla="*/ 748 w 1124"/>
                      <a:gd name="T39" fmla="*/ 2702 h 3166"/>
                      <a:gd name="T40" fmla="*/ 728 w 1124"/>
                      <a:gd name="T41" fmla="*/ 2675 h 3166"/>
                      <a:gd name="T42" fmla="*/ 707 w 1124"/>
                      <a:gd name="T43" fmla="*/ 2647 h 3166"/>
                      <a:gd name="T44" fmla="*/ 684 w 1124"/>
                      <a:gd name="T45" fmla="*/ 2620 h 3166"/>
                      <a:gd name="T46" fmla="*/ 663 w 1124"/>
                      <a:gd name="T47" fmla="*/ 2589 h 3166"/>
                      <a:gd name="T48" fmla="*/ 643 w 1124"/>
                      <a:gd name="T49" fmla="*/ 2562 h 3166"/>
                      <a:gd name="T50" fmla="*/ 619 w 1124"/>
                      <a:gd name="T51" fmla="*/ 2535 h 3166"/>
                      <a:gd name="T52" fmla="*/ 598 w 1124"/>
                      <a:gd name="T53" fmla="*/ 2507 h 3166"/>
                      <a:gd name="T54" fmla="*/ 578 w 1124"/>
                      <a:gd name="T55" fmla="*/ 2480 h 3166"/>
                      <a:gd name="T56" fmla="*/ 554 w 1124"/>
                      <a:gd name="T57" fmla="*/ 2449 h 3166"/>
                      <a:gd name="T58" fmla="*/ 533 w 1124"/>
                      <a:gd name="T59" fmla="*/ 2422 h 3166"/>
                      <a:gd name="T60" fmla="*/ 513 w 1124"/>
                      <a:gd name="T61" fmla="*/ 2394 h 3166"/>
                      <a:gd name="T62" fmla="*/ 489 w 1124"/>
                      <a:gd name="T63" fmla="*/ 2364 h 3166"/>
                      <a:gd name="T64" fmla="*/ 468 w 1124"/>
                      <a:gd name="T65" fmla="*/ 2336 h 3166"/>
                      <a:gd name="T66" fmla="*/ 448 w 1124"/>
                      <a:gd name="T67" fmla="*/ 2309 h 3166"/>
                      <a:gd name="T68" fmla="*/ 424 w 1124"/>
                      <a:gd name="T69" fmla="*/ 2278 h 3166"/>
                      <a:gd name="T70" fmla="*/ 403 w 1124"/>
                      <a:gd name="T71" fmla="*/ 2251 h 3166"/>
                      <a:gd name="T72" fmla="*/ 383 w 1124"/>
                      <a:gd name="T73" fmla="*/ 2220 h 3166"/>
                      <a:gd name="T74" fmla="*/ 359 w 1124"/>
                      <a:gd name="T75" fmla="*/ 2193 h 3166"/>
                      <a:gd name="T76" fmla="*/ 339 w 1124"/>
                      <a:gd name="T77" fmla="*/ 2162 h 3166"/>
                      <a:gd name="T78" fmla="*/ 318 w 1124"/>
                      <a:gd name="T79" fmla="*/ 2135 h 3166"/>
                      <a:gd name="T80" fmla="*/ 294 w 1124"/>
                      <a:gd name="T81" fmla="*/ 2104 h 3166"/>
                      <a:gd name="T82" fmla="*/ 274 w 1124"/>
                      <a:gd name="T83" fmla="*/ 2077 h 3166"/>
                      <a:gd name="T84" fmla="*/ 253 w 1124"/>
                      <a:gd name="T85" fmla="*/ 2046 h 3166"/>
                      <a:gd name="T86" fmla="*/ 229 w 1124"/>
                      <a:gd name="T87" fmla="*/ 2015 h 3166"/>
                      <a:gd name="T88" fmla="*/ 209 w 1124"/>
                      <a:gd name="T89" fmla="*/ 1988 h 3166"/>
                      <a:gd name="T90" fmla="*/ 188 w 1124"/>
                      <a:gd name="T91" fmla="*/ 1957 h 3166"/>
                      <a:gd name="T92" fmla="*/ 164 w 1124"/>
                      <a:gd name="T93" fmla="*/ 1926 h 3166"/>
                      <a:gd name="T94" fmla="*/ 144 w 1124"/>
                      <a:gd name="T95" fmla="*/ 1899 h 3166"/>
                      <a:gd name="T96" fmla="*/ 123 w 1124"/>
                      <a:gd name="T97" fmla="*/ 1868 h 3166"/>
                      <a:gd name="T98" fmla="*/ 99 w 1124"/>
                      <a:gd name="T99" fmla="*/ 1838 h 3166"/>
                      <a:gd name="T100" fmla="*/ 79 w 1124"/>
                      <a:gd name="T101" fmla="*/ 1807 h 3166"/>
                      <a:gd name="T102" fmla="*/ 58 w 1124"/>
                      <a:gd name="T103" fmla="*/ 1776 h 3166"/>
                      <a:gd name="T104" fmla="*/ 35 w 1124"/>
                      <a:gd name="T105" fmla="*/ 1749 h 3166"/>
                      <a:gd name="T106" fmla="*/ 14 w 1124"/>
                      <a:gd name="T107" fmla="*/ 1718 h 3166"/>
                      <a:gd name="T108" fmla="*/ 0 w 1124"/>
                      <a:gd name="T109" fmla="*/ 1694 h 3166"/>
                      <a:gd name="T110" fmla="*/ 0 w 1124"/>
                      <a:gd name="T111" fmla="*/ 0 h 316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124"/>
                      <a:gd name="T169" fmla="*/ 0 h 3166"/>
                      <a:gd name="T170" fmla="*/ 1124 w 1124"/>
                      <a:gd name="T171" fmla="*/ 3166 h 316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124" h="3166">
                        <a:moveTo>
                          <a:pt x="1124" y="0"/>
                        </a:moveTo>
                        <a:lnTo>
                          <a:pt x="1124" y="3166"/>
                        </a:lnTo>
                        <a:lnTo>
                          <a:pt x="1117" y="3156"/>
                        </a:lnTo>
                        <a:lnTo>
                          <a:pt x="1094" y="3132"/>
                        </a:lnTo>
                        <a:lnTo>
                          <a:pt x="1073" y="3105"/>
                        </a:lnTo>
                        <a:lnTo>
                          <a:pt x="1053" y="3078"/>
                        </a:lnTo>
                        <a:lnTo>
                          <a:pt x="1029" y="3054"/>
                        </a:lnTo>
                        <a:lnTo>
                          <a:pt x="1008" y="3026"/>
                        </a:lnTo>
                        <a:lnTo>
                          <a:pt x="988" y="2999"/>
                        </a:lnTo>
                        <a:lnTo>
                          <a:pt x="964" y="2972"/>
                        </a:lnTo>
                        <a:lnTo>
                          <a:pt x="943" y="2944"/>
                        </a:lnTo>
                        <a:lnTo>
                          <a:pt x="923" y="2917"/>
                        </a:lnTo>
                        <a:lnTo>
                          <a:pt x="899" y="2893"/>
                        </a:lnTo>
                        <a:lnTo>
                          <a:pt x="878" y="2866"/>
                        </a:lnTo>
                        <a:lnTo>
                          <a:pt x="858" y="2839"/>
                        </a:lnTo>
                        <a:lnTo>
                          <a:pt x="837" y="2811"/>
                        </a:lnTo>
                        <a:lnTo>
                          <a:pt x="813" y="2784"/>
                        </a:lnTo>
                        <a:lnTo>
                          <a:pt x="793" y="2757"/>
                        </a:lnTo>
                        <a:lnTo>
                          <a:pt x="772" y="2729"/>
                        </a:lnTo>
                        <a:lnTo>
                          <a:pt x="748" y="2702"/>
                        </a:lnTo>
                        <a:lnTo>
                          <a:pt x="728" y="2675"/>
                        </a:lnTo>
                        <a:lnTo>
                          <a:pt x="707" y="2647"/>
                        </a:lnTo>
                        <a:lnTo>
                          <a:pt x="684" y="2620"/>
                        </a:lnTo>
                        <a:lnTo>
                          <a:pt x="663" y="2589"/>
                        </a:lnTo>
                        <a:lnTo>
                          <a:pt x="643" y="2562"/>
                        </a:lnTo>
                        <a:lnTo>
                          <a:pt x="619" y="2535"/>
                        </a:lnTo>
                        <a:lnTo>
                          <a:pt x="598" y="2507"/>
                        </a:lnTo>
                        <a:lnTo>
                          <a:pt x="578" y="2480"/>
                        </a:lnTo>
                        <a:lnTo>
                          <a:pt x="554" y="2449"/>
                        </a:lnTo>
                        <a:lnTo>
                          <a:pt x="533" y="2422"/>
                        </a:lnTo>
                        <a:lnTo>
                          <a:pt x="513" y="2394"/>
                        </a:lnTo>
                        <a:lnTo>
                          <a:pt x="489" y="2364"/>
                        </a:lnTo>
                        <a:lnTo>
                          <a:pt x="468" y="2336"/>
                        </a:lnTo>
                        <a:lnTo>
                          <a:pt x="448" y="2309"/>
                        </a:lnTo>
                        <a:lnTo>
                          <a:pt x="424" y="2278"/>
                        </a:lnTo>
                        <a:lnTo>
                          <a:pt x="403" y="2251"/>
                        </a:lnTo>
                        <a:lnTo>
                          <a:pt x="383" y="2220"/>
                        </a:lnTo>
                        <a:lnTo>
                          <a:pt x="359" y="2193"/>
                        </a:lnTo>
                        <a:lnTo>
                          <a:pt x="339" y="2162"/>
                        </a:lnTo>
                        <a:lnTo>
                          <a:pt x="318" y="2135"/>
                        </a:lnTo>
                        <a:lnTo>
                          <a:pt x="294" y="2104"/>
                        </a:lnTo>
                        <a:lnTo>
                          <a:pt x="274" y="2077"/>
                        </a:lnTo>
                        <a:lnTo>
                          <a:pt x="253" y="2046"/>
                        </a:lnTo>
                        <a:lnTo>
                          <a:pt x="229" y="2015"/>
                        </a:lnTo>
                        <a:lnTo>
                          <a:pt x="209" y="1988"/>
                        </a:lnTo>
                        <a:lnTo>
                          <a:pt x="188" y="1957"/>
                        </a:lnTo>
                        <a:lnTo>
                          <a:pt x="164" y="1926"/>
                        </a:lnTo>
                        <a:lnTo>
                          <a:pt x="144" y="1899"/>
                        </a:lnTo>
                        <a:lnTo>
                          <a:pt x="123" y="1868"/>
                        </a:lnTo>
                        <a:lnTo>
                          <a:pt x="99" y="1838"/>
                        </a:lnTo>
                        <a:lnTo>
                          <a:pt x="79" y="1807"/>
                        </a:lnTo>
                        <a:lnTo>
                          <a:pt x="58" y="1776"/>
                        </a:lnTo>
                        <a:lnTo>
                          <a:pt x="35" y="1749"/>
                        </a:lnTo>
                        <a:lnTo>
                          <a:pt x="14" y="1718"/>
                        </a:lnTo>
                        <a:lnTo>
                          <a:pt x="0" y="169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49" name="TextBox 248"/>
              <p:cNvSpPr txBox="1"/>
              <p:nvPr/>
            </p:nvSpPr>
            <p:spPr>
              <a:xfrm>
                <a:off x="2950236" y="750508"/>
                <a:ext cx="3422148" cy="77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 smtClean="0">
                    <a:solidFill>
                      <a:srgbClr val="3333CC"/>
                    </a:solidFill>
                  </a:rPr>
                  <a:t>Monte Carlo (EMC)</a:t>
                </a:r>
              </a:p>
              <a:p>
                <a:pPr algn="ctr"/>
                <a:r>
                  <a:rPr lang="en-US" sz="1800" spc="-100" dirty="0" smtClean="0">
                    <a:solidFill>
                      <a:srgbClr val="3333CC"/>
                    </a:solidFill>
                  </a:rPr>
                  <a:t>(with density matrix corrections)</a:t>
                </a:r>
                <a:endParaRPr lang="de-DE" sz="1800" spc="-100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187962" y="1442936"/>
              <a:ext cx="2799359" cy="4007952"/>
              <a:chOff x="185637" y="1016646"/>
              <a:chExt cx="3224214" cy="4496063"/>
            </a:xfrm>
          </p:grpSpPr>
          <p:sp>
            <p:nvSpPr>
              <p:cNvPr id="50" name="TextBox 596"/>
              <p:cNvSpPr txBox="1">
                <a:spLocks noChangeArrowheads="1"/>
              </p:cNvSpPr>
              <p:nvPr/>
            </p:nvSpPr>
            <p:spPr bwMode="auto">
              <a:xfrm rot="16200000" flipH="1">
                <a:off x="21399" y="1180884"/>
                <a:ext cx="789310" cy="460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i="1" dirty="0" err="1" smtClean="0">
                    <a:solidFill>
                      <a:srgbClr val="FFFF00"/>
                    </a:solidFill>
                  </a:rPr>
                  <a:t>E</a:t>
                </a:r>
                <a:r>
                  <a:rPr lang="de-DE" sz="2000" baseline="-25000" dirty="0" err="1" smtClean="0">
                    <a:solidFill>
                      <a:srgbClr val="FFFF00"/>
                    </a:solidFill>
                  </a:rPr>
                  <a:t>kin</a:t>
                </a:r>
                <a:endParaRPr lang="de-DE" sz="2000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65441" y="1217604"/>
                <a:ext cx="2744410" cy="4295105"/>
                <a:chOff x="665441" y="1217604"/>
                <a:chExt cx="2744410" cy="4295105"/>
              </a:xfrm>
            </p:grpSpPr>
            <p:cxnSp>
              <p:nvCxnSpPr>
                <p:cNvPr id="52" name="Straight Connector 2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717509"/>
                  <a:ext cx="638450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Straight Connector 2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64851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Straight Connector 2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5795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Straight Connector 2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51051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Straight Connector 2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44151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7" name="Straight Connector 2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37252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8" name="Straight Connector 2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30352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Straight Connector 2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23452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Straight Connector 2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16553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" name="Straight Connector 2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09653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Straight Connector 2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202753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Straight Connector 2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95853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Straight Connector 2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88953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Straight Connector 2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82054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Straight Connector 24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75154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Straight Connector 24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68254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Straight Connector 2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61354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Straight Connector 2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54455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Straight Connector 2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47555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1" name="Straight Connector 2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40655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2" name="Straight Connector 2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71401" y="133755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7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" name="Straight Connector 2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543429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Straight Connector 2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536529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5" name="Straight Connector 2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529629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6" name="Straight Connector 2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522730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7" name="Straight Connector 2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515830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Straight Connector 2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508930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9" name="Straight Connector 2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502030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0" name="Straight Connector 2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95130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1" name="Straight Connector 2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88231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2" name="Straight Connector 2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8133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" name="Straight Connector 2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74431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4" name="Straight Connector 2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67531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5" name="Straight Connector 2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60632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6" name="Straight Connector 26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53732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" name="Straight Connector 26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46832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8" name="Straight Connector 26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39932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9" name="Straight Connector 2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33033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Straight Connector 2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26133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" name="Straight Connector 2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19233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Straight Connector 27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12333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Straight Connector 2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405433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4" name="Straight Connector 27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98534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5" name="Straight Connector 2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91634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6" name="Straight Connector 2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84734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7" name="Straight Connector 2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77835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8" name="Straight Connector 2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70935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9" name="Straight Connector 2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64035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0" name="Straight Connector 28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57135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Straight Connector 2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50235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Straight Connector 2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43336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Straight Connector 2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36436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" name="Straight Connector 2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29536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5" name="Straight Connector 2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22636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" name="Straight Connector 2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15737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7" name="Straight Connector 2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08837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8" name="Straight Connector 2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301937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9" name="Straight Connector 2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95037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0" name="Straight Connector 2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88138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1" name="Straight Connector 2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81238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2" name="Straight Connector 2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74338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Straight Connector 2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67438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2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60538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Straight Connector 2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53639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6" name="Straight Connector 2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46739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Straight Connector 29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39839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Straight Connector 2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32939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9" name="Straight Connector 3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26040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0" name="Straight Connector 3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19140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1" name="Straight Connector 3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12240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2" name="Straight Connector 3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205340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3" name="Straight Connector 30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98440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4" name="Straight Connector 30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91541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" name="Straight Connector 30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8464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" name="Straight Connector 30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7774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Straight Connector 3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70841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Straight Connector 3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63942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9" name="Straight Connector 3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57042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0" name="Straight Connector 3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50142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1" name="Straight Connector 3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43242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2" name="Straight Connector 3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4868" y="136343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3" name="Straight Connector 3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882312"/>
                  <a:ext cx="2208694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" name="Straight Connector 3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8133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5" name="Straight Connector 3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74431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6" name="Straight Connector 32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67531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7" name="Straight Connector 3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60632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" name="Straight Connector 3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53732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Straight Connector 3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46832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0" name="Straight Connector 3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39932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" name="Straight Connector 3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33033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Straight Connector 3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26133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3" name="Straight Connector 3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19233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4" name="Straight Connector 3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12333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5" name="Straight Connector 3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405433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6" name="Straight Connector 3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98534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7" name="Straight Connector 3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91634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8" name="Straight Connector 3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84734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9" name="Straight Connector 3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77835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0" name="Straight Connector 3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70935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Straight Connector 3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64035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Straight Connector 3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57135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Straight Connector 34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50235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Straight Connector 34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43336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Straight Connector 3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36436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Straight Connector 3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29536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Straight Connector 3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22636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8" name="Straight Connector 3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15737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Straight Connector 3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08837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0" name="Straight Connector 3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301937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1" name="Straight Connector 3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95037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2" name="Straight Connector 3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88138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3" name="Straight Connector 3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81238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" name="Straight Connector 3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74338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Straight Connector 3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67438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Straight Connector 3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60538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7" name="Straight Connector 3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53639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8" name="Straight Connector 3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46739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9" name="Straight Connector 3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39839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" name="Straight Connector 3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32939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1" name="Straight Connector 3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26040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2" name="Straight Connector 3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19140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3" name="Straight Connector 3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12240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" name="Straight Connector 3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205340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5" name="Straight Connector 3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98440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6" name="Straight Connector 36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91541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7" name="Straight Connector 36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8464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8" name="Straight Connector 36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7774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9" name="Straight Connector 3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70841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0" name="Straight Connector 3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63942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1" name="Straight Connector 3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57042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2" name="Straight Connector 37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50142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3" name="Straight Connector 3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43242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" name="Straight Connector 37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01157" y="136343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BF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" name="Straight Connector 4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6" y="3381612"/>
                  <a:ext cx="1682405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6" name="Straight Connector 4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331261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7" name="Straight Connector 4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32436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8" name="Straight Connector 47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317461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9" name="Straight Connector 4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310562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0" name="Straight Connector 47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303662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Straight Connector 4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96762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Straight Connector 47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89862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3" name="Straight Connector 47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82962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" name="Straight Connector 4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76063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" name="Straight Connector 4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69163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" name="Straight Connector 48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62263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7" name="Straight Connector 48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55363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8" name="Straight Connector 4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48464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9" name="Straight Connector 4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41564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0" name="Straight Connector 4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34664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1" name="Straight Connector 4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27764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Straight Connector 4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20865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3" name="Straight Connector 48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13965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4" name="Straight Connector 48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07065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" name="Straight Connector 4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200165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6" name="Straight Connector 4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93266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" name="Straight Connector 4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86366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8" name="Straight Connector 4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79466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" name="Straight Connector 4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72566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0" name="Straight Connector 4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65666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1" name="Straight Connector 4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587671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2" name="Straight Connector 4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51867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Straight Connector 49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44967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Straight Connector 4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27447" y="138067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Straight Connector 5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3131496"/>
                  <a:ext cx="1156114" cy="1590"/>
                </a:xfrm>
                <a:prstGeom prst="line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Straight Connector 5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306249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7" name="Straight Connector 5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99350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8" name="Straight Connector 5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92450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9" name="Straight Connector 5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85550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0" name="Straight Connector 5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78650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1" name="Straight Connector 5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71751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2" name="Straight Connector 5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648514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3" name="Straight Connector 5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57951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4" name="Straight Connector 54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51051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5" name="Straight Connector 54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441519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6" name="Straight Connector 5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37252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" name="Straight Connector 5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30352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Straight Connector 5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23452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9" name="Straight Connector 54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16553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0" name="Straight Connector 5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09653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" name="Straight Connector 5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202753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2" name="Straight Connector 5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958536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3" name="Straight Connector 5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88953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4" name="Straight Connector 5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820542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5" name="Straight Connector 55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75154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6" name="Straight Connector 5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68254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7" name="Straight Connector 5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613547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8" name="Straight Connector 5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544550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Straight Connector 5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475553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Straight Connector 5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406555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5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53737" y="1337558"/>
                  <a:ext cx="35373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BF00B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2" name="Straight Connector 573"/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666237" y="5503294"/>
                  <a:ext cx="2743614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3" name="Straight Arrow Connector 58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481318" y="3364363"/>
                  <a:ext cx="4295105" cy="1588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4" name="Straight Arrow Connector 58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618656" y="3053874"/>
                  <a:ext cx="3656876" cy="1588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5" name="Straight Arrow Connector 5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5045" y="2307836"/>
                  <a:ext cx="2164802" cy="1588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6" name="Straight Arrow Connector 59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296394" y="2182778"/>
                  <a:ext cx="1914685" cy="1588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7" name="Straight Arrow Connector 59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012420" y="1975785"/>
                  <a:ext cx="1500699" cy="1588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FF00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grpSp>
          <p:nvGrpSpPr>
            <p:cNvPr id="8" name="Group 152"/>
            <p:cNvGrpSpPr>
              <a:grpSpLocks/>
            </p:cNvGrpSpPr>
            <p:nvPr/>
          </p:nvGrpSpPr>
          <p:grpSpPr bwMode="auto">
            <a:xfrm>
              <a:off x="3143409" y="1873828"/>
              <a:ext cx="2702573" cy="3569550"/>
              <a:chOff x="168275" y="1066800"/>
              <a:chExt cx="8872538" cy="4232276"/>
            </a:xfrm>
          </p:grpSpPr>
          <p:grpSp>
            <p:nvGrpSpPr>
              <p:cNvPr id="30" name="Group 148"/>
              <p:cNvGrpSpPr>
                <a:grpSpLocks/>
              </p:cNvGrpSpPr>
              <p:nvPr/>
            </p:nvGrpSpPr>
            <p:grpSpPr bwMode="auto">
              <a:xfrm>
                <a:off x="168275" y="4343400"/>
                <a:ext cx="8872538" cy="955676"/>
                <a:chOff x="168275" y="4343400"/>
                <a:chExt cx="8872538" cy="955676"/>
              </a:xfrm>
            </p:grpSpPr>
            <p:sp>
              <p:nvSpPr>
                <p:cNvPr id="47" name="Freeform 122"/>
                <p:cNvSpPr>
                  <a:spLocks/>
                </p:cNvSpPr>
                <p:nvPr/>
              </p:nvSpPr>
              <p:spPr bwMode="auto">
                <a:xfrm>
                  <a:off x="4706938" y="4343400"/>
                  <a:ext cx="4333875" cy="954088"/>
                </a:xfrm>
                <a:custGeom>
                  <a:avLst/>
                  <a:gdLst>
                    <a:gd name="T0" fmla="*/ 2702 w 2730"/>
                    <a:gd name="T1" fmla="*/ 601 h 601"/>
                    <a:gd name="T2" fmla="*/ 2637 w 2730"/>
                    <a:gd name="T3" fmla="*/ 594 h 601"/>
                    <a:gd name="T4" fmla="*/ 2572 w 2730"/>
                    <a:gd name="T5" fmla="*/ 584 h 601"/>
                    <a:gd name="T6" fmla="*/ 2508 w 2730"/>
                    <a:gd name="T7" fmla="*/ 567 h 601"/>
                    <a:gd name="T8" fmla="*/ 2443 w 2730"/>
                    <a:gd name="T9" fmla="*/ 536 h 601"/>
                    <a:gd name="T10" fmla="*/ 2378 w 2730"/>
                    <a:gd name="T11" fmla="*/ 461 h 601"/>
                    <a:gd name="T12" fmla="*/ 2313 w 2730"/>
                    <a:gd name="T13" fmla="*/ 314 h 601"/>
                    <a:gd name="T14" fmla="*/ 2248 w 2730"/>
                    <a:gd name="T15" fmla="*/ 163 h 601"/>
                    <a:gd name="T16" fmla="*/ 2183 w 2730"/>
                    <a:gd name="T17" fmla="*/ 68 h 601"/>
                    <a:gd name="T18" fmla="*/ 2118 w 2730"/>
                    <a:gd name="T19" fmla="*/ 64 h 601"/>
                    <a:gd name="T20" fmla="*/ 2053 w 2730"/>
                    <a:gd name="T21" fmla="*/ 150 h 601"/>
                    <a:gd name="T22" fmla="*/ 1988 w 2730"/>
                    <a:gd name="T23" fmla="*/ 293 h 601"/>
                    <a:gd name="T24" fmla="*/ 1923 w 2730"/>
                    <a:gd name="T25" fmla="*/ 450 h 601"/>
                    <a:gd name="T26" fmla="*/ 1858 w 2730"/>
                    <a:gd name="T27" fmla="*/ 563 h 601"/>
                    <a:gd name="T28" fmla="*/ 1794 w 2730"/>
                    <a:gd name="T29" fmla="*/ 601 h 601"/>
                    <a:gd name="T30" fmla="*/ 1729 w 2730"/>
                    <a:gd name="T31" fmla="*/ 549 h 601"/>
                    <a:gd name="T32" fmla="*/ 1664 w 2730"/>
                    <a:gd name="T33" fmla="*/ 423 h 601"/>
                    <a:gd name="T34" fmla="*/ 1599 w 2730"/>
                    <a:gd name="T35" fmla="*/ 259 h 601"/>
                    <a:gd name="T36" fmla="*/ 1534 w 2730"/>
                    <a:gd name="T37" fmla="*/ 112 h 601"/>
                    <a:gd name="T38" fmla="*/ 1469 w 2730"/>
                    <a:gd name="T39" fmla="*/ 17 h 601"/>
                    <a:gd name="T40" fmla="*/ 1404 w 2730"/>
                    <a:gd name="T41" fmla="*/ 3 h 601"/>
                    <a:gd name="T42" fmla="*/ 1339 w 2730"/>
                    <a:gd name="T43" fmla="*/ 71 h 601"/>
                    <a:gd name="T44" fmla="*/ 1274 w 2730"/>
                    <a:gd name="T45" fmla="*/ 204 h 601"/>
                    <a:gd name="T46" fmla="*/ 1209 w 2730"/>
                    <a:gd name="T47" fmla="*/ 362 h 601"/>
                    <a:gd name="T48" fmla="*/ 1145 w 2730"/>
                    <a:gd name="T49" fmla="*/ 474 h 601"/>
                    <a:gd name="T50" fmla="*/ 1080 w 2730"/>
                    <a:gd name="T51" fmla="*/ 519 h 601"/>
                    <a:gd name="T52" fmla="*/ 1015 w 2730"/>
                    <a:gd name="T53" fmla="*/ 526 h 601"/>
                    <a:gd name="T54" fmla="*/ 950 w 2730"/>
                    <a:gd name="T55" fmla="*/ 505 h 601"/>
                    <a:gd name="T56" fmla="*/ 885 w 2730"/>
                    <a:gd name="T57" fmla="*/ 450 h 601"/>
                    <a:gd name="T58" fmla="*/ 820 w 2730"/>
                    <a:gd name="T59" fmla="*/ 392 h 601"/>
                    <a:gd name="T60" fmla="*/ 755 w 2730"/>
                    <a:gd name="T61" fmla="*/ 355 h 601"/>
                    <a:gd name="T62" fmla="*/ 690 w 2730"/>
                    <a:gd name="T63" fmla="*/ 341 h 601"/>
                    <a:gd name="T64" fmla="*/ 625 w 2730"/>
                    <a:gd name="T65" fmla="*/ 358 h 601"/>
                    <a:gd name="T66" fmla="*/ 560 w 2730"/>
                    <a:gd name="T67" fmla="*/ 399 h 601"/>
                    <a:gd name="T68" fmla="*/ 495 w 2730"/>
                    <a:gd name="T69" fmla="*/ 450 h 601"/>
                    <a:gd name="T70" fmla="*/ 431 w 2730"/>
                    <a:gd name="T71" fmla="*/ 512 h 601"/>
                    <a:gd name="T72" fmla="*/ 366 w 2730"/>
                    <a:gd name="T73" fmla="*/ 546 h 601"/>
                    <a:gd name="T74" fmla="*/ 301 w 2730"/>
                    <a:gd name="T75" fmla="*/ 553 h 601"/>
                    <a:gd name="T76" fmla="*/ 236 w 2730"/>
                    <a:gd name="T77" fmla="*/ 543 h 601"/>
                    <a:gd name="T78" fmla="*/ 171 w 2730"/>
                    <a:gd name="T79" fmla="*/ 529 h 601"/>
                    <a:gd name="T80" fmla="*/ 106 w 2730"/>
                    <a:gd name="T81" fmla="*/ 522 h 601"/>
                    <a:gd name="T82" fmla="*/ 41 w 2730"/>
                    <a:gd name="T83" fmla="*/ 522 h 60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30"/>
                    <a:gd name="T127" fmla="*/ 0 h 601"/>
                    <a:gd name="T128" fmla="*/ 2730 w 2730"/>
                    <a:gd name="T129" fmla="*/ 601 h 60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30" h="601">
                      <a:moveTo>
                        <a:pt x="2730" y="601"/>
                      </a:moveTo>
                      <a:lnTo>
                        <a:pt x="2723" y="601"/>
                      </a:lnTo>
                      <a:lnTo>
                        <a:pt x="2702" y="601"/>
                      </a:lnTo>
                      <a:lnTo>
                        <a:pt x="2678" y="597"/>
                      </a:lnTo>
                      <a:lnTo>
                        <a:pt x="2658" y="597"/>
                      </a:lnTo>
                      <a:lnTo>
                        <a:pt x="2637" y="594"/>
                      </a:lnTo>
                      <a:lnTo>
                        <a:pt x="2613" y="590"/>
                      </a:lnTo>
                      <a:lnTo>
                        <a:pt x="2593" y="587"/>
                      </a:lnTo>
                      <a:lnTo>
                        <a:pt x="2572" y="584"/>
                      </a:lnTo>
                      <a:lnTo>
                        <a:pt x="2549" y="580"/>
                      </a:lnTo>
                      <a:lnTo>
                        <a:pt x="2528" y="573"/>
                      </a:lnTo>
                      <a:lnTo>
                        <a:pt x="2508" y="567"/>
                      </a:lnTo>
                      <a:lnTo>
                        <a:pt x="2484" y="560"/>
                      </a:lnTo>
                      <a:lnTo>
                        <a:pt x="2463" y="549"/>
                      </a:lnTo>
                      <a:lnTo>
                        <a:pt x="2443" y="536"/>
                      </a:lnTo>
                      <a:lnTo>
                        <a:pt x="2419" y="515"/>
                      </a:lnTo>
                      <a:lnTo>
                        <a:pt x="2398" y="491"/>
                      </a:lnTo>
                      <a:lnTo>
                        <a:pt x="2378" y="461"/>
                      </a:lnTo>
                      <a:lnTo>
                        <a:pt x="2354" y="420"/>
                      </a:lnTo>
                      <a:lnTo>
                        <a:pt x="2333" y="368"/>
                      </a:lnTo>
                      <a:lnTo>
                        <a:pt x="2313" y="314"/>
                      </a:lnTo>
                      <a:lnTo>
                        <a:pt x="2289" y="259"/>
                      </a:lnTo>
                      <a:lnTo>
                        <a:pt x="2268" y="208"/>
                      </a:lnTo>
                      <a:lnTo>
                        <a:pt x="2248" y="163"/>
                      </a:lnTo>
                      <a:lnTo>
                        <a:pt x="2224" y="122"/>
                      </a:lnTo>
                      <a:lnTo>
                        <a:pt x="2204" y="92"/>
                      </a:lnTo>
                      <a:lnTo>
                        <a:pt x="2183" y="68"/>
                      </a:lnTo>
                      <a:lnTo>
                        <a:pt x="2159" y="58"/>
                      </a:lnTo>
                      <a:lnTo>
                        <a:pt x="2139" y="54"/>
                      </a:lnTo>
                      <a:lnTo>
                        <a:pt x="2118" y="64"/>
                      </a:lnTo>
                      <a:lnTo>
                        <a:pt x="2094" y="85"/>
                      </a:lnTo>
                      <a:lnTo>
                        <a:pt x="2074" y="112"/>
                      </a:lnTo>
                      <a:lnTo>
                        <a:pt x="2053" y="150"/>
                      </a:lnTo>
                      <a:lnTo>
                        <a:pt x="2029" y="194"/>
                      </a:lnTo>
                      <a:lnTo>
                        <a:pt x="2009" y="242"/>
                      </a:lnTo>
                      <a:lnTo>
                        <a:pt x="1988" y="293"/>
                      </a:lnTo>
                      <a:lnTo>
                        <a:pt x="1968" y="348"/>
                      </a:lnTo>
                      <a:lnTo>
                        <a:pt x="1944" y="399"/>
                      </a:lnTo>
                      <a:lnTo>
                        <a:pt x="1923" y="450"/>
                      </a:lnTo>
                      <a:lnTo>
                        <a:pt x="1903" y="495"/>
                      </a:lnTo>
                      <a:lnTo>
                        <a:pt x="1879" y="532"/>
                      </a:lnTo>
                      <a:lnTo>
                        <a:pt x="1858" y="563"/>
                      </a:lnTo>
                      <a:lnTo>
                        <a:pt x="1838" y="587"/>
                      </a:lnTo>
                      <a:lnTo>
                        <a:pt x="1814" y="597"/>
                      </a:lnTo>
                      <a:lnTo>
                        <a:pt x="1794" y="601"/>
                      </a:lnTo>
                      <a:lnTo>
                        <a:pt x="1773" y="594"/>
                      </a:lnTo>
                      <a:lnTo>
                        <a:pt x="1749" y="577"/>
                      </a:lnTo>
                      <a:lnTo>
                        <a:pt x="1729" y="549"/>
                      </a:lnTo>
                      <a:lnTo>
                        <a:pt x="1708" y="512"/>
                      </a:lnTo>
                      <a:lnTo>
                        <a:pt x="1684" y="471"/>
                      </a:lnTo>
                      <a:lnTo>
                        <a:pt x="1664" y="423"/>
                      </a:lnTo>
                      <a:lnTo>
                        <a:pt x="1643" y="368"/>
                      </a:lnTo>
                      <a:lnTo>
                        <a:pt x="1619" y="314"/>
                      </a:lnTo>
                      <a:lnTo>
                        <a:pt x="1599" y="259"/>
                      </a:lnTo>
                      <a:lnTo>
                        <a:pt x="1578" y="208"/>
                      </a:lnTo>
                      <a:lnTo>
                        <a:pt x="1554" y="157"/>
                      </a:lnTo>
                      <a:lnTo>
                        <a:pt x="1534" y="112"/>
                      </a:lnTo>
                      <a:lnTo>
                        <a:pt x="1513" y="71"/>
                      </a:lnTo>
                      <a:lnTo>
                        <a:pt x="1490" y="41"/>
                      </a:lnTo>
                      <a:lnTo>
                        <a:pt x="1469" y="17"/>
                      </a:lnTo>
                      <a:lnTo>
                        <a:pt x="1449" y="3"/>
                      </a:lnTo>
                      <a:lnTo>
                        <a:pt x="1425" y="0"/>
                      </a:lnTo>
                      <a:lnTo>
                        <a:pt x="1404" y="3"/>
                      </a:lnTo>
                      <a:lnTo>
                        <a:pt x="1384" y="17"/>
                      </a:lnTo>
                      <a:lnTo>
                        <a:pt x="1360" y="41"/>
                      </a:lnTo>
                      <a:lnTo>
                        <a:pt x="1339" y="71"/>
                      </a:lnTo>
                      <a:lnTo>
                        <a:pt x="1319" y="112"/>
                      </a:lnTo>
                      <a:lnTo>
                        <a:pt x="1295" y="157"/>
                      </a:lnTo>
                      <a:lnTo>
                        <a:pt x="1274" y="204"/>
                      </a:lnTo>
                      <a:lnTo>
                        <a:pt x="1254" y="256"/>
                      </a:lnTo>
                      <a:lnTo>
                        <a:pt x="1230" y="310"/>
                      </a:lnTo>
                      <a:lnTo>
                        <a:pt x="1209" y="362"/>
                      </a:lnTo>
                      <a:lnTo>
                        <a:pt x="1189" y="409"/>
                      </a:lnTo>
                      <a:lnTo>
                        <a:pt x="1165" y="447"/>
                      </a:lnTo>
                      <a:lnTo>
                        <a:pt x="1145" y="474"/>
                      </a:lnTo>
                      <a:lnTo>
                        <a:pt x="1124" y="495"/>
                      </a:lnTo>
                      <a:lnTo>
                        <a:pt x="1100" y="508"/>
                      </a:lnTo>
                      <a:lnTo>
                        <a:pt x="1080" y="519"/>
                      </a:lnTo>
                      <a:lnTo>
                        <a:pt x="1059" y="526"/>
                      </a:lnTo>
                      <a:lnTo>
                        <a:pt x="1035" y="526"/>
                      </a:lnTo>
                      <a:lnTo>
                        <a:pt x="1015" y="526"/>
                      </a:lnTo>
                      <a:lnTo>
                        <a:pt x="994" y="522"/>
                      </a:lnTo>
                      <a:lnTo>
                        <a:pt x="970" y="515"/>
                      </a:lnTo>
                      <a:lnTo>
                        <a:pt x="950" y="505"/>
                      </a:lnTo>
                      <a:lnTo>
                        <a:pt x="929" y="491"/>
                      </a:lnTo>
                      <a:lnTo>
                        <a:pt x="905" y="471"/>
                      </a:lnTo>
                      <a:lnTo>
                        <a:pt x="885" y="450"/>
                      </a:lnTo>
                      <a:lnTo>
                        <a:pt x="864" y="430"/>
                      </a:lnTo>
                      <a:lnTo>
                        <a:pt x="841" y="409"/>
                      </a:lnTo>
                      <a:lnTo>
                        <a:pt x="820" y="392"/>
                      </a:lnTo>
                      <a:lnTo>
                        <a:pt x="800" y="379"/>
                      </a:lnTo>
                      <a:lnTo>
                        <a:pt x="776" y="365"/>
                      </a:lnTo>
                      <a:lnTo>
                        <a:pt x="755" y="355"/>
                      </a:lnTo>
                      <a:lnTo>
                        <a:pt x="735" y="348"/>
                      </a:lnTo>
                      <a:lnTo>
                        <a:pt x="711" y="345"/>
                      </a:lnTo>
                      <a:lnTo>
                        <a:pt x="690" y="341"/>
                      </a:lnTo>
                      <a:lnTo>
                        <a:pt x="670" y="345"/>
                      </a:lnTo>
                      <a:lnTo>
                        <a:pt x="646" y="351"/>
                      </a:lnTo>
                      <a:lnTo>
                        <a:pt x="625" y="358"/>
                      </a:lnTo>
                      <a:lnTo>
                        <a:pt x="605" y="368"/>
                      </a:lnTo>
                      <a:lnTo>
                        <a:pt x="581" y="382"/>
                      </a:lnTo>
                      <a:lnTo>
                        <a:pt x="560" y="399"/>
                      </a:lnTo>
                      <a:lnTo>
                        <a:pt x="540" y="413"/>
                      </a:lnTo>
                      <a:lnTo>
                        <a:pt x="516" y="433"/>
                      </a:lnTo>
                      <a:lnTo>
                        <a:pt x="495" y="450"/>
                      </a:lnTo>
                      <a:lnTo>
                        <a:pt x="475" y="471"/>
                      </a:lnTo>
                      <a:lnTo>
                        <a:pt x="451" y="491"/>
                      </a:lnTo>
                      <a:lnTo>
                        <a:pt x="431" y="512"/>
                      </a:lnTo>
                      <a:lnTo>
                        <a:pt x="410" y="526"/>
                      </a:lnTo>
                      <a:lnTo>
                        <a:pt x="386" y="539"/>
                      </a:lnTo>
                      <a:lnTo>
                        <a:pt x="366" y="546"/>
                      </a:lnTo>
                      <a:lnTo>
                        <a:pt x="345" y="549"/>
                      </a:lnTo>
                      <a:lnTo>
                        <a:pt x="321" y="553"/>
                      </a:lnTo>
                      <a:lnTo>
                        <a:pt x="301" y="553"/>
                      </a:lnTo>
                      <a:lnTo>
                        <a:pt x="280" y="549"/>
                      </a:lnTo>
                      <a:lnTo>
                        <a:pt x="256" y="546"/>
                      </a:lnTo>
                      <a:lnTo>
                        <a:pt x="236" y="543"/>
                      </a:lnTo>
                      <a:lnTo>
                        <a:pt x="215" y="536"/>
                      </a:lnTo>
                      <a:lnTo>
                        <a:pt x="191" y="532"/>
                      </a:lnTo>
                      <a:lnTo>
                        <a:pt x="171" y="529"/>
                      </a:lnTo>
                      <a:lnTo>
                        <a:pt x="150" y="526"/>
                      </a:lnTo>
                      <a:lnTo>
                        <a:pt x="127" y="526"/>
                      </a:lnTo>
                      <a:lnTo>
                        <a:pt x="106" y="522"/>
                      </a:lnTo>
                      <a:lnTo>
                        <a:pt x="86" y="522"/>
                      </a:lnTo>
                      <a:lnTo>
                        <a:pt x="65" y="522"/>
                      </a:lnTo>
                      <a:lnTo>
                        <a:pt x="41" y="522"/>
                      </a:lnTo>
                      <a:lnTo>
                        <a:pt x="21" y="526"/>
                      </a:lnTo>
                      <a:lnTo>
                        <a:pt x="0" y="526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Freeform 123"/>
                <p:cNvSpPr>
                  <a:spLocks/>
                </p:cNvSpPr>
                <p:nvPr/>
              </p:nvSpPr>
              <p:spPr bwMode="auto">
                <a:xfrm>
                  <a:off x="347663" y="5178425"/>
                  <a:ext cx="4359275" cy="119063"/>
                </a:xfrm>
                <a:custGeom>
                  <a:avLst/>
                  <a:gdLst>
                    <a:gd name="T0" fmla="*/ 2702 w 2746"/>
                    <a:gd name="T1" fmla="*/ 6 h 75"/>
                    <a:gd name="T2" fmla="*/ 2637 w 2746"/>
                    <a:gd name="T3" fmla="*/ 17 h 75"/>
                    <a:gd name="T4" fmla="*/ 2572 w 2746"/>
                    <a:gd name="T5" fmla="*/ 34 h 75"/>
                    <a:gd name="T6" fmla="*/ 2507 w 2746"/>
                    <a:gd name="T7" fmla="*/ 47 h 75"/>
                    <a:gd name="T8" fmla="*/ 2442 w 2746"/>
                    <a:gd name="T9" fmla="*/ 61 h 75"/>
                    <a:gd name="T10" fmla="*/ 2377 w 2746"/>
                    <a:gd name="T11" fmla="*/ 71 h 75"/>
                    <a:gd name="T12" fmla="*/ 2312 w 2746"/>
                    <a:gd name="T13" fmla="*/ 75 h 75"/>
                    <a:gd name="T14" fmla="*/ 2247 w 2746"/>
                    <a:gd name="T15" fmla="*/ 75 h 75"/>
                    <a:gd name="T16" fmla="*/ 2182 w 2746"/>
                    <a:gd name="T17" fmla="*/ 75 h 75"/>
                    <a:gd name="T18" fmla="*/ 2118 w 2746"/>
                    <a:gd name="T19" fmla="*/ 75 h 75"/>
                    <a:gd name="T20" fmla="*/ 2053 w 2746"/>
                    <a:gd name="T21" fmla="*/ 75 h 75"/>
                    <a:gd name="T22" fmla="*/ 1988 w 2746"/>
                    <a:gd name="T23" fmla="*/ 75 h 75"/>
                    <a:gd name="T24" fmla="*/ 1923 w 2746"/>
                    <a:gd name="T25" fmla="*/ 75 h 75"/>
                    <a:gd name="T26" fmla="*/ 1858 w 2746"/>
                    <a:gd name="T27" fmla="*/ 75 h 75"/>
                    <a:gd name="T28" fmla="*/ 1793 w 2746"/>
                    <a:gd name="T29" fmla="*/ 75 h 75"/>
                    <a:gd name="T30" fmla="*/ 1728 w 2746"/>
                    <a:gd name="T31" fmla="*/ 75 h 75"/>
                    <a:gd name="T32" fmla="*/ 1663 w 2746"/>
                    <a:gd name="T33" fmla="*/ 75 h 75"/>
                    <a:gd name="T34" fmla="*/ 1598 w 2746"/>
                    <a:gd name="T35" fmla="*/ 75 h 75"/>
                    <a:gd name="T36" fmla="*/ 1533 w 2746"/>
                    <a:gd name="T37" fmla="*/ 75 h 75"/>
                    <a:gd name="T38" fmla="*/ 1469 w 2746"/>
                    <a:gd name="T39" fmla="*/ 75 h 75"/>
                    <a:gd name="T40" fmla="*/ 1404 w 2746"/>
                    <a:gd name="T41" fmla="*/ 75 h 75"/>
                    <a:gd name="T42" fmla="*/ 1339 w 2746"/>
                    <a:gd name="T43" fmla="*/ 75 h 75"/>
                    <a:gd name="T44" fmla="*/ 1274 w 2746"/>
                    <a:gd name="T45" fmla="*/ 75 h 75"/>
                    <a:gd name="T46" fmla="*/ 1209 w 2746"/>
                    <a:gd name="T47" fmla="*/ 75 h 75"/>
                    <a:gd name="T48" fmla="*/ 1144 w 2746"/>
                    <a:gd name="T49" fmla="*/ 75 h 75"/>
                    <a:gd name="T50" fmla="*/ 1079 w 2746"/>
                    <a:gd name="T51" fmla="*/ 75 h 75"/>
                    <a:gd name="T52" fmla="*/ 1014 w 2746"/>
                    <a:gd name="T53" fmla="*/ 75 h 75"/>
                    <a:gd name="T54" fmla="*/ 949 w 2746"/>
                    <a:gd name="T55" fmla="*/ 75 h 75"/>
                    <a:gd name="T56" fmla="*/ 884 w 2746"/>
                    <a:gd name="T57" fmla="*/ 75 h 75"/>
                    <a:gd name="T58" fmla="*/ 819 w 2746"/>
                    <a:gd name="T59" fmla="*/ 75 h 75"/>
                    <a:gd name="T60" fmla="*/ 755 w 2746"/>
                    <a:gd name="T61" fmla="*/ 75 h 75"/>
                    <a:gd name="T62" fmla="*/ 690 w 2746"/>
                    <a:gd name="T63" fmla="*/ 75 h 75"/>
                    <a:gd name="T64" fmla="*/ 625 w 2746"/>
                    <a:gd name="T65" fmla="*/ 75 h 75"/>
                    <a:gd name="T66" fmla="*/ 560 w 2746"/>
                    <a:gd name="T67" fmla="*/ 75 h 75"/>
                    <a:gd name="T68" fmla="*/ 495 w 2746"/>
                    <a:gd name="T69" fmla="*/ 75 h 75"/>
                    <a:gd name="T70" fmla="*/ 430 w 2746"/>
                    <a:gd name="T71" fmla="*/ 75 h 75"/>
                    <a:gd name="T72" fmla="*/ 365 w 2746"/>
                    <a:gd name="T73" fmla="*/ 75 h 75"/>
                    <a:gd name="T74" fmla="*/ 300 w 2746"/>
                    <a:gd name="T75" fmla="*/ 75 h 75"/>
                    <a:gd name="T76" fmla="*/ 235 w 2746"/>
                    <a:gd name="T77" fmla="*/ 75 h 75"/>
                    <a:gd name="T78" fmla="*/ 170 w 2746"/>
                    <a:gd name="T79" fmla="*/ 75 h 75"/>
                    <a:gd name="T80" fmla="*/ 106 w 2746"/>
                    <a:gd name="T81" fmla="*/ 75 h 75"/>
                    <a:gd name="T82" fmla="*/ 41 w 2746"/>
                    <a:gd name="T83" fmla="*/ 75 h 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46"/>
                    <a:gd name="T127" fmla="*/ 0 h 75"/>
                    <a:gd name="T128" fmla="*/ 2746 w 2746"/>
                    <a:gd name="T129" fmla="*/ 75 h 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46" h="75">
                      <a:moveTo>
                        <a:pt x="2746" y="0"/>
                      </a:moveTo>
                      <a:lnTo>
                        <a:pt x="2722" y="3"/>
                      </a:lnTo>
                      <a:lnTo>
                        <a:pt x="2702" y="6"/>
                      </a:lnTo>
                      <a:lnTo>
                        <a:pt x="2681" y="10"/>
                      </a:lnTo>
                      <a:lnTo>
                        <a:pt x="2657" y="13"/>
                      </a:lnTo>
                      <a:lnTo>
                        <a:pt x="2637" y="17"/>
                      </a:lnTo>
                      <a:lnTo>
                        <a:pt x="2616" y="23"/>
                      </a:lnTo>
                      <a:lnTo>
                        <a:pt x="2592" y="27"/>
                      </a:lnTo>
                      <a:lnTo>
                        <a:pt x="2572" y="34"/>
                      </a:lnTo>
                      <a:lnTo>
                        <a:pt x="2551" y="37"/>
                      </a:lnTo>
                      <a:lnTo>
                        <a:pt x="2528" y="44"/>
                      </a:lnTo>
                      <a:lnTo>
                        <a:pt x="2507" y="47"/>
                      </a:lnTo>
                      <a:lnTo>
                        <a:pt x="2487" y="51"/>
                      </a:lnTo>
                      <a:lnTo>
                        <a:pt x="2463" y="58"/>
                      </a:lnTo>
                      <a:lnTo>
                        <a:pt x="2442" y="61"/>
                      </a:lnTo>
                      <a:lnTo>
                        <a:pt x="2422" y="64"/>
                      </a:lnTo>
                      <a:lnTo>
                        <a:pt x="2398" y="68"/>
                      </a:lnTo>
                      <a:lnTo>
                        <a:pt x="2377" y="71"/>
                      </a:lnTo>
                      <a:lnTo>
                        <a:pt x="2357" y="71"/>
                      </a:lnTo>
                      <a:lnTo>
                        <a:pt x="2333" y="71"/>
                      </a:lnTo>
                      <a:lnTo>
                        <a:pt x="2312" y="75"/>
                      </a:lnTo>
                      <a:lnTo>
                        <a:pt x="2292" y="75"/>
                      </a:lnTo>
                      <a:lnTo>
                        <a:pt x="2268" y="75"/>
                      </a:lnTo>
                      <a:lnTo>
                        <a:pt x="2247" y="75"/>
                      </a:lnTo>
                      <a:lnTo>
                        <a:pt x="2227" y="75"/>
                      </a:lnTo>
                      <a:lnTo>
                        <a:pt x="2203" y="75"/>
                      </a:lnTo>
                      <a:lnTo>
                        <a:pt x="2182" y="75"/>
                      </a:lnTo>
                      <a:lnTo>
                        <a:pt x="2162" y="75"/>
                      </a:lnTo>
                      <a:lnTo>
                        <a:pt x="2138" y="75"/>
                      </a:lnTo>
                      <a:lnTo>
                        <a:pt x="2118" y="75"/>
                      </a:lnTo>
                      <a:lnTo>
                        <a:pt x="2097" y="75"/>
                      </a:lnTo>
                      <a:lnTo>
                        <a:pt x="2073" y="75"/>
                      </a:lnTo>
                      <a:lnTo>
                        <a:pt x="2053" y="75"/>
                      </a:lnTo>
                      <a:lnTo>
                        <a:pt x="2032" y="75"/>
                      </a:lnTo>
                      <a:lnTo>
                        <a:pt x="2008" y="75"/>
                      </a:lnTo>
                      <a:lnTo>
                        <a:pt x="1988" y="75"/>
                      </a:lnTo>
                      <a:lnTo>
                        <a:pt x="1967" y="75"/>
                      </a:lnTo>
                      <a:lnTo>
                        <a:pt x="1943" y="75"/>
                      </a:lnTo>
                      <a:lnTo>
                        <a:pt x="1923" y="75"/>
                      </a:lnTo>
                      <a:lnTo>
                        <a:pt x="1902" y="75"/>
                      </a:lnTo>
                      <a:lnTo>
                        <a:pt x="1878" y="75"/>
                      </a:lnTo>
                      <a:lnTo>
                        <a:pt x="1858" y="75"/>
                      </a:lnTo>
                      <a:lnTo>
                        <a:pt x="1837" y="75"/>
                      </a:lnTo>
                      <a:lnTo>
                        <a:pt x="1814" y="75"/>
                      </a:lnTo>
                      <a:lnTo>
                        <a:pt x="1793" y="75"/>
                      </a:lnTo>
                      <a:lnTo>
                        <a:pt x="1773" y="75"/>
                      </a:lnTo>
                      <a:lnTo>
                        <a:pt x="1749" y="75"/>
                      </a:lnTo>
                      <a:lnTo>
                        <a:pt x="1728" y="75"/>
                      </a:lnTo>
                      <a:lnTo>
                        <a:pt x="1708" y="75"/>
                      </a:lnTo>
                      <a:lnTo>
                        <a:pt x="1684" y="75"/>
                      </a:lnTo>
                      <a:lnTo>
                        <a:pt x="1663" y="75"/>
                      </a:lnTo>
                      <a:lnTo>
                        <a:pt x="1643" y="75"/>
                      </a:lnTo>
                      <a:lnTo>
                        <a:pt x="1619" y="75"/>
                      </a:lnTo>
                      <a:lnTo>
                        <a:pt x="1598" y="75"/>
                      </a:lnTo>
                      <a:lnTo>
                        <a:pt x="1578" y="75"/>
                      </a:lnTo>
                      <a:lnTo>
                        <a:pt x="1554" y="75"/>
                      </a:lnTo>
                      <a:lnTo>
                        <a:pt x="1533" y="75"/>
                      </a:lnTo>
                      <a:lnTo>
                        <a:pt x="1513" y="75"/>
                      </a:lnTo>
                      <a:lnTo>
                        <a:pt x="1489" y="75"/>
                      </a:lnTo>
                      <a:lnTo>
                        <a:pt x="1469" y="75"/>
                      </a:lnTo>
                      <a:lnTo>
                        <a:pt x="1448" y="75"/>
                      </a:lnTo>
                      <a:lnTo>
                        <a:pt x="1424" y="75"/>
                      </a:lnTo>
                      <a:lnTo>
                        <a:pt x="1404" y="75"/>
                      </a:lnTo>
                      <a:lnTo>
                        <a:pt x="1383" y="75"/>
                      </a:lnTo>
                      <a:lnTo>
                        <a:pt x="1359" y="75"/>
                      </a:lnTo>
                      <a:lnTo>
                        <a:pt x="1339" y="75"/>
                      </a:lnTo>
                      <a:lnTo>
                        <a:pt x="1318" y="75"/>
                      </a:lnTo>
                      <a:lnTo>
                        <a:pt x="1294" y="75"/>
                      </a:lnTo>
                      <a:lnTo>
                        <a:pt x="1274" y="75"/>
                      </a:lnTo>
                      <a:lnTo>
                        <a:pt x="1253" y="75"/>
                      </a:lnTo>
                      <a:lnTo>
                        <a:pt x="1229" y="75"/>
                      </a:lnTo>
                      <a:lnTo>
                        <a:pt x="1209" y="75"/>
                      </a:lnTo>
                      <a:lnTo>
                        <a:pt x="1188" y="75"/>
                      </a:lnTo>
                      <a:lnTo>
                        <a:pt x="1165" y="75"/>
                      </a:lnTo>
                      <a:lnTo>
                        <a:pt x="1144" y="75"/>
                      </a:lnTo>
                      <a:lnTo>
                        <a:pt x="1124" y="75"/>
                      </a:lnTo>
                      <a:lnTo>
                        <a:pt x="1100" y="75"/>
                      </a:lnTo>
                      <a:lnTo>
                        <a:pt x="1079" y="75"/>
                      </a:lnTo>
                      <a:lnTo>
                        <a:pt x="1059" y="75"/>
                      </a:lnTo>
                      <a:lnTo>
                        <a:pt x="1035" y="75"/>
                      </a:lnTo>
                      <a:lnTo>
                        <a:pt x="1014" y="75"/>
                      </a:lnTo>
                      <a:lnTo>
                        <a:pt x="994" y="75"/>
                      </a:lnTo>
                      <a:lnTo>
                        <a:pt x="970" y="75"/>
                      </a:lnTo>
                      <a:lnTo>
                        <a:pt x="949" y="75"/>
                      </a:lnTo>
                      <a:lnTo>
                        <a:pt x="929" y="75"/>
                      </a:lnTo>
                      <a:lnTo>
                        <a:pt x="908" y="75"/>
                      </a:lnTo>
                      <a:lnTo>
                        <a:pt x="884" y="75"/>
                      </a:lnTo>
                      <a:lnTo>
                        <a:pt x="864" y="75"/>
                      </a:lnTo>
                      <a:lnTo>
                        <a:pt x="843" y="75"/>
                      </a:lnTo>
                      <a:lnTo>
                        <a:pt x="819" y="75"/>
                      </a:lnTo>
                      <a:lnTo>
                        <a:pt x="799" y="75"/>
                      </a:lnTo>
                      <a:lnTo>
                        <a:pt x="778" y="75"/>
                      </a:lnTo>
                      <a:lnTo>
                        <a:pt x="755" y="75"/>
                      </a:lnTo>
                      <a:lnTo>
                        <a:pt x="734" y="75"/>
                      </a:lnTo>
                      <a:lnTo>
                        <a:pt x="714" y="75"/>
                      </a:lnTo>
                      <a:lnTo>
                        <a:pt x="690" y="75"/>
                      </a:lnTo>
                      <a:lnTo>
                        <a:pt x="669" y="75"/>
                      </a:lnTo>
                      <a:lnTo>
                        <a:pt x="649" y="75"/>
                      </a:lnTo>
                      <a:lnTo>
                        <a:pt x="625" y="75"/>
                      </a:lnTo>
                      <a:lnTo>
                        <a:pt x="604" y="75"/>
                      </a:lnTo>
                      <a:lnTo>
                        <a:pt x="584" y="75"/>
                      </a:lnTo>
                      <a:lnTo>
                        <a:pt x="560" y="75"/>
                      </a:lnTo>
                      <a:lnTo>
                        <a:pt x="539" y="75"/>
                      </a:lnTo>
                      <a:lnTo>
                        <a:pt x="519" y="75"/>
                      </a:lnTo>
                      <a:lnTo>
                        <a:pt x="495" y="75"/>
                      </a:lnTo>
                      <a:lnTo>
                        <a:pt x="474" y="75"/>
                      </a:lnTo>
                      <a:lnTo>
                        <a:pt x="454" y="75"/>
                      </a:lnTo>
                      <a:lnTo>
                        <a:pt x="430" y="75"/>
                      </a:lnTo>
                      <a:lnTo>
                        <a:pt x="410" y="75"/>
                      </a:lnTo>
                      <a:lnTo>
                        <a:pt x="389" y="75"/>
                      </a:lnTo>
                      <a:lnTo>
                        <a:pt x="365" y="75"/>
                      </a:lnTo>
                      <a:lnTo>
                        <a:pt x="345" y="75"/>
                      </a:lnTo>
                      <a:lnTo>
                        <a:pt x="324" y="75"/>
                      </a:lnTo>
                      <a:lnTo>
                        <a:pt x="300" y="75"/>
                      </a:lnTo>
                      <a:lnTo>
                        <a:pt x="280" y="75"/>
                      </a:lnTo>
                      <a:lnTo>
                        <a:pt x="259" y="75"/>
                      </a:lnTo>
                      <a:lnTo>
                        <a:pt x="235" y="75"/>
                      </a:lnTo>
                      <a:lnTo>
                        <a:pt x="215" y="75"/>
                      </a:lnTo>
                      <a:lnTo>
                        <a:pt x="194" y="75"/>
                      </a:lnTo>
                      <a:lnTo>
                        <a:pt x="170" y="75"/>
                      </a:lnTo>
                      <a:lnTo>
                        <a:pt x="150" y="75"/>
                      </a:lnTo>
                      <a:lnTo>
                        <a:pt x="129" y="75"/>
                      </a:lnTo>
                      <a:lnTo>
                        <a:pt x="106" y="75"/>
                      </a:lnTo>
                      <a:lnTo>
                        <a:pt x="85" y="75"/>
                      </a:lnTo>
                      <a:lnTo>
                        <a:pt x="65" y="75"/>
                      </a:lnTo>
                      <a:lnTo>
                        <a:pt x="41" y="75"/>
                      </a:lnTo>
                      <a:lnTo>
                        <a:pt x="20" y="75"/>
                      </a:lnTo>
                      <a:lnTo>
                        <a:pt x="0" y="75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Freeform 124"/>
                <p:cNvSpPr>
                  <a:spLocks/>
                </p:cNvSpPr>
                <p:nvPr/>
              </p:nvSpPr>
              <p:spPr bwMode="auto">
                <a:xfrm>
                  <a:off x="168275" y="5297488"/>
                  <a:ext cx="179388" cy="1588"/>
                </a:xfrm>
                <a:custGeom>
                  <a:avLst/>
                  <a:gdLst>
                    <a:gd name="T0" fmla="*/ 113 w 113"/>
                    <a:gd name="T1" fmla="*/ 0 h 1588"/>
                    <a:gd name="T2" fmla="*/ 89 w 113"/>
                    <a:gd name="T3" fmla="*/ 0 h 1588"/>
                    <a:gd name="T4" fmla="*/ 68 w 113"/>
                    <a:gd name="T5" fmla="*/ 0 h 1588"/>
                    <a:gd name="T6" fmla="*/ 48 w 113"/>
                    <a:gd name="T7" fmla="*/ 0 h 1588"/>
                    <a:gd name="T8" fmla="*/ 24 w 113"/>
                    <a:gd name="T9" fmla="*/ 0 h 1588"/>
                    <a:gd name="T10" fmla="*/ 3 w 113"/>
                    <a:gd name="T11" fmla="*/ 0 h 1588"/>
                    <a:gd name="T12" fmla="*/ 0 w 113"/>
                    <a:gd name="T13" fmla="*/ 0 h 15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1588"/>
                    <a:gd name="T23" fmla="*/ 113 w 113"/>
                    <a:gd name="T24" fmla="*/ 1588 h 15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1588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0"/>
                      </a:lnTo>
                      <a:lnTo>
                        <a:pt x="48" y="0"/>
                      </a:lnTo>
                      <a:lnTo>
                        <a:pt x="24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1" name="Group 147"/>
              <p:cNvGrpSpPr>
                <a:grpSpLocks/>
              </p:cNvGrpSpPr>
              <p:nvPr/>
            </p:nvGrpSpPr>
            <p:grpSpPr bwMode="auto">
              <a:xfrm>
                <a:off x="168275" y="3811588"/>
                <a:ext cx="8872538" cy="830263"/>
                <a:chOff x="168275" y="3811588"/>
                <a:chExt cx="8872538" cy="830263"/>
              </a:xfrm>
            </p:grpSpPr>
            <p:sp>
              <p:nvSpPr>
                <p:cNvPr id="44" name="Freeform 125"/>
                <p:cNvSpPr>
                  <a:spLocks/>
                </p:cNvSpPr>
                <p:nvPr/>
              </p:nvSpPr>
              <p:spPr bwMode="auto">
                <a:xfrm>
                  <a:off x="4706938" y="3811588"/>
                  <a:ext cx="4333875" cy="828675"/>
                </a:xfrm>
                <a:custGeom>
                  <a:avLst/>
                  <a:gdLst>
                    <a:gd name="T0" fmla="*/ 2702 w 2730"/>
                    <a:gd name="T1" fmla="*/ 522 h 522"/>
                    <a:gd name="T2" fmla="*/ 2637 w 2730"/>
                    <a:gd name="T3" fmla="*/ 519 h 522"/>
                    <a:gd name="T4" fmla="*/ 2572 w 2730"/>
                    <a:gd name="T5" fmla="*/ 516 h 522"/>
                    <a:gd name="T6" fmla="*/ 2508 w 2730"/>
                    <a:gd name="T7" fmla="*/ 509 h 522"/>
                    <a:gd name="T8" fmla="*/ 2443 w 2730"/>
                    <a:gd name="T9" fmla="*/ 495 h 522"/>
                    <a:gd name="T10" fmla="*/ 2378 w 2730"/>
                    <a:gd name="T11" fmla="*/ 468 h 522"/>
                    <a:gd name="T12" fmla="*/ 2313 w 2730"/>
                    <a:gd name="T13" fmla="*/ 417 h 522"/>
                    <a:gd name="T14" fmla="*/ 2248 w 2730"/>
                    <a:gd name="T15" fmla="*/ 362 h 522"/>
                    <a:gd name="T16" fmla="*/ 2183 w 2730"/>
                    <a:gd name="T17" fmla="*/ 335 h 522"/>
                    <a:gd name="T18" fmla="*/ 2118 w 2730"/>
                    <a:gd name="T19" fmla="*/ 341 h 522"/>
                    <a:gd name="T20" fmla="*/ 2053 w 2730"/>
                    <a:gd name="T21" fmla="*/ 382 h 522"/>
                    <a:gd name="T22" fmla="*/ 1988 w 2730"/>
                    <a:gd name="T23" fmla="*/ 437 h 522"/>
                    <a:gd name="T24" fmla="*/ 1923 w 2730"/>
                    <a:gd name="T25" fmla="*/ 488 h 522"/>
                    <a:gd name="T26" fmla="*/ 1858 w 2730"/>
                    <a:gd name="T27" fmla="*/ 519 h 522"/>
                    <a:gd name="T28" fmla="*/ 1794 w 2730"/>
                    <a:gd name="T29" fmla="*/ 519 h 522"/>
                    <a:gd name="T30" fmla="*/ 1729 w 2730"/>
                    <a:gd name="T31" fmla="*/ 485 h 522"/>
                    <a:gd name="T32" fmla="*/ 1664 w 2730"/>
                    <a:gd name="T33" fmla="*/ 430 h 522"/>
                    <a:gd name="T34" fmla="*/ 1599 w 2730"/>
                    <a:gd name="T35" fmla="*/ 372 h 522"/>
                    <a:gd name="T36" fmla="*/ 1534 w 2730"/>
                    <a:gd name="T37" fmla="*/ 331 h 522"/>
                    <a:gd name="T38" fmla="*/ 1469 w 2730"/>
                    <a:gd name="T39" fmla="*/ 317 h 522"/>
                    <a:gd name="T40" fmla="*/ 1404 w 2730"/>
                    <a:gd name="T41" fmla="*/ 335 h 522"/>
                    <a:gd name="T42" fmla="*/ 1339 w 2730"/>
                    <a:gd name="T43" fmla="*/ 379 h 522"/>
                    <a:gd name="T44" fmla="*/ 1274 w 2730"/>
                    <a:gd name="T45" fmla="*/ 437 h 522"/>
                    <a:gd name="T46" fmla="*/ 1209 w 2730"/>
                    <a:gd name="T47" fmla="*/ 488 h 522"/>
                    <a:gd name="T48" fmla="*/ 1145 w 2730"/>
                    <a:gd name="T49" fmla="*/ 516 h 522"/>
                    <a:gd name="T50" fmla="*/ 1080 w 2730"/>
                    <a:gd name="T51" fmla="*/ 522 h 522"/>
                    <a:gd name="T52" fmla="*/ 1015 w 2730"/>
                    <a:gd name="T53" fmla="*/ 509 h 522"/>
                    <a:gd name="T54" fmla="*/ 950 w 2730"/>
                    <a:gd name="T55" fmla="*/ 461 h 522"/>
                    <a:gd name="T56" fmla="*/ 885 w 2730"/>
                    <a:gd name="T57" fmla="*/ 362 h 522"/>
                    <a:gd name="T58" fmla="*/ 820 w 2730"/>
                    <a:gd name="T59" fmla="*/ 239 h 522"/>
                    <a:gd name="T60" fmla="*/ 755 w 2730"/>
                    <a:gd name="T61" fmla="*/ 130 h 522"/>
                    <a:gd name="T62" fmla="*/ 690 w 2730"/>
                    <a:gd name="T63" fmla="*/ 54 h 522"/>
                    <a:gd name="T64" fmla="*/ 625 w 2730"/>
                    <a:gd name="T65" fmla="*/ 34 h 522"/>
                    <a:gd name="T66" fmla="*/ 560 w 2730"/>
                    <a:gd name="T67" fmla="*/ 71 h 522"/>
                    <a:gd name="T68" fmla="*/ 495 w 2730"/>
                    <a:gd name="T69" fmla="*/ 153 h 522"/>
                    <a:gd name="T70" fmla="*/ 431 w 2730"/>
                    <a:gd name="T71" fmla="*/ 266 h 522"/>
                    <a:gd name="T72" fmla="*/ 366 w 2730"/>
                    <a:gd name="T73" fmla="*/ 331 h 522"/>
                    <a:gd name="T74" fmla="*/ 301 w 2730"/>
                    <a:gd name="T75" fmla="*/ 314 h 522"/>
                    <a:gd name="T76" fmla="*/ 236 w 2730"/>
                    <a:gd name="T77" fmla="*/ 215 h 522"/>
                    <a:gd name="T78" fmla="*/ 171 w 2730"/>
                    <a:gd name="T79" fmla="*/ 109 h 522"/>
                    <a:gd name="T80" fmla="*/ 106 w 2730"/>
                    <a:gd name="T81" fmla="*/ 34 h 522"/>
                    <a:gd name="T82" fmla="*/ 41 w 2730"/>
                    <a:gd name="T83" fmla="*/ 0 h 5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30"/>
                    <a:gd name="T127" fmla="*/ 0 h 522"/>
                    <a:gd name="T128" fmla="*/ 2730 w 2730"/>
                    <a:gd name="T129" fmla="*/ 522 h 5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30" h="522">
                      <a:moveTo>
                        <a:pt x="2730" y="522"/>
                      </a:moveTo>
                      <a:lnTo>
                        <a:pt x="2723" y="522"/>
                      </a:lnTo>
                      <a:lnTo>
                        <a:pt x="2702" y="522"/>
                      </a:lnTo>
                      <a:lnTo>
                        <a:pt x="2678" y="519"/>
                      </a:lnTo>
                      <a:lnTo>
                        <a:pt x="2658" y="519"/>
                      </a:lnTo>
                      <a:lnTo>
                        <a:pt x="2637" y="519"/>
                      </a:lnTo>
                      <a:lnTo>
                        <a:pt x="2613" y="516"/>
                      </a:lnTo>
                      <a:lnTo>
                        <a:pt x="2593" y="516"/>
                      </a:lnTo>
                      <a:lnTo>
                        <a:pt x="2572" y="516"/>
                      </a:lnTo>
                      <a:lnTo>
                        <a:pt x="2549" y="512"/>
                      </a:lnTo>
                      <a:lnTo>
                        <a:pt x="2528" y="512"/>
                      </a:lnTo>
                      <a:lnTo>
                        <a:pt x="2508" y="509"/>
                      </a:lnTo>
                      <a:lnTo>
                        <a:pt x="2484" y="505"/>
                      </a:lnTo>
                      <a:lnTo>
                        <a:pt x="2463" y="502"/>
                      </a:lnTo>
                      <a:lnTo>
                        <a:pt x="2443" y="495"/>
                      </a:lnTo>
                      <a:lnTo>
                        <a:pt x="2419" y="488"/>
                      </a:lnTo>
                      <a:lnTo>
                        <a:pt x="2398" y="481"/>
                      </a:lnTo>
                      <a:lnTo>
                        <a:pt x="2378" y="468"/>
                      </a:lnTo>
                      <a:lnTo>
                        <a:pt x="2354" y="454"/>
                      </a:lnTo>
                      <a:lnTo>
                        <a:pt x="2333" y="434"/>
                      </a:lnTo>
                      <a:lnTo>
                        <a:pt x="2313" y="417"/>
                      </a:lnTo>
                      <a:lnTo>
                        <a:pt x="2289" y="396"/>
                      </a:lnTo>
                      <a:lnTo>
                        <a:pt x="2268" y="379"/>
                      </a:lnTo>
                      <a:lnTo>
                        <a:pt x="2248" y="362"/>
                      </a:lnTo>
                      <a:lnTo>
                        <a:pt x="2224" y="352"/>
                      </a:lnTo>
                      <a:lnTo>
                        <a:pt x="2204" y="341"/>
                      </a:lnTo>
                      <a:lnTo>
                        <a:pt x="2183" y="335"/>
                      </a:lnTo>
                      <a:lnTo>
                        <a:pt x="2159" y="335"/>
                      </a:lnTo>
                      <a:lnTo>
                        <a:pt x="2139" y="338"/>
                      </a:lnTo>
                      <a:lnTo>
                        <a:pt x="2118" y="341"/>
                      </a:lnTo>
                      <a:lnTo>
                        <a:pt x="2094" y="352"/>
                      </a:lnTo>
                      <a:lnTo>
                        <a:pt x="2074" y="365"/>
                      </a:lnTo>
                      <a:lnTo>
                        <a:pt x="2053" y="382"/>
                      </a:lnTo>
                      <a:lnTo>
                        <a:pt x="2029" y="399"/>
                      </a:lnTo>
                      <a:lnTo>
                        <a:pt x="2009" y="417"/>
                      </a:lnTo>
                      <a:lnTo>
                        <a:pt x="1988" y="437"/>
                      </a:lnTo>
                      <a:lnTo>
                        <a:pt x="1968" y="454"/>
                      </a:lnTo>
                      <a:lnTo>
                        <a:pt x="1944" y="471"/>
                      </a:lnTo>
                      <a:lnTo>
                        <a:pt x="1923" y="488"/>
                      </a:lnTo>
                      <a:lnTo>
                        <a:pt x="1903" y="502"/>
                      </a:lnTo>
                      <a:lnTo>
                        <a:pt x="1879" y="512"/>
                      </a:lnTo>
                      <a:lnTo>
                        <a:pt x="1858" y="519"/>
                      </a:lnTo>
                      <a:lnTo>
                        <a:pt x="1838" y="522"/>
                      </a:lnTo>
                      <a:lnTo>
                        <a:pt x="1814" y="522"/>
                      </a:lnTo>
                      <a:lnTo>
                        <a:pt x="1794" y="519"/>
                      </a:lnTo>
                      <a:lnTo>
                        <a:pt x="1773" y="509"/>
                      </a:lnTo>
                      <a:lnTo>
                        <a:pt x="1749" y="498"/>
                      </a:lnTo>
                      <a:lnTo>
                        <a:pt x="1729" y="485"/>
                      </a:lnTo>
                      <a:lnTo>
                        <a:pt x="1708" y="468"/>
                      </a:lnTo>
                      <a:lnTo>
                        <a:pt x="1684" y="451"/>
                      </a:lnTo>
                      <a:lnTo>
                        <a:pt x="1664" y="430"/>
                      </a:lnTo>
                      <a:lnTo>
                        <a:pt x="1643" y="410"/>
                      </a:lnTo>
                      <a:lnTo>
                        <a:pt x="1619" y="393"/>
                      </a:lnTo>
                      <a:lnTo>
                        <a:pt x="1599" y="372"/>
                      </a:lnTo>
                      <a:lnTo>
                        <a:pt x="1578" y="355"/>
                      </a:lnTo>
                      <a:lnTo>
                        <a:pt x="1554" y="341"/>
                      </a:lnTo>
                      <a:lnTo>
                        <a:pt x="1534" y="331"/>
                      </a:lnTo>
                      <a:lnTo>
                        <a:pt x="1513" y="324"/>
                      </a:lnTo>
                      <a:lnTo>
                        <a:pt x="1490" y="317"/>
                      </a:lnTo>
                      <a:lnTo>
                        <a:pt x="1469" y="317"/>
                      </a:lnTo>
                      <a:lnTo>
                        <a:pt x="1449" y="321"/>
                      </a:lnTo>
                      <a:lnTo>
                        <a:pt x="1425" y="328"/>
                      </a:lnTo>
                      <a:lnTo>
                        <a:pt x="1404" y="335"/>
                      </a:lnTo>
                      <a:lnTo>
                        <a:pt x="1384" y="348"/>
                      </a:lnTo>
                      <a:lnTo>
                        <a:pt x="1360" y="362"/>
                      </a:lnTo>
                      <a:lnTo>
                        <a:pt x="1339" y="379"/>
                      </a:lnTo>
                      <a:lnTo>
                        <a:pt x="1319" y="399"/>
                      </a:lnTo>
                      <a:lnTo>
                        <a:pt x="1295" y="417"/>
                      </a:lnTo>
                      <a:lnTo>
                        <a:pt x="1274" y="437"/>
                      </a:lnTo>
                      <a:lnTo>
                        <a:pt x="1254" y="454"/>
                      </a:lnTo>
                      <a:lnTo>
                        <a:pt x="1230" y="471"/>
                      </a:lnTo>
                      <a:lnTo>
                        <a:pt x="1209" y="488"/>
                      </a:lnTo>
                      <a:lnTo>
                        <a:pt x="1189" y="502"/>
                      </a:lnTo>
                      <a:lnTo>
                        <a:pt x="1165" y="512"/>
                      </a:lnTo>
                      <a:lnTo>
                        <a:pt x="1145" y="516"/>
                      </a:lnTo>
                      <a:lnTo>
                        <a:pt x="1124" y="522"/>
                      </a:lnTo>
                      <a:lnTo>
                        <a:pt x="1100" y="522"/>
                      </a:lnTo>
                      <a:lnTo>
                        <a:pt x="1080" y="522"/>
                      </a:lnTo>
                      <a:lnTo>
                        <a:pt x="1059" y="519"/>
                      </a:lnTo>
                      <a:lnTo>
                        <a:pt x="1035" y="516"/>
                      </a:lnTo>
                      <a:lnTo>
                        <a:pt x="1015" y="509"/>
                      </a:lnTo>
                      <a:lnTo>
                        <a:pt x="994" y="498"/>
                      </a:lnTo>
                      <a:lnTo>
                        <a:pt x="970" y="481"/>
                      </a:lnTo>
                      <a:lnTo>
                        <a:pt x="950" y="461"/>
                      </a:lnTo>
                      <a:lnTo>
                        <a:pt x="929" y="434"/>
                      </a:lnTo>
                      <a:lnTo>
                        <a:pt x="905" y="399"/>
                      </a:lnTo>
                      <a:lnTo>
                        <a:pt x="885" y="362"/>
                      </a:lnTo>
                      <a:lnTo>
                        <a:pt x="864" y="321"/>
                      </a:lnTo>
                      <a:lnTo>
                        <a:pt x="841" y="280"/>
                      </a:lnTo>
                      <a:lnTo>
                        <a:pt x="820" y="239"/>
                      </a:lnTo>
                      <a:lnTo>
                        <a:pt x="800" y="201"/>
                      </a:lnTo>
                      <a:lnTo>
                        <a:pt x="776" y="164"/>
                      </a:lnTo>
                      <a:lnTo>
                        <a:pt x="755" y="130"/>
                      </a:lnTo>
                      <a:lnTo>
                        <a:pt x="735" y="99"/>
                      </a:lnTo>
                      <a:lnTo>
                        <a:pt x="711" y="71"/>
                      </a:lnTo>
                      <a:lnTo>
                        <a:pt x="690" y="54"/>
                      </a:lnTo>
                      <a:lnTo>
                        <a:pt x="670" y="41"/>
                      </a:lnTo>
                      <a:lnTo>
                        <a:pt x="646" y="34"/>
                      </a:lnTo>
                      <a:lnTo>
                        <a:pt x="625" y="34"/>
                      </a:lnTo>
                      <a:lnTo>
                        <a:pt x="605" y="37"/>
                      </a:lnTo>
                      <a:lnTo>
                        <a:pt x="581" y="51"/>
                      </a:lnTo>
                      <a:lnTo>
                        <a:pt x="560" y="71"/>
                      </a:lnTo>
                      <a:lnTo>
                        <a:pt x="540" y="92"/>
                      </a:lnTo>
                      <a:lnTo>
                        <a:pt x="516" y="123"/>
                      </a:lnTo>
                      <a:lnTo>
                        <a:pt x="495" y="153"/>
                      </a:lnTo>
                      <a:lnTo>
                        <a:pt x="475" y="191"/>
                      </a:lnTo>
                      <a:lnTo>
                        <a:pt x="451" y="229"/>
                      </a:lnTo>
                      <a:lnTo>
                        <a:pt x="431" y="266"/>
                      </a:lnTo>
                      <a:lnTo>
                        <a:pt x="410" y="300"/>
                      </a:lnTo>
                      <a:lnTo>
                        <a:pt x="386" y="321"/>
                      </a:lnTo>
                      <a:lnTo>
                        <a:pt x="366" y="331"/>
                      </a:lnTo>
                      <a:lnTo>
                        <a:pt x="345" y="335"/>
                      </a:lnTo>
                      <a:lnTo>
                        <a:pt x="321" y="328"/>
                      </a:lnTo>
                      <a:lnTo>
                        <a:pt x="301" y="314"/>
                      </a:lnTo>
                      <a:lnTo>
                        <a:pt x="280" y="290"/>
                      </a:lnTo>
                      <a:lnTo>
                        <a:pt x="256" y="256"/>
                      </a:lnTo>
                      <a:lnTo>
                        <a:pt x="236" y="215"/>
                      </a:lnTo>
                      <a:lnTo>
                        <a:pt x="215" y="177"/>
                      </a:lnTo>
                      <a:lnTo>
                        <a:pt x="191" y="143"/>
                      </a:lnTo>
                      <a:lnTo>
                        <a:pt x="171" y="109"/>
                      </a:lnTo>
                      <a:lnTo>
                        <a:pt x="150" y="78"/>
                      </a:lnTo>
                      <a:lnTo>
                        <a:pt x="127" y="54"/>
                      </a:lnTo>
                      <a:lnTo>
                        <a:pt x="106" y="34"/>
                      </a:lnTo>
                      <a:lnTo>
                        <a:pt x="86" y="17"/>
                      </a:lnTo>
                      <a:lnTo>
                        <a:pt x="65" y="7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28575">
                  <a:solidFill>
                    <a:srgbClr val="00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Freeform 126"/>
                <p:cNvSpPr>
                  <a:spLocks/>
                </p:cNvSpPr>
                <p:nvPr/>
              </p:nvSpPr>
              <p:spPr bwMode="auto">
                <a:xfrm>
                  <a:off x="347663" y="3816350"/>
                  <a:ext cx="4359275" cy="823913"/>
                </a:xfrm>
                <a:custGeom>
                  <a:avLst/>
                  <a:gdLst>
                    <a:gd name="T0" fmla="*/ 2702 w 2746"/>
                    <a:gd name="T1" fmla="*/ 28 h 519"/>
                    <a:gd name="T2" fmla="*/ 2637 w 2746"/>
                    <a:gd name="T3" fmla="*/ 99 h 519"/>
                    <a:gd name="T4" fmla="*/ 2572 w 2746"/>
                    <a:gd name="T5" fmla="*/ 198 h 519"/>
                    <a:gd name="T6" fmla="*/ 2507 w 2746"/>
                    <a:gd name="T7" fmla="*/ 308 h 519"/>
                    <a:gd name="T8" fmla="*/ 2442 w 2746"/>
                    <a:gd name="T9" fmla="*/ 407 h 519"/>
                    <a:gd name="T10" fmla="*/ 2377 w 2746"/>
                    <a:gd name="T11" fmla="*/ 472 h 519"/>
                    <a:gd name="T12" fmla="*/ 2312 w 2746"/>
                    <a:gd name="T13" fmla="*/ 499 h 519"/>
                    <a:gd name="T14" fmla="*/ 2247 w 2746"/>
                    <a:gd name="T15" fmla="*/ 509 h 519"/>
                    <a:gd name="T16" fmla="*/ 2182 w 2746"/>
                    <a:gd name="T17" fmla="*/ 516 h 519"/>
                    <a:gd name="T18" fmla="*/ 2118 w 2746"/>
                    <a:gd name="T19" fmla="*/ 516 h 519"/>
                    <a:gd name="T20" fmla="*/ 2053 w 2746"/>
                    <a:gd name="T21" fmla="*/ 516 h 519"/>
                    <a:gd name="T22" fmla="*/ 1988 w 2746"/>
                    <a:gd name="T23" fmla="*/ 516 h 519"/>
                    <a:gd name="T24" fmla="*/ 1923 w 2746"/>
                    <a:gd name="T25" fmla="*/ 516 h 519"/>
                    <a:gd name="T26" fmla="*/ 1858 w 2746"/>
                    <a:gd name="T27" fmla="*/ 516 h 519"/>
                    <a:gd name="T28" fmla="*/ 1793 w 2746"/>
                    <a:gd name="T29" fmla="*/ 516 h 519"/>
                    <a:gd name="T30" fmla="*/ 1728 w 2746"/>
                    <a:gd name="T31" fmla="*/ 516 h 519"/>
                    <a:gd name="T32" fmla="*/ 1663 w 2746"/>
                    <a:gd name="T33" fmla="*/ 516 h 519"/>
                    <a:gd name="T34" fmla="*/ 1598 w 2746"/>
                    <a:gd name="T35" fmla="*/ 519 h 519"/>
                    <a:gd name="T36" fmla="*/ 1533 w 2746"/>
                    <a:gd name="T37" fmla="*/ 519 h 519"/>
                    <a:gd name="T38" fmla="*/ 1469 w 2746"/>
                    <a:gd name="T39" fmla="*/ 519 h 519"/>
                    <a:gd name="T40" fmla="*/ 1404 w 2746"/>
                    <a:gd name="T41" fmla="*/ 519 h 519"/>
                    <a:gd name="T42" fmla="*/ 1339 w 2746"/>
                    <a:gd name="T43" fmla="*/ 519 h 519"/>
                    <a:gd name="T44" fmla="*/ 1274 w 2746"/>
                    <a:gd name="T45" fmla="*/ 519 h 519"/>
                    <a:gd name="T46" fmla="*/ 1209 w 2746"/>
                    <a:gd name="T47" fmla="*/ 519 h 519"/>
                    <a:gd name="T48" fmla="*/ 1144 w 2746"/>
                    <a:gd name="T49" fmla="*/ 519 h 519"/>
                    <a:gd name="T50" fmla="*/ 1079 w 2746"/>
                    <a:gd name="T51" fmla="*/ 519 h 519"/>
                    <a:gd name="T52" fmla="*/ 1014 w 2746"/>
                    <a:gd name="T53" fmla="*/ 519 h 519"/>
                    <a:gd name="T54" fmla="*/ 949 w 2746"/>
                    <a:gd name="T55" fmla="*/ 519 h 519"/>
                    <a:gd name="T56" fmla="*/ 884 w 2746"/>
                    <a:gd name="T57" fmla="*/ 519 h 519"/>
                    <a:gd name="T58" fmla="*/ 819 w 2746"/>
                    <a:gd name="T59" fmla="*/ 519 h 519"/>
                    <a:gd name="T60" fmla="*/ 755 w 2746"/>
                    <a:gd name="T61" fmla="*/ 519 h 519"/>
                    <a:gd name="T62" fmla="*/ 690 w 2746"/>
                    <a:gd name="T63" fmla="*/ 519 h 519"/>
                    <a:gd name="T64" fmla="*/ 625 w 2746"/>
                    <a:gd name="T65" fmla="*/ 519 h 519"/>
                    <a:gd name="T66" fmla="*/ 560 w 2746"/>
                    <a:gd name="T67" fmla="*/ 519 h 519"/>
                    <a:gd name="T68" fmla="*/ 495 w 2746"/>
                    <a:gd name="T69" fmla="*/ 519 h 519"/>
                    <a:gd name="T70" fmla="*/ 430 w 2746"/>
                    <a:gd name="T71" fmla="*/ 519 h 519"/>
                    <a:gd name="T72" fmla="*/ 365 w 2746"/>
                    <a:gd name="T73" fmla="*/ 519 h 519"/>
                    <a:gd name="T74" fmla="*/ 300 w 2746"/>
                    <a:gd name="T75" fmla="*/ 519 h 519"/>
                    <a:gd name="T76" fmla="*/ 235 w 2746"/>
                    <a:gd name="T77" fmla="*/ 519 h 519"/>
                    <a:gd name="T78" fmla="*/ 170 w 2746"/>
                    <a:gd name="T79" fmla="*/ 519 h 519"/>
                    <a:gd name="T80" fmla="*/ 106 w 2746"/>
                    <a:gd name="T81" fmla="*/ 519 h 519"/>
                    <a:gd name="T82" fmla="*/ 41 w 2746"/>
                    <a:gd name="T83" fmla="*/ 519 h 5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46"/>
                    <a:gd name="T127" fmla="*/ 0 h 519"/>
                    <a:gd name="T128" fmla="*/ 2746 w 2746"/>
                    <a:gd name="T129" fmla="*/ 519 h 5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46" h="519">
                      <a:moveTo>
                        <a:pt x="2746" y="0"/>
                      </a:moveTo>
                      <a:lnTo>
                        <a:pt x="2722" y="10"/>
                      </a:lnTo>
                      <a:lnTo>
                        <a:pt x="2702" y="28"/>
                      </a:lnTo>
                      <a:lnTo>
                        <a:pt x="2681" y="48"/>
                      </a:lnTo>
                      <a:lnTo>
                        <a:pt x="2657" y="72"/>
                      </a:lnTo>
                      <a:lnTo>
                        <a:pt x="2637" y="99"/>
                      </a:lnTo>
                      <a:lnTo>
                        <a:pt x="2616" y="130"/>
                      </a:lnTo>
                      <a:lnTo>
                        <a:pt x="2592" y="164"/>
                      </a:lnTo>
                      <a:lnTo>
                        <a:pt x="2572" y="198"/>
                      </a:lnTo>
                      <a:lnTo>
                        <a:pt x="2551" y="232"/>
                      </a:lnTo>
                      <a:lnTo>
                        <a:pt x="2528" y="270"/>
                      </a:lnTo>
                      <a:lnTo>
                        <a:pt x="2507" y="308"/>
                      </a:lnTo>
                      <a:lnTo>
                        <a:pt x="2487" y="342"/>
                      </a:lnTo>
                      <a:lnTo>
                        <a:pt x="2463" y="376"/>
                      </a:lnTo>
                      <a:lnTo>
                        <a:pt x="2442" y="407"/>
                      </a:lnTo>
                      <a:lnTo>
                        <a:pt x="2422" y="434"/>
                      </a:lnTo>
                      <a:lnTo>
                        <a:pt x="2398" y="458"/>
                      </a:lnTo>
                      <a:lnTo>
                        <a:pt x="2377" y="472"/>
                      </a:lnTo>
                      <a:lnTo>
                        <a:pt x="2357" y="485"/>
                      </a:lnTo>
                      <a:lnTo>
                        <a:pt x="2333" y="492"/>
                      </a:lnTo>
                      <a:lnTo>
                        <a:pt x="2312" y="499"/>
                      </a:lnTo>
                      <a:lnTo>
                        <a:pt x="2292" y="506"/>
                      </a:lnTo>
                      <a:lnTo>
                        <a:pt x="2268" y="509"/>
                      </a:lnTo>
                      <a:lnTo>
                        <a:pt x="2247" y="509"/>
                      </a:lnTo>
                      <a:lnTo>
                        <a:pt x="2227" y="513"/>
                      </a:lnTo>
                      <a:lnTo>
                        <a:pt x="2203" y="513"/>
                      </a:lnTo>
                      <a:lnTo>
                        <a:pt x="2182" y="516"/>
                      </a:lnTo>
                      <a:lnTo>
                        <a:pt x="2162" y="516"/>
                      </a:lnTo>
                      <a:lnTo>
                        <a:pt x="2138" y="516"/>
                      </a:lnTo>
                      <a:lnTo>
                        <a:pt x="2118" y="516"/>
                      </a:lnTo>
                      <a:lnTo>
                        <a:pt x="2097" y="516"/>
                      </a:lnTo>
                      <a:lnTo>
                        <a:pt x="2073" y="516"/>
                      </a:lnTo>
                      <a:lnTo>
                        <a:pt x="2053" y="516"/>
                      </a:lnTo>
                      <a:lnTo>
                        <a:pt x="2032" y="516"/>
                      </a:lnTo>
                      <a:lnTo>
                        <a:pt x="2008" y="516"/>
                      </a:lnTo>
                      <a:lnTo>
                        <a:pt x="1988" y="516"/>
                      </a:lnTo>
                      <a:lnTo>
                        <a:pt x="1967" y="516"/>
                      </a:lnTo>
                      <a:lnTo>
                        <a:pt x="1943" y="516"/>
                      </a:lnTo>
                      <a:lnTo>
                        <a:pt x="1923" y="516"/>
                      </a:lnTo>
                      <a:lnTo>
                        <a:pt x="1902" y="516"/>
                      </a:lnTo>
                      <a:lnTo>
                        <a:pt x="1878" y="516"/>
                      </a:lnTo>
                      <a:lnTo>
                        <a:pt x="1858" y="516"/>
                      </a:lnTo>
                      <a:lnTo>
                        <a:pt x="1837" y="516"/>
                      </a:lnTo>
                      <a:lnTo>
                        <a:pt x="1814" y="516"/>
                      </a:lnTo>
                      <a:lnTo>
                        <a:pt x="1793" y="516"/>
                      </a:lnTo>
                      <a:lnTo>
                        <a:pt x="1773" y="516"/>
                      </a:lnTo>
                      <a:lnTo>
                        <a:pt x="1749" y="516"/>
                      </a:lnTo>
                      <a:lnTo>
                        <a:pt x="1728" y="516"/>
                      </a:lnTo>
                      <a:lnTo>
                        <a:pt x="1708" y="516"/>
                      </a:lnTo>
                      <a:lnTo>
                        <a:pt x="1684" y="516"/>
                      </a:lnTo>
                      <a:lnTo>
                        <a:pt x="1663" y="516"/>
                      </a:lnTo>
                      <a:lnTo>
                        <a:pt x="1643" y="516"/>
                      </a:lnTo>
                      <a:lnTo>
                        <a:pt x="1619" y="519"/>
                      </a:lnTo>
                      <a:lnTo>
                        <a:pt x="1598" y="519"/>
                      </a:lnTo>
                      <a:lnTo>
                        <a:pt x="1578" y="519"/>
                      </a:lnTo>
                      <a:lnTo>
                        <a:pt x="1554" y="519"/>
                      </a:lnTo>
                      <a:lnTo>
                        <a:pt x="1533" y="519"/>
                      </a:lnTo>
                      <a:lnTo>
                        <a:pt x="1513" y="519"/>
                      </a:lnTo>
                      <a:lnTo>
                        <a:pt x="1489" y="519"/>
                      </a:lnTo>
                      <a:lnTo>
                        <a:pt x="1469" y="519"/>
                      </a:lnTo>
                      <a:lnTo>
                        <a:pt x="1448" y="519"/>
                      </a:lnTo>
                      <a:lnTo>
                        <a:pt x="1424" y="519"/>
                      </a:lnTo>
                      <a:lnTo>
                        <a:pt x="1404" y="519"/>
                      </a:lnTo>
                      <a:lnTo>
                        <a:pt x="1383" y="519"/>
                      </a:lnTo>
                      <a:lnTo>
                        <a:pt x="1359" y="519"/>
                      </a:lnTo>
                      <a:lnTo>
                        <a:pt x="1339" y="519"/>
                      </a:lnTo>
                      <a:lnTo>
                        <a:pt x="1318" y="519"/>
                      </a:lnTo>
                      <a:lnTo>
                        <a:pt x="1294" y="519"/>
                      </a:lnTo>
                      <a:lnTo>
                        <a:pt x="1274" y="519"/>
                      </a:lnTo>
                      <a:lnTo>
                        <a:pt x="1253" y="519"/>
                      </a:lnTo>
                      <a:lnTo>
                        <a:pt x="1229" y="519"/>
                      </a:lnTo>
                      <a:lnTo>
                        <a:pt x="1209" y="519"/>
                      </a:lnTo>
                      <a:lnTo>
                        <a:pt x="1188" y="519"/>
                      </a:lnTo>
                      <a:lnTo>
                        <a:pt x="1165" y="519"/>
                      </a:lnTo>
                      <a:lnTo>
                        <a:pt x="1144" y="519"/>
                      </a:lnTo>
                      <a:lnTo>
                        <a:pt x="1124" y="519"/>
                      </a:lnTo>
                      <a:lnTo>
                        <a:pt x="1100" y="519"/>
                      </a:lnTo>
                      <a:lnTo>
                        <a:pt x="1079" y="519"/>
                      </a:lnTo>
                      <a:lnTo>
                        <a:pt x="1059" y="519"/>
                      </a:lnTo>
                      <a:lnTo>
                        <a:pt x="1035" y="519"/>
                      </a:lnTo>
                      <a:lnTo>
                        <a:pt x="1014" y="519"/>
                      </a:lnTo>
                      <a:lnTo>
                        <a:pt x="994" y="519"/>
                      </a:lnTo>
                      <a:lnTo>
                        <a:pt x="970" y="519"/>
                      </a:lnTo>
                      <a:lnTo>
                        <a:pt x="949" y="519"/>
                      </a:lnTo>
                      <a:lnTo>
                        <a:pt x="929" y="519"/>
                      </a:lnTo>
                      <a:lnTo>
                        <a:pt x="908" y="519"/>
                      </a:lnTo>
                      <a:lnTo>
                        <a:pt x="884" y="519"/>
                      </a:lnTo>
                      <a:lnTo>
                        <a:pt x="864" y="519"/>
                      </a:lnTo>
                      <a:lnTo>
                        <a:pt x="843" y="519"/>
                      </a:lnTo>
                      <a:lnTo>
                        <a:pt x="819" y="519"/>
                      </a:lnTo>
                      <a:lnTo>
                        <a:pt x="799" y="519"/>
                      </a:lnTo>
                      <a:lnTo>
                        <a:pt x="778" y="519"/>
                      </a:lnTo>
                      <a:lnTo>
                        <a:pt x="755" y="519"/>
                      </a:lnTo>
                      <a:lnTo>
                        <a:pt x="734" y="519"/>
                      </a:lnTo>
                      <a:lnTo>
                        <a:pt x="714" y="519"/>
                      </a:lnTo>
                      <a:lnTo>
                        <a:pt x="690" y="519"/>
                      </a:lnTo>
                      <a:lnTo>
                        <a:pt x="669" y="519"/>
                      </a:lnTo>
                      <a:lnTo>
                        <a:pt x="649" y="519"/>
                      </a:lnTo>
                      <a:lnTo>
                        <a:pt x="625" y="519"/>
                      </a:lnTo>
                      <a:lnTo>
                        <a:pt x="604" y="519"/>
                      </a:lnTo>
                      <a:lnTo>
                        <a:pt x="584" y="519"/>
                      </a:lnTo>
                      <a:lnTo>
                        <a:pt x="560" y="519"/>
                      </a:lnTo>
                      <a:lnTo>
                        <a:pt x="539" y="519"/>
                      </a:lnTo>
                      <a:lnTo>
                        <a:pt x="519" y="519"/>
                      </a:lnTo>
                      <a:lnTo>
                        <a:pt x="495" y="519"/>
                      </a:lnTo>
                      <a:lnTo>
                        <a:pt x="474" y="519"/>
                      </a:lnTo>
                      <a:lnTo>
                        <a:pt x="454" y="519"/>
                      </a:lnTo>
                      <a:lnTo>
                        <a:pt x="430" y="519"/>
                      </a:lnTo>
                      <a:lnTo>
                        <a:pt x="410" y="519"/>
                      </a:lnTo>
                      <a:lnTo>
                        <a:pt x="389" y="519"/>
                      </a:lnTo>
                      <a:lnTo>
                        <a:pt x="365" y="519"/>
                      </a:lnTo>
                      <a:lnTo>
                        <a:pt x="345" y="519"/>
                      </a:lnTo>
                      <a:lnTo>
                        <a:pt x="324" y="519"/>
                      </a:lnTo>
                      <a:lnTo>
                        <a:pt x="300" y="519"/>
                      </a:lnTo>
                      <a:lnTo>
                        <a:pt x="280" y="519"/>
                      </a:lnTo>
                      <a:lnTo>
                        <a:pt x="259" y="519"/>
                      </a:lnTo>
                      <a:lnTo>
                        <a:pt x="235" y="519"/>
                      </a:lnTo>
                      <a:lnTo>
                        <a:pt x="215" y="519"/>
                      </a:lnTo>
                      <a:lnTo>
                        <a:pt x="194" y="519"/>
                      </a:lnTo>
                      <a:lnTo>
                        <a:pt x="170" y="519"/>
                      </a:lnTo>
                      <a:lnTo>
                        <a:pt x="150" y="519"/>
                      </a:lnTo>
                      <a:lnTo>
                        <a:pt x="129" y="519"/>
                      </a:lnTo>
                      <a:lnTo>
                        <a:pt x="106" y="519"/>
                      </a:lnTo>
                      <a:lnTo>
                        <a:pt x="85" y="519"/>
                      </a:lnTo>
                      <a:lnTo>
                        <a:pt x="65" y="519"/>
                      </a:lnTo>
                      <a:lnTo>
                        <a:pt x="41" y="519"/>
                      </a:lnTo>
                      <a:lnTo>
                        <a:pt x="20" y="519"/>
                      </a:lnTo>
                      <a:lnTo>
                        <a:pt x="0" y="519"/>
                      </a:lnTo>
                    </a:path>
                  </a:pathLst>
                </a:custGeom>
                <a:noFill/>
                <a:ln w="28575">
                  <a:solidFill>
                    <a:srgbClr val="00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Freeform 127"/>
                <p:cNvSpPr>
                  <a:spLocks/>
                </p:cNvSpPr>
                <p:nvPr/>
              </p:nvSpPr>
              <p:spPr bwMode="auto">
                <a:xfrm>
                  <a:off x="168275" y="4640263"/>
                  <a:ext cx="179388" cy="1588"/>
                </a:xfrm>
                <a:custGeom>
                  <a:avLst/>
                  <a:gdLst>
                    <a:gd name="T0" fmla="*/ 113 w 113"/>
                    <a:gd name="T1" fmla="*/ 0 h 1588"/>
                    <a:gd name="T2" fmla="*/ 89 w 113"/>
                    <a:gd name="T3" fmla="*/ 0 h 1588"/>
                    <a:gd name="T4" fmla="*/ 68 w 113"/>
                    <a:gd name="T5" fmla="*/ 0 h 1588"/>
                    <a:gd name="T6" fmla="*/ 48 w 113"/>
                    <a:gd name="T7" fmla="*/ 0 h 1588"/>
                    <a:gd name="T8" fmla="*/ 24 w 113"/>
                    <a:gd name="T9" fmla="*/ 0 h 1588"/>
                    <a:gd name="T10" fmla="*/ 3 w 113"/>
                    <a:gd name="T11" fmla="*/ 0 h 1588"/>
                    <a:gd name="T12" fmla="*/ 0 w 113"/>
                    <a:gd name="T13" fmla="*/ 0 h 15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1588"/>
                    <a:gd name="T23" fmla="*/ 113 w 113"/>
                    <a:gd name="T24" fmla="*/ 1588 h 15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1588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0"/>
                      </a:lnTo>
                      <a:lnTo>
                        <a:pt x="48" y="0"/>
                      </a:lnTo>
                      <a:lnTo>
                        <a:pt x="24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2" name="Group 146"/>
              <p:cNvGrpSpPr>
                <a:grpSpLocks/>
              </p:cNvGrpSpPr>
              <p:nvPr/>
            </p:nvGrpSpPr>
            <p:grpSpPr bwMode="auto">
              <a:xfrm>
                <a:off x="168275" y="2319338"/>
                <a:ext cx="8872538" cy="738188"/>
                <a:chOff x="168275" y="2319338"/>
                <a:chExt cx="8872538" cy="738188"/>
              </a:xfrm>
            </p:grpSpPr>
            <p:sp>
              <p:nvSpPr>
                <p:cNvPr id="41" name="Freeform 128"/>
                <p:cNvSpPr>
                  <a:spLocks/>
                </p:cNvSpPr>
                <p:nvPr/>
              </p:nvSpPr>
              <p:spPr bwMode="auto">
                <a:xfrm>
                  <a:off x="4706938" y="2905125"/>
                  <a:ext cx="4333875" cy="152400"/>
                </a:xfrm>
                <a:custGeom>
                  <a:avLst/>
                  <a:gdLst>
                    <a:gd name="T0" fmla="*/ 2702 w 2730"/>
                    <a:gd name="T1" fmla="*/ 96 h 96"/>
                    <a:gd name="T2" fmla="*/ 2637 w 2730"/>
                    <a:gd name="T3" fmla="*/ 96 h 96"/>
                    <a:gd name="T4" fmla="*/ 2572 w 2730"/>
                    <a:gd name="T5" fmla="*/ 96 h 96"/>
                    <a:gd name="T6" fmla="*/ 2508 w 2730"/>
                    <a:gd name="T7" fmla="*/ 96 h 96"/>
                    <a:gd name="T8" fmla="*/ 2443 w 2730"/>
                    <a:gd name="T9" fmla="*/ 96 h 96"/>
                    <a:gd name="T10" fmla="*/ 2378 w 2730"/>
                    <a:gd name="T11" fmla="*/ 96 h 96"/>
                    <a:gd name="T12" fmla="*/ 2313 w 2730"/>
                    <a:gd name="T13" fmla="*/ 93 h 96"/>
                    <a:gd name="T14" fmla="*/ 2248 w 2730"/>
                    <a:gd name="T15" fmla="*/ 93 h 96"/>
                    <a:gd name="T16" fmla="*/ 2183 w 2730"/>
                    <a:gd name="T17" fmla="*/ 93 h 96"/>
                    <a:gd name="T18" fmla="*/ 2118 w 2730"/>
                    <a:gd name="T19" fmla="*/ 93 h 96"/>
                    <a:gd name="T20" fmla="*/ 2053 w 2730"/>
                    <a:gd name="T21" fmla="*/ 96 h 96"/>
                    <a:gd name="T22" fmla="*/ 1988 w 2730"/>
                    <a:gd name="T23" fmla="*/ 96 h 96"/>
                    <a:gd name="T24" fmla="*/ 1923 w 2730"/>
                    <a:gd name="T25" fmla="*/ 96 h 96"/>
                    <a:gd name="T26" fmla="*/ 1858 w 2730"/>
                    <a:gd name="T27" fmla="*/ 96 h 96"/>
                    <a:gd name="T28" fmla="*/ 1794 w 2730"/>
                    <a:gd name="T29" fmla="*/ 96 h 96"/>
                    <a:gd name="T30" fmla="*/ 1729 w 2730"/>
                    <a:gd name="T31" fmla="*/ 96 h 96"/>
                    <a:gd name="T32" fmla="*/ 1664 w 2730"/>
                    <a:gd name="T33" fmla="*/ 93 h 96"/>
                    <a:gd name="T34" fmla="*/ 1599 w 2730"/>
                    <a:gd name="T35" fmla="*/ 93 h 96"/>
                    <a:gd name="T36" fmla="*/ 1534 w 2730"/>
                    <a:gd name="T37" fmla="*/ 93 h 96"/>
                    <a:gd name="T38" fmla="*/ 1469 w 2730"/>
                    <a:gd name="T39" fmla="*/ 93 h 96"/>
                    <a:gd name="T40" fmla="*/ 1404 w 2730"/>
                    <a:gd name="T41" fmla="*/ 96 h 96"/>
                    <a:gd name="T42" fmla="*/ 1339 w 2730"/>
                    <a:gd name="T43" fmla="*/ 96 h 96"/>
                    <a:gd name="T44" fmla="*/ 1274 w 2730"/>
                    <a:gd name="T45" fmla="*/ 96 h 96"/>
                    <a:gd name="T46" fmla="*/ 1209 w 2730"/>
                    <a:gd name="T47" fmla="*/ 96 h 96"/>
                    <a:gd name="T48" fmla="*/ 1145 w 2730"/>
                    <a:gd name="T49" fmla="*/ 96 h 96"/>
                    <a:gd name="T50" fmla="*/ 1080 w 2730"/>
                    <a:gd name="T51" fmla="*/ 93 h 96"/>
                    <a:gd name="T52" fmla="*/ 1015 w 2730"/>
                    <a:gd name="T53" fmla="*/ 89 h 96"/>
                    <a:gd name="T54" fmla="*/ 950 w 2730"/>
                    <a:gd name="T55" fmla="*/ 75 h 96"/>
                    <a:gd name="T56" fmla="*/ 885 w 2730"/>
                    <a:gd name="T57" fmla="*/ 48 h 96"/>
                    <a:gd name="T58" fmla="*/ 820 w 2730"/>
                    <a:gd name="T59" fmla="*/ 24 h 96"/>
                    <a:gd name="T60" fmla="*/ 755 w 2730"/>
                    <a:gd name="T61" fmla="*/ 4 h 96"/>
                    <a:gd name="T62" fmla="*/ 690 w 2730"/>
                    <a:gd name="T63" fmla="*/ 0 h 96"/>
                    <a:gd name="T64" fmla="*/ 625 w 2730"/>
                    <a:gd name="T65" fmla="*/ 11 h 96"/>
                    <a:gd name="T66" fmla="*/ 560 w 2730"/>
                    <a:gd name="T67" fmla="*/ 31 h 96"/>
                    <a:gd name="T68" fmla="*/ 495 w 2730"/>
                    <a:gd name="T69" fmla="*/ 58 h 96"/>
                    <a:gd name="T70" fmla="*/ 431 w 2730"/>
                    <a:gd name="T71" fmla="*/ 82 h 96"/>
                    <a:gd name="T72" fmla="*/ 366 w 2730"/>
                    <a:gd name="T73" fmla="*/ 96 h 96"/>
                    <a:gd name="T74" fmla="*/ 301 w 2730"/>
                    <a:gd name="T75" fmla="*/ 96 h 96"/>
                    <a:gd name="T76" fmla="*/ 236 w 2730"/>
                    <a:gd name="T77" fmla="*/ 89 h 96"/>
                    <a:gd name="T78" fmla="*/ 171 w 2730"/>
                    <a:gd name="T79" fmla="*/ 79 h 96"/>
                    <a:gd name="T80" fmla="*/ 106 w 2730"/>
                    <a:gd name="T81" fmla="*/ 62 h 96"/>
                    <a:gd name="T82" fmla="*/ 41 w 2730"/>
                    <a:gd name="T83" fmla="*/ 48 h 9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30"/>
                    <a:gd name="T127" fmla="*/ 0 h 96"/>
                    <a:gd name="T128" fmla="*/ 2730 w 2730"/>
                    <a:gd name="T129" fmla="*/ 96 h 9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30" h="96">
                      <a:moveTo>
                        <a:pt x="2730" y="96"/>
                      </a:moveTo>
                      <a:lnTo>
                        <a:pt x="2723" y="96"/>
                      </a:lnTo>
                      <a:lnTo>
                        <a:pt x="2702" y="96"/>
                      </a:lnTo>
                      <a:lnTo>
                        <a:pt x="2678" y="96"/>
                      </a:lnTo>
                      <a:lnTo>
                        <a:pt x="2658" y="96"/>
                      </a:lnTo>
                      <a:lnTo>
                        <a:pt x="2637" y="96"/>
                      </a:lnTo>
                      <a:lnTo>
                        <a:pt x="2613" y="96"/>
                      </a:lnTo>
                      <a:lnTo>
                        <a:pt x="2593" y="96"/>
                      </a:lnTo>
                      <a:lnTo>
                        <a:pt x="2572" y="96"/>
                      </a:lnTo>
                      <a:lnTo>
                        <a:pt x="2549" y="96"/>
                      </a:lnTo>
                      <a:lnTo>
                        <a:pt x="2528" y="96"/>
                      </a:lnTo>
                      <a:lnTo>
                        <a:pt x="2508" y="96"/>
                      </a:lnTo>
                      <a:lnTo>
                        <a:pt x="2484" y="96"/>
                      </a:lnTo>
                      <a:lnTo>
                        <a:pt x="2463" y="96"/>
                      </a:lnTo>
                      <a:lnTo>
                        <a:pt x="2443" y="96"/>
                      </a:lnTo>
                      <a:lnTo>
                        <a:pt x="2419" y="96"/>
                      </a:lnTo>
                      <a:lnTo>
                        <a:pt x="2398" y="96"/>
                      </a:lnTo>
                      <a:lnTo>
                        <a:pt x="2378" y="96"/>
                      </a:lnTo>
                      <a:lnTo>
                        <a:pt x="2354" y="96"/>
                      </a:lnTo>
                      <a:lnTo>
                        <a:pt x="2333" y="96"/>
                      </a:lnTo>
                      <a:lnTo>
                        <a:pt x="2313" y="93"/>
                      </a:lnTo>
                      <a:lnTo>
                        <a:pt x="2289" y="93"/>
                      </a:lnTo>
                      <a:lnTo>
                        <a:pt x="2268" y="93"/>
                      </a:lnTo>
                      <a:lnTo>
                        <a:pt x="2248" y="93"/>
                      </a:lnTo>
                      <a:lnTo>
                        <a:pt x="2224" y="93"/>
                      </a:lnTo>
                      <a:lnTo>
                        <a:pt x="2204" y="93"/>
                      </a:lnTo>
                      <a:lnTo>
                        <a:pt x="2183" y="93"/>
                      </a:lnTo>
                      <a:lnTo>
                        <a:pt x="2159" y="93"/>
                      </a:lnTo>
                      <a:lnTo>
                        <a:pt x="2139" y="93"/>
                      </a:lnTo>
                      <a:lnTo>
                        <a:pt x="2118" y="93"/>
                      </a:lnTo>
                      <a:lnTo>
                        <a:pt x="2094" y="93"/>
                      </a:lnTo>
                      <a:lnTo>
                        <a:pt x="2074" y="96"/>
                      </a:lnTo>
                      <a:lnTo>
                        <a:pt x="2053" y="96"/>
                      </a:lnTo>
                      <a:lnTo>
                        <a:pt x="2029" y="96"/>
                      </a:lnTo>
                      <a:lnTo>
                        <a:pt x="2009" y="96"/>
                      </a:lnTo>
                      <a:lnTo>
                        <a:pt x="1988" y="96"/>
                      </a:lnTo>
                      <a:lnTo>
                        <a:pt x="1968" y="96"/>
                      </a:lnTo>
                      <a:lnTo>
                        <a:pt x="1944" y="96"/>
                      </a:lnTo>
                      <a:lnTo>
                        <a:pt x="1923" y="96"/>
                      </a:lnTo>
                      <a:lnTo>
                        <a:pt x="1903" y="96"/>
                      </a:lnTo>
                      <a:lnTo>
                        <a:pt x="1879" y="96"/>
                      </a:lnTo>
                      <a:lnTo>
                        <a:pt x="1858" y="96"/>
                      </a:lnTo>
                      <a:lnTo>
                        <a:pt x="1838" y="96"/>
                      </a:lnTo>
                      <a:lnTo>
                        <a:pt x="1814" y="96"/>
                      </a:lnTo>
                      <a:lnTo>
                        <a:pt x="1794" y="96"/>
                      </a:lnTo>
                      <a:lnTo>
                        <a:pt x="1773" y="96"/>
                      </a:lnTo>
                      <a:lnTo>
                        <a:pt x="1749" y="96"/>
                      </a:lnTo>
                      <a:lnTo>
                        <a:pt x="1729" y="96"/>
                      </a:lnTo>
                      <a:lnTo>
                        <a:pt x="1708" y="96"/>
                      </a:lnTo>
                      <a:lnTo>
                        <a:pt x="1684" y="93"/>
                      </a:lnTo>
                      <a:lnTo>
                        <a:pt x="1664" y="93"/>
                      </a:lnTo>
                      <a:lnTo>
                        <a:pt x="1643" y="93"/>
                      </a:lnTo>
                      <a:lnTo>
                        <a:pt x="1619" y="93"/>
                      </a:lnTo>
                      <a:lnTo>
                        <a:pt x="1599" y="93"/>
                      </a:lnTo>
                      <a:lnTo>
                        <a:pt x="1578" y="93"/>
                      </a:lnTo>
                      <a:lnTo>
                        <a:pt x="1554" y="93"/>
                      </a:lnTo>
                      <a:lnTo>
                        <a:pt x="1534" y="93"/>
                      </a:lnTo>
                      <a:lnTo>
                        <a:pt x="1513" y="93"/>
                      </a:lnTo>
                      <a:lnTo>
                        <a:pt x="1490" y="93"/>
                      </a:lnTo>
                      <a:lnTo>
                        <a:pt x="1469" y="93"/>
                      </a:lnTo>
                      <a:lnTo>
                        <a:pt x="1449" y="93"/>
                      </a:lnTo>
                      <a:lnTo>
                        <a:pt x="1425" y="96"/>
                      </a:lnTo>
                      <a:lnTo>
                        <a:pt x="1404" y="96"/>
                      </a:lnTo>
                      <a:lnTo>
                        <a:pt x="1384" y="96"/>
                      </a:lnTo>
                      <a:lnTo>
                        <a:pt x="1360" y="96"/>
                      </a:lnTo>
                      <a:lnTo>
                        <a:pt x="1339" y="96"/>
                      </a:lnTo>
                      <a:lnTo>
                        <a:pt x="1319" y="96"/>
                      </a:lnTo>
                      <a:lnTo>
                        <a:pt x="1295" y="96"/>
                      </a:lnTo>
                      <a:lnTo>
                        <a:pt x="1274" y="96"/>
                      </a:lnTo>
                      <a:lnTo>
                        <a:pt x="1254" y="96"/>
                      </a:lnTo>
                      <a:lnTo>
                        <a:pt x="1230" y="96"/>
                      </a:lnTo>
                      <a:lnTo>
                        <a:pt x="1209" y="96"/>
                      </a:lnTo>
                      <a:lnTo>
                        <a:pt x="1189" y="96"/>
                      </a:lnTo>
                      <a:lnTo>
                        <a:pt x="1165" y="96"/>
                      </a:lnTo>
                      <a:lnTo>
                        <a:pt x="1145" y="96"/>
                      </a:lnTo>
                      <a:lnTo>
                        <a:pt x="1124" y="96"/>
                      </a:lnTo>
                      <a:lnTo>
                        <a:pt x="1100" y="96"/>
                      </a:lnTo>
                      <a:lnTo>
                        <a:pt x="1080" y="93"/>
                      </a:lnTo>
                      <a:lnTo>
                        <a:pt x="1059" y="93"/>
                      </a:lnTo>
                      <a:lnTo>
                        <a:pt x="1035" y="89"/>
                      </a:lnTo>
                      <a:lnTo>
                        <a:pt x="1015" y="89"/>
                      </a:lnTo>
                      <a:lnTo>
                        <a:pt x="994" y="86"/>
                      </a:lnTo>
                      <a:lnTo>
                        <a:pt x="970" y="79"/>
                      </a:lnTo>
                      <a:lnTo>
                        <a:pt x="950" y="75"/>
                      </a:lnTo>
                      <a:lnTo>
                        <a:pt x="929" y="69"/>
                      </a:lnTo>
                      <a:lnTo>
                        <a:pt x="905" y="58"/>
                      </a:lnTo>
                      <a:lnTo>
                        <a:pt x="885" y="48"/>
                      </a:lnTo>
                      <a:lnTo>
                        <a:pt x="864" y="41"/>
                      </a:lnTo>
                      <a:lnTo>
                        <a:pt x="841" y="31"/>
                      </a:lnTo>
                      <a:lnTo>
                        <a:pt x="820" y="24"/>
                      </a:lnTo>
                      <a:lnTo>
                        <a:pt x="800" y="17"/>
                      </a:lnTo>
                      <a:lnTo>
                        <a:pt x="776" y="11"/>
                      </a:lnTo>
                      <a:lnTo>
                        <a:pt x="755" y="4"/>
                      </a:lnTo>
                      <a:lnTo>
                        <a:pt x="735" y="0"/>
                      </a:lnTo>
                      <a:lnTo>
                        <a:pt x="711" y="0"/>
                      </a:lnTo>
                      <a:lnTo>
                        <a:pt x="690" y="0"/>
                      </a:lnTo>
                      <a:lnTo>
                        <a:pt x="670" y="0"/>
                      </a:lnTo>
                      <a:lnTo>
                        <a:pt x="646" y="4"/>
                      </a:lnTo>
                      <a:lnTo>
                        <a:pt x="625" y="11"/>
                      </a:lnTo>
                      <a:lnTo>
                        <a:pt x="605" y="17"/>
                      </a:lnTo>
                      <a:lnTo>
                        <a:pt x="581" y="24"/>
                      </a:lnTo>
                      <a:lnTo>
                        <a:pt x="560" y="31"/>
                      </a:lnTo>
                      <a:lnTo>
                        <a:pt x="540" y="41"/>
                      </a:lnTo>
                      <a:lnTo>
                        <a:pt x="516" y="48"/>
                      </a:lnTo>
                      <a:lnTo>
                        <a:pt x="495" y="58"/>
                      </a:lnTo>
                      <a:lnTo>
                        <a:pt x="475" y="65"/>
                      </a:lnTo>
                      <a:lnTo>
                        <a:pt x="451" y="75"/>
                      </a:lnTo>
                      <a:lnTo>
                        <a:pt x="431" y="82"/>
                      </a:lnTo>
                      <a:lnTo>
                        <a:pt x="410" y="86"/>
                      </a:lnTo>
                      <a:lnTo>
                        <a:pt x="386" y="93"/>
                      </a:lnTo>
                      <a:lnTo>
                        <a:pt x="366" y="96"/>
                      </a:lnTo>
                      <a:lnTo>
                        <a:pt x="345" y="96"/>
                      </a:lnTo>
                      <a:lnTo>
                        <a:pt x="321" y="96"/>
                      </a:lnTo>
                      <a:lnTo>
                        <a:pt x="301" y="96"/>
                      </a:lnTo>
                      <a:lnTo>
                        <a:pt x="280" y="96"/>
                      </a:lnTo>
                      <a:lnTo>
                        <a:pt x="256" y="93"/>
                      </a:lnTo>
                      <a:lnTo>
                        <a:pt x="236" y="89"/>
                      </a:lnTo>
                      <a:lnTo>
                        <a:pt x="215" y="86"/>
                      </a:lnTo>
                      <a:lnTo>
                        <a:pt x="191" y="82"/>
                      </a:lnTo>
                      <a:lnTo>
                        <a:pt x="171" y="79"/>
                      </a:lnTo>
                      <a:lnTo>
                        <a:pt x="150" y="72"/>
                      </a:lnTo>
                      <a:lnTo>
                        <a:pt x="127" y="69"/>
                      </a:lnTo>
                      <a:lnTo>
                        <a:pt x="106" y="62"/>
                      </a:lnTo>
                      <a:lnTo>
                        <a:pt x="86" y="58"/>
                      </a:lnTo>
                      <a:lnTo>
                        <a:pt x="65" y="52"/>
                      </a:lnTo>
                      <a:lnTo>
                        <a:pt x="41" y="48"/>
                      </a:lnTo>
                      <a:lnTo>
                        <a:pt x="21" y="45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Freeform 129"/>
                <p:cNvSpPr>
                  <a:spLocks/>
                </p:cNvSpPr>
                <p:nvPr/>
              </p:nvSpPr>
              <p:spPr bwMode="auto">
                <a:xfrm>
                  <a:off x="347663" y="2319338"/>
                  <a:ext cx="4359275" cy="727075"/>
                </a:xfrm>
                <a:custGeom>
                  <a:avLst/>
                  <a:gdLst>
                    <a:gd name="T0" fmla="*/ 2702 w 2746"/>
                    <a:gd name="T1" fmla="*/ 403 h 458"/>
                    <a:gd name="T2" fmla="*/ 2637 w 2746"/>
                    <a:gd name="T3" fmla="*/ 403 h 458"/>
                    <a:gd name="T4" fmla="*/ 2572 w 2746"/>
                    <a:gd name="T5" fmla="*/ 410 h 458"/>
                    <a:gd name="T6" fmla="*/ 2507 w 2746"/>
                    <a:gd name="T7" fmla="*/ 421 h 458"/>
                    <a:gd name="T8" fmla="*/ 2442 w 2746"/>
                    <a:gd name="T9" fmla="*/ 438 h 458"/>
                    <a:gd name="T10" fmla="*/ 2377 w 2746"/>
                    <a:gd name="T11" fmla="*/ 448 h 458"/>
                    <a:gd name="T12" fmla="*/ 2312 w 2746"/>
                    <a:gd name="T13" fmla="*/ 451 h 458"/>
                    <a:gd name="T14" fmla="*/ 2247 w 2746"/>
                    <a:gd name="T15" fmla="*/ 448 h 458"/>
                    <a:gd name="T16" fmla="*/ 2182 w 2746"/>
                    <a:gd name="T17" fmla="*/ 434 h 458"/>
                    <a:gd name="T18" fmla="*/ 2118 w 2746"/>
                    <a:gd name="T19" fmla="*/ 407 h 458"/>
                    <a:gd name="T20" fmla="*/ 2053 w 2746"/>
                    <a:gd name="T21" fmla="*/ 339 h 458"/>
                    <a:gd name="T22" fmla="*/ 1988 w 2746"/>
                    <a:gd name="T23" fmla="*/ 260 h 458"/>
                    <a:gd name="T24" fmla="*/ 1923 w 2746"/>
                    <a:gd name="T25" fmla="*/ 185 h 458"/>
                    <a:gd name="T26" fmla="*/ 1858 w 2746"/>
                    <a:gd name="T27" fmla="*/ 127 h 458"/>
                    <a:gd name="T28" fmla="*/ 1793 w 2746"/>
                    <a:gd name="T29" fmla="*/ 93 h 458"/>
                    <a:gd name="T30" fmla="*/ 1728 w 2746"/>
                    <a:gd name="T31" fmla="*/ 89 h 458"/>
                    <a:gd name="T32" fmla="*/ 1663 w 2746"/>
                    <a:gd name="T33" fmla="*/ 117 h 458"/>
                    <a:gd name="T34" fmla="*/ 1598 w 2746"/>
                    <a:gd name="T35" fmla="*/ 171 h 458"/>
                    <a:gd name="T36" fmla="*/ 1533 w 2746"/>
                    <a:gd name="T37" fmla="*/ 239 h 458"/>
                    <a:gd name="T38" fmla="*/ 1469 w 2746"/>
                    <a:gd name="T39" fmla="*/ 315 h 458"/>
                    <a:gd name="T40" fmla="*/ 1404 w 2746"/>
                    <a:gd name="T41" fmla="*/ 380 h 458"/>
                    <a:gd name="T42" fmla="*/ 1339 w 2746"/>
                    <a:gd name="T43" fmla="*/ 407 h 458"/>
                    <a:gd name="T44" fmla="*/ 1274 w 2746"/>
                    <a:gd name="T45" fmla="*/ 403 h 458"/>
                    <a:gd name="T46" fmla="*/ 1209 w 2746"/>
                    <a:gd name="T47" fmla="*/ 369 h 458"/>
                    <a:gd name="T48" fmla="*/ 1144 w 2746"/>
                    <a:gd name="T49" fmla="*/ 304 h 458"/>
                    <a:gd name="T50" fmla="*/ 1079 w 2746"/>
                    <a:gd name="T51" fmla="*/ 229 h 458"/>
                    <a:gd name="T52" fmla="*/ 1014 w 2746"/>
                    <a:gd name="T53" fmla="*/ 158 h 458"/>
                    <a:gd name="T54" fmla="*/ 949 w 2746"/>
                    <a:gd name="T55" fmla="*/ 96 h 458"/>
                    <a:gd name="T56" fmla="*/ 884 w 2746"/>
                    <a:gd name="T57" fmla="*/ 45 h 458"/>
                    <a:gd name="T58" fmla="*/ 819 w 2746"/>
                    <a:gd name="T59" fmla="*/ 14 h 458"/>
                    <a:gd name="T60" fmla="*/ 755 w 2746"/>
                    <a:gd name="T61" fmla="*/ 0 h 458"/>
                    <a:gd name="T62" fmla="*/ 690 w 2746"/>
                    <a:gd name="T63" fmla="*/ 11 h 458"/>
                    <a:gd name="T64" fmla="*/ 625 w 2746"/>
                    <a:gd name="T65" fmla="*/ 35 h 458"/>
                    <a:gd name="T66" fmla="*/ 560 w 2746"/>
                    <a:gd name="T67" fmla="*/ 72 h 458"/>
                    <a:gd name="T68" fmla="*/ 495 w 2746"/>
                    <a:gd name="T69" fmla="*/ 123 h 458"/>
                    <a:gd name="T70" fmla="*/ 430 w 2746"/>
                    <a:gd name="T71" fmla="*/ 178 h 458"/>
                    <a:gd name="T72" fmla="*/ 365 w 2746"/>
                    <a:gd name="T73" fmla="*/ 236 h 458"/>
                    <a:gd name="T74" fmla="*/ 300 w 2746"/>
                    <a:gd name="T75" fmla="*/ 291 h 458"/>
                    <a:gd name="T76" fmla="*/ 235 w 2746"/>
                    <a:gd name="T77" fmla="*/ 345 h 458"/>
                    <a:gd name="T78" fmla="*/ 170 w 2746"/>
                    <a:gd name="T79" fmla="*/ 390 h 458"/>
                    <a:gd name="T80" fmla="*/ 106 w 2746"/>
                    <a:gd name="T81" fmla="*/ 424 h 458"/>
                    <a:gd name="T82" fmla="*/ 41 w 2746"/>
                    <a:gd name="T83" fmla="*/ 448 h 4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46"/>
                    <a:gd name="T127" fmla="*/ 0 h 458"/>
                    <a:gd name="T128" fmla="*/ 2746 w 2746"/>
                    <a:gd name="T129" fmla="*/ 458 h 4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46" h="458">
                      <a:moveTo>
                        <a:pt x="2746" y="410"/>
                      </a:moveTo>
                      <a:lnTo>
                        <a:pt x="2722" y="407"/>
                      </a:lnTo>
                      <a:lnTo>
                        <a:pt x="2702" y="403"/>
                      </a:lnTo>
                      <a:lnTo>
                        <a:pt x="2681" y="403"/>
                      </a:lnTo>
                      <a:lnTo>
                        <a:pt x="2657" y="403"/>
                      </a:lnTo>
                      <a:lnTo>
                        <a:pt x="2637" y="403"/>
                      </a:lnTo>
                      <a:lnTo>
                        <a:pt x="2616" y="403"/>
                      </a:lnTo>
                      <a:lnTo>
                        <a:pt x="2592" y="407"/>
                      </a:lnTo>
                      <a:lnTo>
                        <a:pt x="2572" y="410"/>
                      </a:lnTo>
                      <a:lnTo>
                        <a:pt x="2551" y="414"/>
                      </a:lnTo>
                      <a:lnTo>
                        <a:pt x="2528" y="417"/>
                      </a:lnTo>
                      <a:lnTo>
                        <a:pt x="2507" y="421"/>
                      </a:lnTo>
                      <a:lnTo>
                        <a:pt x="2487" y="427"/>
                      </a:lnTo>
                      <a:lnTo>
                        <a:pt x="2463" y="431"/>
                      </a:lnTo>
                      <a:lnTo>
                        <a:pt x="2442" y="438"/>
                      </a:lnTo>
                      <a:lnTo>
                        <a:pt x="2422" y="441"/>
                      </a:lnTo>
                      <a:lnTo>
                        <a:pt x="2398" y="444"/>
                      </a:lnTo>
                      <a:lnTo>
                        <a:pt x="2377" y="448"/>
                      </a:lnTo>
                      <a:lnTo>
                        <a:pt x="2357" y="448"/>
                      </a:lnTo>
                      <a:lnTo>
                        <a:pt x="2333" y="451"/>
                      </a:lnTo>
                      <a:lnTo>
                        <a:pt x="2312" y="451"/>
                      </a:lnTo>
                      <a:lnTo>
                        <a:pt x="2292" y="451"/>
                      </a:lnTo>
                      <a:lnTo>
                        <a:pt x="2268" y="448"/>
                      </a:lnTo>
                      <a:lnTo>
                        <a:pt x="2247" y="448"/>
                      </a:lnTo>
                      <a:lnTo>
                        <a:pt x="2227" y="444"/>
                      </a:lnTo>
                      <a:lnTo>
                        <a:pt x="2203" y="441"/>
                      </a:lnTo>
                      <a:lnTo>
                        <a:pt x="2182" y="434"/>
                      </a:lnTo>
                      <a:lnTo>
                        <a:pt x="2162" y="427"/>
                      </a:lnTo>
                      <a:lnTo>
                        <a:pt x="2138" y="417"/>
                      </a:lnTo>
                      <a:lnTo>
                        <a:pt x="2118" y="407"/>
                      </a:lnTo>
                      <a:lnTo>
                        <a:pt x="2097" y="386"/>
                      </a:lnTo>
                      <a:lnTo>
                        <a:pt x="2073" y="362"/>
                      </a:lnTo>
                      <a:lnTo>
                        <a:pt x="2053" y="339"/>
                      </a:lnTo>
                      <a:lnTo>
                        <a:pt x="2032" y="315"/>
                      </a:lnTo>
                      <a:lnTo>
                        <a:pt x="2008" y="287"/>
                      </a:lnTo>
                      <a:lnTo>
                        <a:pt x="1988" y="260"/>
                      </a:lnTo>
                      <a:lnTo>
                        <a:pt x="1967" y="233"/>
                      </a:lnTo>
                      <a:lnTo>
                        <a:pt x="1943" y="209"/>
                      </a:lnTo>
                      <a:lnTo>
                        <a:pt x="1923" y="185"/>
                      </a:lnTo>
                      <a:lnTo>
                        <a:pt x="1902" y="161"/>
                      </a:lnTo>
                      <a:lnTo>
                        <a:pt x="1878" y="144"/>
                      </a:lnTo>
                      <a:lnTo>
                        <a:pt x="1858" y="127"/>
                      </a:lnTo>
                      <a:lnTo>
                        <a:pt x="1837" y="110"/>
                      </a:lnTo>
                      <a:lnTo>
                        <a:pt x="1814" y="99"/>
                      </a:lnTo>
                      <a:lnTo>
                        <a:pt x="1793" y="93"/>
                      </a:lnTo>
                      <a:lnTo>
                        <a:pt x="1773" y="89"/>
                      </a:lnTo>
                      <a:lnTo>
                        <a:pt x="1749" y="86"/>
                      </a:lnTo>
                      <a:lnTo>
                        <a:pt x="1728" y="89"/>
                      </a:lnTo>
                      <a:lnTo>
                        <a:pt x="1708" y="96"/>
                      </a:lnTo>
                      <a:lnTo>
                        <a:pt x="1684" y="106"/>
                      </a:lnTo>
                      <a:lnTo>
                        <a:pt x="1663" y="117"/>
                      </a:lnTo>
                      <a:lnTo>
                        <a:pt x="1643" y="134"/>
                      </a:lnTo>
                      <a:lnTo>
                        <a:pt x="1619" y="151"/>
                      </a:lnTo>
                      <a:lnTo>
                        <a:pt x="1598" y="171"/>
                      </a:lnTo>
                      <a:lnTo>
                        <a:pt x="1578" y="192"/>
                      </a:lnTo>
                      <a:lnTo>
                        <a:pt x="1554" y="216"/>
                      </a:lnTo>
                      <a:lnTo>
                        <a:pt x="1533" y="239"/>
                      </a:lnTo>
                      <a:lnTo>
                        <a:pt x="1513" y="263"/>
                      </a:lnTo>
                      <a:lnTo>
                        <a:pt x="1489" y="287"/>
                      </a:lnTo>
                      <a:lnTo>
                        <a:pt x="1469" y="315"/>
                      </a:lnTo>
                      <a:lnTo>
                        <a:pt x="1448" y="339"/>
                      </a:lnTo>
                      <a:lnTo>
                        <a:pt x="1424" y="359"/>
                      </a:lnTo>
                      <a:lnTo>
                        <a:pt x="1404" y="380"/>
                      </a:lnTo>
                      <a:lnTo>
                        <a:pt x="1383" y="393"/>
                      </a:lnTo>
                      <a:lnTo>
                        <a:pt x="1359" y="400"/>
                      </a:lnTo>
                      <a:lnTo>
                        <a:pt x="1339" y="407"/>
                      </a:lnTo>
                      <a:lnTo>
                        <a:pt x="1318" y="407"/>
                      </a:lnTo>
                      <a:lnTo>
                        <a:pt x="1294" y="407"/>
                      </a:lnTo>
                      <a:lnTo>
                        <a:pt x="1274" y="403"/>
                      </a:lnTo>
                      <a:lnTo>
                        <a:pt x="1253" y="397"/>
                      </a:lnTo>
                      <a:lnTo>
                        <a:pt x="1229" y="386"/>
                      </a:lnTo>
                      <a:lnTo>
                        <a:pt x="1209" y="369"/>
                      </a:lnTo>
                      <a:lnTo>
                        <a:pt x="1188" y="349"/>
                      </a:lnTo>
                      <a:lnTo>
                        <a:pt x="1165" y="325"/>
                      </a:lnTo>
                      <a:lnTo>
                        <a:pt x="1144" y="304"/>
                      </a:lnTo>
                      <a:lnTo>
                        <a:pt x="1124" y="280"/>
                      </a:lnTo>
                      <a:lnTo>
                        <a:pt x="1100" y="253"/>
                      </a:lnTo>
                      <a:lnTo>
                        <a:pt x="1079" y="229"/>
                      </a:lnTo>
                      <a:lnTo>
                        <a:pt x="1059" y="205"/>
                      </a:lnTo>
                      <a:lnTo>
                        <a:pt x="1035" y="181"/>
                      </a:lnTo>
                      <a:lnTo>
                        <a:pt x="1014" y="158"/>
                      </a:lnTo>
                      <a:lnTo>
                        <a:pt x="994" y="137"/>
                      </a:lnTo>
                      <a:lnTo>
                        <a:pt x="970" y="113"/>
                      </a:lnTo>
                      <a:lnTo>
                        <a:pt x="949" y="96"/>
                      </a:lnTo>
                      <a:lnTo>
                        <a:pt x="929" y="76"/>
                      </a:lnTo>
                      <a:lnTo>
                        <a:pt x="908" y="58"/>
                      </a:lnTo>
                      <a:lnTo>
                        <a:pt x="884" y="45"/>
                      </a:lnTo>
                      <a:lnTo>
                        <a:pt x="864" y="31"/>
                      </a:lnTo>
                      <a:lnTo>
                        <a:pt x="843" y="21"/>
                      </a:lnTo>
                      <a:lnTo>
                        <a:pt x="819" y="14"/>
                      </a:lnTo>
                      <a:lnTo>
                        <a:pt x="799" y="7"/>
                      </a:lnTo>
                      <a:lnTo>
                        <a:pt x="778" y="4"/>
                      </a:lnTo>
                      <a:lnTo>
                        <a:pt x="755" y="0"/>
                      </a:lnTo>
                      <a:lnTo>
                        <a:pt x="734" y="4"/>
                      </a:lnTo>
                      <a:lnTo>
                        <a:pt x="714" y="4"/>
                      </a:lnTo>
                      <a:lnTo>
                        <a:pt x="690" y="11"/>
                      </a:lnTo>
                      <a:lnTo>
                        <a:pt x="669" y="14"/>
                      </a:lnTo>
                      <a:lnTo>
                        <a:pt x="649" y="24"/>
                      </a:lnTo>
                      <a:lnTo>
                        <a:pt x="625" y="35"/>
                      </a:lnTo>
                      <a:lnTo>
                        <a:pt x="604" y="45"/>
                      </a:lnTo>
                      <a:lnTo>
                        <a:pt x="584" y="58"/>
                      </a:lnTo>
                      <a:lnTo>
                        <a:pt x="560" y="72"/>
                      </a:lnTo>
                      <a:lnTo>
                        <a:pt x="539" y="89"/>
                      </a:lnTo>
                      <a:lnTo>
                        <a:pt x="519" y="106"/>
                      </a:lnTo>
                      <a:lnTo>
                        <a:pt x="495" y="123"/>
                      </a:lnTo>
                      <a:lnTo>
                        <a:pt x="474" y="140"/>
                      </a:lnTo>
                      <a:lnTo>
                        <a:pt x="454" y="158"/>
                      </a:lnTo>
                      <a:lnTo>
                        <a:pt x="430" y="178"/>
                      </a:lnTo>
                      <a:lnTo>
                        <a:pt x="410" y="199"/>
                      </a:lnTo>
                      <a:lnTo>
                        <a:pt x="389" y="216"/>
                      </a:lnTo>
                      <a:lnTo>
                        <a:pt x="365" y="236"/>
                      </a:lnTo>
                      <a:lnTo>
                        <a:pt x="345" y="257"/>
                      </a:lnTo>
                      <a:lnTo>
                        <a:pt x="324" y="274"/>
                      </a:lnTo>
                      <a:lnTo>
                        <a:pt x="300" y="291"/>
                      </a:lnTo>
                      <a:lnTo>
                        <a:pt x="280" y="311"/>
                      </a:lnTo>
                      <a:lnTo>
                        <a:pt x="259" y="328"/>
                      </a:lnTo>
                      <a:lnTo>
                        <a:pt x="235" y="345"/>
                      </a:lnTo>
                      <a:lnTo>
                        <a:pt x="215" y="359"/>
                      </a:lnTo>
                      <a:lnTo>
                        <a:pt x="194" y="373"/>
                      </a:lnTo>
                      <a:lnTo>
                        <a:pt x="170" y="390"/>
                      </a:lnTo>
                      <a:lnTo>
                        <a:pt x="150" y="400"/>
                      </a:lnTo>
                      <a:lnTo>
                        <a:pt x="129" y="414"/>
                      </a:lnTo>
                      <a:lnTo>
                        <a:pt x="106" y="424"/>
                      </a:lnTo>
                      <a:lnTo>
                        <a:pt x="85" y="434"/>
                      </a:lnTo>
                      <a:lnTo>
                        <a:pt x="65" y="441"/>
                      </a:lnTo>
                      <a:lnTo>
                        <a:pt x="41" y="448"/>
                      </a:lnTo>
                      <a:lnTo>
                        <a:pt x="20" y="455"/>
                      </a:lnTo>
                      <a:lnTo>
                        <a:pt x="0" y="458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Freeform 130"/>
                <p:cNvSpPr>
                  <a:spLocks/>
                </p:cNvSpPr>
                <p:nvPr/>
              </p:nvSpPr>
              <p:spPr bwMode="auto">
                <a:xfrm>
                  <a:off x="168275" y="3046413"/>
                  <a:ext cx="179388" cy="11113"/>
                </a:xfrm>
                <a:custGeom>
                  <a:avLst/>
                  <a:gdLst>
                    <a:gd name="T0" fmla="*/ 113 w 113"/>
                    <a:gd name="T1" fmla="*/ 0 h 7"/>
                    <a:gd name="T2" fmla="*/ 89 w 113"/>
                    <a:gd name="T3" fmla="*/ 0 h 7"/>
                    <a:gd name="T4" fmla="*/ 68 w 113"/>
                    <a:gd name="T5" fmla="*/ 4 h 7"/>
                    <a:gd name="T6" fmla="*/ 48 w 113"/>
                    <a:gd name="T7" fmla="*/ 4 h 7"/>
                    <a:gd name="T8" fmla="*/ 24 w 113"/>
                    <a:gd name="T9" fmla="*/ 4 h 7"/>
                    <a:gd name="T10" fmla="*/ 3 w 113"/>
                    <a:gd name="T11" fmla="*/ 7 h 7"/>
                    <a:gd name="T12" fmla="*/ 0 w 113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7"/>
                    <a:gd name="T23" fmla="*/ 113 w 113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7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4"/>
                      </a:lnTo>
                      <a:lnTo>
                        <a:pt x="48" y="4"/>
                      </a:lnTo>
                      <a:lnTo>
                        <a:pt x="24" y="4"/>
                      </a:lnTo>
                      <a:lnTo>
                        <a:pt x="3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" name="Group 149"/>
              <p:cNvGrpSpPr>
                <a:grpSpLocks/>
              </p:cNvGrpSpPr>
              <p:nvPr/>
            </p:nvGrpSpPr>
            <p:grpSpPr bwMode="auto">
              <a:xfrm>
                <a:off x="168275" y="1928813"/>
                <a:ext cx="8872538" cy="857250"/>
                <a:chOff x="168275" y="1928813"/>
                <a:chExt cx="8872538" cy="857250"/>
              </a:xfrm>
            </p:grpSpPr>
            <p:sp>
              <p:nvSpPr>
                <p:cNvPr id="38" name="Freeform 131"/>
                <p:cNvSpPr>
                  <a:spLocks/>
                </p:cNvSpPr>
                <p:nvPr/>
              </p:nvSpPr>
              <p:spPr bwMode="auto">
                <a:xfrm>
                  <a:off x="4706938" y="1935163"/>
                  <a:ext cx="4333875" cy="850900"/>
                </a:xfrm>
                <a:custGeom>
                  <a:avLst/>
                  <a:gdLst>
                    <a:gd name="T0" fmla="*/ 2702 w 2730"/>
                    <a:gd name="T1" fmla="*/ 536 h 536"/>
                    <a:gd name="T2" fmla="*/ 2637 w 2730"/>
                    <a:gd name="T3" fmla="*/ 536 h 536"/>
                    <a:gd name="T4" fmla="*/ 2572 w 2730"/>
                    <a:gd name="T5" fmla="*/ 533 h 536"/>
                    <a:gd name="T6" fmla="*/ 2508 w 2730"/>
                    <a:gd name="T7" fmla="*/ 533 h 536"/>
                    <a:gd name="T8" fmla="*/ 2443 w 2730"/>
                    <a:gd name="T9" fmla="*/ 533 h 536"/>
                    <a:gd name="T10" fmla="*/ 2378 w 2730"/>
                    <a:gd name="T11" fmla="*/ 529 h 536"/>
                    <a:gd name="T12" fmla="*/ 2313 w 2730"/>
                    <a:gd name="T13" fmla="*/ 522 h 536"/>
                    <a:gd name="T14" fmla="*/ 2248 w 2730"/>
                    <a:gd name="T15" fmla="*/ 519 h 536"/>
                    <a:gd name="T16" fmla="*/ 2183 w 2730"/>
                    <a:gd name="T17" fmla="*/ 519 h 536"/>
                    <a:gd name="T18" fmla="*/ 2118 w 2730"/>
                    <a:gd name="T19" fmla="*/ 522 h 536"/>
                    <a:gd name="T20" fmla="*/ 2053 w 2730"/>
                    <a:gd name="T21" fmla="*/ 526 h 536"/>
                    <a:gd name="T22" fmla="*/ 1988 w 2730"/>
                    <a:gd name="T23" fmla="*/ 533 h 536"/>
                    <a:gd name="T24" fmla="*/ 1923 w 2730"/>
                    <a:gd name="T25" fmla="*/ 536 h 536"/>
                    <a:gd name="T26" fmla="*/ 1858 w 2730"/>
                    <a:gd name="T27" fmla="*/ 536 h 536"/>
                    <a:gd name="T28" fmla="*/ 1794 w 2730"/>
                    <a:gd name="T29" fmla="*/ 533 h 536"/>
                    <a:gd name="T30" fmla="*/ 1729 w 2730"/>
                    <a:gd name="T31" fmla="*/ 526 h 536"/>
                    <a:gd name="T32" fmla="*/ 1664 w 2730"/>
                    <a:gd name="T33" fmla="*/ 519 h 536"/>
                    <a:gd name="T34" fmla="*/ 1599 w 2730"/>
                    <a:gd name="T35" fmla="*/ 516 h 536"/>
                    <a:gd name="T36" fmla="*/ 1534 w 2730"/>
                    <a:gd name="T37" fmla="*/ 519 h 536"/>
                    <a:gd name="T38" fmla="*/ 1469 w 2730"/>
                    <a:gd name="T39" fmla="*/ 522 h 536"/>
                    <a:gd name="T40" fmla="*/ 1404 w 2730"/>
                    <a:gd name="T41" fmla="*/ 529 h 536"/>
                    <a:gd name="T42" fmla="*/ 1339 w 2730"/>
                    <a:gd name="T43" fmla="*/ 533 h 536"/>
                    <a:gd name="T44" fmla="*/ 1274 w 2730"/>
                    <a:gd name="T45" fmla="*/ 536 h 536"/>
                    <a:gd name="T46" fmla="*/ 1209 w 2730"/>
                    <a:gd name="T47" fmla="*/ 536 h 536"/>
                    <a:gd name="T48" fmla="*/ 1145 w 2730"/>
                    <a:gd name="T49" fmla="*/ 529 h 536"/>
                    <a:gd name="T50" fmla="*/ 1080 w 2730"/>
                    <a:gd name="T51" fmla="*/ 512 h 536"/>
                    <a:gd name="T52" fmla="*/ 1015 w 2730"/>
                    <a:gd name="T53" fmla="*/ 481 h 536"/>
                    <a:gd name="T54" fmla="*/ 950 w 2730"/>
                    <a:gd name="T55" fmla="*/ 406 h 536"/>
                    <a:gd name="T56" fmla="*/ 885 w 2730"/>
                    <a:gd name="T57" fmla="*/ 263 h 536"/>
                    <a:gd name="T58" fmla="*/ 820 w 2730"/>
                    <a:gd name="T59" fmla="*/ 116 h 536"/>
                    <a:gd name="T60" fmla="*/ 755 w 2730"/>
                    <a:gd name="T61" fmla="*/ 20 h 536"/>
                    <a:gd name="T62" fmla="*/ 690 w 2730"/>
                    <a:gd name="T63" fmla="*/ 3 h 536"/>
                    <a:gd name="T64" fmla="*/ 625 w 2730"/>
                    <a:gd name="T65" fmla="*/ 72 h 536"/>
                    <a:gd name="T66" fmla="*/ 560 w 2730"/>
                    <a:gd name="T67" fmla="*/ 198 h 536"/>
                    <a:gd name="T68" fmla="*/ 495 w 2730"/>
                    <a:gd name="T69" fmla="*/ 348 h 536"/>
                    <a:gd name="T70" fmla="*/ 431 w 2730"/>
                    <a:gd name="T71" fmla="*/ 471 h 536"/>
                    <a:gd name="T72" fmla="*/ 366 w 2730"/>
                    <a:gd name="T73" fmla="*/ 533 h 536"/>
                    <a:gd name="T74" fmla="*/ 301 w 2730"/>
                    <a:gd name="T75" fmla="*/ 526 h 536"/>
                    <a:gd name="T76" fmla="*/ 236 w 2730"/>
                    <a:gd name="T77" fmla="*/ 451 h 536"/>
                    <a:gd name="T78" fmla="*/ 171 w 2730"/>
                    <a:gd name="T79" fmla="*/ 324 h 536"/>
                    <a:gd name="T80" fmla="*/ 106 w 2730"/>
                    <a:gd name="T81" fmla="*/ 188 h 536"/>
                    <a:gd name="T82" fmla="*/ 41 w 2730"/>
                    <a:gd name="T83" fmla="*/ 68 h 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30"/>
                    <a:gd name="T127" fmla="*/ 0 h 536"/>
                    <a:gd name="T128" fmla="*/ 2730 w 2730"/>
                    <a:gd name="T129" fmla="*/ 536 h 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30" h="536">
                      <a:moveTo>
                        <a:pt x="2730" y="536"/>
                      </a:moveTo>
                      <a:lnTo>
                        <a:pt x="2723" y="536"/>
                      </a:lnTo>
                      <a:lnTo>
                        <a:pt x="2702" y="536"/>
                      </a:lnTo>
                      <a:lnTo>
                        <a:pt x="2678" y="536"/>
                      </a:lnTo>
                      <a:lnTo>
                        <a:pt x="2658" y="536"/>
                      </a:lnTo>
                      <a:lnTo>
                        <a:pt x="2637" y="536"/>
                      </a:lnTo>
                      <a:lnTo>
                        <a:pt x="2613" y="533"/>
                      </a:lnTo>
                      <a:lnTo>
                        <a:pt x="2593" y="533"/>
                      </a:lnTo>
                      <a:lnTo>
                        <a:pt x="2572" y="533"/>
                      </a:lnTo>
                      <a:lnTo>
                        <a:pt x="2549" y="533"/>
                      </a:lnTo>
                      <a:lnTo>
                        <a:pt x="2528" y="533"/>
                      </a:lnTo>
                      <a:lnTo>
                        <a:pt x="2508" y="533"/>
                      </a:lnTo>
                      <a:lnTo>
                        <a:pt x="2484" y="533"/>
                      </a:lnTo>
                      <a:lnTo>
                        <a:pt x="2463" y="533"/>
                      </a:lnTo>
                      <a:lnTo>
                        <a:pt x="2443" y="533"/>
                      </a:lnTo>
                      <a:lnTo>
                        <a:pt x="2419" y="533"/>
                      </a:lnTo>
                      <a:lnTo>
                        <a:pt x="2398" y="529"/>
                      </a:lnTo>
                      <a:lnTo>
                        <a:pt x="2378" y="529"/>
                      </a:lnTo>
                      <a:lnTo>
                        <a:pt x="2354" y="526"/>
                      </a:lnTo>
                      <a:lnTo>
                        <a:pt x="2333" y="526"/>
                      </a:lnTo>
                      <a:lnTo>
                        <a:pt x="2313" y="522"/>
                      </a:lnTo>
                      <a:lnTo>
                        <a:pt x="2289" y="522"/>
                      </a:lnTo>
                      <a:lnTo>
                        <a:pt x="2268" y="519"/>
                      </a:lnTo>
                      <a:lnTo>
                        <a:pt x="2248" y="519"/>
                      </a:lnTo>
                      <a:lnTo>
                        <a:pt x="2224" y="519"/>
                      </a:lnTo>
                      <a:lnTo>
                        <a:pt x="2204" y="519"/>
                      </a:lnTo>
                      <a:lnTo>
                        <a:pt x="2183" y="519"/>
                      </a:lnTo>
                      <a:lnTo>
                        <a:pt x="2159" y="519"/>
                      </a:lnTo>
                      <a:lnTo>
                        <a:pt x="2139" y="519"/>
                      </a:lnTo>
                      <a:lnTo>
                        <a:pt x="2118" y="522"/>
                      </a:lnTo>
                      <a:lnTo>
                        <a:pt x="2094" y="522"/>
                      </a:lnTo>
                      <a:lnTo>
                        <a:pt x="2074" y="526"/>
                      </a:lnTo>
                      <a:lnTo>
                        <a:pt x="2053" y="526"/>
                      </a:lnTo>
                      <a:lnTo>
                        <a:pt x="2029" y="529"/>
                      </a:lnTo>
                      <a:lnTo>
                        <a:pt x="2009" y="529"/>
                      </a:lnTo>
                      <a:lnTo>
                        <a:pt x="1988" y="533"/>
                      </a:lnTo>
                      <a:lnTo>
                        <a:pt x="1968" y="533"/>
                      </a:lnTo>
                      <a:lnTo>
                        <a:pt x="1944" y="536"/>
                      </a:lnTo>
                      <a:lnTo>
                        <a:pt x="1923" y="536"/>
                      </a:lnTo>
                      <a:lnTo>
                        <a:pt x="1903" y="536"/>
                      </a:lnTo>
                      <a:lnTo>
                        <a:pt x="1879" y="536"/>
                      </a:lnTo>
                      <a:lnTo>
                        <a:pt x="1858" y="536"/>
                      </a:lnTo>
                      <a:lnTo>
                        <a:pt x="1838" y="533"/>
                      </a:lnTo>
                      <a:lnTo>
                        <a:pt x="1814" y="533"/>
                      </a:lnTo>
                      <a:lnTo>
                        <a:pt x="1794" y="533"/>
                      </a:lnTo>
                      <a:lnTo>
                        <a:pt x="1773" y="529"/>
                      </a:lnTo>
                      <a:lnTo>
                        <a:pt x="1749" y="526"/>
                      </a:lnTo>
                      <a:lnTo>
                        <a:pt x="1729" y="526"/>
                      </a:lnTo>
                      <a:lnTo>
                        <a:pt x="1708" y="522"/>
                      </a:lnTo>
                      <a:lnTo>
                        <a:pt x="1684" y="522"/>
                      </a:lnTo>
                      <a:lnTo>
                        <a:pt x="1664" y="519"/>
                      </a:lnTo>
                      <a:lnTo>
                        <a:pt x="1643" y="519"/>
                      </a:lnTo>
                      <a:lnTo>
                        <a:pt x="1619" y="516"/>
                      </a:lnTo>
                      <a:lnTo>
                        <a:pt x="1599" y="516"/>
                      </a:lnTo>
                      <a:lnTo>
                        <a:pt x="1578" y="516"/>
                      </a:lnTo>
                      <a:lnTo>
                        <a:pt x="1554" y="516"/>
                      </a:lnTo>
                      <a:lnTo>
                        <a:pt x="1534" y="519"/>
                      </a:lnTo>
                      <a:lnTo>
                        <a:pt x="1513" y="519"/>
                      </a:lnTo>
                      <a:lnTo>
                        <a:pt x="1490" y="519"/>
                      </a:lnTo>
                      <a:lnTo>
                        <a:pt x="1469" y="522"/>
                      </a:lnTo>
                      <a:lnTo>
                        <a:pt x="1449" y="522"/>
                      </a:lnTo>
                      <a:lnTo>
                        <a:pt x="1425" y="526"/>
                      </a:lnTo>
                      <a:lnTo>
                        <a:pt x="1404" y="529"/>
                      </a:lnTo>
                      <a:lnTo>
                        <a:pt x="1384" y="529"/>
                      </a:lnTo>
                      <a:lnTo>
                        <a:pt x="1360" y="533"/>
                      </a:lnTo>
                      <a:lnTo>
                        <a:pt x="1339" y="533"/>
                      </a:lnTo>
                      <a:lnTo>
                        <a:pt x="1319" y="536"/>
                      </a:lnTo>
                      <a:lnTo>
                        <a:pt x="1295" y="536"/>
                      </a:lnTo>
                      <a:lnTo>
                        <a:pt x="1274" y="536"/>
                      </a:lnTo>
                      <a:lnTo>
                        <a:pt x="1254" y="536"/>
                      </a:lnTo>
                      <a:lnTo>
                        <a:pt x="1230" y="536"/>
                      </a:lnTo>
                      <a:lnTo>
                        <a:pt x="1209" y="536"/>
                      </a:lnTo>
                      <a:lnTo>
                        <a:pt x="1189" y="533"/>
                      </a:lnTo>
                      <a:lnTo>
                        <a:pt x="1165" y="533"/>
                      </a:lnTo>
                      <a:lnTo>
                        <a:pt x="1145" y="529"/>
                      </a:lnTo>
                      <a:lnTo>
                        <a:pt x="1124" y="526"/>
                      </a:lnTo>
                      <a:lnTo>
                        <a:pt x="1100" y="519"/>
                      </a:lnTo>
                      <a:lnTo>
                        <a:pt x="1080" y="512"/>
                      </a:lnTo>
                      <a:lnTo>
                        <a:pt x="1059" y="505"/>
                      </a:lnTo>
                      <a:lnTo>
                        <a:pt x="1035" y="495"/>
                      </a:lnTo>
                      <a:lnTo>
                        <a:pt x="1015" y="481"/>
                      </a:lnTo>
                      <a:lnTo>
                        <a:pt x="994" y="461"/>
                      </a:lnTo>
                      <a:lnTo>
                        <a:pt x="970" y="437"/>
                      </a:lnTo>
                      <a:lnTo>
                        <a:pt x="950" y="406"/>
                      </a:lnTo>
                      <a:lnTo>
                        <a:pt x="929" y="365"/>
                      </a:lnTo>
                      <a:lnTo>
                        <a:pt x="905" y="314"/>
                      </a:lnTo>
                      <a:lnTo>
                        <a:pt x="885" y="263"/>
                      </a:lnTo>
                      <a:lnTo>
                        <a:pt x="864" y="212"/>
                      </a:lnTo>
                      <a:lnTo>
                        <a:pt x="841" y="160"/>
                      </a:lnTo>
                      <a:lnTo>
                        <a:pt x="820" y="116"/>
                      </a:lnTo>
                      <a:lnTo>
                        <a:pt x="800" y="78"/>
                      </a:lnTo>
                      <a:lnTo>
                        <a:pt x="776" y="44"/>
                      </a:lnTo>
                      <a:lnTo>
                        <a:pt x="755" y="20"/>
                      </a:lnTo>
                      <a:lnTo>
                        <a:pt x="735" y="3"/>
                      </a:lnTo>
                      <a:lnTo>
                        <a:pt x="711" y="0"/>
                      </a:lnTo>
                      <a:lnTo>
                        <a:pt x="690" y="3"/>
                      </a:lnTo>
                      <a:lnTo>
                        <a:pt x="670" y="17"/>
                      </a:lnTo>
                      <a:lnTo>
                        <a:pt x="646" y="41"/>
                      </a:lnTo>
                      <a:lnTo>
                        <a:pt x="625" y="72"/>
                      </a:lnTo>
                      <a:lnTo>
                        <a:pt x="605" y="109"/>
                      </a:lnTo>
                      <a:lnTo>
                        <a:pt x="581" y="150"/>
                      </a:lnTo>
                      <a:lnTo>
                        <a:pt x="560" y="198"/>
                      </a:lnTo>
                      <a:lnTo>
                        <a:pt x="540" y="249"/>
                      </a:lnTo>
                      <a:lnTo>
                        <a:pt x="516" y="300"/>
                      </a:lnTo>
                      <a:lnTo>
                        <a:pt x="495" y="348"/>
                      </a:lnTo>
                      <a:lnTo>
                        <a:pt x="475" y="396"/>
                      </a:lnTo>
                      <a:lnTo>
                        <a:pt x="451" y="437"/>
                      </a:lnTo>
                      <a:lnTo>
                        <a:pt x="431" y="471"/>
                      </a:lnTo>
                      <a:lnTo>
                        <a:pt x="410" y="502"/>
                      </a:lnTo>
                      <a:lnTo>
                        <a:pt x="386" y="519"/>
                      </a:lnTo>
                      <a:lnTo>
                        <a:pt x="366" y="533"/>
                      </a:lnTo>
                      <a:lnTo>
                        <a:pt x="345" y="536"/>
                      </a:lnTo>
                      <a:lnTo>
                        <a:pt x="321" y="533"/>
                      </a:lnTo>
                      <a:lnTo>
                        <a:pt x="301" y="526"/>
                      </a:lnTo>
                      <a:lnTo>
                        <a:pt x="280" y="505"/>
                      </a:lnTo>
                      <a:lnTo>
                        <a:pt x="256" y="481"/>
                      </a:lnTo>
                      <a:lnTo>
                        <a:pt x="236" y="451"/>
                      </a:lnTo>
                      <a:lnTo>
                        <a:pt x="215" y="413"/>
                      </a:lnTo>
                      <a:lnTo>
                        <a:pt x="191" y="369"/>
                      </a:lnTo>
                      <a:lnTo>
                        <a:pt x="171" y="324"/>
                      </a:lnTo>
                      <a:lnTo>
                        <a:pt x="150" y="280"/>
                      </a:lnTo>
                      <a:lnTo>
                        <a:pt x="127" y="232"/>
                      </a:lnTo>
                      <a:lnTo>
                        <a:pt x="106" y="188"/>
                      </a:lnTo>
                      <a:lnTo>
                        <a:pt x="86" y="143"/>
                      </a:lnTo>
                      <a:lnTo>
                        <a:pt x="65" y="102"/>
                      </a:lnTo>
                      <a:lnTo>
                        <a:pt x="41" y="68"/>
                      </a:lnTo>
                      <a:lnTo>
                        <a:pt x="21" y="4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28575">
                  <a:solidFill>
                    <a:srgbClr val="BF00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Freeform 132"/>
                <p:cNvSpPr>
                  <a:spLocks/>
                </p:cNvSpPr>
                <p:nvPr/>
              </p:nvSpPr>
              <p:spPr bwMode="auto">
                <a:xfrm>
                  <a:off x="347663" y="1928813"/>
                  <a:ext cx="4359275" cy="857250"/>
                </a:xfrm>
                <a:custGeom>
                  <a:avLst/>
                  <a:gdLst>
                    <a:gd name="T0" fmla="*/ 2702 w 2746"/>
                    <a:gd name="T1" fmla="*/ 0 h 540"/>
                    <a:gd name="T2" fmla="*/ 2637 w 2746"/>
                    <a:gd name="T3" fmla="*/ 24 h 540"/>
                    <a:gd name="T4" fmla="*/ 2572 w 2746"/>
                    <a:gd name="T5" fmla="*/ 106 h 540"/>
                    <a:gd name="T6" fmla="*/ 2507 w 2746"/>
                    <a:gd name="T7" fmla="*/ 233 h 540"/>
                    <a:gd name="T8" fmla="*/ 2442 w 2746"/>
                    <a:gd name="T9" fmla="*/ 366 h 540"/>
                    <a:gd name="T10" fmla="*/ 2377 w 2746"/>
                    <a:gd name="T11" fmla="*/ 462 h 540"/>
                    <a:gd name="T12" fmla="*/ 2312 w 2746"/>
                    <a:gd name="T13" fmla="*/ 503 h 540"/>
                    <a:gd name="T14" fmla="*/ 2247 w 2746"/>
                    <a:gd name="T15" fmla="*/ 520 h 540"/>
                    <a:gd name="T16" fmla="*/ 2182 w 2746"/>
                    <a:gd name="T17" fmla="*/ 523 h 540"/>
                    <a:gd name="T18" fmla="*/ 2118 w 2746"/>
                    <a:gd name="T19" fmla="*/ 523 h 540"/>
                    <a:gd name="T20" fmla="*/ 2053 w 2746"/>
                    <a:gd name="T21" fmla="*/ 516 h 540"/>
                    <a:gd name="T22" fmla="*/ 1988 w 2746"/>
                    <a:gd name="T23" fmla="*/ 509 h 540"/>
                    <a:gd name="T24" fmla="*/ 1923 w 2746"/>
                    <a:gd name="T25" fmla="*/ 506 h 540"/>
                    <a:gd name="T26" fmla="*/ 1858 w 2746"/>
                    <a:gd name="T27" fmla="*/ 506 h 540"/>
                    <a:gd name="T28" fmla="*/ 1793 w 2746"/>
                    <a:gd name="T29" fmla="*/ 506 h 540"/>
                    <a:gd name="T30" fmla="*/ 1728 w 2746"/>
                    <a:gd name="T31" fmla="*/ 513 h 540"/>
                    <a:gd name="T32" fmla="*/ 1663 w 2746"/>
                    <a:gd name="T33" fmla="*/ 520 h 540"/>
                    <a:gd name="T34" fmla="*/ 1598 w 2746"/>
                    <a:gd name="T35" fmla="*/ 526 h 540"/>
                    <a:gd name="T36" fmla="*/ 1533 w 2746"/>
                    <a:gd name="T37" fmla="*/ 533 h 540"/>
                    <a:gd name="T38" fmla="*/ 1469 w 2746"/>
                    <a:gd name="T39" fmla="*/ 537 h 540"/>
                    <a:gd name="T40" fmla="*/ 1404 w 2746"/>
                    <a:gd name="T41" fmla="*/ 540 h 540"/>
                    <a:gd name="T42" fmla="*/ 1339 w 2746"/>
                    <a:gd name="T43" fmla="*/ 540 h 540"/>
                    <a:gd name="T44" fmla="*/ 1274 w 2746"/>
                    <a:gd name="T45" fmla="*/ 533 h 540"/>
                    <a:gd name="T46" fmla="*/ 1209 w 2746"/>
                    <a:gd name="T47" fmla="*/ 523 h 540"/>
                    <a:gd name="T48" fmla="*/ 1144 w 2746"/>
                    <a:gd name="T49" fmla="*/ 496 h 540"/>
                    <a:gd name="T50" fmla="*/ 1079 w 2746"/>
                    <a:gd name="T51" fmla="*/ 465 h 540"/>
                    <a:gd name="T52" fmla="*/ 1014 w 2746"/>
                    <a:gd name="T53" fmla="*/ 431 h 540"/>
                    <a:gd name="T54" fmla="*/ 949 w 2746"/>
                    <a:gd name="T55" fmla="*/ 397 h 540"/>
                    <a:gd name="T56" fmla="*/ 884 w 2746"/>
                    <a:gd name="T57" fmla="*/ 366 h 540"/>
                    <a:gd name="T58" fmla="*/ 819 w 2746"/>
                    <a:gd name="T59" fmla="*/ 345 h 540"/>
                    <a:gd name="T60" fmla="*/ 755 w 2746"/>
                    <a:gd name="T61" fmla="*/ 332 h 540"/>
                    <a:gd name="T62" fmla="*/ 690 w 2746"/>
                    <a:gd name="T63" fmla="*/ 328 h 540"/>
                    <a:gd name="T64" fmla="*/ 625 w 2746"/>
                    <a:gd name="T65" fmla="*/ 332 h 540"/>
                    <a:gd name="T66" fmla="*/ 560 w 2746"/>
                    <a:gd name="T67" fmla="*/ 349 h 540"/>
                    <a:gd name="T68" fmla="*/ 495 w 2746"/>
                    <a:gd name="T69" fmla="*/ 369 h 540"/>
                    <a:gd name="T70" fmla="*/ 430 w 2746"/>
                    <a:gd name="T71" fmla="*/ 393 h 540"/>
                    <a:gd name="T72" fmla="*/ 365 w 2746"/>
                    <a:gd name="T73" fmla="*/ 421 h 540"/>
                    <a:gd name="T74" fmla="*/ 300 w 2746"/>
                    <a:gd name="T75" fmla="*/ 448 h 540"/>
                    <a:gd name="T76" fmla="*/ 235 w 2746"/>
                    <a:gd name="T77" fmla="*/ 475 h 540"/>
                    <a:gd name="T78" fmla="*/ 170 w 2746"/>
                    <a:gd name="T79" fmla="*/ 499 h 540"/>
                    <a:gd name="T80" fmla="*/ 106 w 2746"/>
                    <a:gd name="T81" fmla="*/ 516 h 540"/>
                    <a:gd name="T82" fmla="*/ 41 w 2746"/>
                    <a:gd name="T83" fmla="*/ 530 h 5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46"/>
                    <a:gd name="T127" fmla="*/ 0 h 540"/>
                    <a:gd name="T128" fmla="*/ 2746 w 2746"/>
                    <a:gd name="T129" fmla="*/ 540 h 5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46" h="540">
                      <a:moveTo>
                        <a:pt x="2746" y="21"/>
                      </a:moveTo>
                      <a:lnTo>
                        <a:pt x="2722" y="7"/>
                      </a:lnTo>
                      <a:lnTo>
                        <a:pt x="2702" y="0"/>
                      </a:lnTo>
                      <a:lnTo>
                        <a:pt x="2681" y="0"/>
                      </a:lnTo>
                      <a:lnTo>
                        <a:pt x="2657" y="7"/>
                      </a:lnTo>
                      <a:lnTo>
                        <a:pt x="2637" y="24"/>
                      </a:lnTo>
                      <a:lnTo>
                        <a:pt x="2616" y="45"/>
                      </a:lnTo>
                      <a:lnTo>
                        <a:pt x="2592" y="76"/>
                      </a:lnTo>
                      <a:lnTo>
                        <a:pt x="2572" y="106"/>
                      </a:lnTo>
                      <a:lnTo>
                        <a:pt x="2551" y="147"/>
                      </a:lnTo>
                      <a:lnTo>
                        <a:pt x="2528" y="188"/>
                      </a:lnTo>
                      <a:lnTo>
                        <a:pt x="2507" y="233"/>
                      </a:lnTo>
                      <a:lnTo>
                        <a:pt x="2487" y="277"/>
                      </a:lnTo>
                      <a:lnTo>
                        <a:pt x="2463" y="322"/>
                      </a:lnTo>
                      <a:lnTo>
                        <a:pt x="2442" y="366"/>
                      </a:lnTo>
                      <a:lnTo>
                        <a:pt x="2422" y="407"/>
                      </a:lnTo>
                      <a:lnTo>
                        <a:pt x="2398" y="438"/>
                      </a:lnTo>
                      <a:lnTo>
                        <a:pt x="2377" y="462"/>
                      </a:lnTo>
                      <a:lnTo>
                        <a:pt x="2357" y="479"/>
                      </a:lnTo>
                      <a:lnTo>
                        <a:pt x="2333" y="492"/>
                      </a:lnTo>
                      <a:lnTo>
                        <a:pt x="2312" y="503"/>
                      </a:lnTo>
                      <a:lnTo>
                        <a:pt x="2292" y="509"/>
                      </a:lnTo>
                      <a:lnTo>
                        <a:pt x="2268" y="516"/>
                      </a:lnTo>
                      <a:lnTo>
                        <a:pt x="2247" y="520"/>
                      </a:lnTo>
                      <a:lnTo>
                        <a:pt x="2227" y="523"/>
                      </a:lnTo>
                      <a:lnTo>
                        <a:pt x="2203" y="523"/>
                      </a:lnTo>
                      <a:lnTo>
                        <a:pt x="2182" y="523"/>
                      </a:lnTo>
                      <a:lnTo>
                        <a:pt x="2162" y="526"/>
                      </a:lnTo>
                      <a:lnTo>
                        <a:pt x="2138" y="526"/>
                      </a:lnTo>
                      <a:lnTo>
                        <a:pt x="2118" y="523"/>
                      </a:lnTo>
                      <a:lnTo>
                        <a:pt x="2097" y="523"/>
                      </a:lnTo>
                      <a:lnTo>
                        <a:pt x="2073" y="520"/>
                      </a:lnTo>
                      <a:lnTo>
                        <a:pt x="2053" y="516"/>
                      </a:lnTo>
                      <a:lnTo>
                        <a:pt x="2032" y="516"/>
                      </a:lnTo>
                      <a:lnTo>
                        <a:pt x="2008" y="513"/>
                      </a:lnTo>
                      <a:lnTo>
                        <a:pt x="1988" y="509"/>
                      </a:lnTo>
                      <a:lnTo>
                        <a:pt x="1967" y="509"/>
                      </a:lnTo>
                      <a:lnTo>
                        <a:pt x="1943" y="506"/>
                      </a:lnTo>
                      <a:lnTo>
                        <a:pt x="1923" y="506"/>
                      </a:lnTo>
                      <a:lnTo>
                        <a:pt x="1902" y="506"/>
                      </a:lnTo>
                      <a:lnTo>
                        <a:pt x="1878" y="506"/>
                      </a:lnTo>
                      <a:lnTo>
                        <a:pt x="1858" y="506"/>
                      </a:lnTo>
                      <a:lnTo>
                        <a:pt x="1837" y="506"/>
                      </a:lnTo>
                      <a:lnTo>
                        <a:pt x="1814" y="506"/>
                      </a:lnTo>
                      <a:lnTo>
                        <a:pt x="1793" y="506"/>
                      </a:lnTo>
                      <a:lnTo>
                        <a:pt x="1773" y="509"/>
                      </a:lnTo>
                      <a:lnTo>
                        <a:pt x="1749" y="509"/>
                      </a:lnTo>
                      <a:lnTo>
                        <a:pt x="1728" y="513"/>
                      </a:lnTo>
                      <a:lnTo>
                        <a:pt x="1708" y="513"/>
                      </a:lnTo>
                      <a:lnTo>
                        <a:pt x="1684" y="516"/>
                      </a:lnTo>
                      <a:lnTo>
                        <a:pt x="1663" y="520"/>
                      </a:lnTo>
                      <a:lnTo>
                        <a:pt x="1643" y="520"/>
                      </a:lnTo>
                      <a:lnTo>
                        <a:pt x="1619" y="523"/>
                      </a:lnTo>
                      <a:lnTo>
                        <a:pt x="1598" y="526"/>
                      </a:lnTo>
                      <a:lnTo>
                        <a:pt x="1578" y="530"/>
                      </a:lnTo>
                      <a:lnTo>
                        <a:pt x="1554" y="530"/>
                      </a:lnTo>
                      <a:lnTo>
                        <a:pt x="1533" y="533"/>
                      </a:lnTo>
                      <a:lnTo>
                        <a:pt x="1513" y="533"/>
                      </a:lnTo>
                      <a:lnTo>
                        <a:pt x="1489" y="537"/>
                      </a:lnTo>
                      <a:lnTo>
                        <a:pt x="1469" y="537"/>
                      </a:lnTo>
                      <a:lnTo>
                        <a:pt x="1448" y="540"/>
                      </a:lnTo>
                      <a:lnTo>
                        <a:pt x="1424" y="540"/>
                      </a:lnTo>
                      <a:lnTo>
                        <a:pt x="1404" y="540"/>
                      </a:lnTo>
                      <a:lnTo>
                        <a:pt x="1383" y="540"/>
                      </a:lnTo>
                      <a:lnTo>
                        <a:pt x="1359" y="540"/>
                      </a:lnTo>
                      <a:lnTo>
                        <a:pt x="1339" y="540"/>
                      </a:lnTo>
                      <a:lnTo>
                        <a:pt x="1318" y="540"/>
                      </a:lnTo>
                      <a:lnTo>
                        <a:pt x="1294" y="537"/>
                      </a:lnTo>
                      <a:lnTo>
                        <a:pt x="1274" y="533"/>
                      </a:lnTo>
                      <a:lnTo>
                        <a:pt x="1253" y="533"/>
                      </a:lnTo>
                      <a:lnTo>
                        <a:pt x="1229" y="526"/>
                      </a:lnTo>
                      <a:lnTo>
                        <a:pt x="1209" y="523"/>
                      </a:lnTo>
                      <a:lnTo>
                        <a:pt x="1188" y="513"/>
                      </a:lnTo>
                      <a:lnTo>
                        <a:pt x="1165" y="506"/>
                      </a:lnTo>
                      <a:lnTo>
                        <a:pt x="1144" y="496"/>
                      </a:lnTo>
                      <a:lnTo>
                        <a:pt x="1124" y="485"/>
                      </a:lnTo>
                      <a:lnTo>
                        <a:pt x="1100" y="475"/>
                      </a:lnTo>
                      <a:lnTo>
                        <a:pt x="1079" y="465"/>
                      </a:lnTo>
                      <a:lnTo>
                        <a:pt x="1059" y="455"/>
                      </a:lnTo>
                      <a:lnTo>
                        <a:pt x="1035" y="441"/>
                      </a:lnTo>
                      <a:lnTo>
                        <a:pt x="1014" y="431"/>
                      </a:lnTo>
                      <a:lnTo>
                        <a:pt x="994" y="421"/>
                      </a:lnTo>
                      <a:lnTo>
                        <a:pt x="970" y="407"/>
                      </a:lnTo>
                      <a:lnTo>
                        <a:pt x="949" y="397"/>
                      </a:lnTo>
                      <a:lnTo>
                        <a:pt x="929" y="386"/>
                      </a:lnTo>
                      <a:lnTo>
                        <a:pt x="908" y="376"/>
                      </a:lnTo>
                      <a:lnTo>
                        <a:pt x="884" y="366"/>
                      </a:lnTo>
                      <a:lnTo>
                        <a:pt x="864" y="359"/>
                      </a:lnTo>
                      <a:lnTo>
                        <a:pt x="843" y="352"/>
                      </a:lnTo>
                      <a:lnTo>
                        <a:pt x="819" y="345"/>
                      </a:lnTo>
                      <a:lnTo>
                        <a:pt x="799" y="339"/>
                      </a:lnTo>
                      <a:lnTo>
                        <a:pt x="778" y="335"/>
                      </a:lnTo>
                      <a:lnTo>
                        <a:pt x="755" y="332"/>
                      </a:lnTo>
                      <a:lnTo>
                        <a:pt x="734" y="328"/>
                      </a:lnTo>
                      <a:lnTo>
                        <a:pt x="714" y="328"/>
                      </a:lnTo>
                      <a:lnTo>
                        <a:pt x="690" y="328"/>
                      </a:lnTo>
                      <a:lnTo>
                        <a:pt x="669" y="328"/>
                      </a:lnTo>
                      <a:lnTo>
                        <a:pt x="649" y="332"/>
                      </a:lnTo>
                      <a:lnTo>
                        <a:pt x="625" y="332"/>
                      </a:lnTo>
                      <a:lnTo>
                        <a:pt x="604" y="339"/>
                      </a:lnTo>
                      <a:lnTo>
                        <a:pt x="584" y="342"/>
                      </a:lnTo>
                      <a:lnTo>
                        <a:pt x="560" y="349"/>
                      </a:lnTo>
                      <a:lnTo>
                        <a:pt x="539" y="352"/>
                      </a:lnTo>
                      <a:lnTo>
                        <a:pt x="519" y="359"/>
                      </a:lnTo>
                      <a:lnTo>
                        <a:pt x="495" y="369"/>
                      </a:lnTo>
                      <a:lnTo>
                        <a:pt x="474" y="376"/>
                      </a:lnTo>
                      <a:lnTo>
                        <a:pt x="454" y="383"/>
                      </a:lnTo>
                      <a:lnTo>
                        <a:pt x="430" y="393"/>
                      </a:lnTo>
                      <a:lnTo>
                        <a:pt x="410" y="404"/>
                      </a:lnTo>
                      <a:lnTo>
                        <a:pt x="389" y="410"/>
                      </a:lnTo>
                      <a:lnTo>
                        <a:pt x="365" y="421"/>
                      </a:lnTo>
                      <a:lnTo>
                        <a:pt x="345" y="431"/>
                      </a:lnTo>
                      <a:lnTo>
                        <a:pt x="324" y="441"/>
                      </a:lnTo>
                      <a:lnTo>
                        <a:pt x="300" y="448"/>
                      </a:lnTo>
                      <a:lnTo>
                        <a:pt x="280" y="458"/>
                      </a:lnTo>
                      <a:lnTo>
                        <a:pt x="259" y="468"/>
                      </a:lnTo>
                      <a:lnTo>
                        <a:pt x="235" y="475"/>
                      </a:lnTo>
                      <a:lnTo>
                        <a:pt x="215" y="482"/>
                      </a:lnTo>
                      <a:lnTo>
                        <a:pt x="194" y="492"/>
                      </a:lnTo>
                      <a:lnTo>
                        <a:pt x="170" y="499"/>
                      </a:lnTo>
                      <a:lnTo>
                        <a:pt x="150" y="506"/>
                      </a:lnTo>
                      <a:lnTo>
                        <a:pt x="129" y="513"/>
                      </a:lnTo>
                      <a:lnTo>
                        <a:pt x="106" y="516"/>
                      </a:lnTo>
                      <a:lnTo>
                        <a:pt x="85" y="523"/>
                      </a:lnTo>
                      <a:lnTo>
                        <a:pt x="65" y="526"/>
                      </a:lnTo>
                      <a:lnTo>
                        <a:pt x="41" y="530"/>
                      </a:lnTo>
                      <a:lnTo>
                        <a:pt x="20" y="533"/>
                      </a:lnTo>
                      <a:lnTo>
                        <a:pt x="0" y="537"/>
                      </a:lnTo>
                    </a:path>
                  </a:pathLst>
                </a:custGeom>
                <a:noFill/>
                <a:ln w="28575">
                  <a:solidFill>
                    <a:srgbClr val="BF00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Freeform 133"/>
                <p:cNvSpPr>
                  <a:spLocks/>
                </p:cNvSpPr>
                <p:nvPr/>
              </p:nvSpPr>
              <p:spPr bwMode="auto">
                <a:xfrm>
                  <a:off x="168275" y="2781300"/>
                  <a:ext cx="179388" cy="4763"/>
                </a:xfrm>
                <a:custGeom>
                  <a:avLst/>
                  <a:gdLst>
                    <a:gd name="T0" fmla="*/ 113 w 113"/>
                    <a:gd name="T1" fmla="*/ 0 h 3"/>
                    <a:gd name="T2" fmla="*/ 89 w 113"/>
                    <a:gd name="T3" fmla="*/ 0 h 3"/>
                    <a:gd name="T4" fmla="*/ 68 w 113"/>
                    <a:gd name="T5" fmla="*/ 0 h 3"/>
                    <a:gd name="T6" fmla="*/ 48 w 113"/>
                    <a:gd name="T7" fmla="*/ 0 h 3"/>
                    <a:gd name="T8" fmla="*/ 24 w 113"/>
                    <a:gd name="T9" fmla="*/ 3 h 3"/>
                    <a:gd name="T10" fmla="*/ 3 w 113"/>
                    <a:gd name="T11" fmla="*/ 3 h 3"/>
                    <a:gd name="T12" fmla="*/ 0 w 113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3"/>
                    <a:gd name="T23" fmla="*/ 113 w 11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3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0"/>
                      </a:lnTo>
                      <a:lnTo>
                        <a:pt x="48" y="0"/>
                      </a:lnTo>
                      <a:lnTo>
                        <a:pt x="24" y="3"/>
                      </a:lnTo>
                      <a:lnTo>
                        <a:pt x="3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28575">
                  <a:solidFill>
                    <a:srgbClr val="BF00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4" name="Group 150"/>
              <p:cNvGrpSpPr>
                <a:grpSpLocks/>
              </p:cNvGrpSpPr>
              <p:nvPr/>
            </p:nvGrpSpPr>
            <p:grpSpPr bwMode="auto">
              <a:xfrm>
                <a:off x="168275" y="1066800"/>
                <a:ext cx="8872538" cy="1285875"/>
                <a:chOff x="168275" y="1066800"/>
                <a:chExt cx="8872538" cy="1285875"/>
              </a:xfrm>
            </p:grpSpPr>
            <p:sp>
              <p:nvSpPr>
                <p:cNvPr id="35" name="Freeform 134"/>
                <p:cNvSpPr>
                  <a:spLocks/>
                </p:cNvSpPr>
                <p:nvPr/>
              </p:nvSpPr>
              <p:spPr bwMode="auto">
                <a:xfrm>
                  <a:off x="4706938" y="2092325"/>
                  <a:ext cx="4333875" cy="260350"/>
                </a:xfrm>
                <a:custGeom>
                  <a:avLst/>
                  <a:gdLst>
                    <a:gd name="T0" fmla="*/ 2702 w 2730"/>
                    <a:gd name="T1" fmla="*/ 164 h 164"/>
                    <a:gd name="T2" fmla="*/ 2637 w 2730"/>
                    <a:gd name="T3" fmla="*/ 164 h 164"/>
                    <a:gd name="T4" fmla="*/ 2572 w 2730"/>
                    <a:gd name="T5" fmla="*/ 164 h 164"/>
                    <a:gd name="T6" fmla="*/ 2508 w 2730"/>
                    <a:gd name="T7" fmla="*/ 164 h 164"/>
                    <a:gd name="T8" fmla="*/ 2443 w 2730"/>
                    <a:gd name="T9" fmla="*/ 164 h 164"/>
                    <a:gd name="T10" fmla="*/ 2378 w 2730"/>
                    <a:gd name="T11" fmla="*/ 164 h 164"/>
                    <a:gd name="T12" fmla="*/ 2313 w 2730"/>
                    <a:gd name="T13" fmla="*/ 160 h 164"/>
                    <a:gd name="T14" fmla="*/ 2248 w 2730"/>
                    <a:gd name="T15" fmla="*/ 160 h 164"/>
                    <a:gd name="T16" fmla="*/ 2183 w 2730"/>
                    <a:gd name="T17" fmla="*/ 160 h 164"/>
                    <a:gd name="T18" fmla="*/ 2118 w 2730"/>
                    <a:gd name="T19" fmla="*/ 160 h 164"/>
                    <a:gd name="T20" fmla="*/ 2053 w 2730"/>
                    <a:gd name="T21" fmla="*/ 164 h 164"/>
                    <a:gd name="T22" fmla="*/ 1988 w 2730"/>
                    <a:gd name="T23" fmla="*/ 164 h 164"/>
                    <a:gd name="T24" fmla="*/ 1923 w 2730"/>
                    <a:gd name="T25" fmla="*/ 164 h 164"/>
                    <a:gd name="T26" fmla="*/ 1858 w 2730"/>
                    <a:gd name="T27" fmla="*/ 164 h 164"/>
                    <a:gd name="T28" fmla="*/ 1794 w 2730"/>
                    <a:gd name="T29" fmla="*/ 164 h 164"/>
                    <a:gd name="T30" fmla="*/ 1729 w 2730"/>
                    <a:gd name="T31" fmla="*/ 160 h 164"/>
                    <a:gd name="T32" fmla="*/ 1664 w 2730"/>
                    <a:gd name="T33" fmla="*/ 160 h 164"/>
                    <a:gd name="T34" fmla="*/ 1599 w 2730"/>
                    <a:gd name="T35" fmla="*/ 160 h 164"/>
                    <a:gd name="T36" fmla="*/ 1534 w 2730"/>
                    <a:gd name="T37" fmla="*/ 160 h 164"/>
                    <a:gd name="T38" fmla="*/ 1469 w 2730"/>
                    <a:gd name="T39" fmla="*/ 164 h 164"/>
                    <a:gd name="T40" fmla="*/ 1404 w 2730"/>
                    <a:gd name="T41" fmla="*/ 164 h 164"/>
                    <a:gd name="T42" fmla="*/ 1339 w 2730"/>
                    <a:gd name="T43" fmla="*/ 164 h 164"/>
                    <a:gd name="T44" fmla="*/ 1274 w 2730"/>
                    <a:gd name="T45" fmla="*/ 164 h 164"/>
                    <a:gd name="T46" fmla="*/ 1209 w 2730"/>
                    <a:gd name="T47" fmla="*/ 164 h 164"/>
                    <a:gd name="T48" fmla="*/ 1145 w 2730"/>
                    <a:gd name="T49" fmla="*/ 164 h 164"/>
                    <a:gd name="T50" fmla="*/ 1080 w 2730"/>
                    <a:gd name="T51" fmla="*/ 160 h 164"/>
                    <a:gd name="T52" fmla="*/ 1015 w 2730"/>
                    <a:gd name="T53" fmla="*/ 154 h 164"/>
                    <a:gd name="T54" fmla="*/ 950 w 2730"/>
                    <a:gd name="T55" fmla="*/ 137 h 164"/>
                    <a:gd name="T56" fmla="*/ 885 w 2730"/>
                    <a:gd name="T57" fmla="*/ 109 h 164"/>
                    <a:gd name="T58" fmla="*/ 820 w 2730"/>
                    <a:gd name="T59" fmla="*/ 82 h 164"/>
                    <a:gd name="T60" fmla="*/ 755 w 2730"/>
                    <a:gd name="T61" fmla="*/ 68 h 164"/>
                    <a:gd name="T62" fmla="*/ 690 w 2730"/>
                    <a:gd name="T63" fmla="*/ 68 h 164"/>
                    <a:gd name="T64" fmla="*/ 625 w 2730"/>
                    <a:gd name="T65" fmla="*/ 82 h 164"/>
                    <a:gd name="T66" fmla="*/ 560 w 2730"/>
                    <a:gd name="T67" fmla="*/ 109 h 164"/>
                    <a:gd name="T68" fmla="*/ 495 w 2730"/>
                    <a:gd name="T69" fmla="*/ 137 h 164"/>
                    <a:gd name="T70" fmla="*/ 431 w 2730"/>
                    <a:gd name="T71" fmla="*/ 157 h 164"/>
                    <a:gd name="T72" fmla="*/ 366 w 2730"/>
                    <a:gd name="T73" fmla="*/ 164 h 164"/>
                    <a:gd name="T74" fmla="*/ 301 w 2730"/>
                    <a:gd name="T75" fmla="*/ 154 h 164"/>
                    <a:gd name="T76" fmla="*/ 236 w 2730"/>
                    <a:gd name="T77" fmla="*/ 126 h 164"/>
                    <a:gd name="T78" fmla="*/ 171 w 2730"/>
                    <a:gd name="T79" fmla="*/ 82 h 164"/>
                    <a:gd name="T80" fmla="*/ 106 w 2730"/>
                    <a:gd name="T81" fmla="*/ 41 h 164"/>
                    <a:gd name="T82" fmla="*/ 41 w 2730"/>
                    <a:gd name="T83" fmla="*/ 10 h 16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30"/>
                    <a:gd name="T127" fmla="*/ 0 h 164"/>
                    <a:gd name="T128" fmla="*/ 2730 w 2730"/>
                    <a:gd name="T129" fmla="*/ 164 h 16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30" h="164">
                      <a:moveTo>
                        <a:pt x="2730" y="164"/>
                      </a:moveTo>
                      <a:lnTo>
                        <a:pt x="2723" y="164"/>
                      </a:lnTo>
                      <a:lnTo>
                        <a:pt x="2702" y="164"/>
                      </a:lnTo>
                      <a:lnTo>
                        <a:pt x="2678" y="164"/>
                      </a:lnTo>
                      <a:lnTo>
                        <a:pt x="2658" y="164"/>
                      </a:lnTo>
                      <a:lnTo>
                        <a:pt x="2637" y="164"/>
                      </a:lnTo>
                      <a:lnTo>
                        <a:pt x="2613" y="164"/>
                      </a:lnTo>
                      <a:lnTo>
                        <a:pt x="2593" y="164"/>
                      </a:lnTo>
                      <a:lnTo>
                        <a:pt x="2572" y="164"/>
                      </a:lnTo>
                      <a:lnTo>
                        <a:pt x="2549" y="164"/>
                      </a:lnTo>
                      <a:lnTo>
                        <a:pt x="2528" y="164"/>
                      </a:lnTo>
                      <a:lnTo>
                        <a:pt x="2508" y="164"/>
                      </a:lnTo>
                      <a:lnTo>
                        <a:pt x="2484" y="164"/>
                      </a:lnTo>
                      <a:lnTo>
                        <a:pt x="2463" y="164"/>
                      </a:lnTo>
                      <a:lnTo>
                        <a:pt x="2443" y="164"/>
                      </a:lnTo>
                      <a:lnTo>
                        <a:pt x="2419" y="164"/>
                      </a:lnTo>
                      <a:lnTo>
                        <a:pt x="2398" y="164"/>
                      </a:lnTo>
                      <a:lnTo>
                        <a:pt x="2378" y="164"/>
                      </a:lnTo>
                      <a:lnTo>
                        <a:pt x="2354" y="164"/>
                      </a:lnTo>
                      <a:lnTo>
                        <a:pt x="2333" y="164"/>
                      </a:lnTo>
                      <a:lnTo>
                        <a:pt x="2313" y="160"/>
                      </a:lnTo>
                      <a:lnTo>
                        <a:pt x="2289" y="160"/>
                      </a:lnTo>
                      <a:lnTo>
                        <a:pt x="2268" y="160"/>
                      </a:lnTo>
                      <a:lnTo>
                        <a:pt x="2248" y="160"/>
                      </a:lnTo>
                      <a:lnTo>
                        <a:pt x="2224" y="160"/>
                      </a:lnTo>
                      <a:lnTo>
                        <a:pt x="2204" y="160"/>
                      </a:lnTo>
                      <a:lnTo>
                        <a:pt x="2183" y="160"/>
                      </a:lnTo>
                      <a:lnTo>
                        <a:pt x="2159" y="160"/>
                      </a:lnTo>
                      <a:lnTo>
                        <a:pt x="2139" y="160"/>
                      </a:lnTo>
                      <a:lnTo>
                        <a:pt x="2118" y="160"/>
                      </a:lnTo>
                      <a:lnTo>
                        <a:pt x="2094" y="164"/>
                      </a:lnTo>
                      <a:lnTo>
                        <a:pt x="2074" y="164"/>
                      </a:lnTo>
                      <a:lnTo>
                        <a:pt x="2053" y="164"/>
                      </a:lnTo>
                      <a:lnTo>
                        <a:pt x="2029" y="164"/>
                      </a:lnTo>
                      <a:lnTo>
                        <a:pt x="2009" y="164"/>
                      </a:lnTo>
                      <a:lnTo>
                        <a:pt x="1988" y="164"/>
                      </a:lnTo>
                      <a:lnTo>
                        <a:pt x="1968" y="164"/>
                      </a:lnTo>
                      <a:lnTo>
                        <a:pt x="1944" y="164"/>
                      </a:lnTo>
                      <a:lnTo>
                        <a:pt x="1923" y="164"/>
                      </a:lnTo>
                      <a:lnTo>
                        <a:pt x="1903" y="164"/>
                      </a:lnTo>
                      <a:lnTo>
                        <a:pt x="1879" y="164"/>
                      </a:lnTo>
                      <a:lnTo>
                        <a:pt x="1858" y="164"/>
                      </a:lnTo>
                      <a:lnTo>
                        <a:pt x="1838" y="164"/>
                      </a:lnTo>
                      <a:lnTo>
                        <a:pt x="1814" y="164"/>
                      </a:lnTo>
                      <a:lnTo>
                        <a:pt x="1794" y="164"/>
                      </a:lnTo>
                      <a:lnTo>
                        <a:pt x="1773" y="164"/>
                      </a:lnTo>
                      <a:lnTo>
                        <a:pt x="1749" y="164"/>
                      </a:lnTo>
                      <a:lnTo>
                        <a:pt x="1729" y="160"/>
                      </a:lnTo>
                      <a:lnTo>
                        <a:pt x="1708" y="160"/>
                      </a:lnTo>
                      <a:lnTo>
                        <a:pt x="1684" y="160"/>
                      </a:lnTo>
                      <a:lnTo>
                        <a:pt x="1664" y="160"/>
                      </a:lnTo>
                      <a:lnTo>
                        <a:pt x="1643" y="160"/>
                      </a:lnTo>
                      <a:lnTo>
                        <a:pt x="1619" y="160"/>
                      </a:lnTo>
                      <a:lnTo>
                        <a:pt x="1599" y="160"/>
                      </a:lnTo>
                      <a:lnTo>
                        <a:pt x="1578" y="160"/>
                      </a:lnTo>
                      <a:lnTo>
                        <a:pt x="1554" y="160"/>
                      </a:lnTo>
                      <a:lnTo>
                        <a:pt x="1534" y="160"/>
                      </a:lnTo>
                      <a:lnTo>
                        <a:pt x="1513" y="160"/>
                      </a:lnTo>
                      <a:lnTo>
                        <a:pt x="1490" y="160"/>
                      </a:lnTo>
                      <a:lnTo>
                        <a:pt x="1469" y="164"/>
                      </a:lnTo>
                      <a:lnTo>
                        <a:pt x="1449" y="164"/>
                      </a:lnTo>
                      <a:lnTo>
                        <a:pt x="1425" y="164"/>
                      </a:lnTo>
                      <a:lnTo>
                        <a:pt x="1404" y="164"/>
                      </a:lnTo>
                      <a:lnTo>
                        <a:pt x="1384" y="164"/>
                      </a:lnTo>
                      <a:lnTo>
                        <a:pt x="1360" y="164"/>
                      </a:lnTo>
                      <a:lnTo>
                        <a:pt x="1339" y="164"/>
                      </a:lnTo>
                      <a:lnTo>
                        <a:pt x="1319" y="164"/>
                      </a:lnTo>
                      <a:lnTo>
                        <a:pt x="1295" y="164"/>
                      </a:lnTo>
                      <a:lnTo>
                        <a:pt x="1274" y="164"/>
                      </a:lnTo>
                      <a:lnTo>
                        <a:pt x="1254" y="164"/>
                      </a:lnTo>
                      <a:lnTo>
                        <a:pt x="1230" y="164"/>
                      </a:lnTo>
                      <a:lnTo>
                        <a:pt x="1209" y="164"/>
                      </a:lnTo>
                      <a:lnTo>
                        <a:pt x="1189" y="164"/>
                      </a:lnTo>
                      <a:lnTo>
                        <a:pt x="1165" y="164"/>
                      </a:lnTo>
                      <a:lnTo>
                        <a:pt x="1145" y="164"/>
                      </a:lnTo>
                      <a:lnTo>
                        <a:pt x="1124" y="160"/>
                      </a:lnTo>
                      <a:lnTo>
                        <a:pt x="1100" y="160"/>
                      </a:lnTo>
                      <a:lnTo>
                        <a:pt x="1080" y="160"/>
                      </a:lnTo>
                      <a:lnTo>
                        <a:pt x="1059" y="157"/>
                      </a:lnTo>
                      <a:lnTo>
                        <a:pt x="1035" y="157"/>
                      </a:lnTo>
                      <a:lnTo>
                        <a:pt x="1015" y="154"/>
                      </a:lnTo>
                      <a:lnTo>
                        <a:pt x="994" y="150"/>
                      </a:lnTo>
                      <a:lnTo>
                        <a:pt x="970" y="143"/>
                      </a:lnTo>
                      <a:lnTo>
                        <a:pt x="950" y="137"/>
                      </a:lnTo>
                      <a:lnTo>
                        <a:pt x="929" y="130"/>
                      </a:lnTo>
                      <a:lnTo>
                        <a:pt x="905" y="119"/>
                      </a:lnTo>
                      <a:lnTo>
                        <a:pt x="885" y="109"/>
                      </a:lnTo>
                      <a:lnTo>
                        <a:pt x="864" y="102"/>
                      </a:lnTo>
                      <a:lnTo>
                        <a:pt x="841" y="92"/>
                      </a:lnTo>
                      <a:lnTo>
                        <a:pt x="820" y="82"/>
                      </a:lnTo>
                      <a:lnTo>
                        <a:pt x="800" y="75"/>
                      </a:lnTo>
                      <a:lnTo>
                        <a:pt x="776" y="72"/>
                      </a:lnTo>
                      <a:lnTo>
                        <a:pt x="755" y="68"/>
                      </a:lnTo>
                      <a:lnTo>
                        <a:pt x="735" y="65"/>
                      </a:lnTo>
                      <a:lnTo>
                        <a:pt x="711" y="65"/>
                      </a:lnTo>
                      <a:lnTo>
                        <a:pt x="690" y="68"/>
                      </a:lnTo>
                      <a:lnTo>
                        <a:pt x="670" y="72"/>
                      </a:lnTo>
                      <a:lnTo>
                        <a:pt x="646" y="75"/>
                      </a:lnTo>
                      <a:lnTo>
                        <a:pt x="625" y="82"/>
                      </a:lnTo>
                      <a:lnTo>
                        <a:pt x="605" y="89"/>
                      </a:lnTo>
                      <a:lnTo>
                        <a:pt x="581" y="99"/>
                      </a:lnTo>
                      <a:lnTo>
                        <a:pt x="560" y="109"/>
                      </a:lnTo>
                      <a:lnTo>
                        <a:pt x="540" y="119"/>
                      </a:lnTo>
                      <a:lnTo>
                        <a:pt x="516" y="126"/>
                      </a:lnTo>
                      <a:lnTo>
                        <a:pt x="495" y="137"/>
                      </a:lnTo>
                      <a:lnTo>
                        <a:pt x="475" y="143"/>
                      </a:lnTo>
                      <a:lnTo>
                        <a:pt x="451" y="150"/>
                      </a:lnTo>
                      <a:lnTo>
                        <a:pt x="431" y="157"/>
                      </a:lnTo>
                      <a:lnTo>
                        <a:pt x="410" y="160"/>
                      </a:lnTo>
                      <a:lnTo>
                        <a:pt x="386" y="164"/>
                      </a:lnTo>
                      <a:lnTo>
                        <a:pt x="366" y="164"/>
                      </a:lnTo>
                      <a:lnTo>
                        <a:pt x="345" y="164"/>
                      </a:lnTo>
                      <a:lnTo>
                        <a:pt x="321" y="160"/>
                      </a:lnTo>
                      <a:lnTo>
                        <a:pt x="301" y="154"/>
                      </a:lnTo>
                      <a:lnTo>
                        <a:pt x="280" y="147"/>
                      </a:lnTo>
                      <a:lnTo>
                        <a:pt x="256" y="137"/>
                      </a:lnTo>
                      <a:lnTo>
                        <a:pt x="236" y="126"/>
                      </a:lnTo>
                      <a:lnTo>
                        <a:pt x="215" y="113"/>
                      </a:lnTo>
                      <a:lnTo>
                        <a:pt x="191" y="99"/>
                      </a:lnTo>
                      <a:lnTo>
                        <a:pt x="171" y="82"/>
                      </a:lnTo>
                      <a:lnTo>
                        <a:pt x="150" y="68"/>
                      </a:lnTo>
                      <a:lnTo>
                        <a:pt x="127" y="55"/>
                      </a:lnTo>
                      <a:lnTo>
                        <a:pt x="106" y="41"/>
                      </a:lnTo>
                      <a:lnTo>
                        <a:pt x="86" y="27"/>
                      </a:lnTo>
                      <a:lnTo>
                        <a:pt x="65" y="17"/>
                      </a:lnTo>
                      <a:lnTo>
                        <a:pt x="41" y="10"/>
                      </a:lnTo>
                      <a:lnTo>
                        <a:pt x="2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7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135"/>
                <p:cNvSpPr>
                  <a:spLocks/>
                </p:cNvSpPr>
                <p:nvPr/>
              </p:nvSpPr>
              <p:spPr bwMode="auto">
                <a:xfrm>
                  <a:off x="347663" y="1066800"/>
                  <a:ext cx="4359275" cy="1285875"/>
                </a:xfrm>
                <a:custGeom>
                  <a:avLst/>
                  <a:gdLst>
                    <a:gd name="T0" fmla="*/ 2702 w 2746"/>
                    <a:gd name="T1" fmla="*/ 646 h 810"/>
                    <a:gd name="T2" fmla="*/ 2637 w 2746"/>
                    <a:gd name="T3" fmla="*/ 666 h 810"/>
                    <a:gd name="T4" fmla="*/ 2572 w 2746"/>
                    <a:gd name="T5" fmla="*/ 701 h 810"/>
                    <a:gd name="T6" fmla="*/ 2507 w 2746"/>
                    <a:gd name="T7" fmla="*/ 742 h 810"/>
                    <a:gd name="T8" fmla="*/ 2442 w 2746"/>
                    <a:gd name="T9" fmla="*/ 783 h 810"/>
                    <a:gd name="T10" fmla="*/ 2377 w 2746"/>
                    <a:gd name="T11" fmla="*/ 803 h 810"/>
                    <a:gd name="T12" fmla="*/ 2312 w 2746"/>
                    <a:gd name="T13" fmla="*/ 810 h 810"/>
                    <a:gd name="T14" fmla="*/ 2247 w 2746"/>
                    <a:gd name="T15" fmla="*/ 803 h 810"/>
                    <a:gd name="T16" fmla="*/ 2182 w 2746"/>
                    <a:gd name="T17" fmla="*/ 776 h 810"/>
                    <a:gd name="T18" fmla="*/ 2118 w 2746"/>
                    <a:gd name="T19" fmla="*/ 707 h 810"/>
                    <a:gd name="T20" fmla="*/ 2053 w 2746"/>
                    <a:gd name="T21" fmla="*/ 557 h 810"/>
                    <a:gd name="T22" fmla="*/ 1988 w 2746"/>
                    <a:gd name="T23" fmla="*/ 376 h 810"/>
                    <a:gd name="T24" fmla="*/ 1923 w 2746"/>
                    <a:gd name="T25" fmla="*/ 202 h 810"/>
                    <a:gd name="T26" fmla="*/ 1858 w 2746"/>
                    <a:gd name="T27" fmla="*/ 69 h 810"/>
                    <a:gd name="T28" fmla="*/ 1793 w 2746"/>
                    <a:gd name="T29" fmla="*/ 4 h 810"/>
                    <a:gd name="T30" fmla="*/ 1728 w 2746"/>
                    <a:gd name="T31" fmla="*/ 17 h 810"/>
                    <a:gd name="T32" fmla="*/ 1663 w 2746"/>
                    <a:gd name="T33" fmla="*/ 106 h 810"/>
                    <a:gd name="T34" fmla="*/ 1598 w 2746"/>
                    <a:gd name="T35" fmla="*/ 250 h 810"/>
                    <a:gd name="T36" fmla="*/ 1533 w 2746"/>
                    <a:gd name="T37" fmla="*/ 420 h 810"/>
                    <a:gd name="T38" fmla="*/ 1469 w 2746"/>
                    <a:gd name="T39" fmla="*/ 588 h 810"/>
                    <a:gd name="T40" fmla="*/ 1404 w 2746"/>
                    <a:gd name="T41" fmla="*/ 721 h 810"/>
                    <a:gd name="T42" fmla="*/ 1339 w 2746"/>
                    <a:gd name="T43" fmla="*/ 783 h 810"/>
                    <a:gd name="T44" fmla="*/ 1274 w 2746"/>
                    <a:gd name="T45" fmla="*/ 806 h 810"/>
                    <a:gd name="T46" fmla="*/ 1209 w 2746"/>
                    <a:gd name="T47" fmla="*/ 810 h 810"/>
                    <a:gd name="T48" fmla="*/ 1144 w 2746"/>
                    <a:gd name="T49" fmla="*/ 803 h 810"/>
                    <a:gd name="T50" fmla="*/ 1079 w 2746"/>
                    <a:gd name="T51" fmla="*/ 783 h 810"/>
                    <a:gd name="T52" fmla="*/ 1014 w 2746"/>
                    <a:gd name="T53" fmla="*/ 759 h 810"/>
                    <a:gd name="T54" fmla="*/ 949 w 2746"/>
                    <a:gd name="T55" fmla="*/ 728 h 810"/>
                    <a:gd name="T56" fmla="*/ 884 w 2746"/>
                    <a:gd name="T57" fmla="*/ 694 h 810"/>
                    <a:gd name="T58" fmla="*/ 819 w 2746"/>
                    <a:gd name="T59" fmla="*/ 666 h 810"/>
                    <a:gd name="T60" fmla="*/ 755 w 2746"/>
                    <a:gd name="T61" fmla="*/ 646 h 810"/>
                    <a:gd name="T62" fmla="*/ 690 w 2746"/>
                    <a:gd name="T63" fmla="*/ 632 h 810"/>
                    <a:gd name="T64" fmla="*/ 625 w 2746"/>
                    <a:gd name="T65" fmla="*/ 629 h 810"/>
                    <a:gd name="T66" fmla="*/ 560 w 2746"/>
                    <a:gd name="T67" fmla="*/ 632 h 810"/>
                    <a:gd name="T68" fmla="*/ 495 w 2746"/>
                    <a:gd name="T69" fmla="*/ 646 h 810"/>
                    <a:gd name="T70" fmla="*/ 430 w 2746"/>
                    <a:gd name="T71" fmla="*/ 666 h 810"/>
                    <a:gd name="T72" fmla="*/ 365 w 2746"/>
                    <a:gd name="T73" fmla="*/ 690 h 810"/>
                    <a:gd name="T74" fmla="*/ 300 w 2746"/>
                    <a:gd name="T75" fmla="*/ 718 h 810"/>
                    <a:gd name="T76" fmla="*/ 235 w 2746"/>
                    <a:gd name="T77" fmla="*/ 742 h 810"/>
                    <a:gd name="T78" fmla="*/ 170 w 2746"/>
                    <a:gd name="T79" fmla="*/ 765 h 810"/>
                    <a:gd name="T80" fmla="*/ 106 w 2746"/>
                    <a:gd name="T81" fmla="*/ 786 h 810"/>
                    <a:gd name="T82" fmla="*/ 41 w 2746"/>
                    <a:gd name="T83" fmla="*/ 800 h 8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46"/>
                    <a:gd name="T127" fmla="*/ 0 h 810"/>
                    <a:gd name="T128" fmla="*/ 2746 w 2746"/>
                    <a:gd name="T129" fmla="*/ 810 h 81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46" h="810">
                      <a:moveTo>
                        <a:pt x="2746" y="646"/>
                      </a:moveTo>
                      <a:lnTo>
                        <a:pt x="2722" y="646"/>
                      </a:lnTo>
                      <a:lnTo>
                        <a:pt x="2702" y="646"/>
                      </a:lnTo>
                      <a:lnTo>
                        <a:pt x="2681" y="649"/>
                      </a:lnTo>
                      <a:lnTo>
                        <a:pt x="2657" y="656"/>
                      </a:lnTo>
                      <a:lnTo>
                        <a:pt x="2637" y="666"/>
                      </a:lnTo>
                      <a:lnTo>
                        <a:pt x="2616" y="677"/>
                      </a:lnTo>
                      <a:lnTo>
                        <a:pt x="2592" y="687"/>
                      </a:lnTo>
                      <a:lnTo>
                        <a:pt x="2572" y="701"/>
                      </a:lnTo>
                      <a:lnTo>
                        <a:pt x="2551" y="714"/>
                      </a:lnTo>
                      <a:lnTo>
                        <a:pt x="2528" y="728"/>
                      </a:lnTo>
                      <a:lnTo>
                        <a:pt x="2507" y="742"/>
                      </a:lnTo>
                      <a:lnTo>
                        <a:pt x="2487" y="755"/>
                      </a:lnTo>
                      <a:lnTo>
                        <a:pt x="2463" y="769"/>
                      </a:lnTo>
                      <a:lnTo>
                        <a:pt x="2442" y="783"/>
                      </a:lnTo>
                      <a:lnTo>
                        <a:pt x="2422" y="793"/>
                      </a:lnTo>
                      <a:lnTo>
                        <a:pt x="2398" y="800"/>
                      </a:lnTo>
                      <a:lnTo>
                        <a:pt x="2377" y="803"/>
                      </a:lnTo>
                      <a:lnTo>
                        <a:pt x="2357" y="806"/>
                      </a:lnTo>
                      <a:lnTo>
                        <a:pt x="2333" y="810"/>
                      </a:lnTo>
                      <a:lnTo>
                        <a:pt x="2312" y="810"/>
                      </a:lnTo>
                      <a:lnTo>
                        <a:pt x="2292" y="810"/>
                      </a:lnTo>
                      <a:lnTo>
                        <a:pt x="2268" y="806"/>
                      </a:lnTo>
                      <a:lnTo>
                        <a:pt x="2247" y="803"/>
                      </a:lnTo>
                      <a:lnTo>
                        <a:pt x="2227" y="796"/>
                      </a:lnTo>
                      <a:lnTo>
                        <a:pt x="2203" y="786"/>
                      </a:lnTo>
                      <a:lnTo>
                        <a:pt x="2182" y="776"/>
                      </a:lnTo>
                      <a:lnTo>
                        <a:pt x="2162" y="759"/>
                      </a:lnTo>
                      <a:lnTo>
                        <a:pt x="2138" y="735"/>
                      </a:lnTo>
                      <a:lnTo>
                        <a:pt x="2118" y="707"/>
                      </a:lnTo>
                      <a:lnTo>
                        <a:pt x="2097" y="666"/>
                      </a:lnTo>
                      <a:lnTo>
                        <a:pt x="2073" y="615"/>
                      </a:lnTo>
                      <a:lnTo>
                        <a:pt x="2053" y="557"/>
                      </a:lnTo>
                      <a:lnTo>
                        <a:pt x="2032" y="499"/>
                      </a:lnTo>
                      <a:lnTo>
                        <a:pt x="2008" y="438"/>
                      </a:lnTo>
                      <a:lnTo>
                        <a:pt x="1988" y="376"/>
                      </a:lnTo>
                      <a:lnTo>
                        <a:pt x="1967" y="315"/>
                      </a:lnTo>
                      <a:lnTo>
                        <a:pt x="1943" y="256"/>
                      </a:lnTo>
                      <a:lnTo>
                        <a:pt x="1923" y="202"/>
                      </a:lnTo>
                      <a:lnTo>
                        <a:pt x="1902" y="151"/>
                      </a:lnTo>
                      <a:lnTo>
                        <a:pt x="1878" y="106"/>
                      </a:lnTo>
                      <a:lnTo>
                        <a:pt x="1858" y="69"/>
                      </a:lnTo>
                      <a:lnTo>
                        <a:pt x="1837" y="38"/>
                      </a:lnTo>
                      <a:lnTo>
                        <a:pt x="1814" y="17"/>
                      </a:lnTo>
                      <a:lnTo>
                        <a:pt x="1793" y="4"/>
                      </a:lnTo>
                      <a:lnTo>
                        <a:pt x="1773" y="0"/>
                      </a:lnTo>
                      <a:lnTo>
                        <a:pt x="1749" y="4"/>
                      </a:lnTo>
                      <a:lnTo>
                        <a:pt x="1728" y="17"/>
                      </a:lnTo>
                      <a:lnTo>
                        <a:pt x="1708" y="41"/>
                      </a:lnTo>
                      <a:lnTo>
                        <a:pt x="1684" y="69"/>
                      </a:lnTo>
                      <a:lnTo>
                        <a:pt x="1663" y="106"/>
                      </a:lnTo>
                      <a:lnTo>
                        <a:pt x="1643" y="151"/>
                      </a:lnTo>
                      <a:lnTo>
                        <a:pt x="1619" y="198"/>
                      </a:lnTo>
                      <a:lnTo>
                        <a:pt x="1598" y="250"/>
                      </a:lnTo>
                      <a:lnTo>
                        <a:pt x="1578" y="304"/>
                      </a:lnTo>
                      <a:lnTo>
                        <a:pt x="1554" y="362"/>
                      </a:lnTo>
                      <a:lnTo>
                        <a:pt x="1533" y="420"/>
                      </a:lnTo>
                      <a:lnTo>
                        <a:pt x="1513" y="479"/>
                      </a:lnTo>
                      <a:lnTo>
                        <a:pt x="1489" y="537"/>
                      </a:lnTo>
                      <a:lnTo>
                        <a:pt x="1469" y="588"/>
                      </a:lnTo>
                      <a:lnTo>
                        <a:pt x="1448" y="639"/>
                      </a:lnTo>
                      <a:lnTo>
                        <a:pt x="1424" y="683"/>
                      </a:lnTo>
                      <a:lnTo>
                        <a:pt x="1404" y="721"/>
                      </a:lnTo>
                      <a:lnTo>
                        <a:pt x="1383" y="748"/>
                      </a:lnTo>
                      <a:lnTo>
                        <a:pt x="1359" y="769"/>
                      </a:lnTo>
                      <a:lnTo>
                        <a:pt x="1339" y="783"/>
                      </a:lnTo>
                      <a:lnTo>
                        <a:pt x="1318" y="793"/>
                      </a:lnTo>
                      <a:lnTo>
                        <a:pt x="1294" y="800"/>
                      </a:lnTo>
                      <a:lnTo>
                        <a:pt x="1274" y="806"/>
                      </a:lnTo>
                      <a:lnTo>
                        <a:pt x="1253" y="810"/>
                      </a:lnTo>
                      <a:lnTo>
                        <a:pt x="1229" y="810"/>
                      </a:lnTo>
                      <a:lnTo>
                        <a:pt x="1209" y="810"/>
                      </a:lnTo>
                      <a:lnTo>
                        <a:pt x="1188" y="810"/>
                      </a:lnTo>
                      <a:lnTo>
                        <a:pt x="1165" y="806"/>
                      </a:lnTo>
                      <a:lnTo>
                        <a:pt x="1144" y="803"/>
                      </a:lnTo>
                      <a:lnTo>
                        <a:pt x="1124" y="796"/>
                      </a:lnTo>
                      <a:lnTo>
                        <a:pt x="1100" y="789"/>
                      </a:lnTo>
                      <a:lnTo>
                        <a:pt x="1079" y="783"/>
                      </a:lnTo>
                      <a:lnTo>
                        <a:pt x="1059" y="776"/>
                      </a:lnTo>
                      <a:lnTo>
                        <a:pt x="1035" y="765"/>
                      </a:lnTo>
                      <a:lnTo>
                        <a:pt x="1014" y="759"/>
                      </a:lnTo>
                      <a:lnTo>
                        <a:pt x="994" y="748"/>
                      </a:lnTo>
                      <a:lnTo>
                        <a:pt x="970" y="738"/>
                      </a:lnTo>
                      <a:lnTo>
                        <a:pt x="949" y="728"/>
                      </a:lnTo>
                      <a:lnTo>
                        <a:pt x="929" y="714"/>
                      </a:lnTo>
                      <a:lnTo>
                        <a:pt x="908" y="704"/>
                      </a:lnTo>
                      <a:lnTo>
                        <a:pt x="884" y="694"/>
                      </a:lnTo>
                      <a:lnTo>
                        <a:pt x="864" y="687"/>
                      </a:lnTo>
                      <a:lnTo>
                        <a:pt x="843" y="677"/>
                      </a:lnTo>
                      <a:lnTo>
                        <a:pt x="819" y="666"/>
                      </a:lnTo>
                      <a:lnTo>
                        <a:pt x="799" y="660"/>
                      </a:lnTo>
                      <a:lnTo>
                        <a:pt x="778" y="653"/>
                      </a:lnTo>
                      <a:lnTo>
                        <a:pt x="755" y="646"/>
                      </a:lnTo>
                      <a:lnTo>
                        <a:pt x="734" y="639"/>
                      </a:lnTo>
                      <a:lnTo>
                        <a:pt x="714" y="636"/>
                      </a:lnTo>
                      <a:lnTo>
                        <a:pt x="690" y="632"/>
                      </a:lnTo>
                      <a:lnTo>
                        <a:pt x="669" y="629"/>
                      </a:lnTo>
                      <a:lnTo>
                        <a:pt x="649" y="629"/>
                      </a:lnTo>
                      <a:lnTo>
                        <a:pt x="625" y="629"/>
                      </a:lnTo>
                      <a:lnTo>
                        <a:pt x="604" y="629"/>
                      </a:lnTo>
                      <a:lnTo>
                        <a:pt x="584" y="629"/>
                      </a:lnTo>
                      <a:lnTo>
                        <a:pt x="560" y="632"/>
                      </a:lnTo>
                      <a:lnTo>
                        <a:pt x="539" y="636"/>
                      </a:lnTo>
                      <a:lnTo>
                        <a:pt x="519" y="642"/>
                      </a:lnTo>
                      <a:lnTo>
                        <a:pt x="495" y="646"/>
                      </a:lnTo>
                      <a:lnTo>
                        <a:pt x="474" y="653"/>
                      </a:lnTo>
                      <a:lnTo>
                        <a:pt x="454" y="660"/>
                      </a:lnTo>
                      <a:lnTo>
                        <a:pt x="430" y="666"/>
                      </a:lnTo>
                      <a:lnTo>
                        <a:pt x="410" y="673"/>
                      </a:lnTo>
                      <a:lnTo>
                        <a:pt x="389" y="683"/>
                      </a:lnTo>
                      <a:lnTo>
                        <a:pt x="365" y="690"/>
                      </a:lnTo>
                      <a:lnTo>
                        <a:pt x="345" y="701"/>
                      </a:lnTo>
                      <a:lnTo>
                        <a:pt x="324" y="707"/>
                      </a:lnTo>
                      <a:lnTo>
                        <a:pt x="300" y="718"/>
                      </a:lnTo>
                      <a:lnTo>
                        <a:pt x="280" y="724"/>
                      </a:lnTo>
                      <a:lnTo>
                        <a:pt x="259" y="735"/>
                      </a:lnTo>
                      <a:lnTo>
                        <a:pt x="235" y="742"/>
                      </a:lnTo>
                      <a:lnTo>
                        <a:pt x="215" y="752"/>
                      </a:lnTo>
                      <a:lnTo>
                        <a:pt x="194" y="759"/>
                      </a:lnTo>
                      <a:lnTo>
                        <a:pt x="170" y="765"/>
                      </a:lnTo>
                      <a:lnTo>
                        <a:pt x="150" y="772"/>
                      </a:lnTo>
                      <a:lnTo>
                        <a:pt x="129" y="779"/>
                      </a:lnTo>
                      <a:lnTo>
                        <a:pt x="106" y="786"/>
                      </a:lnTo>
                      <a:lnTo>
                        <a:pt x="85" y="793"/>
                      </a:lnTo>
                      <a:lnTo>
                        <a:pt x="65" y="796"/>
                      </a:lnTo>
                      <a:lnTo>
                        <a:pt x="41" y="800"/>
                      </a:lnTo>
                      <a:lnTo>
                        <a:pt x="20" y="803"/>
                      </a:lnTo>
                      <a:lnTo>
                        <a:pt x="0" y="806"/>
                      </a:lnTo>
                    </a:path>
                  </a:pathLst>
                </a:custGeom>
                <a:noFill/>
                <a:ln w="28575">
                  <a:solidFill>
                    <a:srgbClr val="007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36"/>
                <p:cNvSpPr>
                  <a:spLocks/>
                </p:cNvSpPr>
                <p:nvPr/>
              </p:nvSpPr>
              <p:spPr bwMode="auto">
                <a:xfrm>
                  <a:off x="168275" y="2346325"/>
                  <a:ext cx="179388" cy="6350"/>
                </a:xfrm>
                <a:custGeom>
                  <a:avLst/>
                  <a:gdLst>
                    <a:gd name="T0" fmla="*/ 113 w 113"/>
                    <a:gd name="T1" fmla="*/ 0 h 4"/>
                    <a:gd name="T2" fmla="*/ 89 w 113"/>
                    <a:gd name="T3" fmla="*/ 0 h 4"/>
                    <a:gd name="T4" fmla="*/ 68 w 113"/>
                    <a:gd name="T5" fmla="*/ 0 h 4"/>
                    <a:gd name="T6" fmla="*/ 48 w 113"/>
                    <a:gd name="T7" fmla="*/ 0 h 4"/>
                    <a:gd name="T8" fmla="*/ 24 w 113"/>
                    <a:gd name="T9" fmla="*/ 4 h 4"/>
                    <a:gd name="T10" fmla="*/ 3 w 113"/>
                    <a:gd name="T11" fmla="*/ 4 h 4"/>
                    <a:gd name="T12" fmla="*/ 0 w 11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4"/>
                    <a:gd name="T23" fmla="*/ 113 w 1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4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0"/>
                      </a:lnTo>
                      <a:lnTo>
                        <a:pt x="48" y="0"/>
                      </a:lnTo>
                      <a:lnTo>
                        <a:pt x="24" y="4"/>
                      </a:lnTo>
                      <a:lnTo>
                        <a:pt x="3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28575">
                  <a:solidFill>
                    <a:srgbClr val="007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9" name="Group 692"/>
            <p:cNvGrpSpPr>
              <a:grpSpLocks/>
            </p:cNvGrpSpPr>
            <p:nvPr/>
          </p:nvGrpSpPr>
          <p:grpSpPr bwMode="auto">
            <a:xfrm flipH="1">
              <a:off x="3912794" y="1844264"/>
              <a:ext cx="1520281" cy="3544963"/>
              <a:chOff x="4899807" y="1293963"/>
              <a:chExt cx="1751159" cy="3976776"/>
            </a:xfrm>
          </p:grpSpPr>
          <p:grpSp>
            <p:nvGrpSpPr>
              <p:cNvPr id="10" name="Group 691"/>
              <p:cNvGrpSpPr>
                <a:grpSpLocks/>
              </p:cNvGrpSpPr>
              <p:nvPr/>
            </p:nvGrpSpPr>
            <p:grpSpPr bwMode="auto">
              <a:xfrm>
                <a:off x="4899807" y="1293963"/>
                <a:ext cx="1751159" cy="3976776"/>
                <a:chOff x="4899807" y="1293963"/>
                <a:chExt cx="1751159" cy="3976776"/>
              </a:xfrm>
            </p:grpSpPr>
            <p:cxnSp>
              <p:nvCxnSpPr>
                <p:cNvPr id="14" name="Straight Arrow Connector 60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4545425" y="1656969"/>
                  <a:ext cx="1573062" cy="84705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" name="Straight Arrow Connector 61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204155" y="2318080"/>
                  <a:ext cx="755934" cy="346718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" name="Straight Arrow Connector 60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4820282" y="1934206"/>
                  <a:ext cx="1014725" cy="855675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7" name="Straight Arrow Connector 607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917059" y="2329135"/>
                  <a:ext cx="838422" cy="537891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8" name="Straight Arrow Connector 61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4839915" y="1949076"/>
                  <a:ext cx="1495425" cy="340473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9" name="Straight Arrow Connector 6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019677" y="2087593"/>
                  <a:ext cx="1483743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" name="Straight Arrow Connector 6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57903" y="1926950"/>
                  <a:ext cx="1556707" cy="342494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1" name="Straight Arrow Connector 6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443268" y="1664898"/>
                  <a:ext cx="1535502" cy="862642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2" name="Straight Arrow Connector 6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88325" y="2570672"/>
                  <a:ext cx="327803" cy="293298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" name="Straight Arrow Connector 6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79698" y="2570672"/>
                  <a:ext cx="871268" cy="301924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" name="Straight Arrow Connector 630"/>
                <p:cNvCxnSpPr>
                  <a:cxnSpLocks noChangeShapeType="1"/>
                </p:cNvCxnSpPr>
                <p:nvPr/>
              </p:nvCxnSpPr>
              <p:spPr bwMode="auto">
                <a:xfrm>
                  <a:off x="5760244" y="2869406"/>
                  <a:ext cx="364511" cy="115334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5" name="Straight Arrow Connector 632"/>
                <p:cNvCxnSpPr>
                  <a:cxnSpLocks noChangeShapeType="1"/>
                </p:cNvCxnSpPr>
                <p:nvPr/>
              </p:nvCxnSpPr>
              <p:spPr bwMode="auto">
                <a:xfrm>
                  <a:off x="5755481" y="2864644"/>
                  <a:ext cx="886859" cy="680813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6" name="Straight Arrow Connector 63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001816" y="3630215"/>
                  <a:ext cx="2396570" cy="884477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7" name="Straight Arrow Connector 63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30356" y="2999300"/>
                  <a:ext cx="613281" cy="358261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8" name="Straight Arrow Connector 6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400141" y="2820844"/>
                  <a:ext cx="357723" cy="50944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9" name="Straight Arrow Connector 6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45989" y="2989327"/>
                  <a:ext cx="21566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1" name="Group 664"/>
              <p:cNvGrpSpPr>
                <a:grpSpLocks/>
              </p:cNvGrpSpPr>
              <p:nvPr/>
            </p:nvGrpSpPr>
            <p:grpSpPr bwMode="auto">
              <a:xfrm>
                <a:off x="5703075" y="2809859"/>
                <a:ext cx="107176" cy="107170"/>
                <a:chOff x="4593290" y="2593065"/>
                <a:chExt cx="1331414" cy="1331344"/>
              </a:xfrm>
            </p:grpSpPr>
            <p:sp>
              <p:nvSpPr>
                <p:cNvPr id="12" name="Oval 641"/>
                <p:cNvSpPr>
                  <a:spLocks noChangeArrowheads="1"/>
                </p:cNvSpPr>
                <p:nvPr/>
              </p:nvSpPr>
              <p:spPr bwMode="auto">
                <a:xfrm>
                  <a:off x="4593290" y="2593065"/>
                  <a:ext cx="1331414" cy="1331344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cxnSp>
              <p:nvCxnSpPr>
                <p:cNvPr id="13" name="Straight Connector 663"/>
                <p:cNvCxnSpPr>
                  <a:cxnSpLocks noChangeShapeType="1"/>
                </p:cNvCxnSpPr>
                <p:nvPr/>
              </p:nvCxnSpPr>
              <p:spPr bwMode="auto">
                <a:xfrm>
                  <a:off x="4995863" y="3252789"/>
                  <a:ext cx="535781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262" name="Group 261"/>
          <p:cNvGrpSpPr/>
          <p:nvPr/>
        </p:nvGrpSpPr>
        <p:grpSpPr>
          <a:xfrm>
            <a:off x="5997515" y="1089269"/>
            <a:ext cx="3174518" cy="4999044"/>
            <a:chOff x="5997515" y="826708"/>
            <a:chExt cx="3174518" cy="5261605"/>
          </a:xfrm>
        </p:grpSpPr>
        <p:grpSp>
          <p:nvGrpSpPr>
            <p:cNvPr id="263" name="Group 262"/>
            <p:cNvGrpSpPr/>
            <p:nvPr/>
          </p:nvGrpSpPr>
          <p:grpSpPr>
            <a:xfrm>
              <a:off x="5997515" y="826708"/>
              <a:ext cx="3174518" cy="5261605"/>
              <a:chOff x="5969483" y="750508"/>
              <a:chExt cx="3174518" cy="5261605"/>
            </a:xfrm>
          </p:grpSpPr>
          <p:grpSp>
            <p:nvGrpSpPr>
              <p:cNvPr id="289" name="Group 288"/>
              <p:cNvGrpSpPr/>
              <p:nvPr/>
            </p:nvGrpSpPr>
            <p:grpSpPr>
              <a:xfrm>
                <a:off x="6124430" y="1366736"/>
                <a:ext cx="2898804" cy="4645377"/>
                <a:chOff x="6124430" y="1366736"/>
                <a:chExt cx="2898804" cy="4645377"/>
              </a:xfrm>
            </p:grpSpPr>
            <p:grpSp>
              <p:nvGrpSpPr>
                <p:cNvPr id="291" name="Group 290"/>
                <p:cNvGrpSpPr/>
                <p:nvPr/>
              </p:nvGrpSpPr>
              <p:grpSpPr>
                <a:xfrm>
                  <a:off x="6124430" y="1475127"/>
                  <a:ext cx="2898804" cy="4536986"/>
                  <a:chOff x="3113811" y="1690777"/>
                  <a:chExt cx="2898804" cy="4536986"/>
                </a:xfrm>
              </p:grpSpPr>
              <p:sp>
                <p:nvSpPr>
                  <p:cNvPr id="512" name="AutoShape 3"/>
                  <p:cNvSpPr>
                    <a:spLocks noChangeArrowheads="1"/>
                  </p:cNvSpPr>
                  <p:nvPr/>
                </p:nvSpPr>
                <p:spPr bwMode="auto">
                  <a:xfrm>
                    <a:off x="3113811" y="1690777"/>
                    <a:ext cx="2898804" cy="4536986"/>
                  </a:xfrm>
                  <a:prstGeom prst="roundRect">
                    <a:avLst>
                      <a:gd name="adj" fmla="val 6389"/>
                    </a:avLst>
                  </a:prstGeom>
                  <a:solidFill>
                    <a:srgbClr val="85D6FF"/>
                  </a:solidFill>
                  <a:ln w="57150">
                    <a:solidFill>
                      <a:srgbClr val="007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513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229903" y="1844575"/>
                    <a:ext cx="2539236" cy="4257752"/>
                    <a:chOff x="460375" y="866775"/>
                    <a:chExt cx="8331201" cy="5048250"/>
                  </a:xfrm>
                </p:grpSpPr>
                <p:sp>
                  <p:nvSpPr>
                    <p:cNvPr id="514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789988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10575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6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626225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7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54738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8" name="Line 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00675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9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3338" y="866775"/>
                      <a:ext cx="1588" cy="50434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0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13225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1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9663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24138" y="866775"/>
                      <a:ext cx="1588" cy="50482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3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60375" y="866775"/>
                      <a:ext cx="1784350" cy="5026025"/>
                    </a:xfrm>
                    <a:custGeom>
                      <a:avLst/>
                      <a:gdLst>
                        <a:gd name="T0" fmla="*/ 1124 w 1124"/>
                        <a:gd name="T1" fmla="*/ 0 h 3166"/>
                        <a:gd name="T2" fmla="*/ 1124 w 1124"/>
                        <a:gd name="T3" fmla="*/ 3166 h 3166"/>
                        <a:gd name="T4" fmla="*/ 1117 w 1124"/>
                        <a:gd name="T5" fmla="*/ 3156 h 3166"/>
                        <a:gd name="T6" fmla="*/ 1094 w 1124"/>
                        <a:gd name="T7" fmla="*/ 3132 h 3166"/>
                        <a:gd name="T8" fmla="*/ 1073 w 1124"/>
                        <a:gd name="T9" fmla="*/ 3105 h 3166"/>
                        <a:gd name="T10" fmla="*/ 1053 w 1124"/>
                        <a:gd name="T11" fmla="*/ 3078 h 3166"/>
                        <a:gd name="T12" fmla="*/ 1029 w 1124"/>
                        <a:gd name="T13" fmla="*/ 3054 h 3166"/>
                        <a:gd name="T14" fmla="*/ 1008 w 1124"/>
                        <a:gd name="T15" fmla="*/ 3026 h 3166"/>
                        <a:gd name="T16" fmla="*/ 988 w 1124"/>
                        <a:gd name="T17" fmla="*/ 2999 h 3166"/>
                        <a:gd name="T18" fmla="*/ 964 w 1124"/>
                        <a:gd name="T19" fmla="*/ 2972 h 3166"/>
                        <a:gd name="T20" fmla="*/ 943 w 1124"/>
                        <a:gd name="T21" fmla="*/ 2944 h 3166"/>
                        <a:gd name="T22" fmla="*/ 923 w 1124"/>
                        <a:gd name="T23" fmla="*/ 2917 h 3166"/>
                        <a:gd name="T24" fmla="*/ 899 w 1124"/>
                        <a:gd name="T25" fmla="*/ 2893 h 3166"/>
                        <a:gd name="T26" fmla="*/ 878 w 1124"/>
                        <a:gd name="T27" fmla="*/ 2866 h 3166"/>
                        <a:gd name="T28" fmla="*/ 858 w 1124"/>
                        <a:gd name="T29" fmla="*/ 2839 h 3166"/>
                        <a:gd name="T30" fmla="*/ 837 w 1124"/>
                        <a:gd name="T31" fmla="*/ 2811 h 3166"/>
                        <a:gd name="T32" fmla="*/ 813 w 1124"/>
                        <a:gd name="T33" fmla="*/ 2784 h 3166"/>
                        <a:gd name="T34" fmla="*/ 793 w 1124"/>
                        <a:gd name="T35" fmla="*/ 2757 h 3166"/>
                        <a:gd name="T36" fmla="*/ 772 w 1124"/>
                        <a:gd name="T37" fmla="*/ 2729 h 3166"/>
                        <a:gd name="T38" fmla="*/ 748 w 1124"/>
                        <a:gd name="T39" fmla="*/ 2702 h 3166"/>
                        <a:gd name="T40" fmla="*/ 728 w 1124"/>
                        <a:gd name="T41" fmla="*/ 2675 h 3166"/>
                        <a:gd name="T42" fmla="*/ 707 w 1124"/>
                        <a:gd name="T43" fmla="*/ 2647 h 3166"/>
                        <a:gd name="T44" fmla="*/ 684 w 1124"/>
                        <a:gd name="T45" fmla="*/ 2620 h 3166"/>
                        <a:gd name="T46" fmla="*/ 663 w 1124"/>
                        <a:gd name="T47" fmla="*/ 2589 h 3166"/>
                        <a:gd name="T48" fmla="*/ 643 w 1124"/>
                        <a:gd name="T49" fmla="*/ 2562 h 3166"/>
                        <a:gd name="T50" fmla="*/ 619 w 1124"/>
                        <a:gd name="T51" fmla="*/ 2535 h 3166"/>
                        <a:gd name="T52" fmla="*/ 598 w 1124"/>
                        <a:gd name="T53" fmla="*/ 2507 h 3166"/>
                        <a:gd name="T54" fmla="*/ 578 w 1124"/>
                        <a:gd name="T55" fmla="*/ 2480 h 3166"/>
                        <a:gd name="T56" fmla="*/ 554 w 1124"/>
                        <a:gd name="T57" fmla="*/ 2449 h 3166"/>
                        <a:gd name="T58" fmla="*/ 533 w 1124"/>
                        <a:gd name="T59" fmla="*/ 2422 h 3166"/>
                        <a:gd name="T60" fmla="*/ 513 w 1124"/>
                        <a:gd name="T61" fmla="*/ 2394 h 3166"/>
                        <a:gd name="T62" fmla="*/ 489 w 1124"/>
                        <a:gd name="T63" fmla="*/ 2364 h 3166"/>
                        <a:gd name="T64" fmla="*/ 468 w 1124"/>
                        <a:gd name="T65" fmla="*/ 2336 h 3166"/>
                        <a:gd name="T66" fmla="*/ 448 w 1124"/>
                        <a:gd name="T67" fmla="*/ 2309 h 3166"/>
                        <a:gd name="T68" fmla="*/ 424 w 1124"/>
                        <a:gd name="T69" fmla="*/ 2278 h 3166"/>
                        <a:gd name="T70" fmla="*/ 403 w 1124"/>
                        <a:gd name="T71" fmla="*/ 2251 h 3166"/>
                        <a:gd name="T72" fmla="*/ 383 w 1124"/>
                        <a:gd name="T73" fmla="*/ 2220 h 3166"/>
                        <a:gd name="T74" fmla="*/ 359 w 1124"/>
                        <a:gd name="T75" fmla="*/ 2193 h 3166"/>
                        <a:gd name="T76" fmla="*/ 339 w 1124"/>
                        <a:gd name="T77" fmla="*/ 2162 h 3166"/>
                        <a:gd name="T78" fmla="*/ 318 w 1124"/>
                        <a:gd name="T79" fmla="*/ 2135 h 3166"/>
                        <a:gd name="T80" fmla="*/ 294 w 1124"/>
                        <a:gd name="T81" fmla="*/ 2104 h 3166"/>
                        <a:gd name="T82" fmla="*/ 274 w 1124"/>
                        <a:gd name="T83" fmla="*/ 2077 h 3166"/>
                        <a:gd name="T84" fmla="*/ 253 w 1124"/>
                        <a:gd name="T85" fmla="*/ 2046 h 3166"/>
                        <a:gd name="T86" fmla="*/ 229 w 1124"/>
                        <a:gd name="T87" fmla="*/ 2015 h 3166"/>
                        <a:gd name="T88" fmla="*/ 209 w 1124"/>
                        <a:gd name="T89" fmla="*/ 1988 h 3166"/>
                        <a:gd name="T90" fmla="*/ 188 w 1124"/>
                        <a:gd name="T91" fmla="*/ 1957 h 3166"/>
                        <a:gd name="T92" fmla="*/ 164 w 1124"/>
                        <a:gd name="T93" fmla="*/ 1926 h 3166"/>
                        <a:gd name="T94" fmla="*/ 144 w 1124"/>
                        <a:gd name="T95" fmla="*/ 1899 h 3166"/>
                        <a:gd name="T96" fmla="*/ 123 w 1124"/>
                        <a:gd name="T97" fmla="*/ 1868 h 3166"/>
                        <a:gd name="T98" fmla="*/ 99 w 1124"/>
                        <a:gd name="T99" fmla="*/ 1838 h 3166"/>
                        <a:gd name="T100" fmla="*/ 79 w 1124"/>
                        <a:gd name="T101" fmla="*/ 1807 h 3166"/>
                        <a:gd name="T102" fmla="*/ 58 w 1124"/>
                        <a:gd name="T103" fmla="*/ 1776 h 3166"/>
                        <a:gd name="T104" fmla="*/ 35 w 1124"/>
                        <a:gd name="T105" fmla="*/ 1749 h 3166"/>
                        <a:gd name="T106" fmla="*/ 14 w 1124"/>
                        <a:gd name="T107" fmla="*/ 1718 h 3166"/>
                        <a:gd name="T108" fmla="*/ 0 w 1124"/>
                        <a:gd name="T109" fmla="*/ 1694 h 3166"/>
                        <a:gd name="T110" fmla="*/ 0 w 1124"/>
                        <a:gd name="T111" fmla="*/ 0 h 316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124"/>
                        <a:gd name="T169" fmla="*/ 0 h 3166"/>
                        <a:gd name="T170" fmla="*/ 1124 w 1124"/>
                        <a:gd name="T171" fmla="*/ 3166 h 316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124" h="3166">
                          <a:moveTo>
                            <a:pt x="1124" y="0"/>
                          </a:moveTo>
                          <a:lnTo>
                            <a:pt x="1124" y="3166"/>
                          </a:lnTo>
                          <a:lnTo>
                            <a:pt x="1117" y="3156"/>
                          </a:lnTo>
                          <a:lnTo>
                            <a:pt x="1094" y="3132"/>
                          </a:lnTo>
                          <a:lnTo>
                            <a:pt x="1073" y="3105"/>
                          </a:lnTo>
                          <a:lnTo>
                            <a:pt x="1053" y="3078"/>
                          </a:lnTo>
                          <a:lnTo>
                            <a:pt x="1029" y="3054"/>
                          </a:lnTo>
                          <a:lnTo>
                            <a:pt x="1008" y="3026"/>
                          </a:lnTo>
                          <a:lnTo>
                            <a:pt x="988" y="2999"/>
                          </a:lnTo>
                          <a:lnTo>
                            <a:pt x="964" y="2972"/>
                          </a:lnTo>
                          <a:lnTo>
                            <a:pt x="943" y="2944"/>
                          </a:lnTo>
                          <a:lnTo>
                            <a:pt x="923" y="2917"/>
                          </a:lnTo>
                          <a:lnTo>
                            <a:pt x="899" y="2893"/>
                          </a:lnTo>
                          <a:lnTo>
                            <a:pt x="878" y="2866"/>
                          </a:lnTo>
                          <a:lnTo>
                            <a:pt x="858" y="2839"/>
                          </a:lnTo>
                          <a:lnTo>
                            <a:pt x="837" y="2811"/>
                          </a:lnTo>
                          <a:lnTo>
                            <a:pt x="813" y="2784"/>
                          </a:lnTo>
                          <a:lnTo>
                            <a:pt x="793" y="2757"/>
                          </a:lnTo>
                          <a:lnTo>
                            <a:pt x="772" y="2729"/>
                          </a:lnTo>
                          <a:lnTo>
                            <a:pt x="748" y="2702"/>
                          </a:lnTo>
                          <a:lnTo>
                            <a:pt x="728" y="2675"/>
                          </a:lnTo>
                          <a:lnTo>
                            <a:pt x="707" y="2647"/>
                          </a:lnTo>
                          <a:lnTo>
                            <a:pt x="684" y="2620"/>
                          </a:lnTo>
                          <a:lnTo>
                            <a:pt x="663" y="2589"/>
                          </a:lnTo>
                          <a:lnTo>
                            <a:pt x="643" y="2562"/>
                          </a:lnTo>
                          <a:lnTo>
                            <a:pt x="619" y="2535"/>
                          </a:lnTo>
                          <a:lnTo>
                            <a:pt x="598" y="2507"/>
                          </a:lnTo>
                          <a:lnTo>
                            <a:pt x="578" y="2480"/>
                          </a:lnTo>
                          <a:lnTo>
                            <a:pt x="554" y="2449"/>
                          </a:lnTo>
                          <a:lnTo>
                            <a:pt x="533" y="2422"/>
                          </a:lnTo>
                          <a:lnTo>
                            <a:pt x="513" y="2394"/>
                          </a:lnTo>
                          <a:lnTo>
                            <a:pt x="489" y="2364"/>
                          </a:lnTo>
                          <a:lnTo>
                            <a:pt x="468" y="2336"/>
                          </a:lnTo>
                          <a:lnTo>
                            <a:pt x="448" y="2309"/>
                          </a:lnTo>
                          <a:lnTo>
                            <a:pt x="424" y="2278"/>
                          </a:lnTo>
                          <a:lnTo>
                            <a:pt x="403" y="2251"/>
                          </a:lnTo>
                          <a:lnTo>
                            <a:pt x="383" y="2220"/>
                          </a:lnTo>
                          <a:lnTo>
                            <a:pt x="359" y="2193"/>
                          </a:lnTo>
                          <a:lnTo>
                            <a:pt x="339" y="2162"/>
                          </a:lnTo>
                          <a:lnTo>
                            <a:pt x="318" y="2135"/>
                          </a:lnTo>
                          <a:lnTo>
                            <a:pt x="294" y="2104"/>
                          </a:lnTo>
                          <a:lnTo>
                            <a:pt x="274" y="2077"/>
                          </a:lnTo>
                          <a:lnTo>
                            <a:pt x="253" y="2046"/>
                          </a:lnTo>
                          <a:lnTo>
                            <a:pt x="229" y="2015"/>
                          </a:lnTo>
                          <a:lnTo>
                            <a:pt x="209" y="1988"/>
                          </a:lnTo>
                          <a:lnTo>
                            <a:pt x="188" y="1957"/>
                          </a:lnTo>
                          <a:lnTo>
                            <a:pt x="164" y="1926"/>
                          </a:lnTo>
                          <a:lnTo>
                            <a:pt x="144" y="1899"/>
                          </a:lnTo>
                          <a:lnTo>
                            <a:pt x="123" y="1868"/>
                          </a:lnTo>
                          <a:lnTo>
                            <a:pt x="99" y="1838"/>
                          </a:lnTo>
                          <a:lnTo>
                            <a:pt x="79" y="1807"/>
                          </a:lnTo>
                          <a:lnTo>
                            <a:pt x="58" y="1776"/>
                          </a:lnTo>
                          <a:lnTo>
                            <a:pt x="35" y="1749"/>
                          </a:lnTo>
                          <a:lnTo>
                            <a:pt x="14" y="1718"/>
                          </a:lnTo>
                          <a:lnTo>
                            <a:pt x="0" y="16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bg1"/>
                      </a:solidFill>
                      <a:prstDash val="sys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92" name="Group 291"/>
                <p:cNvGrpSpPr/>
                <p:nvPr/>
              </p:nvGrpSpPr>
              <p:grpSpPr>
                <a:xfrm>
                  <a:off x="6196011" y="1366736"/>
                  <a:ext cx="2799359" cy="4007952"/>
                  <a:chOff x="185637" y="1016646"/>
                  <a:chExt cx="3224214" cy="4496063"/>
                </a:xfrm>
              </p:grpSpPr>
              <p:sp>
                <p:nvSpPr>
                  <p:cNvPr id="314" name="TextBox 596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21399" y="1180884"/>
                    <a:ext cx="789309" cy="4608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2000" i="1" dirty="0" err="1" smtClean="0">
                        <a:solidFill>
                          <a:srgbClr val="FFFF00"/>
                        </a:solidFill>
                      </a:rPr>
                      <a:t>E</a:t>
                    </a:r>
                    <a:r>
                      <a:rPr lang="de-DE" sz="2000" baseline="-25000" dirty="0" err="1" smtClean="0">
                        <a:solidFill>
                          <a:srgbClr val="FFFF00"/>
                        </a:solidFill>
                      </a:rPr>
                      <a:t>kin</a:t>
                    </a:r>
                    <a:endParaRPr lang="de-DE" sz="2000" dirty="0">
                      <a:solidFill>
                        <a:srgbClr val="FFFF00"/>
                      </a:solidFill>
                    </a:endParaRPr>
                  </a:p>
                </p:txBody>
              </p:sp>
              <p:grpSp>
                <p:nvGrpSpPr>
                  <p:cNvPr id="315" name="Group 314"/>
                  <p:cNvGrpSpPr/>
                  <p:nvPr/>
                </p:nvGrpSpPr>
                <p:grpSpPr>
                  <a:xfrm>
                    <a:off x="665441" y="1217604"/>
                    <a:ext cx="2744410" cy="4295105"/>
                    <a:chOff x="665441" y="1217604"/>
                    <a:chExt cx="2744410" cy="4295105"/>
                  </a:xfrm>
                </p:grpSpPr>
                <p:cxnSp>
                  <p:nvCxnSpPr>
                    <p:cNvPr id="316" name="Straight Connector 22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717509"/>
                      <a:ext cx="638450" cy="1589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17" name="Straight Connector 22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64851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18" name="Straight Connector 23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5795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19" name="Straight Connector 23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51051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0" name="Straight Connector 23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44151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1" name="Straight Connector 23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37252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2" name="Straight Connector 23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30352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3" name="Straight Connector 23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23452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4" name="Straight Connector 2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16553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5" name="Straight Connector 23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09653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6" name="Straight Connector 24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202753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7" name="Straight Connector 24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95853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8" name="Straight Connector 24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88953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9" name="Straight Connector 24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82054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0" name="Straight Connector 24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75154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1" name="Straight Connector 24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68254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2" name="Straight Connector 24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61354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3" name="Straight Connector 24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54455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4" name="Straight Connector 24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47555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5" name="Straight Connector 24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40655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6" name="Straight Connector 25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71401" y="133755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7" name="Straight Connector 25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543429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8" name="Straight Connector 25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536529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9" name="Straight Connector 25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529629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0" name="Straight Connector 25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522730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1" name="Straight Connector 2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515830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2" name="Straight Connector 25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508930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3" name="Straight Connector 26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502030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4" name="Straight Connector 26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95130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5" name="Straight Connector 26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88231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6" name="Straight Connector 26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8133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7" name="Straight Connector 2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74431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8" name="Straight Connector 26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67531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9" name="Straight Connector 26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60632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0" name="Straight Connector 26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53732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1" name="Straight Connector 26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46832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2" name="Straight Connector 26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39932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3" name="Straight Connector 27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33033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4" name="Straight Connector 27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26133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5" name="Straight Connector 27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19233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6" name="Straight Connector 27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12333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7" name="Straight Connector 27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405433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8" name="Straight Connector 27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98534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9" name="Straight Connector 27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91634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0" name="Straight Connector 27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84734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1" name="Straight Connector 27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77835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2" name="Straight Connector 27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70935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3" name="Straight Connector 28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64035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4" name="Straight Connector 28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57135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5" name="Straight Connector 28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50235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6" name="Straight Connector 28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43336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7" name="Straight Connector 28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36436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8" name="Straight Connector 28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29536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9" name="Straight Connector 28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22636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0" name="Straight Connector 28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15737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1" name="Straight Connector 28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08837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2" name="Straight Connector 28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301937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3" name="Straight Connector 29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95037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4" name="Straight Connector 29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88138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5" name="Straight Connector 29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81238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6" name="Straight Connector 29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74338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7" name="Straight Connector 29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67438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8" name="Straight Connector 29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60538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9" name="Straight Connector 29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53639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0" name="Straight Connector 29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46739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1" name="Straight Connector 29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39839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2" name="Straight Connector 29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32939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3" name="Straight Connector 30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26040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4" name="Straight Connector 30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19140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5" name="Straight Connector 30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12240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6" name="Straight Connector 30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205340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7" name="Straight Connector 30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98440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8" name="Straight Connector 30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91541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9" name="Straight Connector 30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8464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0" name="Straight Connector 30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7774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1" name="Straight Connector 30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70841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2" name="Straight Connector 30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63942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3" name="Straight Connector 31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57042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4" name="Straight Connector 3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50142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5" name="Straight Connector 31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43242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6" name="Straight Connector 31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74868" y="136343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7" name="Straight Connector 32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882312"/>
                      <a:ext cx="2208694" cy="1587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8" name="Straight Connector 32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8133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99" name="Straight Connector 32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74431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" name="Straight Connector 32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67531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1" name="Straight Connector 32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60632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2" name="Straight Connector 32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53732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3" name="Straight Connector 33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46832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4" name="Straight Connector 33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39932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5" name="Straight Connector 33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33033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6" name="Straight Connector 33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26133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7" name="Straight Connector 33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19233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8" name="Straight Connector 33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12333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9" name="Straight Connector 3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405433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0" name="Straight Connector 33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98534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1" name="Straight Connector 33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91634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2" name="Straight Connector 33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84734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3" name="Straight Connector 34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77835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4" name="Straight Connector 34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70935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5" name="Straight Connector 34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64035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6" name="Straight Connector 34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57135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7" name="Straight Connector 34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50235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8" name="Straight Connector 34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43336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9" name="Straight Connector 34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36436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0" name="Straight Connector 34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29536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1" name="Straight Connector 34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22636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2" name="Straight Connector 34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15737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3" name="Straight Connector 35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08837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4" name="Straight Connector 35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301937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5" name="Straight Connector 35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95037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6" name="Straight Connector 35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88138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7" name="Straight Connector 35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81238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8" name="Straight Connector 35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74338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9" name="Straight Connector 35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67438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0" name="Straight Connector 35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60538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1" name="Straight Connector 3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53639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2" name="Straight Connector 35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46739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3" name="Straight Connector 36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39839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4" name="Straight Connector 36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32939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5" name="Straight Connector 36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26040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6" name="Straight Connector 36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19140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7" name="Straight Connector 36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12240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8" name="Straight Connector 36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205340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9" name="Straight Connector 36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98440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0" name="Straight Connector 36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91541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1" name="Straight Connector 36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8464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2" name="Straight Connector 36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7774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3" name="Straight Connector 37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70841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4" name="Straight Connector 37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63942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5" name="Straight Connector 37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57042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6" name="Straight Connector 37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50142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7" name="Straight Connector 37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43242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8" name="Straight Connector 37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01157" y="136343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9" name="Straight Connector 47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6" y="3381612"/>
                      <a:ext cx="1682405" cy="1587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0" name="Straight Connector 47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331261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1" name="Straight Connector 47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32436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2" name="Straight Connector 47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317461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3" name="Straight Connector 47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310562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4" name="Straight Connector 47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303662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5" name="Straight Connector 47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96762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6" name="Straight Connector 47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89862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7" name="Straight Connector 47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82962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8" name="Straight Connector 47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76063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9" name="Straight Connector 48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69163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0" name="Straight Connector 48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62263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1" name="Straight Connector 48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55363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2" name="Straight Connector 48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48464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3" name="Straight Connector 48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41564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4" name="Straight Connector 48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34664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5" name="Straight Connector 48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27764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6" name="Straight Connector 48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20865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7" name="Straight Connector 48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13965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8" name="Straight Connector 48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07065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9" name="Straight Connector 49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200165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0" name="Straight Connector 49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93266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1" name="Straight Connector 49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86366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2" name="Straight Connector 49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79466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3" name="Straight Connector 49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72566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4" name="Straight Connector 49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65666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5" name="Straight Connector 49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587671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6" name="Straight Connector 49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51867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7" name="Straight Connector 49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44967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8" name="Straight Connector 49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27447" y="138067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9" name="Straight Connector 53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3131496"/>
                      <a:ext cx="1156114" cy="159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0" name="Straight Connector 5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306249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1" name="Straight Connector 53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99350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2" name="Straight Connector 53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92450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3" name="Straight Connector 53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85550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4" name="Straight Connector 54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78650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5" name="Straight Connector 54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71751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6" name="Straight Connector 54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648514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7" name="Straight Connector 54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57951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8" name="Straight Connector 54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51051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9" name="Straight Connector 54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441519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0" name="Straight Connector 54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37252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1" name="Straight Connector 54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30352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2" name="Straight Connector 54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23452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3" name="Straight Connector 54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16553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4" name="Straight Connector 55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09653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5" name="Straight Connector 55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202753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6" name="Straight Connector 55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958536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7" name="Straight Connector 55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88953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8" name="Straight Connector 55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820542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99" name="Straight Connector 55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75154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0" name="Straight Connector 55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68254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1" name="Straight Connector 55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613547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2" name="Straight Connector 5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544550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3" name="Straight Connector 55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475553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4" name="Straight Connector 56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406555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5" name="Straight Connector 56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253737" y="1337558"/>
                      <a:ext cx="353736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6" name="Straight Connector 573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666237" y="5503294"/>
                      <a:ext cx="2743614" cy="15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7" name="Straight Arrow Connector 58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481318" y="3364363"/>
                      <a:ext cx="4295105" cy="1588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508" name="Straight Arrow Connector 589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618656" y="3053874"/>
                      <a:ext cx="3656876" cy="1588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509" name="Straight Arrow Connector 59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645045" y="2307836"/>
                      <a:ext cx="2164802" cy="1588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510" name="Straight Arrow Connector 59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296394" y="2182778"/>
                      <a:ext cx="1914685" cy="1588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511" name="Straight Arrow Connector 59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2012420" y="1975785"/>
                      <a:ext cx="1500699" cy="1588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93" name="Group 152"/>
                <p:cNvGrpSpPr>
                  <a:grpSpLocks/>
                </p:cNvGrpSpPr>
                <p:nvPr/>
              </p:nvGrpSpPr>
              <p:grpSpPr bwMode="auto">
                <a:xfrm>
                  <a:off x="6151458" y="1797628"/>
                  <a:ext cx="2702573" cy="3569550"/>
                  <a:chOff x="168275" y="1066800"/>
                  <a:chExt cx="8872538" cy="4232276"/>
                </a:xfrm>
              </p:grpSpPr>
              <p:grpSp>
                <p:nvGrpSpPr>
                  <p:cNvPr id="294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68275" y="4343400"/>
                    <a:ext cx="8872538" cy="955676"/>
                    <a:chOff x="168275" y="4343400"/>
                    <a:chExt cx="8872538" cy="955676"/>
                  </a:xfrm>
                </p:grpSpPr>
                <p:sp>
                  <p:nvSpPr>
                    <p:cNvPr id="311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706938" y="4343400"/>
                      <a:ext cx="4333875" cy="954088"/>
                    </a:xfrm>
                    <a:custGeom>
                      <a:avLst/>
                      <a:gdLst>
                        <a:gd name="T0" fmla="*/ 2702 w 2730"/>
                        <a:gd name="T1" fmla="*/ 601 h 601"/>
                        <a:gd name="T2" fmla="*/ 2637 w 2730"/>
                        <a:gd name="T3" fmla="*/ 594 h 601"/>
                        <a:gd name="T4" fmla="*/ 2572 w 2730"/>
                        <a:gd name="T5" fmla="*/ 584 h 601"/>
                        <a:gd name="T6" fmla="*/ 2508 w 2730"/>
                        <a:gd name="T7" fmla="*/ 567 h 601"/>
                        <a:gd name="T8" fmla="*/ 2443 w 2730"/>
                        <a:gd name="T9" fmla="*/ 536 h 601"/>
                        <a:gd name="T10" fmla="*/ 2378 w 2730"/>
                        <a:gd name="T11" fmla="*/ 461 h 601"/>
                        <a:gd name="T12" fmla="*/ 2313 w 2730"/>
                        <a:gd name="T13" fmla="*/ 314 h 601"/>
                        <a:gd name="T14" fmla="*/ 2248 w 2730"/>
                        <a:gd name="T15" fmla="*/ 163 h 601"/>
                        <a:gd name="T16" fmla="*/ 2183 w 2730"/>
                        <a:gd name="T17" fmla="*/ 68 h 601"/>
                        <a:gd name="T18" fmla="*/ 2118 w 2730"/>
                        <a:gd name="T19" fmla="*/ 64 h 601"/>
                        <a:gd name="T20" fmla="*/ 2053 w 2730"/>
                        <a:gd name="T21" fmla="*/ 150 h 601"/>
                        <a:gd name="T22" fmla="*/ 1988 w 2730"/>
                        <a:gd name="T23" fmla="*/ 293 h 601"/>
                        <a:gd name="T24" fmla="*/ 1923 w 2730"/>
                        <a:gd name="T25" fmla="*/ 450 h 601"/>
                        <a:gd name="T26" fmla="*/ 1858 w 2730"/>
                        <a:gd name="T27" fmla="*/ 563 h 601"/>
                        <a:gd name="T28" fmla="*/ 1794 w 2730"/>
                        <a:gd name="T29" fmla="*/ 601 h 601"/>
                        <a:gd name="T30" fmla="*/ 1729 w 2730"/>
                        <a:gd name="T31" fmla="*/ 549 h 601"/>
                        <a:gd name="T32" fmla="*/ 1664 w 2730"/>
                        <a:gd name="T33" fmla="*/ 423 h 601"/>
                        <a:gd name="T34" fmla="*/ 1599 w 2730"/>
                        <a:gd name="T35" fmla="*/ 259 h 601"/>
                        <a:gd name="T36" fmla="*/ 1534 w 2730"/>
                        <a:gd name="T37" fmla="*/ 112 h 601"/>
                        <a:gd name="T38" fmla="*/ 1469 w 2730"/>
                        <a:gd name="T39" fmla="*/ 17 h 601"/>
                        <a:gd name="T40" fmla="*/ 1404 w 2730"/>
                        <a:gd name="T41" fmla="*/ 3 h 601"/>
                        <a:gd name="T42" fmla="*/ 1339 w 2730"/>
                        <a:gd name="T43" fmla="*/ 71 h 601"/>
                        <a:gd name="T44" fmla="*/ 1274 w 2730"/>
                        <a:gd name="T45" fmla="*/ 204 h 601"/>
                        <a:gd name="T46" fmla="*/ 1209 w 2730"/>
                        <a:gd name="T47" fmla="*/ 362 h 601"/>
                        <a:gd name="T48" fmla="*/ 1145 w 2730"/>
                        <a:gd name="T49" fmla="*/ 474 h 601"/>
                        <a:gd name="T50" fmla="*/ 1080 w 2730"/>
                        <a:gd name="T51" fmla="*/ 519 h 601"/>
                        <a:gd name="T52" fmla="*/ 1015 w 2730"/>
                        <a:gd name="T53" fmla="*/ 526 h 601"/>
                        <a:gd name="T54" fmla="*/ 950 w 2730"/>
                        <a:gd name="T55" fmla="*/ 505 h 601"/>
                        <a:gd name="T56" fmla="*/ 885 w 2730"/>
                        <a:gd name="T57" fmla="*/ 450 h 601"/>
                        <a:gd name="T58" fmla="*/ 820 w 2730"/>
                        <a:gd name="T59" fmla="*/ 392 h 601"/>
                        <a:gd name="T60" fmla="*/ 755 w 2730"/>
                        <a:gd name="T61" fmla="*/ 355 h 601"/>
                        <a:gd name="T62" fmla="*/ 690 w 2730"/>
                        <a:gd name="T63" fmla="*/ 341 h 601"/>
                        <a:gd name="T64" fmla="*/ 625 w 2730"/>
                        <a:gd name="T65" fmla="*/ 358 h 601"/>
                        <a:gd name="T66" fmla="*/ 560 w 2730"/>
                        <a:gd name="T67" fmla="*/ 399 h 601"/>
                        <a:gd name="T68" fmla="*/ 495 w 2730"/>
                        <a:gd name="T69" fmla="*/ 450 h 601"/>
                        <a:gd name="T70" fmla="*/ 431 w 2730"/>
                        <a:gd name="T71" fmla="*/ 512 h 601"/>
                        <a:gd name="T72" fmla="*/ 366 w 2730"/>
                        <a:gd name="T73" fmla="*/ 546 h 601"/>
                        <a:gd name="T74" fmla="*/ 301 w 2730"/>
                        <a:gd name="T75" fmla="*/ 553 h 601"/>
                        <a:gd name="T76" fmla="*/ 236 w 2730"/>
                        <a:gd name="T77" fmla="*/ 543 h 601"/>
                        <a:gd name="T78" fmla="*/ 171 w 2730"/>
                        <a:gd name="T79" fmla="*/ 529 h 601"/>
                        <a:gd name="T80" fmla="*/ 106 w 2730"/>
                        <a:gd name="T81" fmla="*/ 522 h 601"/>
                        <a:gd name="T82" fmla="*/ 41 w 2730"/>
                        <a:gd name="T83" fmla="*/ 522 h 60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30"/>
                        <a:gd name="T127" fmla="*/ 0 h 601"/>
                        <a:gd name="T128" fmla="*/ 2730 w 2730"/>
                        <a:gd name="T129" fmla="*/ 601 h 60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30" h="601">
                          <a:moveTo>
                            <a:pt x="2730" y="601"/>
                          </a:moveTo>
                          <a:lnTo>
                            <a:pt x="2723" y="601"/>
                          </a:lnTo>
                          <a:lnTo>
                            <a:pt x="2702" y="601"/>
                          </a:lnTo>
                          <a:lnTo>
                            <a:pt x="2678" y="597"/>
                          </a:lnTo>
                          <a:lnTo>
                            <a:pt x="2658" y="597"/>
                          </a:lnTo>
                          <a:lnTo>
                            <a:pt x="2637" y="594"/>
                          </a:lnTo>
                          <a:lnTo>
                            <a:pt x="2613" y="590"/>
                          </a:lnTo>
                          <a:lnTo>
                            <a:pt x="2593" y="587"/>
                          </a:lnTo>
                          <a:lnTo>
                            <a:pt x="2572" y="584"/>
                          </a:lnTo>
                          <a:lnTo>
                            <a:pt x="2549" y="580"/>
                          </a:lnTo>
                          <a:lnTo>
                            <a:pt x="2528" y="573"/>
                          </a:lnTo>
                          <a:lnTo>
                            <a:pt x="2508" y="567"/>
                          </a:lnTo>
                          <a:lnTo>
                            <a:pt x="2484" y="560"/>
                          </a:lnTo>
                          <a:lnTo>
                            <a:pt x="2463" y="549"/>
                          </a:lnTo>
                          <a:lnTo>
                            <a:pt x="2443" y="536"/>
                          </a:lnTo>
                          <a:lnTo>
                            <a:pt x="2419" y="515"/>
                          </a:lnTo>
                          <a:lnTo>
                            <a:pt x="2398" y="491"/>
                          </a:lnTo>
                          <a:lnTo>
                            <a:pt x="2378" y="461"/>
                          </a:lnTo>
                          <a:lnTo>
                            <a:pt x="2354" y="420"/>
                          </a:lnTo>
                          <a:lnTo>
                            <a:pt x="2333" y="368"/>
                          </a:lnTo>
                          <a:lnTo>
                            <a:pt x="2313" y="314"/>
                          </a:lnTo>
                          <a:lnTo>
                            <a:pt x="2289" y="259"/>
                          </a:lnTo>
                          <a:lnTo>
                            <a:pt x="2268" y="208"/>
                          </a:lnTo>
                          <a:lnTo>
                            <a:pt x="2248" y="163"/>
                          </a:lnTo>
                          <a:lnTo>
                            <a:pt x="2224" y="122"/>
                          </a:lnTo>
                          <a:lnTo>
                            <a:pt x="2204" y="92"/>
                          </a:lnTo>
                          <a:lnTo>
                            <a:pt x="2183" y="68"/>
                          </a:lnTo>
                          <a:lnTo>
                            <a:pt x="2159" y="58"/>
                          </a:lnTo>
                          <a:lnTo>
                            <a:pt x="2139" y="54"/>
                          </a:lnTo>
                          <a:lnTo>
                            <a:pt x="2118" y="64"/>
                          </a:lnTo>
                          <a:lnTo>
                            <a:pt x="2094" y="85"/>
                          </a:lnTo>
                          <a:lnTo>
                            <a:pt x="2074" y="112"/>
                          </a:lnTo>
                          <a:lnTo>
                            <a:pt x="2053" y="150"/>
                          </a:lnTo>
                          <a:lnTo>
                            <a:pt x="2029" y="194"/>
                          </a:lnTo>
                          <a:lnTo>
                            <a:pt x="2009" y="242"/>
                          </a:lnTo>
                          <a:lnTo>
                            <a:pt x="1988" y="293"/>
                          </a:lnTo>
                          <a:lnTo>
                            <a:pt x="1968" y="348"/>
                          </a:lnTo>
                          <a:lnTo>
                            <a:pt x="1944" y="399"/>
                          </a:lnTo>
                          <a:lnTo>
                            <a:pt x="1923" y="450"/>
                          </a:lnTo>
                          <a:lnTo>
                            <a:pt x="1903" y="495"/>
                          </a:lnTo>
                          <a:lnTo>
                            <a:pt x="1879" y="532"/>
                          </a:lnTo>
                          <a:lnTo>
                            <a:pt x="1858" y="563"/>
                          </a:lnTo>
                          <a:lnTo>
                            <a:pt x="1838" y="587"/>
                          </a:lnTo>
                          <a:lnTo>
                            <a:pt x="1814" y="597"/>
                          </a:lnTo>
                          <a:lnTo>
                            <a:pt x="1794" y="601"/>
                          </a:lnTo>
                          <a:lnTo>
                            <a:pt x="1773" y="594"/>
                          </a:lnTo>
                          <a:lnTo>
                            <a:pt x="1749" y="577"/>
                          </a:lnTo>
                          <a:lnTo>
                            <a:pt x="1729" y="549"/>
                          </a:lnTo>
                          <a:lnTo>
                            <a:pt x="1708" y="512"/>
                          </a:lnTo>
                          <a:lnTo>
                            <a:pt x="1684" y="471"/>
                          </a:lnTo>
                          <a:lnTo>
                            <a:pt x="1664" y="423"/>
                          </a:lnTo>
                          <a:lnTo>
                            <a:pt x="1643" y="368"/>
                          </a:lnTo>
                          <a:lnTo>
                            <a:pt x="1619" y="314"/>
                          </a:lnTo>
                          <a:lnTo>
                            <a:pt x="1599" y="259"/>
                          </a:lnTo>
                          <a:lnTo>
                            <a:pt x="1578" y="208"/>
                          </a:lnTo>
                          <a:lnTo>
                            <a:pt x="1554" y="157"/>
                          </a:lnTo>
                          <a:lnTo>
                            <a:pt x="1534" y="112"/>
                          </a:lnTo>
                          <a:lnTo>
                            <a:pt x="1513" y="71"/>
                          </a:lnTo>
                          <a:lnTo>
                            <a:pt x="1490" y="41"/>
                          </a:lnTo>
                          <a:lnTo>
                            <a:pt x="1469" y="17"/>
                          </a:lnTo>
                          <a:lnTo>
                            <a:pt x="1449" y="3"/>
                          </a:lnTo>
                          <a:lnTo>
                            <a:pt x="1425" y="0"/>
                          </a:lnTo>
                          <a:lnTo>
                            <a:pt x="1404" y="3"/>
                          </a:lnTo>
                          <a:lnTo>
                            <a:pt x="1384" y="17"/>
                          </a:lnTo>
                          <a:lnTo>
                            <a:pt x="1360" y="41"/>
                          </a:lnTo>
                          <a:lnTo>
                            <a:pt x="1339" y="71"/>
                          </a:lnTo>
                          <a:lnTo>
                            <a:pt x="1319" y="112"/>
                          </a:lnTo>
                          <a:lnTo>
                            <a:pt x="1295" y="157"/>
                          </a:lnTo>
                          <a:lnTo>
                            <a:pt x="1274" y="204"/>
                          </a:lnTo>
                          <a:lnTo>
                            <a:pt x="1254" y="256"/>
                          </a:lnTo>
                          <a:lnTo>
                            <a:pt x="1230" y="310"/>
                          </a:lnTo>
                          <a:lnTo>
                            <a:pt x="1209" y="362"/>
                          </a:lnTo>
                          <a:lnTo>
                            <a:pt x="1189" y="409"/>
                          </a:lnTo>
                          <a:lnTo>
                            <a:pt x="1165" y="447"/>
                          </a:lnTo>
                          <a:lnTo>
                            <a:pt x="1145" y="474"/>
                          </a:lnTo>
                          <a:lnTo>
                            <a:pt x="1124" y="495"/>
                          </a:lnTo>
                          <a:lnTo>
                            <a:pt x="1100" y="508"/>
                          </a:lnTo>
                          <a:lnTo>
                            <a:pt x="1080" y="519"/>
                          </a:lnTo>
                          <a:lnTo>
                            <a:pt x="1059" y="526"/>
                          </a:lnTo>
                          <a:lnTo>
                            <a:pt x="1035" y="526"/>
                          </a:lnTo>
                          <a:lnTo>
                            <a:pt x="1015" y="526"/>
                          </a:lnTo>
                          <a:lnTo>
                            <a:pt x="994" y="522"/>
                          </a:lnTo>
                          <a:lnTo>
                            <a:pt x="970" y="515"/>
                          </a:lnTo>
                          <a:lnTo>
                            <a:pt x="950" y="505"/>
                          </a:lnTo>
                          <a:lnTo>
                            <a:pt x="929" y="491"/>
                          </a:lnTo>
                          <a:lnTo>
                            <a:pt x="905" y="471"/>
                          </a:lnTo>
                          <a:lnTo>
                            <a:pt x="885" y="450"/>
                          </a:lnTo>
                          <a:lnTo>
                            <a:pt x="864" y="430"/>
                          </a:lnTo>
                          <a:lnTo>
                            <a:pt x="841" y="409"/>
                          </a:lnTo>
                          <a:lnTo>
                            <a:pt x="820" y="392"/>
                          </a:lnTo>
                          <a:lnTo>
                            <a:pt x="800" y="379"/>
                          </a:lnTo>
                          <a:lnTo>
                            <a:pt x="776" y="365"/>
                          </a:lnTo>
                          <a:lnTo>
                            <a:pt x="755" y="355"/>
                          </a:lnTo>
                          <a:lnTo>
                            <a:pt x="735" y="348"/>
                          </a:lnTo>
                          <a:lnTo>
                            <a:pt x="711" y="345"/>
                          </a:lnTo>
                          <a:lnTo>
                            <a:pt x="690" y="341"/>
                          </a:lnTo>
                          <a:lnTo>
                            <a:pt x="670" y="345"/>
                          </a:lnTo>
                          <a:lnTo>
                            <a:pt x="646" y="351"/>
                          </a:lnTo>
                          <a:lnTo>
                            <a:pt x="625" y="358"/>
                          </a:lnTo>
                          <a:lnTo>
                            <a:pt x="605" y="368"/>
                          </a:lnTo>
                          <a:lnTo>
                            <a:pt x="581" y="382"/>
                          </a:lnTo>
                          <a:lnTo>
                            <a:pt x="560" y="399"/>
                          </a:lnTo>
                          <a:lnTo>
                            <a:pt x="540" y="413"/>
                          </a:lnTo>
                          <a:lnTo>
                            <a:pt x="516" y="433"/>
                          </a:lnTo>
                          <a:lnTo>
                            <a:pt x="495" y="450"/>
                          </a:lnTo>
                          <a:lnTo>
                            <a:pt x="475" y="471"/>
                          </a:lnTo>
                          <a:lnTo>
                            <a:pt x="451" y="491"/>
                          </a:lnTo>
                          <a:lnTo>
                            <a:pt x="431" y="512"/>
                          </a:lnTo>
                          <a:lnTo>
                            <a:pt x="410" y="526"/>
                          </a:lnTo>
                          <a:lnTo>
                            <a:pt x="386" y="539"/>
                          </a:lnTo>
                          <a:lnTo>
                            <a:pt x="366" y="546"/>
                          </a:lnTo>
                          <a:lnTo>
                            <a:pt x="345" y="549"/>
                          </a:lnTo>
                          <a:lnTo>
                            <a:pt x="321" y="553"/>
                          </a:lnTo>
                          <a:lnTo>
                            <a:pt x="301" y="553"/>
                          </a:lnTo>
                          <a:lnTo>
                            <a:pt x="280" y="549"/>
                          </a:lnTo>
                          <a:lnTo>
                            <a:pt x="256" y="546"/>
                          </a:lnTo>
                          <a:lnTo>
                            <a:pt x="236" y="543"/>
                          </a:lnTo>
                          <a:lnTo>
                            <a:pt x="215" y="536"/>
                          </a:lnTo>
                          <a:lnTo>
                            <a:pt x="191" y="532"/>
                          </a:lnTo>
                          <a:lnTo>
                            <a:pt x="171" y="529"/>
                          </a:lnTo>
                          <a:lnTo>
                            <a:pt x="150" y="526"/>
                          </a:lnTo>
                          <a:lnTo>
                            <a:pt x="127" y="526"/>
                          </a:lnTo>
                          <a:lnTo>
                            <a:pt x="106" y="522"/>
                          </a:lnTo>
                          <a:lnTo>
                            <a:pt x="86" y="522"/>
                          </a:lnTo>
                          <a:lnTo>
                            <a:pt x="65" y="522"/>
                          </a:lnTo>
                          <a:lnTo>
                            <a:pt x="41" y="522"/>
                          </a:lnTo>
                          <a:lnTo>
                            <a:pt x="21" y="526"/>
                          </a:lnTo>
                          <a:lnTo>
                            <a:pt x="0" y="526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47663" y="5178425"/>
                      <a:ext cx="4359275" cy="119063"/>
                    </a:xfrm>
                    <a:custGeom>
                      <a:avLst/>
                      <a:gdLst>
                        <a:gd name="T0" fmla="*/ 2702 w 2746"/>
                        <a:gd name="T1" fmla="*/ 6 h 75"/>
                        <a:gd name="T2" fmla="*/ 2637 w 2746"/>
                        <a:gd name="T3" fmla="*/ 17 h 75"/>
                        <a:gd name="T4" fmla="*/ 2572 w 2746"/>
                        <a:gd name="T5" fmla="*/ 34 h 75"/>
                        <a:gd name="T6" fmla="*/ 2507 w 2746"/>
                        <a:gd name="T7" fmla="*/ 47 h 75"/>
                        <a:gd name="T8" fmla="*/ 2442 w 2746"/>
                        <a:gd name="T9" fmla="*/ 61 h 75"/>
                        <a:gd name="T10" fmla="*/ 2377 w 2746"/>
                        <a:gd name="T11" fmla="*/ 71 h 75"/>
                        <a:gd name="T12" fmla="*/ 2312 w 2746"/>
                        <a:gd name="T13" fmla="*/ 75 h 75"/>
                        <a:gd name="T14" fmla="*/ 2247 w 2746"/>
                        <a:gd name="T15" fmla="*/ 75 h 75"/>
                        <a:gd name="T16" fmla="*/ 2182 w 2746"/>
                        <a:gd name="T17" fmla="*/ 75 h 75"/>
                        <a:gd name="T18" fmla="*/ 2118 w 2746"/>
                        <a:gd name="T19" fmla="*/ 75 h 75"/>
                        <a:gd name="T20" fmla="*/ 2053 w 2746"/>
                        <a:gd name="T21" fmla="*/ 75 h 75"/>
                        <a:gd name="T22" fmla="*/ 1988 w 2746"/>
                        <a:gd name="T23" fmla="*/ 75 h 75"/>
                        <a:gd name="T24" fmla="*/ 1923 w 2746"/>
                        <a:gd name="T25" fmla="*/ 75 h 75"/>
                        <a:gd name="T26" fmla="*/ 1858 w 2746"/>
                        <a:gd name="T27" fmla="*/ 75 h 75"/>
                        <a:gd name="T28" fmla="*/ 1793 w 2746"/>
                        <a:gd name="T29" fmla="*/ 75 h 75"/>
                        <a:gd name="T30" fmla="*/ 1728 w 2746"/>
                        <a:gd name="T31" fmla="*/ 75 h 75"/>
                        <a:gd name="T32" fmla="*/ 1663 w 2746"/>
                        <a:gd name="T33" fmla="*/ 75 h 75"/>
                        <a:gd name="T34" fmla="*/ 1598 w 2746"/>
                        <a:gd name="T35" fmla="*/ 75 h 75"/>
                        <a:gd name="T36" fmla="*/ 1533 w 2746"/>
                        <a:gd name="T37" fmla="*/ 75 h 75"/>
                        <a:gd name="T38" fmla="*/ 1469 w 2746"/>
                        <a:gd name="T39" fmla="*/ 75 h 75"/>
                        <a:gd name="T40" fmla="*/ 1404 w 2746"/>
                        <a:gd name="T41" fmla="*/ 75 h 75"/>
                        <a:gd name="T42" fmla="*/ 1339 w 2746"/>
                        <a:gd name="T43" fmla="*/ 75 h 75"/>
                        <a:gd name="T44" fmla="*/ 1274 w 2746"/>
                        <a:gd name="T45" fmla="*/ 75 h 75"/>
                        <a:gd name="T46" fmla="*/ 1209 w 2746"/>
                        <a:gd name="T47" fmla="*/ 75 h 75"/>
                        <a:gd name="T48" fmla="*/ 1144 w 2746"/>
                        <a:gd name="T49" fmla="*/ 75 h 75"/>
                        <a:gd name="T50" fmla="*/ 1079 w 2746"/>
                        <a:gd name="T51" fmla="*/ 75 h 75"/>
                        <a:gd name="T52" fmla="*/ 1014 w 2746"/>
                        <a:gd name="T53" fmla="*/ 75 h 75"/>
                        <a:gd name="T54" fmla="*/ 949 w 2746"/>
                        <a:gd name="T55" fmla="*/ 75 h 75"/>
                        <a:gd name="T56" fmla="*/ 884 w 2746"/>
                        <a:gd name="T57" fmla="*/ 75 h 75"/>
                        <a:gd name="T58" fmla="*/ 819 w 2746"/>
                        <a:gd name="T59" fmla="*/ 75 h 75"/>
                        <a:gd name="T60" fmla="*/ 755 w 2746"/>
                        <a:gd name="T61" fmla="*/ 75 h 75"/>
                        <a:gd name="T62" fmla="*/ 690 w 2746"/>
                        <a:gd name="T63" fmla="*/ 75 h 75"/>
                        <a:gd name="T64" fmla="*/ 625 w 2746"/>
                        <a:gd name="T65" fmla="*/ 75 h 75"/>
                        <a:gd name="T66" fmla="*/ 560 w 2746"/>
                        <a:gd name="T67" fmla="*/ 75 h 75"/>
                        <a:gd name="T68" fmla="*/ 495 w 2746"/>
                        <a:gd name="T69" fmla="*/ 75 h 75"/>
                        <a:gd name="T70" fmla="*/ 430 w 2746"/>
                        <a:gd name="T71" fmla="*/ 75 h 75"/>
                        <a:gd name="T72" fmla="*/ 365 w 2746"/>
                        <a:gd name="T73" fmla="*/ 75 h 75"/>
                        <a:gd name="T74" fmla="*/ 300 w 2746"/>
                        <a:gd name="T75" fmla="*/ 75 h 75"/>
                        <a:gd name="T76" fmla="*/ 235 w 2746"/>
                        <a:gd name="T77" fmla="*/ 75 h 75"/>
                        <a:gd name="T78" fmla="*/ 170 w 2746"/>
                        <a:gd name="T79" fmla="*/ 75 h 75"/>
                        <a:gd name="T80" fmla="*/ 106 w 2746"/>
                        <a:gd name="T81" fmla="*/ 75 h 75"/>
                        <a:gd name="T82" fmla="*/ 41 w 2746"/>
                        <a:gd name="T83" fmla="*/ 75 h 75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46"/>
                        <a:gd name="T127" fmla="*/ 0 h 75"/>
                        <a:gd name="T128" fmla="*/ 2746 w 2746"/>
                        <a:gd name="T129" fmla="*/ 75 h 75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46" h="75">
                          <a:moveTo>
                            <a:pt x="2746" y="0"/>
                          </a:moveTo>
                          <a:lnTo>
                            <a:pt x="2722" y="3"/>
                          </a:lnTo>
                          <a:lnTo>
                            <a:pt x="2702" y="6"/>
                          </a:lnTo>
                          <a:lnTo>
                            <a:pt x="2681" y="10"/>
                          </a:lnTo>
                          <a:lnTo>
                            <a:pt x="2657" y="13"/>
                          </a:lnTo>
                          <a:lnTo>
                            <a:pt x="2637" y="17"/>
                          </a:lnTo>
                          <a:lnTo>
                            <a:pt x="2616" y="23"/>
                          </a:lnTo>
                          <a:lnTo>
                            <a:pt x="2592" y="27"/>
                          </a:lnTo>
                          <a:lnTo>
                            <a:pt x="2572" y="34"/>
                          </a:lnTo>
                          <a:lnTo>
                            <a:pt x="2551" y="37"/>
                          </a:lnTo>
                          <a:lnTo>
                            <a:pt x="2528" y="44"/>
                          </a:lnTo>
                          <a:lnTo>
                            <a:pt x="2507" y="47"/>
                          </a:lnTo>
                          <a:lnTo>
                            <a:pt x="2487" y="51"/>
                          </a:lnTo>
                          <a:lnTo>
                            <a:pt x="2463" y="58"/>
                          </a:lnTo>
                          <a:lnTo>
                            <a:pt x="2442" y="61"/>
                          </a:lnTo>
                          <a:lnTo>
                            <a:pt x="2422" y="64"/>
                          </a:lnTo>
                          <a:lnTo>
                            <a:pt x="2398" y="68"/>
                          </a:lnTo>
                          <a:lnTo>
                            <a:pt x="2377" y="71"/>
                          </a:lnTo>
                          <a:lnTo>
                            <a:pt x="2357" y="71"/>
                          </a:lnTo>
                          <a:lnTo>
                            <a:pt x="2333" y="71"/>
                          </a:lnTo>
                          <a:lnTo>
                            <a:pt x="2312" y="75"/>
                          </a:lnTo>
                          <a:lnTo>
                            <a:pt x="2292" y="75"/>
                          </a:lnTo>
                          <a:lnTo>
                            <a:pt x="2268" y="75"/>
                          </a:lnTo>
                          <a:lnTo>
                            <a:pt x="2247" y="75"/>
                          </a:lnTo>
                          <a:lnTo>
                            <a:pt x="2227" y="75"/>
                          </a:lnTo>
                          <a:lnTo>
                            <a:pt x="2203" y="75"/>
                          </a:lnTo>
                          <a:lnTo>
                            <a:pt x="2182" y="75"/>
                          </a:lnTo>
                          <a:lnTo>
                            <a:pt x="2162" y="75"/>
                          </a:lnTo>
                          <a:lnTo>
                            <a:pt x="2138" y="75"/>
                          </a:lnTo>
                          <a:lnTo>
                            <a:pt x="2118" y="75"/>
                          </a:lnTo>
                          <a:lnTo>
                            <a:pt x="2097" y="75"/>
                          </a:lnTo>
                          <a:lnTo>
                            <a:pt x="2073" y="75"/>
                          </a:lnTo>
                          <a:lnTo>
                            <a:pt x="2053" y="75"/>
                          </a:lnTo>
                          <a:lnTo>
                            <a:pt x="2032" y="75"/>
                          </a:lnTo>
                          <a:lnTo>
                            <a:pt x="2008" y="75"/>
                          </a:lnTo>
                          <a:lnTo>
                            <a:pt x="1988" y="75"/>
                          </a:lnTo>
                          <a:lnTo>
                            <a:pt x="1967" y="75"/>
                          </a:lnTo>
                          <a:lnTo>
                            <a:pt x="1943" y="75"/>
                          </a:lnTo>
                          <a:lnTo>
                            <a:pt x="1923" y="75"/>
                          </a:lnTo>
                          <a:lnTo>
                            <a:pt x="1902" y="75"/>
                          </a:lnTo>
                          <a:lnTo>
                            <a:pt x="1878" y="75"/>
                          </a:lnTo>
                          <a:lnTo>
                            <a:pt x="1858" y="75"/>
                          </a:lnTo>
                          <a:lnTo>
                            <a:pt x="1837" y="75"/>
                          </a:lnTo>
                          <a:lnTo>
                            <a:pt x="1814" y="75"/>
                          </a:lnTo>
                          <a:lnTo>
                            <a:pt x="1793" y="75"/>
                          </a:lnTo>
                          <a:lnTo>
                            <a:pt x="1773" y="75"/>
                          </a:lnTo>
                          <a:lnTo>
                            <a:pt x="1749" y="75"/>
                          </a:lnTo>
                          <a:lnTo>
                            <a:pt x="1728" y="75"/>
                          </a:lnTo>
                          <a:lnTo>
                            <a:pt x="1708" y="75"/>
                          </a:lnTo>
                          <a:lnTo>
                            <a:pt x="1684" y="75"/>
                          </a:lnTo>
                          <a:lnTo>
                            <a:pt x="1663" y="75"/>
                          </a:lnTo>
                          <a:lnTo>
                            <a:pt x="1643" y="75"/>
                          </a:lnTo>
                          <a:lnTo>
                            <a:pt x="1619" y="75"/>
                          </a:lnTo>
                          <a:lnTo>
                            <a:pt x="1598" y="75"/>
                          </a:lnTo>
                          <a:lnTo>
                            <a:pt x="1578" y="75"/>
                          </a:lnTo>
                          <a:lnTo>
                            <a:pt x="1554" y="75"/>
                          </a:lnTo>
                          <a:lnTo>
                            <a:pt x="1533" y="75"/>
                          </a:lnTo>
                          <a:lnTo>
                            <a:pt x="1513" y="75"/>
                          </a:lnTo>
                          <a:lnTo>
                            <a:pt x="1489" y="75"/>
                          </a:lnTo>
                          <a:lnTo>
                            <a:pt x="1469" y="75"/>
                          </a:lnTo>
                          <a:lnTo>
                            <a:pt x="1448" y="75"/>
                          </a:lnTo>
                          <a:lnTo>
                            <a:pt x="1424" y="75"/>
                          </a:lnTo>
                          <a:lnTo>
                            <a:pt x="1404" y="75"/>
                          </a:lnTo>
                          <a:lnTo>
                            <a:pt x="1383" y="75"/>
                          </a:lnTo>
                          <a:lnTo>
                            <a:pt x="1359" y="75"/>
                          </a:lnTo>
                          <a:lnTo>
                            <a:pt x="1339" y="75"/>
                          </a:lnTo>
                          <a:lnTo>
                            <a:pt x="1318" y="75"/>
                          </a:lnTo>
                          <a:lnTo>
                            <a:pt x="1294" y="75"/>
                          </a:lnTo>
                          <a:lnTo>
                            <a:pt x="1274" y="75"/>
                          </a:lnTo>
                          <a:lnTo>
                            <a:pt x="1253" y="75"/>
                          </a:lnTo>
                          <a:lnTo>
                            <a:pt x="1229" y="75"/>
                          </a:lnTo>
                          <a:lnTo>
                            <a:pt x="1209" y="75"/>
                          </a:lnTo>
                          <a:lnTo>
                            <a:pt x="1188" y="75"/>
                          </a:lnTo>
                          <a:lnTo>
                            <a:pt x="1165" y="75"/>
                          </a:lnTo>
                          <a:lnTo>
                            <a:pt x="1144" y="75"/>
                          </a:lnTo>
                          <a:lnTo>
                            <a:pt x="1124" y="75"/>
                          </a:lnTo>
                          <a:lnTo>
                            <a:pt x="1100" y="75"/>
                          </a:lnTo>
                          <a:lnTo>
                            <a:pt x="1079" y="75"/>
                          </a:lnTo>
                          <a:lnTo>
                            <a:pt x="1059" y="75"/>
                          </a:lnTo>
                          <a:lnTo>
                            <a:pt x="1035" y="75"/>
                          </a:lnTo>
                          <a:lnTo>
                            <a:pt x="1014" y="75"/>
                          </a:lnTo>
                          <a:lnTo>
                            <a:pt x="994" y="75"/>
                          </a:lnTo>
                          <a:lnTo>
                            <a:pt x="970" y="75"/>
                          </a:lnTo>
                          <a:lnTo>
                            <a:pt x="949" y="75"/>
                          </a:lnTo>
                          <a:lnTo>
                            <a:pt x="929" y="75"/>
                          </a:lnTo>
                          <a:lnTo>
                            <a:pt x="908" y="75"/>
                          </a:lnTo>
                          <a:lnTo>
                            <a:pt x="884" y="75"/>
                          </a:lnTo>
                          <a:lnTo>
                            <a:pt x="864" y="75"/>
                          </a:lnTo>
                          <a:lnTo>
                            <a:pt x="843" y="75"/>
                          </a:lnTo>
                          <a:lnTo>
                            <a:pt x="819" y="75"/>
                          </a:lnTo>
                          <a:lnTo>
                            <a:pt x="799" y="75"/>
                          </a:lnTo>
                          <a:lnTo>
                            <a:pt x="778" y="75"/>
                          </a:lnTo>
                          <a:lnTo>
                            <a:pt x="755" y="75"/>
                          </a:lnTo>
                          <a:lnTo>
                            <a:pt x="734" y="75"/>
                          </a:lnTo>
                          <a:lnTo>
                            <a:pt x="714" y="75"/>
                          </a:lnTo>
                          <a:lnTo>
                            <a:pt x="690" y="75"/>
                          </a:lnTo>
                          <a:lnTo>
                            <a:pt x="669" y="75"/>
                          </a:lnTo>
                          <a:lnTo>
                            <a:pt x="649" y="75"/>
                          </a:lnTo>
                          <a:lnTo>
                            <a:pt x="625" y="75"/>
                          </a:lnTo>
                          <a:lnTo>
                            <a:pt x="604" y="75"/>
                          </a:lnTo>
                          <a:lnTo>
                            <a:pt x="584" y="75"/>
                          </a:lnTo>
                          <a:lnTo>
                            <a:pt x="560" y="75"/>
                          </a:lnTo>
                          <a:lnTo>
                            <a:pt x="539" y="75"/>
                          </a:lnTo>
                          <a:lnTo>
                            <a:pt x="519" y="75"/>
                          </a:lnTo>
                          <a:lnTo>
                            <a:pt x="495" y="75"/>
                          </a:lnTo>
                          <a:lnTo>
                            <a:pt x="474" y="75"/>
                          </a:lnTo>
                          <a:lnTo>
                            <a:pt x="454" y="75"/>
                          </a:lnTo>
                          <a:lnTo>
                            <a:pt x="430" y="75"/>
                          </a:lnTo>
                          <a:lnTo>
                            <a:pt x="410" y="75"/>
                          </a:lnTo>
                          <a:lnTo>
                            <a:pt x="389" y="75"/>
                          </a:lnTo>
                          <a:lnTo>
                            <a:pt x="365" y="75"/>
                          </a:lnTo>
                          <a:lnTo>
                            <a:pt x="345" y="75"/>
                          </a:lnTo>
                          <a:lnTo>
                            <a:pt x="324" y="75"/>
                          </a:lnTo>
                          <a:lnTo>
                            <a:pt x="300" y="75"/>
                          </a:lnTo>
                          <a:lnTo>
                            <a:pt x="280" y="75"/>
                          </a:lnTo>
                          <a:lnTo>
                            <a:pt x="259" y="75"/>
                          </a:lnTo>
                          <a:lnTo>
                            <a:pt x="235" y="75"/>
                          </a:lnTo>
                          <a:lnTo>
                            <a:pt x="215" y="75"/>
                          </a:lnTo>
                          <a:lnTo>
                            <a:pt x="194" y="75"/>
                          </a:lnTo>
                          <a:lnTo>
                            <a:pt x="170" y="75"/>
                          </a:lnTo>
                          <a:lnTo>
                            <a:pt x="150" y="75"/>
                          </a:lnTo>
                          <a:lnTo>
                            <a:pt x="129" y="75"/>
                          </a:lnTo>
                          <a:lnTo>
                            <a:pt x="106" y="75"/>
                          </a:lnTo>
                          <a:lnTo>
                            <a:pt x="85" y="75"/>
                          </a:lnTo>
                          <a:lnTo>
                            <a:pt x="65" y="75"/>
                          </a:lnTo>
                          <a:lnTo>
                            <a:pt x="41" y="75"/>
                          </a:lnTo>
                          <a:lnTo>
                            <a:pt x="20" y="75"/>
                          </a:lnTo>
                          <a:lnTo>
                            <a:pt x="0" y="7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168275" y="5297488"/>
                      <a:ext cx="179388" cy="1588"/>
                    </a:xfrm>
                    <a:custGeom>
                      <a:avLst/>
                      <a:gdLst>
                        <a:gd name="T0" fmla="*/ 113 w 113"/>
                        <a:gd name="T1" fmla="*/ 0 h 1588"/>
                        <a:gd name="T2" fmla="*/ 89 w 113"/>
                        <a:gd name="T3" fmla="*/ 0 h 1588"/>
                        <a:gd name="T4" fmla="*/ 68 w 113"/>
                        <a:gd name="T5" fmla="*/ 0 h 1588"/>
                        <a:gd name="T6" fmla="*/ 48 w 113"/>
                        <a:gd name="T7" fmla="*/ 0 h 1588"/>
                        <a:gd name="T8" fmla="*/ 24 w 113"/>
                        <a:gd name="T9" fmla="*/ 0 h 1588"/>
                        <a:gd name="T10" fmla="*/ 3 w 113"/>
                        <a:gd name="T11" fmla="*/ 0 h 1588"/>
                        <a:gd name="T12" fmla="*/ 0 w 113"/>
                        <a:gd name="T13" fmla="*/ 0 h 158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3"/>
                        <a:gd name="T22" fmla="*/ 0 h 1588"/>
                        <a:gd name="T23" fmla="*/ 113 w 113"/>
                        <a:gd name="T24" fmla="*/ 1588 h 158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3" h="1588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0"/>
                          </a:lnTo>
                          <a:lnTo>
                            <a:pt x="48" y="0"/>
                          </a:lnTo>
                          <a:lnTo>
                            <a:pt x="24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5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168275" y="3811588"/>
                    <a:ext cx="8872538" cy="830263"/>
                    <a:chOff x="168275" y="3811588"/>
                    <a:chExt cx="8872538" cy="830263"/>
                  </a:xfrm>
                </p:grpSpPr>
                <p:sp>
                  <p:nvSpPr>
                    <p:cNvPr id="308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706938" y="3811588"/>
                      <a:ext cx="4333875" cy="828675"/>
                    </a:xfrm>
                    <a:custGeom>
                      <a:avLst/>
                      <a:gdLst>
                        <a:gd name="T0" fmla="*/ 2702 w 2730"/>
                        <a:gd name="T1" fmla="*/ 522 h 522"/>
                        <a:gd name="T2" fmla="*/ 2637 w 2730"/>
                        <a:gd name="T3" fmla="*/ 519 h 522"/>
                        <a:gd name="T4" fmla="*/ 2572 w 2730"/>
                        <a:gd name="T5" fmla="*/ 516 h 522"/>
                        <a:gd name="T6" fmla="*/ 2508 w 2730"/>
                        <a:gd name="T7" fmla="*/ 509 h 522"/>
                        <a:gd name="T8" fmla="*/ 2443 w 2730"/>
                        <a:gd name="T9" fmla="*/ 495 h 522"/>
                        <a:gd name="T10" fmla="*/ 2378 w 2730"/>
                        <a:gd name="T11" fmla="*/ 468 h 522"/>
                        <a:gd name="T12" fmla="*/ 2313 w 2730"/>
                        <a:gd name="T13" fmla="*/ 417 h 522"/>
                        <a:gd name="T14" fmla="*/ 2248 w 2730"/>
                        <a:gd name="T15" fmla="*/ 362 h 522"/>
                        <a:gd name="T16" fmla="*/ 2183 w 2730"/>
                        <a:gd name="T17" fmla="*/ 335 h 522"/>
                        <a:gd name="T18" fmla="*/ 2118 w 2730"/>
                        <a:gd name="T19" fmla="*/ 341 h 522"/>
                        <a:gd name="T20" fmla="*/ 2053 w 2730"/>
                        <a:gd name="T21" fmla="*/ 382 h 522"/>
                        <a:gd name="T22" fmla="*/ 1988 w 2730"/>
                        <a:gd name="T23" fmla="*/ 437 h 522"/>
                        <a:gd name="T24" fmla="*/ 1923 w 2730"/>
                        <a:gd name="T25" fmla="*/ 488 h 522"/>
                        <a:gd name="T26" fmla="*/ 1858 w 2730"/>
                        <a:gd name="T27" fmla="*/ 519 h 522"/>
                        <a:gd name="T28" fmla="*/ 1794 w 2730"/>
                        <a:gd name="T29" fmla="*/ 519 h 522"/>
                        <a:gd name="T30" fmla="*/ 1729 w 2730"/>
                        <a:gd name="T31" fmla="*/ 485 h 522"/>
                        <a:gd name="T32" fmla="*/ 1664 w 2730"/>
                        <a:gd name="T33" fmla="*/ 430 h 522"/>
                        <a:gd name="T34" fmla="*/ 1599 w 2730"/>
                        <a:gd name="T35" fmla="*/ 372 h 522"/>
                        <a:gd name="T36" fmla="*/ 1534 w 2730"/>
                        <a:gd name="T37" fmla="*/ 331 h 522"/>
                        <a:gd name="T38" fmla="*/ 1469 w 2730"/>
                        <a:gd name="T39" fmla="*/ 317 h 522"/>
                        <a:gd name="T40" fmla="*/ 1404 w 2730"/>
                        <a:gd name="T41" fmla="*/ 335 h 522"/>
                        <a:gd name="T42" fmla="*/ 1339 w 2730"/>
                        <a:gd name="T43" fmla="*/ 379 h 522"/>
                        <a:gd name="T44" fmla="*/ 1274 w 2730"/>
                        <a:gd name="T45" fmla="*/ 437 h 522"/>
                        <a:gd name="T46" fmla="*/ 1209 w 2730"/>
                        <a:gd name="T47" fmla="*/ 488 h 522"/>
                        <a:gd name="T48" fmla="*/ 1145 w 2730"/>
                        <a:gd name="T49" fmla="*/ 516 h 522"/>
                        <a:gd name="T50" fmla="*/ 1080 w 2730"/>
                        <a:gd name="T51" fmla="*/ 522 h 522"/>
                        <a:gd name="T52" fmla="*/ 1015 w 2730"/>
                        <a:gd name="T53" fmla="*/ 509 h 522"/>
                        <a:gd name="T54" fmla="*/ 950 w 2730"/>
                        <a:gd name="T55" fmla="*/ 461 h 522"/>
                        <a:gd name="T56" fmla="*/ 885 w 2730"/>
                        <a:gd name="T57" fmla="*/ 362 h 522"/>
                        <a:gd name="T58" fmla="*/ 820 w 2730"/>
                        <a:gd name="T59" fmla="*/ 239 h 522"/>
                        <a:gd name="T60" fmla="*/ 755 w 2730"/>
                        <a:gd name="T61" fmla="*/ 130 h 522"/>
                        <a:gd name="T62" fmla="*/ 690 w 2730"/>
                        <a:gd name="T63" fmla="*/ 54 h 522"/>
                        <a:gd name="T64" fmla="*/ 625 w 2730"/>
                        <a:gd name="T65" fmla="*/ 34 h 522"/>
                        <a:gd name="T66" fmla="*/ 560 w 2730"/>
                        <a:gd name="T67" fmla="*/ 71 h 522"/>
                        <a:gd name="T68" fmla="*/ 495 w 2730"/>
                        <a:gd name="T69" fmla="*/ 153 h 522"/>
                        <a:gd name="T70" fmla="*/ 431 w 2730"/>
                        <a:gd name="T71" fmla="*/ 266 h 522"/>
                        <a:gd name="T72" fmla="*/ 366 w 2730"/>
                        <a:gd name="T73" fmla="*/ 331 h 522"/>
                        <a:gd name="T74" fmla="*/ 301 w 2730"/>
                        <a:gd name="T75" fmla="*/ 314 h 522"/>
                        <a:gd name="T76" fmla="*/ 236 w 2730"/>
                        <a:gd name="T77" fmla="*/ 215 h 522"/>
                        <a:gd name="T78" fmla="*/ 171 w 2730"/>
                        <a:gd name="T79" fmla="*/ 109 h 522"/>
                        <a:gd name="T80" fmla="*/ 106 w 2730"/>
                        <a:gd name="T81" fmla="*/ 34 h 522"/>
                        <a:gd name="T82" fmla="*/ 41 w 2730"/>
                        <a:gd name="T83" fmla="*/ 0 h 52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30"/>
                        <a:gd name="T127" fmla="*/ 0 h 522"/>
                        <a:gd name="T128" fmla="*/ 2730 w 2730"/>
                        <a:gd name="T129" fmla="*/ 522 h 522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30" h="522">
                          <a:moveTo>
                            <a:pt x="2730" y="522"/>
                          </a:moveTo>
                          <a:lnTo>
                            <a:pt x="2723" y="522"/>
                          </a:lnTo>
                          <a:lnTo>
                            <a:pt x="2702" y="522"/>
                          </a:lnTo>
                          <a:lnTo>
                            <a:pt x="2678" y="519"/>
                          </a:lnTo>
                          <a:lnTo>
                            <a:pt x="2658" y="519"/>
                          </a:lnTo>
                          <a:lnTo>
                            <a:pt x="2637" y="519"/>
                          </a:lnTo>
                          <a:lnTo>
                            <a:pt x="2613" y="516"/>
                          </a:lnTo>
                          <a:lnTo>
                            <a:pt x="2593" y="516"/>
                          </a:lnTo>
                          <a:lnTo>
                            <a:pt x="2572" y="516"/>
                          </a:lnTo>
                          <a:lnTo>
                            <a:pt x="2549" y="512"/>
                          </a:lnTo>
                          <a:lnTo>
                            <a:pt x="2528" y="512"/>
                          </a:lnTo>
                          <a:lnTo>
                            <a:pt x="2508" y="509"/>
                          </a:lnTo>
                          <a:lnTo>
                            <a:pt x="2484" y="505"/>
                          </a:lnTo>
                          <a:lnTo>
                            <a:pt x="2463" y="502"/>
                          </a:lnTo>
                          <a:lnTo>
                            <a:pt x="2443" y="495"/>
                          </a:lnTo>
                          <a:lnTo>
                            <a:pt x="2419" y="488"/>
                          </a:lnTo>
                          <a:lnTo>
                            <a:pt x="2398" y="481"/>
                          </a:lnTo>
                          <a:lnTo>
                            <a:pt x="2378" y="468"/>
                          </a:lnTo>
                          <a:lnTo>
                            <a:pt x="2354" y="454"/>
                          </a:lnTo>
                          <a:lnTo>
                            <a:pt x="2333" y="434"/>
                          </a:lnTo>
                          <a:lnTo>
                            <a:pt x="2313" y="417"/>
                          </a:lnTo>
                          <a:lnTo>
                            <a:pt x="2289" y="396"/>
                          </a:lnTo>
                          <a:lnTo>
                            <a:pt x="2268" y="379"/>
                          </a:lnTo>
                          <a:lnTo>
                            <a:pt x="2248" y="362"/>
                          </a:lnTo>
                          <a:lnTo>
                            <a:pt x="2224" y="352"/>
                          </a:lnTo>
                          <a:lnTo>
                            <a:pt x="2204" y="341"/>
                          </a:lnTo>
                          <a:lnTo>
                            <a:pt x="2183" y="335"/>
                          </a:lnTo>
                          <a:lnTo>
                            <a:pt x="2159" y="335"/>
                          </a:lnTo>
                          <a:lnTo>
                            <a:pt x="2139" y="338"/>
                          </a:lnTo>
                          <a:lnTo>
                            <a:pt x="2118" y="341"/>
                          </a:lnTo>
                          <a:lnTo>
                            <a:pt x="2094" y="352"/>
                          </a:lnTo>
                          <a:lnTo>
                            <a:pt x="2074" y="365"/>
                          </a:lnTo>
                          <a:lnTo>
                            <a:pt x="2053" y="382"/>
                          </a:lnTo>
                          <a:lnTo>
                            <a:pt x="2029" y="399"/>
                          </a:lnTo>
                          <a:lnTo>
                            <a:pt x="2009" y="417"/>
                          </a:lnTo>
                          <a:lnTo>
                            <a:pt x="1988" y="437"/>
                          </a:lnTo>
                          <a:lnTo>
                            <a:pt x="1968" y="454"/>
                          </a:lnTo>
                          <a:lnTo>
                            <a:pt x="1944" y="471"/>
                          </a:lnTo>
                          <a:lnTo>
                            <a:pt x="1923" y="488"/>
                          </a:lnTo>
                          <a:lnTo>
                            <a:pt x="1903" y="502"/>
                          </a:lnTo>
                          <a:lnTo>
                            <a:pt x="1879" y="512"/>
                          </a:lnTo>
                          <a:lnTo>
                            <a:pt x="1858" y="519"/>
                          </a:lnTo>
                          <a:lnTo>
                            <a:pt x="1838" y="522"/>
                          </a:lnTo>
                          <a:lnTo>
                            <a:pt x="1814" y="522"/>
                          </a:lnTo>
                          <a:lnTo>
                            <a:pt x="1794" y="519"/>
                          </a:lnTo>
                          <a:lnTo>
                            <a:pt x="1773" y="509"/>
                          </a:lnTo>
                          <a:lnTo>
                            <a:pt x="1749" y="498"/>
                          </a:lnTo>
                          <a:lnTo>
                            <a:pt x="1729" y="485"/>
                          </a:lnTo>
                          <a:lnTo>
                            <a:pt x="1708" y="468"/>
                          </a:lnTo>
                          <a:lnTo>
                            <a:pt x="1684" y="451"/>
                          </a:lnTo>
                          <a:lnTo>
                            <a:pt x="1664" y="430"/>
                          </a:lnTo>
                          <a:lnTo>
                            <a:pt x="1643" y="410"/>
                          </a:lnTo>
                          <a:lnTo>
                            <a:pt x="1619" y="393"/>
                          </a:lnTo>
                          <a:lnTo>
                            <a:pt x="1599" y="372"/>
                          </a:lnTo>
                          <a:lnTo>
                            <a:pt x="1578" y="355"/>
                          </a:lnTo>
                          <a:lnTo>
                            <a:pt x="1554" y="341"/>
                          </a:lnTo>
                          <a:lnTo>
                            <a:pt x="1534" y="331"/>
                          </a:lnTo>
                          <a:lnTo>
                            <a:pt x="1513" y="324"/>
                          </a:lnTo>
                          <a:lnTo>
                            <a:pt x="1490" y="317"/>
                          </a:lnTo>
                          <a:lnTo>
                            <a:pt x="1469" y="317"/>
                          </a:lnTo>
                          <a:lnTo>
                            <a:pt x="1449" y="321"/>
                          </a:lnTo>
                          <a:lnTo>
                            <a:pt x="1425" y="328"/>
                          </a:lnTo>
                          <a:lnTo>
                            <a:pt x="1404" y="335"/>
                          </a:lnTo>
                          <a:lnTo>
                            <a:pt x="1384" y="348"/>
                          </a:lnTo>
                          <a:lnTo>
                            <a:pt x="1360" y="362"/>
                          </a:lnTo>
                          <a:lnTo>
                            <a:pt x="1339" y="379"/>
                          </a:lnTo>
                          <a:lnTo>
                            <a:pt x="1319" y="399"/>
                          </a:lnTo>
                          <a:lnTo>
                            <a:pt x="1295" y="417"/>
                          </a:lnTo>
                          <a:lnTo>
                            <a:pt x="1274" y="437"/>
                          </a:lnTo>
                          <a:lnTo>
                            <a:pt x="1254" y="454"/>
                          </a:lnTo>
                          <a:lnTo>
                            <a:pt x="1230" y="471"/>
                          </a:lnTo>
                          <a:lnTo>
                            <a:pt x="1209" y="488"/>
                          </a:lnTo>
                          <a:lnTo>
                            <a:pt x="1189" y="502"/>
                          </a:lnTo>
                          <a:lnTo>
                            <a:pt x="1165" y="512"/>
                          </a:lnTo>
                          <a:lnTo>
                            <a:pt x="1145" y="516"/>
                          </a:lnTo>
                          <a:lnTo>
                            <a:pt x="1124" y="522"/>
                          </a:lnTo>
                          <a:lnTo>
                            <a:pt x="1100" y="522"/>
                          </a:lnTo>
                          <a:lnTo>
                            <a:pt x="1080" y="522"/>
                          </a:lnTo>
                          <a:lnTo>
                            <a:pt x="1059" y="519"/>
                          </a:lnTo>
                          <a:lnTo>
                            <a:pt x="1035" y="516"/>
                          </a:lnTo>
                          <a:lnTo>
                            <a:pt x="1015" y="509"/>
                          </a:lnTo>
                          <a:lnTo>
                            <a:pt x="994" y="498"/>
                          </a:lnTo>
                          <a:lnTo>
                            <a:pt x="970" y="481"/>
                          </a:lnTo>
                          <a:lnTo>
                            <a:pt x="950" y="461"/>
                          </a:lnTo>
                          <a:lnTo>
                            <a:pt x="929" y="434"/>
                          </a:lnTo>
                          <a:lnTo>
                            <a:pt x="905" y="399"/>
                          </a:lnTo>
                          <a:lnTo>
                            <a:pt x="885" y="362"/>
                          </a:lnTo>
                          <a:lnTo>
                            <a:pt x="864" y="321"/>
                          </a:lnTo>
                          <a:lnTo>
                            <a:pt x="841" y="280"/>
                          </a:lnTo>
                          <a:lnTo>
                            <a:pt x="820" y="239"/>
                          </a:lnTo>
                          <a:lnTo>
                            <a:pt x="800" y="201"/>
                          </a:lnTo>
                          <a:lnTo>
                            <a:pt x="776" y="164"/>
                          </a:lnTo>
                          <a:lnTo>
                            <a:pt x="755" y="130"/>
                          </a:lnTo>
                          <a:lnTo>
                            <a:pt x="735" y="99"/>
                          </a:lnTo>
                          <a:lnTo>
                            <a:pt x="711" y="71"/>
                          </a:lnTo>
                          <a:lnTo>
                            <a:pt x="690" y="54"/>
                          </a:lnTo>
                          <a:lnTo>
                            <a:pt x="670" y="41"/>
                          </a:lnTo>
                          <a:lnTo>
                            <a:pt x="646" y="34"/>
                          </a:lnTo>
                          <a:lnTo>
                            <a:pt x="625" y="34"/>
                          </a:lnTo>
                          <a:lnTo>
                            <a:pt x="605" y="37"/>
                          </a:lnTo>
                          <a:lnTo>
                            <a:pt x="581" y="51"/>
                          </a:lnTo>
                          <a:lnTo>
                            <a:pt x="560" y="71"/>
                          </a:lnTo>
                          <a:lnTo>
                            <a:pt x="540" y="92"/>
                          </a:lnTo>
                          <a:lnTo>
                            <a:pt x="516" y="123"/>
                          </a:lnTo>
                          <a:lnTo>
                            <a:pt x="495" y="153"/>
                          </a:lnTo>
                          <a:lnTo>
                            <a:pt x="475" y="191"/>
                          </a:lnTo>
                          <a:lnTo>
                            <a:pt x="451" y="229"/>
                          </a:lnTo>
                          <a:lnTo>
                            <a:pt x="431" y="266"/>
                          </a:lnTo>
                          <a:lnTo>
                            <a:pt x="410" y="300"/>
                          </a:lnTo>
                          <a:lnTo>
                            <a:pt x="386" y="321"/>
                          </a:lnTo>
                          <a:lnTo>
                            <a:pt x="366" y="331"/>
                          </a:lnTo>
                          <a:lnTo>
                            <a:pt x="345" y="335"/>
                          </a:lnTo>
                          <a:lnTo>
                            <a:pt x="321" y="328"/>
                          </a:lnTo>
                          <a:lnTo>
                            <a:pt x="301" y="314"/>
                          </a:lnTo>
                          <a:lnTo>
                            <a:pt x="280" y="290"/>
                          </a:lnTo>
                          <a:lnTo>
                            <a:pt x="256" y="256"/>
                          </a:lnTo>
                          <a:lnTo>
                            <a:pt x="236" y="215"/>
                          </a:lnTo>
                          <a:lnTo>
                            <a:pt x="215" y="177"/>
                          </a:lnTo>
                          <a:lnTo>
                            <a:pt x="191" y="143"/>
                          </a:lnTo>
                          <a:lnTo>
                            <a:pt x="171" y="109"/>
                          </a:lnTo>
                          <a:lnTo>
                            <a:pt x="150" y="78"/>
                          </a:lnTo>
                          <a:lnTo>
                            <a:pt x="127" y="54"/>
                          </a:lnTo>
                          <a:lnTo>
                            <a:pt x="106" y="34"/>
                          </a:lnTo>
                          <a:lnTo>
                            <a:pt x="86" y="17"/>
                          </a:lnTo>
                          <a:lnTo>
                            <a:pt x="65" y="7"/>
                          </a:lnTo>
                          <a:lnTo>
                            <a:pt x="41" y="0"/>
                          </a:lnTo>
                          <a:lnTo>
                            <a:pt x="21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347663" y="3816350"/>
                      <a:ext cx="4359275" cy="823913"/>
                    </a:xfrm>
                    <a:custGeom>
                      <a:avLst/>
                      <a:gdLst>
                        <a:gd name="T0" fmla="*/ 2702 w 2746"/>
                        <a:gd name="T1" fmla="*/ 28 h 519"/>
                        <a:gd name="T2" fmla="*/ 2637 w 2746"/>
                        <a:gd name="T3" fmla="*/ 99 h 519"/>
                        <a:gd name="T4" fmla="*/ 2572 w 2746"/>
                        <a:gd name="T5" fmla="*/ 198 h 519"/>
                        <a:gd name="T6" fmla="*/ 2507 w 2746"/>
                        <a:gd name="T7" fmla="*/ 308 h 519"/>
                        <a:gd name="T8" fmla="*/ 2442 w 2746"/>
                        <a:gd name="T9" fmla="*/ 407 h 519"/>
                        <a:gd name="T10" fmla="*/ 2377 w 2746"/>
                        <a:gd name="T11" fmla="*/ 472 h 519"/>
                        <a:gd name="T12" fmla="*/ 2312 w 2746"/>
                        <a:gd name="T13" fmla="*/ 499 h 519"/>
                        <a:gd name="T14" fmla="*/ 2247 w 2746"/>
                        <a:gd name="T15" fmla="*/ 509 h 519"/>
                        <a:gd name="T16" fmla="*/ 2182 w 2746"/>
                        <a:gd name="T17" fmla="*/ 516 h 519"/>
                        <a:gd name="T18" fmla="*/ 2118 w 2746"/>
                        <a:gd name="T19" fmla="*/ 516 h 519"/>
                        <a:gd name="T20" fmla="*/ 2053 w 2746"/>
                        <a:gd name="T21" fmla="*/ 516 h 519"/>
                        <a:gd name="T22" fmla="*/ 1988 w 2746"/>
                        <a:gd name="T23" fmla="*/ 516 h 519"/>
                        <a:gd name="T24" fmla="*/ 1923 w 2746"/>
                        <a:gd name="T25" fmla="*/ 516 h 519"/>
                        <a:gd name="T26" fmla="*/ 1858 w 2746"/>
                        <a:gd name="T27" fmla="*/ 516 h 519"/>
                        <a:gd name="T28" fmla="*/ 1793 w 2746"/>
                        <a:gd name="T29" fmla="*/ 516 h 519"/>
                        <a:gd name="T30" fmla="*/ 1728 w 2746"/>
                        <a:gd name="T31" fmla="*/ 516 h 519"/>
                        <a:gd name="T32" fmla="*/ 1663 w 2746"/>
                        <a:gd name="T33" fmla="*/ 516 h 519"/>
                        <a:gd name="T34" fmla="*/ 1598 w 2746"/>
                        <a:gd name="T35" fmla="*/ 519 h 519"/>
                        <a:gd name="T36" fmla="*/ 1533 w 2746"/>
                        <a:gd name="T37" fmla="*/ 519 h 519"/>
                        <a:gd name="T38" fmla="*/ 1469 w 2746"/>
                        <a:gd name="T39" fmla="*/ 519 h 519"/>
                        <a:gd name="T40" fmla="*/ 1404 w 2746"/>
                        <a:gd name="T41" fmla="*/ 519 h 519"/>
                        <a:gd name="T42" fmla="*/ 1339 w 2746"/>
                        <a:gd name="T43" fmla="*/ 519 h 519"/>
                        <a:gd name="T44" fmla="*/ 1274 w 2746"/>
                        <a:gd name="T45" fmla="*/ 519 h 519"/>
                        <a:gd name="T46" fmla="*/ 1209 w 2746"/>
                        <a:gd name="T47" fmla="*/ 519 h 519"/>
                        <a:gd name="T48" fmla="*/ 1144 w 2746"/>
                        <a:gd name="T49" fmla="*/ 519 h 519"/>
                        <a:gd name="T50" fmla="*/ 1079 w 2746"/>
                        <a:gd name="T51" fmla="*/ 519 h 519"/>
                        <a:gd name="T52" fmla="*/ 1014 w 2746"/>
                        <a:gd name="T53" fmla="*/ 519 h 519"/>
                        <a:gd name="T54" fmla="*/ 949 w 2746"/>
                        <a:gd name="T55" fmla="*/ 519 h 519"/>
                        <a:gd name="T56" fmla="*/ 884 w 2746"/>
                        <a:gd name="T57" fmla="*/ 519 h 519"/>
                        <a:gd name="T58" fmla="*/ 819 w 2746"/>
                        <a:gd name="T59" fmla="*/ 519 h 519"/>
                        <a:gd name="T60" fmla="*/ 755 w 2746"/>
                        <a:gd name="T61" fmla="*/ 519 h 519"/>
                        <a:gd name="T62" fmla="*/ 690 w 2746"/>
                        <a:gd name="T63" fmla="*/ 519 h 519"/>
                        <a:gd name="T64" fmla="*/ 625 w 2746"/>
                        <a:gd name="T65" fmla="*/ 519 h 519"/>
                        <a:gd name="T66" fmla="*/ 560 w 2746"/>
                        <a:gd name="T67" fmla="*/ 519 h 519"/>
                        <a:gd name="T68" fmla="*/ 495 w 2746"/>
                        <a:gd name="T69" fmla="*/ 519 h 519"/>
                        <a:gd name="T70" fmla="*/ 430 w 2746"/>
                        <a:gd name="T71" fmla="*/ 519 h 519"/>
                        <a:gd name="T72" fmla="*/ 365 w 2746"/>
                        <a:gd name="T73" fmla="*/ 519 h 519"/>
                        <a:gd name="T74" fmla="*/ 300 w 2746"/>
                        <a:gd name="T75" fmla="*/ 519 h 519"/>
                        <a:gd name="T76" fmla="*/ 235 w 2746"/>
                        <a:gd name="T77" fmla="*/ 519 h 519"/>
                        <a:gd name="T78" fmla="*/ 170 w 2746"/>
                        <a:gd name="T79" fmla="*/ 519 h 519"/>
                        <a:gd name="T80" fmla="*/ 106 w 2746"/>
                        <a:gd name="T81" fmla="*/ 519 h 519"/>
                        <a:gd name="T82" fmla="*/ 41 w 2746"/>
                        <a:gd name="T83" fmla="*/ 519 h 519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46"/>
                        <a:gd name="T127" fmla="*/ 0 h 519"/>
                        <a:gd name="T128" fmla="*/ 2746 w 2746"/>
                        <a:gd name="T129" fmla="*/ 519 h 519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46" h="519">
                          <a:moveTo>
                            <a:pt x="2746" y="0"/>
                          </a:moveTo>
                          <a:lnTo>
                            <a:pt x="2722" y="10"/>
                          </a:lnTo>
                          <a:lnTo>
                            <a:pt x="2702" y="28"/>
                          </a:lnTo>
                          <a:lnTo>
                            <a:pt x="2681" y="48"/>
                          </a:lnTo>
                          <a:lnTo>
                            <a:pt x="2657" y="72"/>
                          </a:lnTo>
                          <a:lnTo>
                            <a:pt x="2637" y="99"/>
                          </a:lnTo>
                          <a:lnTo>
                            <a:pt x="2616" y="130"/>
                          </a:lnTo>
                          <a:lnTo>
                            <a:pt x="2592" y="164"/>
                          </a:lnTo>
                          <a:lnTo>
                            <a:pt x="2572" y="198"/>
                          </a:lnTo>
                          <a:lnTo>
                            <a:pt x="2551" y="232"/>
                          </a:lnTo>
                          <a:lnTo>
                            <a:pt x="2528" y="270"/>
                          </a:lnTo>
                          <a:lnTo>
                            <a:pt x="2507" y="308"/>
                          </a:lnTo>
                          <a:lnTo>
                            <a:pt x="2487" y="342"/>
                          </a:lnTo>
                          <a:lnTo>
                            <a:pt x="2463" y="376"/>
                          </a:lnTo>
                          <a:lnTo>
                            <a:pt x="2442" y="407"/>
                          </a:lnTo>
                          <a:lnTo>
                            <a:pt x="2422" y="434"/>
                          </a:lnTo>
                          <a:lnTo>
                            <a:pt x="2398" y="458"/>
                          </a:lnTo>
                          <a:lnTo>
                            <a:pt x="2377" y="472"/>
                          </a:lnTo>
                          <a:lnTo>
                            <a:pt x="2357" y="485"/>
                          </a:lnTo>
                          <a:lnTo>
                            <a:pt x="2333" y="492"/>
                          </a:lnTo>
                          <a:lnTo>
                            <a:pt x="2312" y="499"/>
                          </a:lnTo>
                          <a:lnTo>
                            <a:pt x="2292" y="506"/>
                          </a:lnTo>
                          <a:lnTo>
                            <a:pt x="2268" y="509"/>
                          </a:lnTo>
                          <a:lnTo>
                            <a:pt x="2247" y="509"/>
                          </a:lnTo>
                          <a:lnTo>
                            <a:pt x="2227" y="513"/>
                          </a:lnTo>
                          <a:lnTo>
                            <a:pt x="2203" y="513"/>
                          </a:lnTo>
                          <a:lnTo>
                            <a:pt x="2182" y="516"/>
                          </a:lnTo>
                          <a:lnTo>
                            <a:pt x="2162" y="516"/>
                          </a:lnTo>
                          <a:lnTo>
                            <a:pt x="2138" y="516"/>
                          </a:lnTo>
                          <a:lnTo>
                            <a:pt x="2118" y="516"/>
                          </a:lnTo>
                          <a:lnTo>
                            <a:pt x="2097" y="516"/>
                          </a:lnTo>
                          <a:lnTo>
                            <a:pt x="2073" y="516"/>
                          </a:lnTo>
                          <a:lnTo>
                            <a:pt x="2053" y="516"/>
                          </a:lnTo>
                          <a:lnTo>
                            <a:pt x="2032" y="516"/>
                          </a:lnTo>
                          <a:lnTo>
                            <a:pt x="2008" y="516"/>
                          </a:lnTo>
                          <a:lnTo>
                            <a:pt x="1988" y="516"/>
                          </a:lnTo>
                          <a:lnTo>
                            <a:pt x="1967" y="516"/>
                          </a:lnTo>
                          <a:lnTo>
                            <a:pt x="1943" y="516"/>
                          </a:lnTo>
                          <a:lnTo>
                            <a:pt x="1923" y="516"/>
                          </a:lnTo>
                          <a:lnTo>
                            <a:pt x="1902" y="516"/>
                          </a:lnTo>
                          <a:lnTo>
                            <a:pt x="1878" y="516"/>
                          </a:lnTo>
                          <a:lnTo>
                            <a:pt x="1858" y="516"/>
                          </a:lnTo>
                          <a:lnTo>
                            <a:pt x="1837" y="516"/>
                          </a:lnTo>
                          <a:lnTo>
                            <a:pt x="1814" y="516"/>
                          </a:lnTo>
                          <a:lnTo>
                            <a:pt x="1793" y="516"/>
                          </a:lnTo>
                          <a:lnTo>
                            <a:pt x="1773" y="516"/>
                          </a:lnTo>
                          <a:lnTo>
                            <a:pt x="1749" y="516"/>
                          </a:lnTo>
                          <a:lnTo>
                            <a:pt x="1728" y="516"/>
                          </a:lnTo>
                          <a:lnTo>
                            <a:pt x="1708" y="516"/>
                          </a:lnTo>
                          <a:lnTo>
                            <a:pt x="1684" y="516"/>
                          </a:lnTo>
                          <a:lnTo>
                            <a:pt x="1663" y="516"/>
                          </a:lnTo>
                          <a:lnTo>
                            <a:pt x="1643" y="516"/>
                          </a:lnTo>
                          <a:lnTo>
                            <a:pt x="1619" y="519"/>
                          </a:lnTo>
                          <a:lnTo>
                            <a:pt x="1598" y="519"/>
                          </a:lnTo>
                          <a:lnTo>
                            <a:pt x="1578" y="519"/>
                          </a:lnTo>
                          <a:lnTo>
                            <a:pt x="1554" y="519"/>
                          </a:lnTo>
                          <a:lnTo>
                            <a:pt x="1533" y="519"/>
                          </a:lnTo>
                          <a:lnTo>
                            <a:pt x="1513" y="519"/>
                          </a:lnTo>
                          <a:lnTo>
                            <a:pt x="1489" y="519"/>
                          </a:lnTo>
                          <a:lnTo>
                            <a:pt x="1469" y="519"/>
                          </a:lnTo>
                          <a:lnTo>
                            <a:pt x="1448" y="519"/>
                          </a:lnTo>
                          <a:lnTo>
                            <a:pt x="1424" y="519"/>
                          </a:lnTo>
                          <a:lnTo>
                            <a:pt x="1404" y="519"/>
                          </a:lnTo>
                          <a:lnTo>
                            <a:pt x="1383" y="519"/>
                          </a:lnTo>
                          <a:lnTo>
                            <a:pt x="1359" y="519"/>
                          </a:lnTo>
                          <a:lnTo>
                            <a:pt x="1339" y="519"/>
                          </a:lnTo>
                          <a:lnTo>
                            <a:pt x="1318" y="519"/>
                          </a:lnTo>
                          <a:lnTo>
                            <a:pt x="1294" y="519"/>
                          </a:lnTo>
                          <a:lnTo>
                            <a:pt x="1274" y="519"/>
                          </a:lnTo>
                          <a:lnTo>
                            <a:pt x="1253" y="519"/>
                          </a:lnTo>
                          <a:lnTo>
                            <a:pt x="1229" y="519"/>
                          </a:lnTo>
                          <a:lnTo>
                            <a:pt x="1209" y="519"/>
                          </a:lnTo>
                          <a:lnTo>
                            <a:pt x="1188" y="519"/>
                          </a:lnTo>
                          <a:lnTo>
                            <a:pt x="1165" y="519"/>
                          </a:lnTo>
                          <a:lnTo>
                            <a:pt x="1144" y="519"/>
                          </a:lnTo>
                          <a:lnTo>
                            <a:pt x="1124" y="519"/>
                          </a:lnTo>
                          <a:lnTo>
                            <a:pt x="1100" y="519"/>
                          </a:lnTo>
                          <a:lnTo>
                            <a:pt x="1079" y="519"/>
                          </a:lnTo>
                          <a:lnTo>
                            <a:pt x="1059" y="519"/>
                          </a:lnTo>
                          <a:lnTo>
                            <a:pt x="1035" y="519"/>
                          </a:lnTo>
                          <a:lnTo>
                            <a:pt x="1014" y="519"/>
                          </a:lnTo>
                          <a:lnTo>
                            <a:pt x="994" y="519"/>
                          </a:lnTo>
                          <a:lnTo>
                            <a:pt x="970" y="519"/>
                          </a:lnTo>
                          <a:lnTo>
                            <a:pt x="949" y="519"/>
                          </a:lnTo>
                          <a:lnTo>
                            <a:pt x="929" y="519"/>
                          </a:lnTo>
                          <a:lnTo>
                            <a:pt x="908" y="519"/>
                          </a:lnTo>
                          <a:lnTo>
                            <a:pt x="884" y="519"/>
                          </a:lnTo>
                          <a:lnTo>
                            <a:pt x="864" y="519"/>
                          </a:lnTo>
                          <a:lnTo>
                            <a:pt x="843" y="519"/>
                          </a:lnTo>
                          <a:lnTo>
                            <a:pt x="819" y="519"/>
                          </a:lnTo>
                          <a:lnTo>
                            <a:pt x="799" y="519"/>
                          </a:lnTo>
                          <a:lnTo>
                            <a:pt x="778" y="519"/>
                          </a:lnTo>
                          <a:lnTo>
                            <a:pt x="755" y="519"/>
                          </a:lnTo>
                          <a:lnTo>
                            <a:pt x="734" y="519"/>
                          </a:lnTo>
                          <a:lnTo>
                            <a:pt x="714" y="519"/>
                          </a:lnTo>
                          <a:lnTo>
                            <a:pt x="690" y="519"/>
                          </a:lnTo>
                          <a:lnTo>
                            <a:pt x="669" y="519"/>
                          </a:lnTo>
                          <a:lnTo>
                            <a:pt x="649" y="519"/>
                          </a:lnTo>
                          <a:lnTo>
                            <a:pt x="625" y="519"/>
                          </a:lnTo>
                          <a:lnTo>
                            <a:pt x="604" y="519"/>
                          </a:lnTo>
                          <a:lnTo>
                            <a:pt x="584" y="519"/>
                          </a:lnTo>
                          <a:lnTo>
                            <a:pt x="560" y="519"/>
                          </a:lnTo>
                          <a:lnTo>
                            <a:pt x="539" y="519"/>
                          </a:lnTo>
                          <a:lnTo>
                            <a:pt x="519" y="519"/>
                          </a:lnTo>
                          <a:lnTo>
                            <a:pt x="495" y="519"/>
                          </a:lnTo>
                          <a:lnTo>
                            <a:pt x="474" y="519"/>
                          </a:lnTo>
                          <a:lnTo>
                            <a:pt x="454" y="519"/>
                          </a:lnTo>
                          <a:lnTo>
                            <a:pt x="430" y="519"/>
                          </a:lnTo>
                          <a:lnTo>
                            <a:pt x="410" y="519"/>
                          </a:lnTo>
                          <a:lnTo>
                            <a:pt x="389" y="519"/>
                          </a:lnTo>
                          <a:lnTo>
                            <a:pt x="365" y="519"/>
                          </a:lnTo>
                          <a:lnTo>
                            <a:pt x="345" y="519"/>
                          </a:lnTo>
                          <a:lnTo>
                            <a:pt x="324" y="519"/>
                          </a:lnTo>
                          <a:lnTo>
                            <a:pt x="300" y="519"/>
                          </a:lnTo>
                          <a:lnTo>
                            <a:pt x="280" y="519"/>
                          </a:lnTo>
                          <a:lnTo>
                            <a:pt x="259" y="519"/>
                          </a:lnTo>
                          <a:lnTo>
                            <a:pt x="235" y="519"/>
                          </a:lnTo>
                          <a:lnTo>
                            <a:pt x="215" y="519"/>
                          </a:lnTo>
                          <a:lnTo>
                            <a:pt x="194" y="519"/>
                          </a:lnTo>
                          <a:lnTo>
                            <a:pt x="170" y="519"/>
                          </a:lnTo>
                          <a:lnTo>
                            <a:pt x="150" y="519"/>
                          </a:lnTo>
                          <a:lnTo>
                            <a:pt x="129" y="519"/>
                          </a:lnTo>
                          <a:lnTo>
                            <a:pt x="106" y="519"/>
                          </a:lnTo>
                          <a:lnTo>
                            <a:pt x="85" y="519"/>
                          </a:lnTo>
                          <a:lnTo>
                            <a:pt x="65" y="519"/>
                          </a:lnTo>
                          <a:lnTo>
                            <a:pt x="41" y="519"/>
                          </a:lnTo>
                          <a:lnTo>
                            <a:pt x="20" y="519"/>
                          </a:lnTo>
                          <a:lnTo>
                            <a:pt x="0" y="519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168275" y="4640263"/>
                      <a:ext cx="179388" cy="1588"/>
                    </a:xfrm>
                    <a:custGeom>
                      <a:avLst/>
                      <a:gdLst>
                        <a:gd name="T0" fmla="*/ 113 w 113"/>
                        <a:gd name="T1" fmla="*/ 0 h 1588"/>
                        <a:gd name="T2" fmla="*/ 89 w 113"/>
                        <a:gd name="T3" fmla="*/ 0 h 1588"/>
                        <a:gd name="T4" fmla="*/ 68 w 113"/>
                        <a:gd name="T5" fmla="*/ 0 h 1588"/>
                        <a:gd name="T6" fmla="*/ 48 w 113"/>
                        <a:gd name="T7" fmla="*/ 0 h 1588"/>
                        <a:gd name="T8" fmla="*/ 24 w 113"/>
                        <a:gd name="T9" fmla="*/ 0 h 1588"/>
                        <a:gd name="T10" fmla="*/ 3 w 113"/>
                        <a:gd name="T11" fmla="*/ 0 h 1588"/>
                        <a:gd name="T12" fmla="*/ 0 w 113"/>
                        <a:gd name="T13" fmla="*/ 0 h 158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3"/>
                        <a:gd name="T22" fmla="*/ 0 h 1588"/>
                        <a:gd name="T23" fmla="*/ 113 w 113"/>
                        <a:gd name="T24" fmla="*/ 1588 h 158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3" h="1588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0"/>
                          </a:lnTo>
                          <a:lnTo>
                            <a:pt x="48" y="0"/>
                          </a:lnTo>
                          <a:lnTo>
                            <a:pt x="24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6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68275" y="2319338"/>
                    <a:ext cx="8872538" cy="738188"/>
                    <a:chOff x="168275" y="2319338"/>
                    <a:chExt cx="8872538" cy="738188"/>
                  </a:xfrm>
                </p:grpSpPr>
                <p:sp>
                  <p:nvSpPr>
                    <p:cNvPr id="305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4706938" y="2905125"/>
                      <a:ext cx="4333875" cy="152400"/>
                    </a:xfrm>
                    <a:custGeom>
                      <a:avLst/>
                      <a:gdLst>
                        <a:gd name="T0" fmla="*/ 2702 w 2730"/>
                        <a:gd name="T1" fmla="*/ 96 h 96"/>
                        <a:gd name="T2" fmla="*/ 2637 w 2730"/>
                        <a:gd name="T3" fmla="*/ 96 h 96"/>
                        <a:gd name="T4" fmla="*/ 2572 w 2730"/>
                        <a:gd name="T5" fmla="*/ 96 h 96"/>
                        <a:gd name="T6" fmla="*/ 2508 w 2730"/>
                        <a:gd name="T7" fmla="*/ 96 h 96"/>
                        <a:gd name="T8" fmla="*/ 2443 w 2730"/>
                        <a:gd name="T9" fmla="*/ 96 h 96"/>
                        <a:gd name="T10" fmla="*/ 2378 w 2730"/>
                        <a:gd name="T11" fmla="*/ 96 h 96"/>
                        <a:gd name="T12" fmla="*/ 2313 w 2730"/>
                        <a:gd name="T13" fmla="*/ 93 h 96"/>
                        <a:gd name="T14" fmla="*/ 2248 w 2730"/>
                        <a:gd name="T15" fmla="*/ 93 h 96"/>
                        <a:gd name="T16" fmla="*/ 2183 w 2730"/>
                        <a:gd name="T17" fmla="*/ 93 h 96"/>
                        <a:gd name="T18" fmla="*/ 2118 w 2730"/>
                        <a:gd name="T19" fmla="*/ 93 h 96"/>
                        <a:gd name="T20" fmla="*/ 2053 w 2730"/>
                        <a:gd name="T21" fmla="*/ 96 h 96"/>
                        <a:gd name="T22" fmla="*/ 1988 w 2730"/>
                        <a:gd name="T23" fmla="*/ 96 h 96"/>
                        <a:gd name="T24" fmla="*/ 1923 w 2730"/>
                        <a:gd name="T25" fmla="*/ 96 h 96"/>
                        <a:gd name="T26" fmla="*/ 1858 w 2730"/>
                        <a:gd name="T27" fmla="*/ 96 h 96"/>
                        <a:gd name="T28" fmla="*/ 1794 w 2730"/>
                        <a:gd name="T29" fmla="*/ 96 h 96"/>
                        <a:gd name="T30" fmla="*/ 1729 w 2730"/>
                        <a:gd name="T31" fmla="*/ 96 h 96"/>
                        <a:gd name="T32" fmla="*/ 1664 w 2730"/>
                        <a:gd name="T33" fmla="*/ 93 h 96"/>
                        <a:gd name="T34" fmla="*/ 1599 w 2730"/>
                        <a:gd name="T35" fmla="*/ 93 h 96"/>
                        <a:gd name="T36" fmla="*/ 1534 w 2730"/>
                        <a:gd name="T37" fmla="*/ 93 h 96"/>
                        <a:gd name="T38" fmla="*/ 1469 w 2730"/>
                        <a:gd name="T39" fmla="*/ 93 h 96"/>
                        <a:gd name="T40" fmla="*/ 1404 w 2730"/>
                        <a:gd name="T41" fmla="*/ 96 h 96"/>
                        <a:gd name="T42" fmla="*/ 1339 w 2730"/>
                        <a:gd name="T43" fmla="*/ 96 h 96"/>
                        <a:gd name="T44" fmla="*/ 1274 w 2730"/>
                        <a:gd name="T45" fmla="*/ 96 h 96"/>
                        <a:gd name="T46" fmla="*/ 1209 w 2730"/>
                        <a:gd name="T47" fmla="*/ 96 h 96"/>
                        <a:gd name="T48" fmla="*/ 1145 w 2730"/>
                        <a:gd name="T49" fmla="*/ 96 h 96"/>
                        <a:gd name="T50" fmla="*/ 1080 w 2730"/>
                        <a:gd name="T51" fmla="*/ 93 h 96"/>
                        <a:gd name="T52" fmla="*/ 1015 w 2730"/>
                        <a:gd name="T53" fmla="*/ 89 h 96"/>
                        <a:gd name="T54" fmla="*/ 950 w 2730"/>
                        <a:gd name="T55" fmla="*/ 75 h 96"/>
                        <a:gd name="T56" fmla="*/ 885 w 2730"/>
                        <a:gd name="T57" fmla="*/ 48 h 96"/>
                        <a:gd name="T58" fmla="*/ 820 w 2730"/>
                        <a:gd name="T59" fmla="*/ 24 h 96"/>
                        <a:gd name="T60" fmla="*/ 755 w 2730"/>
                        <a:gd name="T61" fmla="*/ 4 h 96"/>
                        <a:gd name="T62" fmla="*/ 690 w 2730"/>
                        <a:gd name="T63" fmla="*/ 0 h 96"/>
                        <a:gd name="T64" fmla="*/ 625 w 2730"/>
                        <a:gd name="T65" fmla="*/ 11 h 96"/>
                        <a:gd name="T66" fmla="*/ 560 w 2730"/>
                        <a:gd name="T67" fmla="*/ 31 h 96"/>
                        <a:gd name="T68" fmla="*/ 495 w 2730"/>
                        <a:gd name="T69" fmla="*/ 58 h 96"/>
                        <a:gd name="T70" fmla="*/ 431 w 2730"/>
                        <a:gd name="T71" fmla="*/ 82 h 96"/>
                        <a:gd name="T72" fmla="*/ 366 w 2730"/>
                        <a:gd name="T73" fmla="*/ 96 h 96"/>
                        <a:gd name="T74" fmla="*/ 301 w 2730"/>
                        <a:gd name="T75" fmla="*/ 96 h 96"/>
                        <a:gd name="T76" fmla="*/ 236 w 2730"/>
                        <a:gd name="T77" fmla="*/ 89 h 96"/>
                        <a:gd name="T78" fmla="*/ 171 w 2730"/>
                        <a:gd name="T79" fmla="*/ 79 h 96"/>
                        <a:gd name="T80" fmla="*/ 106 w 2730"/>
                        <a:gd name="T81" fmla="*/ 62 h 96"/>
                        <a:gd name="T82" fmla="*/ 41 w 2730"/>
                        <a:gd name="T83" fmla="*/ 48 h 9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30"/>
                        <a:gd name="T127" fmla="*/ 0 h 96"/>
                        <a:gd name="T128" fmla="*/ 2730 w 2730"/>
                        <a:gd name="T129" fmla="*/ 96 h 9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30" h="96">
                          <a:moveTo>
                            <a:pt x="2730" y="96"/>
                          </a:moveTo>
                          <a:lnTo>
                            <a:pt x="2723" y="96"/>
                          </a:lnTo>
                          <a:lnTo>
                            <a:pt x="2702" y="96"/>
                          </a:lnTo>
                          <a:lnTo>
                            <a:pt x="2678" y="96"/>
                          </a:lnTo>
                          <a:lnTo>
                            <a:pt x="2658" y="96"/>
                          </a:lnTo>
                          <a:lnTo>
                            <a:pt x="2637" y="96"/>
                          </a:lnTo>
                          <a:lnTo>
                            <a:pt x="2613" y="96"/>
                          </a:lnTo>
                          <a:lnTo>
                            <a:pt x="2593" y="96"/>
                          </a:lnTo>
                          <a:lnTo>
                            <a:pt x="2572" y="96"/>
                          </a:lnTo>
                          <a:lnTo>
                            <a:pt x="2549" y="96"/>
                          </a:lnTo>
                          <a:lnTo>
                            <a:pt x="2528" y="96"/>
                          </a:lnTo>
                          <a:lnTo>
                            <a:pt x="2508" y="96"/>
                          </a:lnTo>
                          <a:lnTo>
                            <a:pt x="2484" y="96"/>
                          </a:lnTo>
                          <a:lnTo>
                            <a:pt x="2463" y="96"/>
                          </a:lnTo>
                          <a:lnTo>
                            <a:pt x="2443" y="96"/>
                          </a:lnTo>
                          <a:lnTo>
                            <a:pt x="2419" y="96"/>
                          </a:lnTo>
                          <a:lnTo>
                            <a:pt x="2398" y="96"/>
                          </a:lnTo>
                          <a:lnTo>
                            <a:pt x="2378" y="96"/>
                          </a:lnTo>
                          <a:lnTo>
                            <a:pt x="2354" y="96"/>
                          </a:lnTo>
                          <a:lnTo>
                            <a:pt x="2333" y="96"/>
                          </a:lnTo>
                          <a:lnTo>
                            <a:pt x="2313" y="93"/>
                          </a:lnTo>
                          <a:lnTo>
                            <a:pt x="2289" y="93"/>
                          </a:lnTo>
                          <a:lnTo>
                            <a:pt x="2268" y="93"/>
                          </a:lnTo>
                          <a:lnTo>
                            <a:pt x="2248" y="93"/>
                          </a:lnTo>
                          <a:lnTo>
                            <a:pt x="2224" y="93"/>
                          </a:lnTo>
                          <a:lnTo>
                            <a:pt x="2204" y="93"/>
                          </a:lnTo>
                          <a:lnTo>
                            <a:pt x="2183" y="93"/>
                          </a:lnTo>
                          <a:lnTo>
                            <a:pt x="2159" y="93"/>
                          </a:lnTo>
                          <a:lnTo>
                            <a:pt x="2139" y="93"/>
                          </a:lnTo>
                          <a:lnTo>
                            <a:pt x="2118" y="93"/>
                          </a:lnTo>
                          <a:lnTo>
                            <a:pt x="2094" y="93"/>
                          </a:lnTo>
                          <a:lnTo>
                            <a:pt x="2074" y="96"/>
                          </a:lnTo>
                          <a:lnTo>
                            <a:pt x="2053" y="96"/>
                          </a:lnTo>
                          <a:lnTo>
                            <a:pt x="2029" y="96"/>
                          </a:lnTo>
                          <a:lnTo>
                            <a:pt x="2009" y="96"/>
                          </a:lnTo>
                          <a:lnTo>
                            <a:pt x="1988" y="96"/>
                          </a:lnTo>
                          <a:lnTo>
                            <a:pt x="1968" y="96"/>
                          </a:lnTo>
                          <a:lnTo>
                            <a:pt x="1944" y="96"/>
                          </a:lnTo>
                          <a:lnTo>
                            <a:pt x="1923" y="96"/>
                          </a:lnTo>
                          <a:lnTo>
                            <a:pt x="1903" y="96"/>
                          </a:lnTo>
                          <a:lnTo>
                            <a:pt x="1879" y="96"/>
                          </a:lnTo>
                          <a:lnTo>
                            <a:pt x="1858" y="96"/>
                          </a:lnTo>
                          <a:lnTo>
                            <a:pt x="1838" y="96"/>
                          </a:lnTo>
                          <a:lnTo>
                            <a:pt x="1814" y="96"/>
                          </a:lnTo>
                          <a:lnTo>
                            <a:pt x="1794" y="96"/>
                          </a:lnTo>
                          <a:lnTo>
                            <a:pt x="1773" y="96"/>
                          </a:lnTo>
                          <a:lnTo>
                            <a:pt x="1749" y="96"/>
                          </a:lnTo>
                          <a:lnTo>
                            <a:pt x="1729" y="96"/>
                          </a:lnTo>
                          <a:lnTo>
                            <a:pt x="1708" y="96"/>
                          </a:lnTo>
                          <a:lnTo>
                            <a:pt x="1684" y="93"/>
                          </a:lnTo>
                          <a:lnTo>
                            <a:pt x="1664" y="93"/>
                          </a:lnTo>
                          <a:lnTo>
                            <a:pt x="1643" y="93"/>
                          </a:lnTo>
                          <a:lnTo>
                            <a:pt x="1619" y="93"/>
                          </a:lnTo>
                          <a:lnTo>
                            <a:pt x="1599" y="93"/>
                          </a:lnTo>
                          <a:lnTo>
                            <a:pt x="1578" y="93"/>
                          </a:lnTo>
                          <a:lnTo>
                            <a:pt x="1554" y="93"/>
                          </a:lnTo>
                          <a:lnTo>
                            <a:pt x="1534" y="93"/>
                          </a:lnTo>
                          <a:lnTo>
                            <a:pt x="1513" y="93"/>
                          </a:lnTo>
                          <a:lnTo>
                            <a:pt x="1490" y="93"/>
                          </a:lnTo>
                          <a:lnTo>
                            <a:pt x="1469" y="93"/>
                          </a:lnTo>
                          <a:lnTo>
                            <a:pt x="1449" y="93"/>
                          </a:lnTo>
                          <a:lnTo>
                            <a:pt x="1425" y="96"/>
                          </a:lnTo>
                          <a:lnTo>
                            <a:pt x="1404" y="96"/>
                          </a:lnTo>
                          <a:lnTo>
                            <a:pt x="1384" y="96"/>
                          </a:lnTo>
                          <a:lnTo>
                            <a:pt x="1360" y="96"/>
                          </a:lnTo>
                          <a:lnTo>
                            <a:pt x="1339" y="96"/>
                          </a:lnTo>
                          <a:lnTo>
                            <a:pt x="1319" y="96"/>
                          </a:lnTo>
                          <a:lnTo>
                            <a:pt x="1295" y="96"/>
                          </a:lnTo>
                          <a:lnTo>
                            <a:pt x="1274" y="96"/>
                          </a:lnTo>
                          <a:lnTo>
                            <a:pt x="1254" y="96"/>
                          </a:lnTo>
                          <a:lnTo>
                            <a:pt x="1230" y="96"/>
                          </a:lnTo>
                          <a:lnTo>
                            <a:pt x="1209" y="96"/>
                          </a:lnTo>
                          <a:lnTo>
                            <a:pt x="1189" y="96"/>
                          </a:lnTo>
                          <a:lnTo>
                            <a:pt x="1165" y="96"/>
                          </a:lnTo>
                          <a:lnTo>
                            <a:pt x="1145" y="96"/>
                          </a:lnTo>
                          <a:lnTo>
                            <a:pt x="1124" y="96"/>
                          </a:lnTo>
                          <a:lnTo>
                            <a:pt x="1100" y="96"/>
                          </a:lnTo>
                          <a:lnTo>
                            <a:pt x="1080" y="93"/>
                          </a:lnTo>
                          <a:lnTo>
                            <a:pt x="1059" y="93"/>
                          </a:lnTo>
                          <a:lnTo>
                            <a:pt x="1035" y="89"/>
                          </a:lnTo>
                          <a:lnTo>
                            <a:pt x="1015" y="89"/>
                          </a:lnTo>
                          <a:lnTo>
                            <a:pt x="994" y="86"/>
                          </a:lnTo>
                          <a:lnTo>
                            <a:pt x="970" y="79"/>
                          </a:lnTo>
                          <a:lnTo>
                            <a:pt x="950" y="75"/>
                          </a:lnTo>
                          <a:lnTo>
                            <a:pt x="929" y="69"/>
                          </a:lnTo>
                          <a:lnTo>
                            <a:pt x="905" y="58"/>
                          </a:lnTo>
                          <a:lnTo>
                            <a:pt x="885" y="48"/>
                          </a:lnTo>
                          <a:lnTo>
                            <a:pt x="864" y="41"/>
                          </a:lnTo>
                          <a:lnTo>
                            <a:pt x="841" y="31"/>
                          </a:lnTo>
                          <a:lnTo>
                            <a:pt x="820" y="24"/>
                          </a:lnTo>
                          <a:lnTo>
                            <a:pt x="800" y="17"/>
                          </a:lnTo>
                          <a:lnTo>
                            <a:pt x="776" y="11"/>
                          </a:lnTo>
                          <a:lnTo>
                            <a:pt x="755" y="4"/>
                          </a:lnTo>
                          <a:lnTo>
                            <a:pt x="735" y="0"/>
                          </a:lnTo>
                          <a:lnTo>
                            <a:pt x="711" y="0"/>
                          </a:lnTo>
                          <a:lnTo>
                            <a:pt x="690" y="0"/>
                          </a:lnTo>
                          <a:lnTo>
                            <a:pt x="670" y="0"/>
                          </a:lnTo>
                          <a:lnTo>
                            <a:pt x="646" y="4"/>
                          </a:lnTo>
                          <a:lnTo>
                            <a:pt x="625" y="11"/>
                          </a:lnTo>
                          <a:lnTo>
                            <a:pt x="605" y="17"/>
                          </a:lnTo>
                          <a:lnTo>
                            <a:pt x="581" y="24"/>
                          </a:lnTo>
                          <a:lnTo>
                            <a:pt x="560" y="31"/>
                          </a:lnTo>
                          <a:lnTo>
                            <a:pt x="540" y="41"/>
                          </a:lnTo>
                          <a:lnTo>
                            <a:pt x="516" y="48"/>
                          </a:lnTo>
                          <a:lnTo>
                            <a:pt x="495" y="58"/>
                          </a:lnTo>
                          <a:lnTo>
                            <a:pt x="475" y="65"/>
                          </a:lnTo>
                          <a:lnTo>
                            <a:pt x="451" y="75"/>
                          </a:lnTo>
                          <a:lnTo>
                            <a:pt x="431" y="82"/>
                          </a:lnTo>
                          <a:lnTo>
                            <a:pt x="410" y="86"/>
                          </a:lnTo>
                          <a:lnTo>
                            <a:pt x="386" y="93"/>
                          </a:lnTo>
                          <a:lnTo>
                            <a:pt x="366" y="96"/>
                          </a:lnTo>
                          <a:lnTo>
                            <a:pt x="345" y="96"/>
                          </a:lnTo>
                          <a:lnTo>
                            <a:pt x="321" y="96"/>
                          </a:lnTo>
                          <a:lnTo>
                            <a:pt x="301" y="96"/>
                          </a:lnTo>
                          <a:lnTo>
                            <a:pt x="280" y="96"/>
                          </a:lnTo>
                          <a:lnTo>
                            <a:pt x="256" y="93"/>
                          </a:lnTo>
                          <a:lnTo>
                            <a:pt x="236" y="89"/>
                          </a:lnTo>
                          <a:lnTo>
                            <a:pt x="215" y="86"/>
                          </a:lnTo>
                          <a:lnTo>
                            <a:pt x="191" y="82"/>
                          </a:lnTo>
                          <a:lnTo>
                            <a:pt x="171" y="79"/>
                          </a:lnTo>
                          <a:lnTo>
                            <a:pt x="150" y="72"/>
                          </a:lnTo>
                          <a:lnTo>
                            <a:pt x="127" y="69"/>
                          </a:lnTo>
                          <a:lnTo>
                            <a:pt x="106" y="62"/>
                          </a:lnTo>
                          <a:lnTo>
                            <a:pt x="86" y="58"/>
                          </a:lnTo>
                          <a:lnTo>
                            <a:pt x="65" y="52"/>
                          </a:lnTo>
                          <a:lnTo>
                            <a:pt x="41" y="48"/>
                          </a:lnTo>
                          <a:lnTo>
                            <a:pt x="21" y="45"/>
                          </a:lnTo>
                          <a:lnTo>
                            <a:pt x="0" y="41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6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47663" y="2319338"/>
                      <a:ext cx="4359275" cy="727075"/>
                    </a:xfrm>
                    <a:custGeom>
                      <a:avLst/>
                      <a:gdLst>
                        <a:gd name="T0" fmla="*/ 2702 w 2746"/>
                        <a:gd name="T1" fmla="*/ 403 h 458"/>
                        <a:gd name="T2" fmla="*/ 2637 w 2746"/>
                        <a:gd name="T3" fmla="*/ 403 h 458"/>
                        <a:gd name="T4" fmla="*/ 2572 w 2746"/>
                        <a:gd name="T5" fmla="*/ 410 h 458"/>
                        <a:gd name="T6" fmla="*/ 2507 w 2746"/>
                        <a:gd name="T7" fmla="*/ 421 h 458"/>
                        <a:gd name="T8" fmla="*/ 2442 w 2746"/>
                        <a:gd name="T9" fmla="*/ 438 h 458"/>
                        <a:gd name="T10" fmla="*/ 2377 w 2746"/>
                        <a:gd name="T11" fmla="*/ 448 h 458"/>
                        <a:gd name="T12" fmla="*/ 2312 w 2746"/>
                        <a:gd name="T13" fmla="*/ 451 h 458"/>
                        <a:gd name="T14" fmla="*/ 2247 w 2746"/>
                        <a:gd name="T15" fmla="*/ 448 h 458"/>
                        <a:gd name="T16" fmla="*/ 2182 w 2746"/>
                        <a:gd name="T17" fmla="*/ 434 h 458"/>
                        <a:gd name="T18" fmla="*/ 2118 w 2746"/>
                        <a:gd name="T19" fmla="*/ 407 h 458"/>
                        <a:gd name="T20" fmla="*/ 2053 w 2746"/>
                        <a:gd name="T21" fmla="*/ 339 h 458"/>
                        <a:gd name="T22" fmla="*/ 1988 w 2746"/>
                        <a:gd name="T23" fmla="*/ 260 h 458"/>
                        <a:gd name="T24" fmla="*/ 1923 w 2746"/>
                        <a:gd name="T25" fmla="*/ 185 h 458"/>
                        <a:gd name="T26" fmla="*/ 1858 w 2746"/>
                        <a:gd name="T27" fmla="*/ 127 h 458"/>
                        <a:gd name="T28" fmla="*/ 1793 w 2746"/>
                        <a:gd name="T29" fmla="*/ 93 h 458"/>
                        <a:gd name="T30" fmla="*/ 1728 w 2746"/>
                        <a:gd name="T31" fmla="*/ 89 h 458"/>
                        <a:gd name="T32" fmla="*/ 1663 w 2746"/>
                        <a:gd name="T33" fmla="*/ 117 h 458"/>
                        <a:gd name="T34" fmla="*/ 1598 w 2746"/>
                        <a:gd name="T35" fmla="*/ 171 h 458"/>
                        <a:gd name="T36" fmla="*/ 1533 w 2746"/>
                        <a:gd name="T37" fmla="*/ 239 h 458"/>
                        <a:gd name="T38" fmla="*/ 1469 w 2746"/>
                        <a:gd name="T39" fmla="*/ 315 h 458"/>
                        <a:gd name="T40" fmla="*/ 1404 w 2746"/>
                        <a:gd name="T41" fmla="*/ 380 h 458"/>
                        <a:gd name="T42" fmla="*/ 1339 w 2746"/>
                        <a:gd name="T43" fmla="*/ 407 h 458"/>
                        <a:gd name="T44" fmla="*/ 1274 w 2746"/>
                        <a:gd name="T45" fmla="*/ 403 h 458"/>
                        <a:gd name="T46" fmla="*/ 1209 w 2746"/>
                        <a:gd name="T47" fmla="*/ 369 h 458"/>
                        <a:gd name="T48" fmla="*/ 1144 w 2746"/>
                        <a:gd name="T49" fmla="*/ 304 h 458"/>
                        <a:gd name="T50" fmla="*/ 1079 w 2746"/>
                        <a:gd name="T51" fmla="*/ 229 h 458"/>
                        <a:gd name="T52" fmla="*/ 1014 w 2746"/>
                        <a:gd name="T53" fmla="*/ 158 h 458"/>
                        <a:gd name="T54" fmla="*/ 949 w 2746"/>
                        <a:gd name="T55" fmla="*/ 96 h 458"/>
                        <a:gd name="T56" fmla="*/ 884 w 2746"/>
                        <a:gd name="T57" fmla="*/ 45 h 458"/>
                        <a:gd name="T58" fmla="*/ 819 w 2746"/>
                        <a:gd name="T59" fmla="*/ 14 h 458"/>
                        <a:gd name="T60" fmla="*/ 755 w 2746"/>
                        <a:gd name="T61" fmla="*/ 0 h 458"/>
                        <a:gd name="T62" fmla="*/ 690 w 2746"/>
                        <a:gd name="T63" fmla="*/ 11 h 458"/>
                        <a:gd name="T64" fmla="*/ 625 w 2746"/>
                        <a:gd name="T65" fmla="*/ 35 h 458"/>
                        <a:gd name="T66" fmla="*/ 560 w 2746"/>
                        <a:gd name="T67" fmla="*/ 72 h 458"/>
                        <a:gd name="T68" fmla="*/ 495 w 2746"/>
                        <a:gd name="T69" fmla="*/ 123 h 458"/>
                        <a:gd name="T70" fmla="*/ 430 w 2746"/>
                        <a:gd name="T71" fmla="*/ 178 h 458"/>
                        <a:gd name="T72" fmla="*/ 365 w 2746"/>
                        <a:gd name="T73" fmla="*/ 236 h 458"/>
                        <a:gd name="T74" fmla="*/ 300 w 2746"/>
                        <a:gd name="T75" fmla="*/ 291 h 458"/>
                        <a:gd name="T76" fmla="*/ 235 w 2746"/>
                        <a:gd name="T77" fmla="*/ 345 h 458"/>
                        <a:gd name="T78" fmla="*/ 170 w 2746"/>
                        <a:gd name="T79" fmla="*/ 390 h 458"/>
                        <a:gd name="T80" fmla="*/ 106 w 2746"/>
                        <a:gd name="T81" fmla="*/ 424 h 458"/>
                        <a:gd name="T82" fmla="*/ 41 w 2746"/>
                        <a:gd name="T83" fmla="*/ 448 h 458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46"/>
                        <a:gd name="T127" fmla="*/ 0 h 458"/>
                        <a:gd name="T128" fmla="*/ 2746 w 2746"/>
                        <a:gd name="T129" fmla="*/ 458 h 458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46" h="458">
                          <a:moveTo>
                            <a:pt x="2746" y="410"/>
                          </a:moveTo>
                          <a:lnTo>
                            <a:pt x="2722" y="407"/>
                          </a:lnTo>
                          <a:lnTo>
                            <a:pt x="2702" y="403"/>
                          </a:lnTo>
                          <a:lnTo>
                            <a:pt x="2681" y="403"/>
                          </a:lnTo>
                          <a:lnTo>
                            <a:pt x="2657" y="403"/>
                          </a:lnTo>
                          <a:lnTo>
                            <a:pt x="2637" y="403"/>
                          </a:lnTo>
                          <a:lnTo>
                            <a:pt x="2616" y="403"/>
                          </a:lnTo>
                          <a:lnTo>
                            <a:pt x="2592" y="407"/>
                          </a:lnTo>
                          <a:lnTo>
                            <a:pt x="2572" y="410"/>
                          </a:lnTo>
                          <a:lnTo>
                            <a:pt x="2551" y="414"/>
                          </a:lnTo>
                          <a:lnTo>
                            <a:pt x="2528" y="417"/>
                          </a:lnTo>
                          <a:lnTo>
                            <a:pt x="2507" y="421"/>
                          </a:lnTo>
                          <a:lnTo>
                            <a:pt x="2487" y="427"/>
                          </a:lnTo>
                          <a:lnTo>
                            <a:pt x="2463" y="431"/>
                          </a:lnTo>
                          <a:lnTo>
                            <a:pt x="2442" y="438"/>
                          </a:lnTo>
                          <a:lnTo>
                            <a:pt x="2422" y="441"/>
                          </a:lnTo>
                          <a:lnTo>
                            <a:pt x="2398" y="444"/>
                          </a:lnTo>
                          <a:lnTo>
                            <a:pt x="2377" y="448"/>
                          </a:lnTo>
                          <a:lnTo>
                            <a:pt x="2357" y="448"/>
                          </a:lnTo>
                          <a:lnTo>
                            <a:pt x="2333" y="451"/>
                          </a:lnTo>
                          <a:lnTo>
                            <a:pt x="2312" y="451"/>
                          </a:lnTo>
                          <a:lnTo>
                            <a:pt x="2292" y="451"/>
                          </a:lnTo>
                          <a:lnTo>
                            <a:pt x="2268" y="448"/>
                          </a:lnTo>
                          <a:lnTo>
                            <a:pt x="2247" y="448"/>
                          </a:lnTo>
                          <a:lnTo>
                            <a:pt x="2227" y="444"/>
                          </a:lnTo>
                          <a:lnTo>
                            <a:pt x="2203" y="441"/>
                          </a:lnTo>
                          <a:lnTo>
                            <a:pt x="2182" y="434"/>
                          </a:lnTo>
                          <a:lnTo>
                            <a:pt x="2162" y="427"/>
                          </a:lnTo>
                          <a:lnTo>
                            <a:pt x="2138" y="417"/>
                          </a:lnTo>
                          <a:lnTo>
                            <a:pt x="2118" y="407"/>
                          </a:lnTo>
                          <a:lnTo>
                            <a:pt x="2097" y="386"/>
                          </a:lnTo>
                          <a:lnTo>
                            <a:pt x="2073" y="362"/>
                          </a:lnTo>
                          <a:lnTo>
                            <a:pt x="2053" y="339"/>
                          </a:lnTo>
                          <a:lnTo>
                            <a:pt x="2032" y="315"/>
                          </a:lnTo>
                          <a:lnTo>
                            <a:pt x="2008" y="287"/>
                          </a:lnTo>
                          <a:lnTo>
                            <a:pt x="1988" y="260"/>
                          </a:lnTo>
                          <a:lnTo>
                            <a:pt x="1967" y="233"/>
                          </a:lnTo>
                          <a:lnTo>
                            <a:pt x="1943" y="209"/>
                          </a:lnTo>
                          <a:lnTo>
                            <a:pt x="1923" y="185"/>
                          </a:lnTo>
                          <a:lnTo>
                            <a:pt x="1902" y="161"/>
                          </a:lnTo>
                          <a:lnTo>
                            <a:pt x="1878" y="144"/>
                          </a:lnTo>
                          <a:lnTo>
                            <a:pt x="1858" y="127"/>
                          </a:lnTo>
                          <a:lnTo>
                            <a:pt x="1837" y="110"/>
                          </a:lnTo>
                          <a:lnTo>
                            <a:pt x="1814" y="99"/>
                          </a:lnTo>
                          <a:lnTo>
                            <a:pt x="1793" y="93"/>
                          </a:lnTo>
                          <a:lnTo>
                            <a:pt x="1773" y="89"/>
                          </a:lnTo>
                          <a:lnTo>
                            <a:pt x="1749" y="86"/>
                          </a:lnTo>
                          <a:lnTo>
                            <a:pt x="1728" y="89"/>
                          </a:lnTo>
                          <a:lnTo>
                            <a:pt x="1708" y="96"/>
                          </a:lnTo>
                          <a:lnTo>
                            <a:pt x="1684" y="106"/>
                          </a:lnTo>
                          <a:lnTo>
                            <a:pt x="1663" y="117"/>
                          </a:lnTo>
                          <a:lnTo>
                            <a:pt x="1643" y="134"/>
                          </a:lnTo>
                          <a:lnTo>
                            <a:pt x="1619" y="151"/>
                          </a:lnTo>
                          <a:lnTo>
                            <a:pt x="1598" y="171"/>
                          </a:lnTo>
                          <a:lnTo>
                            <a:pt x="1578" y="192"/>
                          </a:lnTo>
                          <a:lnTo>
                            <a:pt x="1554" y="216"/>
                          </a:lnTo>
                          <a:lnTo>
                            <a:pt x="1533" y="239"/>
                          </a:lnTo>
                          <a:lnTo>
                            <a:pt x="1513" y="263"/>
                          </a:lnTo>
                          <a:lnTo>
                            <a:pt x="1489" y="287"/>
                          </a:lnTo>
                          <a:lnTo>
                            <a:pt x="1469" y="315"/>
                          </a:lnTo>
                          <a:lnTo>
                            <a:pt x="1448" y="339"/>
                          </a:lnTo>
                          <a:lnTo>
                            <a:pt x="1424" y="359"/>
                          </a:lnTo>
                          <a:lnTo>
                            <a:pt x="1404" y="380"/>
                          </a:lnTo>
                          <a:lnTo>
                            <a:pt x="1383" y="393"/>
                          </a:lnTo>
                          <a:lnTo>
                            <a:pt x="1359" y="400"/>
                          </a:lnTo>
                          <a:lnTo>
                            <a:pt x="1339" y="407"/>
                          </a:lnTo>
                          <a:lnTo>
                            <a:pt x="1318" y="407"/>
                          </a:lnTo>
                          <a:lnTo>
                            <a:pt x="1294" y="407"/>
                          </a:lnTo>
                          <a:lnTo>
                            <a:pt x="1274" y="403"/>
                          </a:lnTo>
                          <a:lnTo>
                            <a:pt x="1253" y="397"/>
                          </a:lnTo>
                          <a:lnTo>
                            <a:pt x="1229" y="386"/>
                          </a:lnTo>
                          <a:lnTo>
                            <a:pt x="1209" y="369"/>
                          </a:lnTo>
                          <a:lnTo>
                            <a:pt x="1188" y="349"/>
                          </a:lnTo>
                          <a:lnTo>
                            <a:pt x="1165" y="325"/>
                          </a:lnTo>
                          <a:lnTo>
                            <a:pt x="1144" y="304"/>
                          </a:lnTo>
                          <a:lnTo>
                            <a:pt x="1124" y="280"/>
                          </a:lnTo>
                          <a:lnTo>
                            <a:pt x="1100" y="253"/>
                          </a:lnTo>
                          <a:lnTo>
                            <a:pt x="1079" y="229"/>
                          </a:lnTo>
                          <a:lnTo>
                            <a:pt x="1059" y="205"/>
                          </a:lnTo>
                          <a:lnTo>
                            <a:pt x="1035" y="181"/>
                          </a:lnTo>
                          <a:lnTo>
                            <a:pt x="1014" y="158"/>
                          </a:lnTo>
                          <a:lnTo>
                            <a:pt x="994" y="137"/>
                          </a:lnTo>
                          <a:lnTo>
                            <a:pt x="970" y="113"/>
                          </a:lnTo>
                          <a:lnTo>
                            <a:pt x="949" y="96"/>
                          </a:lnTo>
                          <a:lnTo>
                            <a:pt x="929" y="76"/>
                          </a:lnTo>
                          <a:lnTo>
                            <a:pt x="908" y="58"/>
                          </a:lnTo>
                          <a:lnTo>
                            <a:pt x="884" y="45"/>
                          </a:lnTo>
                          <a:lnTo>
                            <a:pt x="864" y="31"/>
                          </a:lnTo>
                          <a:lnTo>
                            <a:pt x="843" y="21"/>
                          </a:lnTo>
                          <a:lnTo>
                            <a:pt x="819" y="14"/>
                          </a:lnTo>
                          <a:lnTo>
                            <a:pt x="799" y="7"/>
                          </a:lnTo>
                          <a:lnTo>
                            <a:pt x="778" y="4"/>
                          </a:lnTo>
                          <a:lnTo>
                            <a:pt x="755" y="0"/>
                          </a:lnTo>
                          <a:lnTo>
                            <a:pt x="734" y="4"/>
                          </a:lnTo>
                          <a:lnTo>
                            <a:pt x="714" y="4"/>
                          </a:lnTo>
                          <a:lnTo>
                            <a:pt x="690" y="11"/>
                          </a:lnTo>
                          <a:lnTo>
                            <a:pt x="669" y="14"/>
                          </a:lnTo>
                          <a:lnTo>
                            <a:pt x="649" y="24"/>
                          </a:lnTo>
                          <a:lnTo>
                            <a:pt x="625" y="35"/>
                          </a:lnTo>
                          <a:lnTo>
                            <a:pt x="604" y="45"/>
                          </a:lnTo>
                          <a:lnTo>
                            <a:pt x="584" y="58"/>
                          </a:lnTo>
                          <a:lnTo>
                            <a:pt x="560" y="72"/>
                          </a:lnTo>
                          <a:lnTo>
                            <a:pt x="539" y="89"/>
                          </a:lnTo>
                          <a:lnTo>
                            <a:pt x="519" y="106"/>
                          </a:lnTo>
                          <a:lnTo>
                            <a:pt x="495" y="123"/>
                          </a:lnTo>
                          <a:lnTo>
                            <a:pt x="474" y="140"/>
                          </a:lnTo>
                          <a:lnTo>
                            <a:pt x="454" y="158"/>
                          </a:lnTo>
                          <a:lnTo>
                            <a:pt x="430" y="178"/>
                          </a:lnTo>
                          <a:lnTo>
                            <a:pt x="410" y="199"/>
                          </a:lnTo>
                          <a:lnTo>
                            <a:pt x="389" y="216"/>
                          </a:lnTo>
                          <a:lnTo>
                            <a:pt x="365" y="236"/>
                          </a:lnTo>
                          <a:lnTo>
                            <a:pt x="345" y="257"/>
                          </a:lnTo>
                          <a:lnTo>
                            <a:pt x="324" y="274"/>
                          </a:lnTo>
                          <a:lnTo>
                            <a:pt x="300" y="291"/>
                          </a:lnTo>
                          <a:lnTo>
                            <a:pt x="280" y="311"/>
                          </a:lnTo>
                          <a:lnTo>
                            <a:pt x="259" y="328"/>
                          </a:lnTo>
                          <a:lnTo>
                            <a:pt x="235" y="345"/>
                          </a:lnTo>
                          <a:lnTo>
                            <a:pt x="215" y="359"/>
                          </a:lnTo>
                          <a:lnTo>
                            <a:pt x="194" y="373"/>
                          </a:lnTo>
                          <a:lnTo>
                            <a:pt x="170" y="390"/>
                          </a:lnTo>
                          <a:lnTo>
                            <a:pt x="150" y="400"/>
                          </a:lnTo>
                          <a:lnTo>
                            <a:pt x="129" y="414"/>
                          </a:lnTo>
                          <a:lnTo>
                            <a:pt x="106" y="424"/>
                          </a:lnTo>
                          <a:lnTo>
                            <a:pt x="85" y="434"/>
                          </a:lnTo>
                          <a:lnTo>
                            <a:pt x="65" y="441"/>
                          </a:lnTo>
                          <a:lnTo>
                            <a:pt x="41" y="448"/>
                          </a:lnTo>
                          <a:lnTo>
                            <a:pt x="20" y="455"/>
                          </a:lnTo>
                          <a:lnTo>
                            <a:pt x="0" y="458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7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68275" y="3046413"/>
                      <a:ext cx="179388" cy="11113"/>
                    </a:xfrm>
                    <a:custGeom>
                      <a:avLst/>
                      <a:gdLst>
                        <a:gd name="T0" fmla="*/ 113 w 113"/>
                        <a:gd name="T1" fmla="*/ 0 h 7"/>
                        <a:gd name="T2" fmla="*/ 89 w 113"/>
                        <a:gd name="T3" fmla="*/ 0 h 7"/>
                        <a:gd name="T4" fmla="*/ 68 w 113"/>
                        <a:gd name="T5" fmla="*/ 4 h 7"/>
                        <a:gd name="T6" fmla="*/ 48 w 113"/>
                        <a:gd name="T7" fmla="*/ 4 h 7"/>
                        <a:gd name="T8" fmla="*/ 24 w 113"/>
                        <a:gd name="T9" fmla="*/ 4 h 7"/>
                        <a:gd name="T10" fmla="*/ 3 w 113"/>
                        <a:gd name="T11" fmla="*/ 7 h 7"/>
                        <a:gd name="T12" fmla="*/ 0 w 113"/>
                        <a:gd name="T13" fmla="*/ 7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3"/>
                        <a:gd name="T22" fmla="*/ 0 h 7"/>
                        <a:gd name="T23" fmla="*/ 113 w 113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3" h="7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4"/>
                          </a:lnTo>
                          <a:lnTo>
                            <a:pt x="48" y="4"/>
                          </a:lnTo>
                          <a:lnTo>
                            <a:pt x="24" y="4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68275" y="1928813"/>
                    <a:ext cx="8872538" cy="857250"/>
                    <a:chOff x="168275" y="1928813"/>
                    <a:chExt cx="8872538" cy="857250"/>
                  </a:xfrm>
                </p:grpSpPr>
                <p:sp>
                  <p:nvSpPr>
                    <p:cNvPr id="302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4706938" y="1935163"/>
                      <a:ext cx="4333875" cy="850900"/>
                    </a:xfrm>
                    <a:custGeom>
                      <a:avLst/>
                      <a:gdLst>
                        <a:gd name="T0" fmla="*/ 2702 w 2730"/>
                        <a:gd name="T1" fmla="*/ 536 h 536"/>
                        <a:gd name="T2" fmla="*/ 2637 w 2730"/>
                        <a:gd name="T3" fmla="*/ 536 h 536"/>
                        <a:gd name="T4" fmla="*/ 2572 w 2730"/>
                        <a:gd name="T5" fmla="*/ 533 h 536"/>
                        <a:gd name="T6" fmla="*/ 2508 w 2730"/>
                        <a:gd name="T7" fmla="*/ 533 h 536"/>
                        <a:gd name="T8" fmla="*/ 2443 w 2730"/>
                        <a:gd name="T9" fmla="*/ 533 h 536"/>
                        <a:gd name="T10" fmla="*/ 2378 w 2730"/>
                        <a:gd name="T11" fmla="*/ 529 h 536"/>
                        <a:gd name="T12" fmla="*/ 2313 w 2730"/>
                        <a:gd name="T13" fmla="*/ 522 h 536"/>
                        <a:gd name="T14" fmla="*/ 2248 w 2730"/>
                        <a:gd name="T15" fmla="*/ 519 h 536"/>
                        <a:gd name="T16" fmla="*/ 2183 w 2730"/>
                        <a:gd name="T17" fmla="*/ 519 h 536"/>
                        <a:gd name="T18" fmla="*/ 2118 w 2730"/>
                        <a:gd name="T19" fmla="*/ 522 h 536"/>
                        <a:gd name="T20" fmla="*/ 2053 w 2730"/>
                        <a:gd name="T21" fmla="*/ 526 h 536"/>
                        <a:gd name="T22" fmla="*/ 1988 w 2730"/>
                        <a:gd name="T23" fmla="*/ 533 h 536"/>
                        <a:gd name="T24" fmla="*/ 1923 w 2730"/>
                        <a:gd name="T25" fmla="*/ 536 h 536"/>
                        <a:gd name="T26" fmla="*/ 1858 w 2730"/>
                        <a:gd name="T27" fmla="*/ 536 h 536"/>
                        <a:gd name="T28" fmla="*/ 1794 w 2730"/>
                        <a:gd name="T29" fmla="*/ 533 h 536"/>
                        <a:gd name="T30" fmla="*/ 1729 w 2730"/>
                        <a:gd name="T31" fmla="*/ 526 h 536"/>
                        <a:gd name="T32" fmla="*/ 1664 w 2730"/>
                        <a:gd name="T33" fmla="*/ 519 h 536"/>
                        <a:gd name="T34" fmla="*/ 1599 w 2730"/>
                        <a:gd name="T35" fmla="*/ 516 h 536"/>
                        <a:gd name="T36" fmla="*/ 1534 w 2730"/>
                        <a:gd name="T37" fmla="*/ 519 h 536"/>
                        <a:gd name="T38" fmla="*/ 1469 w 2730"/>
                        <a:gd name="T39" fmla="*/ 522 h 536"/>
                        <a:gd name="T40" fmla="*/ 1404 w 2730"/>
                        <a:gd name="T41" fmla="*/ 529 h 536"/>
                        <a:gd name="T42" fmla="*/ 1339 w 2730"/>
                        <a:gd name="T43" fmla="*/ 533 h 536"/>
                        <a:gd name="T44" fmla="*/ 1274 w 2730"/>
                        <a:gd name="T45" fmla="*/ 536 h 536"/>
                        <a:gd name="T46" fmla="*/ 1209 w 2730"/>
                        <a:gd name="T47" fmla="*/ 536 h 536"/>
                        <a:gd name="T48" fmla="*/ 1145 w 2730"/>
                        <a:gd name="T49" fmla="*/ 529 h 536"/>
                        <a:gd name="T50" fmla="*/ 1080 w 2730"/>
                        <a:gd name="T51" fmla="*/ 512 h 536"/>
                        <a:gd name="T52" fmla="*/ 1015 w 2730"/>
                        <a:gd name="T53" fmla="*/ 481 h 536"/>
                        <a:gd name="T54" fmla="*/ 950 w 2730"/>
                        <a:gd name="T55" fmla="*/ 406 h 536"/>
                        <a:gd name="T56" fmla="*/ 885 w 2730"/>
                        <a:gd name="T57" fmla="*/ 263 h 536"/>
                        <a:gd name="T58" fmla="*/ 820 w 2730"/>
                        <a:gd name="T59" fmla="*/ 116 h 536"/>
                        <a:gd name="T60" fmla="*/ 755 w 2730"/>
                        <a:gd name="T61" fmla="*/ 20 h 536"/>
                        <a:gd name="T62" fmla="*/ 690 w 2730"/>
                        <a:gd name="T63" fmla="*/ 3 h 536"/>
                        <a:gd name="T64" fmla="*/ 625 w 2730"/>
                        <a:gd name="T65" fmla="*/ 72 h 536"/>
                        <a:gd name="T66" fmla="*/ 560 w 2730"/>
                        <a:gd name="T67" fmla="*/ 198 h 536"/>
                        <a:gd name="T68" fmla="*/ 495 w 2730"/>
                        <a:gd name="T69" fmla="*/ 348 h 536"/>
                        <a:gd name="T70" fmla="*/ 431 w 2730"/>
                        <a:gd name="T71" fmla="*/ 471 h 536"/>
                        <a:gd name="T72" fmla="*/ 366 w 2730"/>
                        <a:gd name="T73" fmla="*/ 533 h 536"/>
                        <a:gd name="T74" fmla="*/ 301 w 2730"/>
                        <a:gd name="T75" fmla="*/ 526 h 536"/>
                        <a:gd name="T76" fmla="*/ 236 w 2730"/>
                        <a:gd name="T77" fmla="*/ 451 h 536"/>
                        <a:gd name="T78" fmla="*/ 171 w 2730"/>
                        <a:gd name="T79" fmla="*/ 324 h 536"/>
                        <a:gd name="T80" fmla="*/ 106 w 2730"/>
                        <a:gd name="T81" fmla="*/ 188 h 536"/>
                        <a:gd name="T82" fmla="*/ 41 w 2730"/>
                        <a:gd name="T83" fmla="*/ 68 h 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30"/>
                        <a:gd name="T127" fmla="*/ 0 h 536"/>
                        <a:gd name="T128" fmla="*/ 2730 w 2730"/>
                        <a:gd name="T129" fmla="*/ 536 h 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30" h="536">
                          <a:moveTo>
                            <a:pt x="2730" y="536"/>
                          </a:moveTo>
                          <a:lnTo>
                            <a:pt x="2723" y="536"/>
                          </a:lnTo>
                          <a:lnTo>
                            <a:pt x="2702" y="536"/>
                          </a:lnTo>
                          <a:lnTo>
                            <a:pt x="2678" y="536"/>
                          </a:lnTo>
                          <a:lnTo>
                            <a:pt x="2658" y="536"/>
                          </a:lnTo>
                          <a:lnTo>
                            <a:pt x="2637" y="536"/>
                          </a:lnTo>
                          <a:lnTo>
                            <a:pt x="2613" y="533"/>
                          </a:lnTo>
                          <a:lnTo>
                            <a:pt x="2593" y="533"/>
                          </a:lnTo>
                          <a:lnTo>
                            <a:pt x="2572" y="533"/>
                          </a:lnTo>
                          <a:lnTo>
                            <a:pt x="2549" y="533"/>
                          </a:lnTo>
                          <a:lnTo>
                            <a:pt x="2528" y="533"/>
                          </a:lnTo>
                          <a:lnTo>
                            <a:pt x="2508" y="533"/>
                          </a:lnTo>
                          <a:lnTo>
                            <a:pt x="2484" y="533"/>
                          </a:lnTo>
                          <a:lnTo>
                            <a:pt x="2463" y="533"/>
                          </a:lnTo>
                          <a:lnTo>
                            <a:pt x="2443" y="533"/>
                          </a:lnTo>
                          <a:lnTo>
                            <a:pt x="2419" y="533"/>
                          </a:lnTo>
                          <a:lnTo>
                            <a:pt x="2398" y="529"/>
                          </a:lnTo>
                          <a:lnTo>
                            <a:pt x="2378" y="529"/>
                          </a:lnTo>
                          <a:lnTo>
                            <a:pt x="2354" y="526"/>
                          </a:lnTo>
                          <a:lnTo>
                            <a:pt x="2333" y="526"/>
                          </a:lnTo>
                          <a:lnTo>
                            <a:pt x="2313" y="522"/>
                          </a:lnTo>
                          <a:lnTo>
                            <a:pt x="2289" y="522"/>
                          </a:lnTo>
                          <a:lnTo>
                            <a:pt x="2268" y="519"/>
                          </a:lnTo>
                          <a:lnTo>
                            <a:pt x="2248" y="519"/>
                          </a:lnTo>
                          <a:lnTo>
                            <a:pt x="2224" y="519"/>
                          </a:lnTo>
                          <a:lnTo>
                            <a:pt x="2204" y="519"/>
                          </a:lnTo>
                          <a:lnTo>
                            <a:pt x="2183" y="519"/>
                          </a:lnTo>
                          <a:lnTo>
                            <a:pt x="2159" y="519"/>
                          </a:lnTo>
                          <a:lnTo>
                            <a:pt x="2139" y="519"/>
                          </a:lnTo>
                          <a:lnTo>
                            <a:pt x="2118" y="522"/>
                          </a:lnTo>
                          <a:lnTo>
                            <a:pt x="2094" y="522"/>
                          </a:lnTo>
                          <a:lnTo>
                            <a:pt x="2074" y="526"/>
                          </a:lnTo>
                          <a:lnTo>
                            <a:pt x="2053" y="526"/>
                          </a:lnTo>
                          <a:lnTo>
                            <a:pt x="2029" y="529"/>
                          </a:lnTo>
                          <a:lnTo>
                            <a:pt x="2009" y="529"/>
                          </a:lnTo>
                          <a:lnTo>
                            <a:pt x="1988" y="533"/>
                          </a:lnTo>
                          <a:lnTo>
                            <a:pt x="1968" y="533"/>
                          </a:lnTo>
                          <a:lnTo>
                            <a:pt x="1944" y="536"/>
                          </a:lnTo>
                          <a:lnTo>
                            <a:pt x="1923" y="536"/>
                          </a:lnTo>
                          <a:lnTo>
                            <a:pt x="1903" y="536"/>
                          </a:lnTo>
                          <a:lnTo>
                            <a:pt x="1879" y="536"/>
                          </a:lnTo>
                          <a:lnTo>
                            <a:pt x="1858" y="536"/>
                          </a:lnTo>
                          <a:lnTo>
                            <a:pt x="1838" y="533"/>
                          </a:lnTo>
                          <a:lnTo>
                            <a:pt x="1814" y="533"/>
                          </a:lnTo>
                          <a:lnTo>
                            <a:pt x="1794" y="533"/>
                          </a:lnTo>
                          <a:lnTo>
                            <a:pt x="1773" y="529"/>
                          </a:lnTo>
                          <a:lnTo>
                            <a:pt x="1749" y="526"/>
                          </a:lnTo>
                          <a:lnTo>
                            <a:pt x="1729" y="526"/>
                          </a:lnTo>
                          <a:lnTo>
                            <a:pt x="1708" y="522"/>
                          </a:lnTo>
                          <a:lnTo>
                            <a:pt x="1684" y="522"/>
                          </a:lnTo>
                          <a:lnTo>
                            <a:pt x="1664" y="519"/>
                          </a:lnTo>
                          <a:lnTo>
                            <a:pt x="1643" y="519"/>
                          </a:lnTo>
                          <a:lnTo>
                            <a:pt x="1619" y="516"/>
                          </a:lnTo>
                          <a:lnTo>
                            <a:pt x="1599" y="516"/>
                          </a:lnTo>
                          <a:lnTo>
                            <a:pt x="1578" y="516"/>
                          </a:lnTo>
                          <a:lnTo>
                            <a:pt x="1554" y="516"/>
                          </a:lnTo>
                          <a:lnTo>
                            <a:pt x="1534" y="519"/>
                          </a:lnTo>
                          <a:lnTo>
                            <a:pt x="1513" y="519"/>
                          </a:lnTo>
                          <a:lnTo>
                            <a:pt x="1490" y="519"/>
                          </a:lnTo>
                          <a:lnTo>
                            <a:pt x="1469" y="522"/>
                          </a:lnTo>
                          <a:lnTo>
                            <a:pt x="1449" y="522"/>
                          </a:lnTo>
                          <a:lnTo>
                            <a:pt x="1425" y="526"/>
                          </a:lnTo>
                          <a:lnTo>
                            <a:pt x="1404" y="529"/>
                          </a:lnTo>
                          <a:lnTo>
                            <a:pt x="1384" y="529"/>
                          </a:lnTo>
                          <a:lnTo>
                            <a:pt x="1360" y="533"/>
                          </a:lnTo>
                          <a:lnTo>
                            <a:pt x="1339" y="533"/>
                          </a:lnTo>
                          <a:lnTo>
                            <a:pt x="1319" y="536"/>
                          </a:lnTo>
                          <a:lnTo>
                            <a:pt x="1295" y="536"/>
                          </a:lnTo>
                          <a:lnTo>
                            <a:pt x="1274" y="536"/>
                          </a:lnTo>
                          <a:lnTo>
                            <a:pt x="1254" y="536"/>
                          </a:lnTo>
                          <a:lnTo>
                            <a:pt x="1230" y="536"/>
                          </a:lnTo>
                          <a:lnTo>
                            <a:pt x="1209" y="536"/>
                          </a:lnTo>
                          <a:lnTo>
                            <a:pt x="1189" y="533"/>
                          </a:lnTo>
                          <a:lnTo>
                            <a:pt x="1165" y="533"/>
                          </a:lnTo>
                          <a:lnTo>
                            <a:pt x="1145" y="529"/>
                          </a:lnTo>
                          <a:lnTo>
                            <a:pt x="1124" y="526"/>
                          </a:lnTo>
                          <a:lnTo>
                            <a:pt x="1100" y="519"/>
                          </a:lnTo>
                          <a:lnTo>
                            <a:pt x="1080" y="512"/>
                          </a:lnTo>
                          <a:lnTo>
                            <a:pt x="1059" y="505"/>
                          </a:lnTo>
                          <a:lnTo>
                            <a:pt x="1035" y="495"/>
                          </a:lnTo>
                          <a:lnTo>
                            <a:pt x="1015" y="481"/>
                          </a:lnTo>
                          <a:lnTo>
                            <a:pt x="994" y="461"/>
                          </a:lnTo>
                          <a:lnTo>
                            <a:pt x="970" y="437"/>
                          </a:lnTo>
                          <a:lnTo>
                            <a:pt x="950" y="406"/>
                          </a:lnTo>
                          <a:lnTo>
                            <a:pt x="929" y="365"/>
                          </a:lnTo>
                          <a:lnTo>
                            <a:pt x="905" y="314"/>
                          </a:lnTo>
                          <a:lnTo>
                            <a:pt x="885" y="263"/>
                          </a:lnTo>
                          <a:lnTo>
                            <a:pt x="864" y="212"/>
                          </a:lnTo>
                          <a:lnTo>
                            <a:pt x="841" y="160"/>
                          </a:lnTo>
                          <a:lnTo>
                            <a:pt x="820" y="116"/>
                          </a:lnTo>
                          <a:lnTo>
                            <a:pt x="800" y="78"/>
                          </a:lnTo>
                          <a:lnTo>
                            <a:pt x="776" y="44"/>
                          </a:lnTo>
                          <a:lnTo>
                            <a:pt x="755" y="20"/>
                          </a:lnTo>
                          <a:lnTo>
                            <a:pt x="735" y="3"/>
                          </a:lnTo>
                          <a:lnTo>
                            <a:pt x="711" y="0"/>
                          </a:lnTo>
                          <a:lnTo>
                            <a:pt x="690" y="3"/>
                          </a:lnTo>
                          <a:lnTo>
                            <a:pt x="670" y="17"/>
                          </a:lnTo>
                          <a:lnTo>
                            <a:pt x="646" y="41"/>
                          </a:lnTo>
                          <a:lnTo>
                            <a:pt x="625" y="72"/>
                          </a:lnTo>
                          <a:lnTo>
                            <a:pt x="605" y="109"/>
                          </a:lnTo>
                          <a:lnTo>
                            <a:pt x="581" y="150"/>
                          </a:lnTo>
                          <a:lnTo>
                            <a:pt x="560" y="198"/>
                          </a:lnTo>
                          <a:lnTo>
                            <a:pt x="540" y="249"/>
                          </a:lnTo>
                          <a:lnTo>
                            <a:pt x="516" y="300"/>
                          </a:lnTo>
                          <a:lnTo>
                            <a:pt x="495" y="348"/>
                          </a:lnTo>
                          <a:lnTo>
                            <a:pt x="475" y="396"/>
                          </a:lnTo>
                          <a:lnTo>
                            <a:pt x="451" y="437"/>
                          </a:lnTo>
                          <a:lnTo>
                            <a:pt x="431" y="471"/>
                          </a:lnTo>
                          <a:lnTo>
                            <a:pt x="410" y="502"/>
                          </a:lnTo>
                          <a:lnTo>
                            <a:pt x="386" y="519"/>
                          </a:lnTo>
                          <a:lnTo>
                            <a:pt x="366" y="533"/>
                          </a:lnTo>
                          <a:lnTo>
                            <a:pt x="345" y="536"/>
                          </a:lnTo>
                          <a:lnTo>
                            <a:pt x="321" y="533"/>
                          </a:lnTo>
                          <a:lnTo>
                            <a:pt x="301" y="526"/>
                          </a:lnTo>
                          <a:lnTo>
                            <a:pt x="280" y="505"/>
                          </a:lnTo>
                          <a:lnTo>
                            <a:pt x="256" y="481"/>
                          </a:lnTo>
                          <a:lnTo>
                            <a:pt x="236" y="451"/>
                          </a:lnTo>
                          <a:lnTo>
                            <a:pt x="215" y="413"/>
                          </a:lnTo>
                          <a:lnTo>
                            <a:pt x="191" y="369"/>
                          </a:lnTo>
                          <a:lnTo>
                            <a:pt x="171" y="324"/>
                          </a:lnTo>
                          <a:lnTo>
                            <a:pt x="150" y="280"/>
                          </a:lnTo>
                          <a:lnTo>
                            <a:pt x="127" y="232"/>
                          </a:lnTo>
                          <a:lnTo>
                            <a:pt x="106" y="188"/>
                          </a:lnTo>
                          <a:lnTo>
                            <a:pt x="86" y="143"/>
                          </a:lnTo>
                          <a:lnTo>
                            <a:pt x="65" y="102"/>
                          </a:lnTo>
                          <a:lnTo>
                            <a:pt x="41" y="68"/>
                          </a:lnTo>
                          <a:lnTo>
                            <a:pt x="21" y="41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3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347663" y="1928813"/>
                      <a:ext cx="4359275" cy="857250"/>
                    </a:xfrm>
                    <a:custGeom>
                      <a:avLst/>
                      <a:gdLst>
                        <a:gd name="T0" fmla="*/ 2702 w 2746"/>
                        <a:gd name="T1" fmla="*/ 0 h 540"/>
                        <a:gd name="T2" fmla="*/ 2637 w 2746"/>
                        <a:gd name="T3" fmla="*/ 24 h 540"/>
                        <a:gd name="T4" fmla="*/ 2572 w 2746"/>
                        <a:gd name="T5" fmla="*/ 106 h 540"/>
                        <a:gd name="T6" fmla="*/ 2507 w 2746"/>
                        <a:gd name="T7" fmla="*/ 233 h 540"/>
                        <a:gd name="T8" fmla="*/ 2442 w 2746"/>
                        <a:gd name="T9" fmla="*/ 366 h 540"/>
                        <a:gd name="T10" fmla="*/ 2377 w 2746"/>
                        <a:gd name="T11" fmla="*/ 462 h 540"/>
                        <a:gd name="T12" fmla="*/ 2312 w 2746"/>
                        <a:gd name="T13" fmla="*/ 503 h 540"/>
                        <a:gd name="T14" fmla="*/ 2247 w 2746"/>
                        <a:gd name="T15" fmla="*/ 520 h 540"/>
                        <a:gd name="T16" fmla="*/ 2182 w 2746"/>
                        <a:gd name="T17" fmla="*/ 523 h 540"/>
                        <a:gd name="T18" fmla="*/ 2118 w 2746"/>
                        <a:gd name="T19" fmla="*/ 523 h 540"/>
                        <a:gd name="T20" fmla="*/ 2053 w 2746"/>
                        <a:gd name="T21" fmla="*/ 516 h 540"/>
                        <a:gd name="T22" fmla="*/ 1988 w 2746"/>
                        <a:gd name="T23" fmla="*/ 509 h 540"/>
                        <a:gd name="T24" fmla="*/ 1923 w 2746"/>
                        <a:gd name="T25" fmla="*/ 506 h 540"/>
                        <a:gd name="T26" fmla="*/ 1858 w 2746"/>
                        <a:gd name="T27" fmla="*/ 506 h 540"/>
                        <a:gd name="T28" fmla="*/ 1793 w 2746"/>
                        <a:gd name="T29" fmla="*/ 506 h 540"/>
                        <a:gd name="T30" fmla="*/ 1728 w 2746"/>
                        <a:gd name="T31" fmla="*/ 513 h 540"/>
                        <a:gd name="T32" fmla="*/ 1663 w 2746"/>
                        <a:gd name="T33" fmla="*/ 520 h 540"/>
                        <a:gd name="T34" fmla="*/ 1598 w 2746"/>
                        <a:gd name="T35" fmla="*/ 526 h 540"/>
                        <a:gd name="T36" fmla="*/ 1533 w 2746"/>
                        <a:gd name="T37" fmla="*/ 533 h 540"/>
                        <a:gd name="T38" fmla="*/ 1469 w 2746"/>
                        <a:gd name="T39" fmla="*/ 537 h 540"/>
                        <a:gd name="T40" fmla="*/ 1404 w 2746"/>
                        <a:gd name="T41" fmla="*/ 540 h 540"/>
                        <a:gd name="T42" fmla="*/ 1339 w 2746"/>
                        <a:gd name="T43" fmla="*/ 540 h 540"/>
                        <a:gd name="T44" fmla="*/ 1274 w 2746"/>
                        <a:gd name="T45" fmla="*/ 533 h 540"/>
                        <a:gd name="T46" fmla="*/ 1209 w 2746"/>
                        <a:gd name="T47" fmla="*/ 523 h 540"/>
                        <a:gd name="T48" fmla="*/ 1144 w 2746"/>
                        <a:gd name="T49" fmla="*/ 496 h 540"/>
                        <a:gd name="T50" fmla="*/ 1079 w 2746"/>
                        <a:gd name="T51" fmla="*/ 465 h 540"/>
                        <a:gd name="T52" fmla="*/ 1014 w 2746"/>
                        <a:gd name="T53" fmla="*/ 431 h 540"/>
                        <a:gd name="T54" fmla="*/ 949 w 2746"/>
                        <a:gd name="T55" fmla="*/ 397 h 540"/>
                        <a:gd name="T56" fmla="*/ 884 w 2746"/>
                        <a:gd name="T57" fmla="*/ 366 h 540"/>
                        <a:gd name="T58" fmla="*/ 819 w 2746"/>
                        <a:gd name="T59" fmla="*/ 345 h 540"/>
                        <a:gd name="T60" fmla="*/ 755 w 2746"/>
                        <a:gd name="T61" fmla="*/ 332 h 540"/>
                        <a:gd name="T62" fmla="*/ 690 w 2746"/>
                        <a:gd name="T63" fmla="*/ 328 h 540"/>
                        <a:gd name="T64" fmla="*/ 625 w 2746"/>
                        <a:gd name="T65" fmla="*/ 332 h 540"/>
                        <a:gd name="T66" fmla="*/ 560 w 2746"/>
                        <a:gd name="T67" fmla="*/ 349 h 540"/>
                        <a:gd name="T68" fmla="*/ 495 w 2746"/>
                        <a:gd name="T69" fmla="*/ 369 h 540"/>
                        <a:gd name="T70" fmla="*/ 430 w 2746"/>
                        <a:gd name="T71" fmla="*/ 393 h 540"/>
                        <a:gd name="T72" fmla="*/ 365 w 2746"/>
                        <a:gd name="T73" fmla="*/ 421 h 540"/>
                        <a:gd name="T74" fmla="*/ 300 w 2746"/>
                        <a:gd name="T75" fmla="*/ 448 h 540"/>
                        <a:gd name="T76" fmla="*/ 235 w 2746"/>
                        <a:gd name="T77" fmla="*/ 475 h 540"/>
                        <a:gd name="T78" fmla="*/ 170 w 2746"/>
                        <a:gd name="T79" fmla="*/ 499 h 540"/>
                        <a:gd name="T80" fmla="*/ 106 w 2746"/>
                        <a:gd name="T81" fmla="*/ 516 h 540"/>
                        <a:gd name="T82" fmla="*/ 41 w 2746"/>
                        <a:gd name="T83" fmla="*/ 530 h 54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46"/>
                        <a:gd name="T127" fmla="*/ 0 h 540"/>
                        <a:gd name="T128" fmla="*/ 2746 w 2746"/>
                        <a:gd name="T129" fmla="*/ 540 h 54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46" h="540">
                          <a:moveTo>
                            <a:pt x="2746" y="21"/>
                          </a:moveTo>
                          <a:lnTo>
                            <a:pt x="2722" y="7"/>
                          </a:lnTo>
                          <a:lnTo>
                            <a:pt x="2702" y="0"/>
                          </a:lnTo>
                          <a:lnTo>
                            <a:pt x="2681" y="0"/>
                          </a:lnTo>
                          <a:lnTo>
                            <a:pt x="2657" y="7"/>
                          </a:lnTo>
                          <a:lnTo>
                            <a:pt x="2637" y="24"/>
                          </a:lnTo>
                          <a:lnTo>
                            <a:pt x="2616" y="45"/>
                          </a:lnTo>
                          <a:lnTo>
                            <a:pt x="2592" y="76"/>
                          </a:lnTo>
                          <a:lnTo>
                            <a:pt x="2572" y="106"/>
                          </a:lnTo>
                          <a:lnTo>
                            <a:pt x="2551" y="147"/>
                          </a:lnTo>
                          <a:lnTo>
                            <a:pt x="2528" y="188"/>
                          </a:lnTo>
                          <a:lnTo>
                            <a:pt x="2507" y="233"/>
                          </a:lnTo>
                          <a:lnTo>
                            <a:pt x="2487" y="277"/>
                          </a:lnTo>
                          <a:lnTo>
                            <a:pt x="2463" y="322"/>
                          </a:lnTo>
                          <a:lnTo>
                            <a:pt x="2442" y="366"/>
                          </a:lnTo>
                          <a:lnTo>
                            <a:pt x="2422" y="407"/>
                          </a:lnTo>
                          <a:lnTo>
                            <a:pt x="2398" y="438"/>
                          </a:lnTo>
                          <a:lnTo>
                            <a:pt x="2377" y="462"/>
                          </a:lnTo>
                          <a:lnTo>
                            <a:pt x="2357" y="479"/>
                          </a:lnTo>
                          <a:lnTo>
                            <a:pt x="2333" y="492"/>
                          </a:lnTo>
                          <a:lnTo>
                            <a:pt x="2312" y="503"/>
                          </a:lnTo>
                          <a:lnTo>
                            <a:pt x="2292" y="509"/>
                          </a:lnTo>
                          <a:lnTo>
                            <a:pt x="2268" y="516"/>
                          </a:lnTo>
                          <a:lnTo>
                            <a:pt x="2247" y="520"/>
                          </a:lnTo>
                          <a:lnTo>
                            <a:pt x="2227" y="523"/>
                          </a:lnTo>
                          <a:lnTo>
                            <a:pt x="2203" y="523"/>
                          </a:lnTo>
                          <a:lnTo>
                            <a:pt x="2182" y="523"/>
                          </a:lnTo>
                          <a:lnTo>
                            <a:pt x="2162" y="526"/>
                          </a:lnTo>
                          <a:lnTo>
                            <a:pt x="2138" y="526"/>
                          </a:lnTo>
                          <a:lnTo>
                            <a:pt x="2118" y="523"/>
                          </a:lnTo>
                          <a:lnTo>
                            <a:pt x="2097" y="523"/>
                          </a:lnTo>
                          <a:lnTo>
                            <a:pt x="2073" y="520"/>
                          </a:lnTo>
                          <a:lnTo>
                            <a:pt x="2053" y="516"/>
                          </a:lnTo>
                          <a:lnTo>
                            <a:pt x="2032" y="516"/>
                          </a:lnTo>
                          <a:lnTo>
                            <a:pt x="2008" y="513"/>
                          </a:lnTo>
                          <a:lnTo>
                            <a:pt x="1988" y="509"/>
                          </a:lnTo>
                          <a:lnTo>
                            <a:pt x="1967" y="509"/>
                          </a:lnTo>
                          <a:lnTo>
                            <a:pt x="1943" y="506"/>
                          </a:lnTo>
                          <a:lnTo>
                            <a:pt x="1923" y="506"/>
                          </a:lnTo>
                          <a:lnTo>
                            <a:pt x="1902" y="506"/>
                          </a:lnTo>
                          <a:lnTo>
                            <a:pt x="1878" y="506"/>
                          </a:lnTo>
                          <a:lnTo>
                            <a:pt x="1858" y="506"/>
                          </a:lnTo>
                          <a:lnTo>
                            <a:pt x="1837" y="506"/>
                          </a:lnTo>
                          <a:lnTo>
                            <a:pt x="1814" y="506"/>
                          </a:lnTo>
                          <a:lnTo>
                            <a:pt x="1793" y="506"/>
                          </a:lnTo>
                          <a:lnTo>
                            <a:pt x="1773" y="509"/>
                          </a:lnTo>
                          <a:lnTo>
                            <a:pt x="1749" y="509"/>
                          </a:lnTo>
                          <a:lnTo>
                            <a:pt x="1728" y="513"/>
                          </a:lnTo>
                          <a:lnTo>
                            <a:pt x="1708" y="513"/>
                          </a:lnTo>
                          <a:lnTo>
                            <a:pt x="1684" y="516"/>
                          </a:lnTo>
                          <a:lnTo>
                            <a:pt x="1663" y="520"/>
                          </a:lnTo>
                          <a:lnTo>
                            <a:pt x="1643" y="520"/>
                          </a:lnTo>
                          <a:lnTo>
                            <a:pt x="1619" y="523"/>
                          </a:lnTo>
                          <a:lnTo>
                            <a:pt x="1598" y="526"/>
                          </a:lnTo>
                          <a:lnTo>
                            <a:pt x="1578" y="530"/>
                          </a:lnTo>
                          <a:lnTo>
                            <a:pt x="1554" y="530"/>
                          </a:lnTo>
                          <a:lnTo>
                            <a:pt x="1533" y="533"/>
                          </a:lnTo>
                          <a:lnTo>
                            <a:pt x="1513" y="533"/>
                          </a:lnTo>
                          <a:lnTo>
                            <a:pt x="1489" y="537"/>
                          </a:lnTo>
                          <a:lnTo>
                            <a:pt x="1469" y="537"/>
                          </a:lnTo>
                          <a:lnTo>
                            <a:pt x="1448" y="540"/>
                          </a:lnTo>
                          <a:lnTo>
                            <a:pt x="1424" y="540"/>
                          </a:lnTo>
                          <a:lnTo>
                            <a:pt x="1404" y="540"/>
                          </a:lnTo>
                          <a:lnTo>
                            <a:pt x="1383" y="540"/>
                          </a:lnTo>
                          <a:lnTo>
                            <a:pt x="1359" y="540"/>
                          </a:lnTo>
                          <a:lnTo>
                            <a:pt x="1339" y="540"/>
                          </a:lnTo>
                          <a:lnTo>
                            <a:pt x="1318" y="540"/>
                          </a:lnTo>
                          <a:lnTo>
                            <a:pt x="1294" y="537"/>
                          </a:lnTo>
                          <a:lnTo>
                            <a:pt x="1274" y="533"/>
                          </a:lnTo>
                          <a:lnTo>
                            <a:pt x="1253" y="533"/>
                          </a:lnTo>
                          <a:lnTo>
                            <a:pt x="1229" y="526"/>
                          </a:lnTo>
                          <a:lnTo>
                            <a:pt x="1209" y="523"/>
                          </a:lnTo>
                          <a:lnTo>
                            <a:pt x="1188" y="513"/>
                          </a:lnTo>
                          <a:lnTo>
                            <a:pt x="1165" y="506"/>
                          </a:lnTo>
                          <a:lnTo>
                            <a:pt x="1144" y="496"/>
                          </a:lnTo>
                          <a:lnTo>
                            <a:pt x="1124" y="485"/>
                          </a:lnTo>
                          <a:lnTo>
                            <a:pt x="1100" y="475"/>
                          </a:lnTo>
                          <a:lnTo>
                            <a:pt x="1079" y="465"/>
                          </a:lnTo>
                          <a:lnTo>
                            <a:pt x="1059" y="455"/>
                          </a:lnTo>
                          <a:lnTo>
                            <a:pt x="1035" y="441"/>
                          </a:lnTo>
                          <a:lnTo>
                            <a:pt x="1014" y="431"/>
                          </a:lnTo>
                          <a:lnTo>
                            <a:pt x="994" y="421"/>
                          </a:lnTo>
                          <a:lnTo>
                            <a:pt x="970" y="407"/>
                          </a:lnTo>
                          <a:lnTo>
                            <a:pt x="949" y="397"/>
                          </a:lnTo>
                          <a:lnTo>
                            <a:pt x="929" y="386"/>
                          </a:lnTo>
                          <a:lnTo>
                            <a:pt x="908" y="376"/>
                          </a:lnTo>
                          <a:lnTo>
                            <a:pt x="884" y="366"/>
                          </a:lnTo>
                          <a:lnTo>
                            <a:pt x="864" y="359"/>
                          </a:lnTo>
                          <a:lnTo>
                            <a:pt x="843" y="352"/>
                          </a:lnTo>
                          <a:lnTo>
                            <a:pt x="819" y="345"/>
                          </a:lnTo>
                          <a:lnTo>
                            <a:pt x="799" y="339"/>
                          </a:lnTo>
                          <a:lnTo>
                            <a:pt x="778" y="335"/>
                          </a:lnTo>
                          <a:lnTo>
                            <a:pt x="755" y="332"/>
                          </a:lnTo>
                          <a:lnTo>
                            <a:pt x="734" y="328"/>
                          </a:lnTo>
                          <a:lnTo>
                            <a:pt x="714" y="328"/>
                          </a:lnTo>
                          <a:lnTo>
                            <a:pt x="690" y="328"/>
                          </a:lnTo>
                          <a:lnTo>
                            <a:pt x="669" y="328"/>
                          </a:lnTo>
                          <a:lnTo>
                            <a:pt x="649" y="332"/>
                          </a:lnTo>
                          <a:lnTo>
                            <a:pt x="625" y="332"/>
                          </a:lnTo>
                          <a:lnTo>
                            <a:pt x="604" y="339"/>
                          </a:lnTo>
                          <a:lnTo>
                            <a:pt x="584" y="342"/>
                          </a:lnTo>
                          <a:lnTo>
                            <a:pt x="560" y="349"/>
                          </a:lnTo>
                          <a:lnTo>
                            <a:pt x="539" y="352"/>
                          </a:lnTo>
                          <a:lnTo>
                            <a:pt x="519" y="359"/>
                          </a:lnTo>
                          <a:lnTo>
                            <a:pt x="495" y="369"/>
                          </a:lnTo>
                          <a:lnTo>
                            <a:pt x="474" y="376"/>
                          </a:lnTo>
                          <a:lnTo>
                            <a:pt x="454" y="383"/>
                          </a:lnTo>
                          <a:lnTo>
                            <a:pt x="430" y="393"/>
                          </a:lnTo>
                          <a:lnTo>
                            <a:pt x="410" y="404"/>
                          </a:lnTo>
                          <a:lnTo>
                            <a:pt x="389" y="410"/>
                          </a:lnTo>
                          <a:lnTo>
                            <a:pt x="365" y="421"/>
                          </a:lnTo>
                          <a:lnTo>
                            <a:pt x="345" y="431"/>
                          </a:lnTo>
                          <a:lnTo>
                            <a:pt x="324" y="441"/>
                          </a:lnTo>
                          <a:lnTo>
                            <a:pt x="300" y="448"/>
                          </a:lnTo>
                          <a:lnTo>
                            <a:pt x="280" y="458"/>
                          </a:lnTo>
                          <a:lnTo>
                            <a:pt x="259" y="468"/>
                          </a:lnTo>
                          <a:lnTo>
                            <a:pt x="235" y="475"/>
                          </a:lnTo>
                          <a:lnTo>
                            <a:pt x="215" y="482"/>
                          </a:lnTo>
                          <a:lnTo>
                            <a:pt x="194" y="492"/>
                          </a:lnTo>
                          <a:lnTo>
                            <a:pt x="170" y="499"/>
                          </a:lnTo>
                          <a:lnTo>
                            <a:pt x="150" y="506"/>
                          </a:lnTo>
                          <a:lnTo>
                            <a:pt x="129" y="513"/>
                          </a:lnTo>
                          <a:lnTo>
                            <a:pt x="106" y="516"/>
                          </a:lnTo>
                          <a:lnTo>
                            <a:pt x="85" y="523"/>
                          </a:lnTo>
                          <a:lnTo>
                            <a:pt x="65" y="526"/>
                          </a:lnTo>
                          <a:lnTo>
                            <a:pt x="41" y="530"/>
                          </a:lnTo>
                          <a:lnTo>
                            <a:pt x="20" y="533"/>
                          </a:lnTo>
                          <a:lnTo>
                            <a:pt x="0" y="537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4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68275" y="2781300"/>
                      <a:ext cx="179388" cy="4763"/>
                    </a:xfrm>
                    <a:custGeom>
                      <a:avLst/>
                      <a:gdLst>
                        <a:gd name="T0" fmla="*/ 113 w 113"/>
                        <a:gd name="T1" fmla="*/ 0 h 3"/>
                        <a:gd name="T2" fmla="*/ 89 w 113"/>
                        <a:gd name="T3" fmla="*/ 0 h 3"/>
                        <a:gd name="T4" fmla="*/ 68 w 113"/>
                        <a:gd name="T5" fmla="*/ 0 h 3"/>
                        <a:gd name="T6" fmla="*/ 48 w 113"/>
                        <a:gd name="T7" fmla="*/ 0 h 3"/>
                        <a:gd name="T8" fmla="*/ 24 w 113"/>
                        <a:gd name="T9" fmla="*/ 3 h 3"/>
                        <a:gd name="T10" fmla="*/ 3 w 113"/>
                        <a:gd name="T11" fmla="*/ 3 h 3"/>
                        <a:gd name="T12" fmla="*/ 0 w 113"/>
                        <a:gd name="T13" fmla="*/ 3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3"/>
                        <a:gd name="T22" fmla="*/ 0 h 3"/>
                        <a:gd name="T23" fmla="*/ 113 w 113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3" h="3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0"/>
                          </a:lnTo>
                          <a:lnTo>
                            <a:pt x="48" y="0"/>
                          </a:lnTo>
                          <a:lnTo>
                            <a:pt x="24" y="3"/>
                          </a:lnTo>
                          <a:lnTo>
                            <a:pt x="3" y="3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BF00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98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168275" y="1066800"/>
                    <a:ext cx="8872538" cy="1285875"/>
                    <a:chOff x="168275" y="1066800"/>
                    <a:chExt cx="8872538" cy="1285875"/>
                  </a:xfrm>
                </p:grpSpPr>
                <p:sp>
                  <p:nvSpPr>
                    <p:cNvPr id="299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4706938" y="2092325"/>
                      <a:ext cx="4333875" cy="260350"/>
                    </a:xfrm>
                    <a:custGeom>
                      <a:avLst/>
                      <a:gdLst>
                        <a:gd name="T0" fmla="*/ 2702 w 2730"/>
                        <a:gd name="T1" fmla="*/ 164 h 164"/>
                        <a:gd name="T2" fmla="*/ 2637 w 2730"/>
                        <a:gd name="T3" fmla="*/ 164 h 164"/>
                        <a:gd name="T4" fmla="*/ 2572 w 2730"/>
                        <a:gd name="T5" fmla="*/ 164 h 164"/>
                        <a:gd name="T6" fmla="*/ 2508 w 2730"/>
                        <a:gd name="T7" fmla="*/ 164 h 164"/>
                        <a:gd name="T8" fmla="*/ 2443 w 2730"/>
                        <a:gd name="T9" fmla="*/ 164 h 164"/>
                        <a:gd name="T10" fmla="*/ 2378 w 2730"/>
                        <a:gd name="T11" fmla="*/ 164 h 164"/>
                        <a:gd name="T12" fmla="*/ 2313 w 2730"/>
                        <a:gd name="T13" fmla="*/ 160 h 164"/>
                        <a:gd name="T14" fmla="*/ 2248 w 2730"/>
                        <a:gd name="T15" fmla="*/ 160 h 164"/>
                        <a:gd name="T16" fmla="*/ 2183 w 2730"/>
                        <a:gd name="T17" fmla="*/ 160 h 164"/>
                        <a:gd name="T18" fmla="*/ 2118 w 2730"/>
                        <a:gd name="T19" fmla="*/ 160 h 164"/>
                        <a:gd name="T20" fmla="*/ 2053 w 2730"/>
                        <a:gd name="T21" fmla="*/ 164 h 164"/>
                        <a:gd name="T22" fmla="*/ 1988 w 2730"/>
                        <a:gd name="T23" fmla="*/ 164 h 164"/>
                        <a:gd name="T24" fmla="*/ 1923 w 2730"/>
                        <a:gd name="T25" fmla="*/ 164 h 164"/>
                        <a:gd name="T26" fmla="*/ 1858 w 2730"/>
                        <a:gd name="T27" fmla="*/ 164 h 164"/>
                        <a:gd name="T28" fmla="*/ 1794 w 2730"/>
                        <a:gd name="T29" fmla="*/ 164 h 164"/>
                        <a:gd name="T30" fmla="*/ 1729 w 2730"/>
                        <a:gd name="T31" fmla="*/ 160 h 164"/>
                        <a:gd name="T32" fmla="*/ 1664 w 2730"/>
                        <a:gd name="T33" fmla="*/ 160 h 164"/>
                        <a:gd name="T34" fmla="*/ 1599 w 2730"/>
                        <a:gd name="T35" fmla="*/ 160 h 164"/>
                        <a:gd name="T36" fmla="*/ 1534 w 2730"/>
                        <a:gd name="T37" fmla="*/ 160 h 164"/>
                        <a:gd name="T38" fmla="*/ 1469 w 2730"/>
                        <a:gd name="T39" fmla="*/ 164 h 164"/>
                        <a:gd name="T40" fmla="*/ 1404 w 2730"/>
                        <a:gd name="T41" fmla="*/ 164 h 164"/>
                        <a:gd name="T42" fmla="*/ 1339 w 2730"/>
                        <a:gd name="T43" fmla="*/ 164 h 164"/>
                        <a:gd name="T44" fmla="*/ 1274 w 2730"/>
                        <a:gd name="T45" fmla="*/ 164 h 164"/>
                        <a:gd name="T46" fmla="*/ 1209 w 2730"/>
                        <a:gd name="T47" fmla="*/ 164 h 164"/>
                        <a:gd name="T48" fmla="*/ 1145 w 2730"/>
                        <a:gd name="T49" fmla="*/ 164 h 164"/>
                        <a:gd name="T50" fmla="*/ 1080 w 2730"/>
                        <a:gd name="T51" fmla="*/ 160 h 164"/>
                        <a:gd name="T52" fmla="*/ 1015 w 2730"/>
                        <a:gd name="T53" fmla="*/ 154 h 164"/>
                        <a:gd name="T54" fmla="*/ 950 w 2730"/>
                        <a:gd name="T55" fmla="*/ 137 h 164"/>
                        <a:gd name="T56" fmla="*/ 885 w 2730"/>
                        <a:gd name="T57" fmla="*/ 109 h 164"/>
                        <a:gd name="T58" fmla="*/ 820 w 2730"/>
                        <a:gd name="T59" fmla="*/ 82 h 164"/>
                        <a:gd name="T60" fmla="*/ 755 w 2730"/>
                        <a:gd name="T61" fmla="*/ 68 h 164"/>
                        <a:gd name="T62" fmla="*/ 690 w 2730"/>
                        <a:gd name="T63" fmla="*/ 68 h 164"/>
                        <a:gd name="T64" fmla="*/ 625 w 2730"/>
                        <a:gd name="T65" fmla="*/ 82 h 164"/>
                        <a:gd name="T66" fmla="*/ 560 w 2730"/>
                        <a:gd name="T67" fmla="*/ 109 h 164"/>
                        <a:gd name="T68" fmla="*/ 495 w 2730"/>
                        <a:gd name="T69" fmla="*/ 137 h 164"/>
                        <a:gd name="T70" fmla="*/ 431 w 2730"/>
                        <a:gd name="T71" fmla="*/ 157 h 164"/>
                        <a:gd name="T72" fmla="*/ 366 w 2730"/>
                        <a:gd name="T73" fmla="*/ 164 h 164"/>
                        <a:gd name="T74" fmla="*/ 301 w 2730"/>
                        <a:gd name="T75" fmla="*/ 154 h 164"/>
                        <a:gd name="T76" fmla="*/ 236 w 2730"/>
                        <a:gd name="T77" fmla="*/ 126 h 164"/>
                        <a:gd name="T78" fmla="*/ 171 w 2730"/>
                        <a:gd name="T79" fmla="*/ 82 h 164"/>
                        <a:gd name="T80" fmla="*/ 106 w 2730"/>
                        <a:gd name="T81" fmla="*/ 41 h 164"/>
                        <a:gd name="T82" fmla="*/ 41 w 2730"/>
                        <a:gd name="T83" fmla="*/ 10 h 16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30"/>
                        <a:gd name="T127" fmla="*/ 0 h 164"/>
                        <a:gd name="T128" fmla="*/ 2730 w 2730"/>
                        <a:gd name="T129" fmla="*/ 164 h 164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30" h="164">
                          <a:moveTo>
                            <a:pt x="2730" y="164"/>
                          </a:moveTo>
                          <a:lnTo>
                            <a:pt x="2723" y="164"/>
                          </a:lnTo>
                          <a:lnTo>
                            <a:pt x="2702" y="164"/>
                          </a:lnTo>
                          <a:lnTo>
                            <a:pt x="2678" y="164"/>
                          </a:lnTo>
                          <a:lnTo>
                            <a:pt x="2658" y="164"/>
                          </a:lnTo>
                          <a:lnTo>
                            <a:pt x="2637" y="164"/>
                          </a:lnTo>
                          <a:lnTo>
                            <a:pt x="2613" y="164"/>
                          </a:lnTo>
                          <a:lnTo>
                            <a:pt x="2593" y="164"/>
                          </a:lnTo>
                          <a:lnTo>
                            <a:pt x="2572" y="164"/>
                          </a:lnTo>
                          <a:lnTo>
                            <a:pt x="2549" y="164"/>
                          </a:lnTo>
                          <a:lnTo>
                            <a:pt x="2528" y="164"/>
                          </a:lnTo>
                          <a:lnTo>
                            <a:pt x="2508" y="164"/>
                          </a:lnTo>
                          <a:lnTo>
                            <a:pt x="2484" y="164"/>
                          </a:lnTo>
                          <a:lnTo>
                            <a:pt x="2463" y="164"/>
                          </a:lnTo>
                          <a:lnTo>
                            <a:pt x="2443" y="164"/>
                          </a:lnTo>
                          <a:lnTo>
                            <a:pt x="2419" y="164"/>
                          </a:lnTo>
                          <a:lnTo>
                            <a:pt x="2398" y="164"/>
                          </a:lnTo>
                          <a:lnTo>
                            <a:pt x="2378" y="164"/>
                          </a:lnTo>
                          <a:lnTo>
                            <a:pt x="2354" y="164"/>
                          </a:lnTo>
                          <a:lnTo>
                            <a:pt x="2333" y="164"/>
                          </a:lnTo>
                          <a:lnTo>
                            <a:pt x="2313" y="160"/>
                          </a:lnTo>
                          <a:lnTo>
                            <a:pt x="2289" y="160"/>
                          </a:lnTo>
                          <a:lnTo>
                            <a:pt x="2268" y="160"/>
                          </a:lnTo>
                          <a:lnTo>
                            <a:pt x="2248" y="160"/>
                          </a:lnTo>
                          <a:lnTo>
                            <a:pt x="2224" y="160"/>
                          </a:lnTo>
                          <a:lnTo>
                            <a:pt x="2204" y="160"/>
                          </a:lnTo>
                          <a:lnTo>
                            <a:pt x="2183" y="160"/>
                          </a:lnTo>
                          <a:lnTo>
                            <a:pt x="2159" y="160"/>
                          </a:lnTo>
                          <a:lnTo>
                            <a:pt x="2139" y="160"/>
                          </a:lnTo>
                          <a:lnTo>
                            <a:pt x="2118" y="160"/>
                          </a:lnTo>
                          <a:lnTo>
                            <a:pt x="2094" y="164"/>
                          </a:lnTo>
                          <a:lnTo>
                            <a:pt x="2074" y="164"/>
                          </a:lnTo>
                          <a:lnTo>
                            <a:pt x="2053" y="164"/>
                          </a:lnTo>
                          <a:lnTo>
                            <a:pt x="2029" y="164"/>
                          </a:lnTo>
                          <a:lnTo>
                            <a:pt x="2009" y="164"/>
                          </a:lnTo>
                          <a:lnTo>
                            <a:pt x="1988" y="164"/>
                          </a:lnTo>
                          <a:lnTo>
                            <a:pt x="1968" y="164"/>
                          </a:lnTo>
                          <a:lnTo>
                            <a:pt x="1944" y="164"/>
                          </a:lnTo>
                          <a:lnTo>
                            <a:pt x="1923" y="164"/>
                          </a:lnTo>
                          <a:lnTo>
                            <a:pt x="1903" y="164"/>
                          </a:lnTo>
                          <a:lnTo>
                            <a:pt x="1879" y="164"/>
                          </a:lnTo>
                          <a:lnTo>
                            <a:pt x="1858" y="164"/>
                          </a:lnTo>
                          <a:lnTo>
                            <a:pt x="1838" y="164"/>
                          </a:lnTo>
                          <a:lnTo>
                            <a:pt x="1814" y="164"/>
                          </a:lnTo>
                          <a:lnTo>
                            <a:pt x="1794" y="164"/>
                          </a:lnTo>
                          <a:lnTo>
                            <a:pt x="1773" y="164"/>
                          </a:lnTo>
                          <a:lnTo>
                            <a:pt x="1749" y="164"/>
                          </a:lnTo>
                          <a:lnTo>
                            <a:pt x="1729" y="160"/>
                          </a:lnTo>
                          <a:lnTo>
                            <a:pt x="1708" y="160"/>
                          </a:lnTo>
                          <a:lnTo>
                            <a:pt x="1684" y="160"/>
                          </a:lnTo>
                          <a:lnTo>
                            <a:pt x="1664" y="160"/>
                          </a:lnTo>
                          <a:lnTo>
                            <a:pt x="1643" y="160"/>
                          </a:lnTo>
                          <a:lnTo>
                            <a:pt x="1619" y="160"/>
                          </a:lnTo>
                          <a:lnTo>
                            <a:pt x="1599" y="160"/>
                          </a:lnTo>
                          <a:lnTo>
                            <a:pt x="1578" y="160"/>
                          </a:lnTo>
                          <a:lnTo>
                            <a:pt x="1554" y="160"/>
                          </a:lnTo>
                          <a:lnTo>
                            <a:pt x="1534" y="160"/>
                          </a:lnTo>
                          <a:lnTo>
                            <a:pt x="1513" y="160"/>
                          </a:lnTo>
                          <a:lnTo>
                            <a:pt x="1490" y="160"/>
                          </a:lnTo>
                          <a:lnTo>
                            <a:pt x="1469" y="164"/>
                          </a:lnTo>
                          <a:lnTo>
                            <a:pt x="1449" y="164"/>
                          </a:lnTo>
                          <a:lnTo>
                            <a:pt x="1425" y="164"/>
                          </a:lnTo>
                          <a:lnTo>
                            <a:pt x="1404" y="164"/>
                          </a:lnTo>
                          <a:lnTo>
                            <a:pt x="1384" y="164"/>
                          </a:lnTo>
                          <a:lnTo>
                            <a:pt x="1360" y="164"/>
                          </a:lnTo>
                          <a:lnTo>
                            <a:pt x="1339" y="164"/>
                          </a:lnTo>
                          <a:lnTo>
                            <a:pt x="1319" y="164"/>
                          </a:lnTo>
                          <a:lnTo>
                            <a:pt x="1295" y="164"/>
                          </a:lnTo>
                          <a:lnTo>
                            <a:pt x="1274" y="164"/>
                          </a:lnTo>
                          <a:lnTo>
                            <a:pt x="1254" y="164"/>
                          </a:lnTo>
                          <a:lnTo>
                            <a:pt x="1230" y="164"/>
                          </a:lnTo>
                          <a:lnTo>
                            <a:pt x="1209" y="164"/>
                          </a:lnTo>
                          <a:lnTo>
                            <a:pt x="1189" y="164"/>
                          </a:lnTo>
                          <a:lnTo>
                            <a:pt x="1165" y="164"/>
                          </a:lnTo>
                          <a:lnTo>
                            <a:pt x="1145" y="164"/>
                          </a:lnTo>
                          <a:lnTo>
                            <a:pt x="1124" y="160"/>
                          </a:lnTo>
                          <a:lnTo>
                            <a:pt x="1100" y="160"/>
                          </a:lnTo>
                          <a:lnTo>
                            <a:pt x="1080" y="160"/>
                          </a:lnTo>
                          <a:lnTo>
                            <a:pt x="1059" y="157"/>
                          </a:lnTo>
                          <a:lnTo>
                            <a:pt x="1035" y="157"/>
                          </a:lnTo>
                          <a:lnTo>
                            <a:pt x="1015" y="154"/>
                          </a:lnTo>
                          <a:lnTo>
                            <a:pt x="994" y="150"/>
                          </a:lnTo>
                          <a:lnTo>
                            <a:pt x="970" y="143"/>
                          </a:lnTo>
                          <a:lnTo>
                            <a:pt x="950" y="137"/>
                          </a:lnTo>
                          <a:lnTo>
                            <a:pt x="929" y="130"/>
                          </a:lnTo>
                          <a:lnTo>
                            <a:pt x="905" y="119"/>
                          </a:lnTo>
                          <a:lnTo>
                            <a:pt x="885" y="109"/>
                          </a:lnTo>
                          <a:lnTo>
                            <a:pt x="864" y="102"/>
                          </a:lnTo>
                          <a:lnTo>
                            <a:pt x="841" y="92"/>
                          </a:lnTo>
                          <a:lnTo>
                            <a:pt x="820" y="82"/>
                          </a:lnTo>
                          <a:lnTo>
                            <a:pt x="800" y="75"/>
                          </a:lnTo>
                          <a:lnTo>
                            <a:pt x="776" y="72"/>
                          </a:lnTo>
                          <a:lnTo>
                            <a:pt x="755" y="68"/>
                          </a:lnTo>
                          <a:lnTo>
                            <a:pt x="735" y="65"/>
                          </a:lnTo>
                          <a:lnTo>
                            <a:pt x="711" y="65"/>
                          </a:lnTo>
                          <a:lnTo>
                            <a:pt x="690" y="68"/>
                          </a:lnTo>
                          <a:lnTo>
                            <a:pt x="670" y="72"/>
                          </a:lnTo>
                          <a:lnTo>
                            <a:pt x="646" y="75"/>
                          </a:lnTo>
                          <a:lnTo>
                            <a:pt x="625" y="82"/>
                          </a:lnTo>
                          <a:lnTo>
                            <a:pt x="605" y="89"/>
                          </a:lnTo>
                          <a:lnTo>
                            <a:pt x="581" y="99"/>
                          </a:lnTo>
                          <a:lnTo>
                            <a:pt x="560" y="109"/>
                          </a:lnTo>
                          <a:lnTo>
                            <a:pt x="540" y="119"/>
                          </a:lnTo>
                          <a:lnTo>
                            <a:pt x="516" y="126"/>
                          </a:lnTo>
                          <a:lnTo>
                            <a:pt x="495" y="137"/>
                          </a:lnTo>
                          <a:lnTo>
                            <a:pt x="475" y="143"/>
                          </a:lnTo>
                          <a:lnTo>
                            <a:pt x="451" y="150"/>
                          </a:lnTo>
                          <a:lnTo>
                            <a:pt x="431" y="157"/>
                          </a:lnTo>
                          <a:lnTo>
                            <a:pt x="410" y="160"/>
                          </a:lnTo>
                          <a:lnTo>
                            <a:pt x="386" y="164"/>
                          </a:lnTo>
                          <a:lnTo>
                            <a:pt x="366" y="164"/>
                          </a:lnTo>
                          <a:lnTo>
                            <a:pt x="345" y="164"/>
                          </a:lnTo>
                          <a:lnTo>
                            <a:pt x="321" y="160"/>
                          </a:lnTo>
                          <a:lnTo>
                            <a:pt x="301" y="154"/>
                          </a:lnTo>
                          <a:lnTo>
                            <a:pt x="280" y="147"/>
                          </a:lnTo>
                          <a:lnTo>
                            <a:pt x="256" y="137"/>
                          </a:lnTo>
                          <a:lnTo>
                            <a:pt x="236" y="126"/>
                          </a:lnTo>
                          <a:lnTo>
                            <a:pt x="215" y="113"/>
                          </a:lnTo>
                          <a:lnTo>
                            <a:pt x="191" y="99"/>
                          </a:lnTo>
                          <a:lnTo>
                            <a:pt x="171" y="82"/>
                          </a:lnTo>
                          <a:lnTo>
                            <a:pt x="150" y="68"/>
                          </a:lnTo>
                          <a:lnTo>
                            <a:pt x="127" y="55"/>
                          </a:lnTo>
                          <a:lnTo>
                            <a:pt x="106" y="41"/>
                          </a:lnTo>
                          <a:lnTo>
                            <a:pt x="86" y="27"/>
                          </a:lnTo>
                          <a:lnTo>
                            <a:pt x="65" y="17"/>
                          </a:lnTo>
                          <a:lnTo>
                            <a:pt x="41" y="10"/>
                          </a:lnTo>
                          <a:lnTo>
                            <a:pt x="21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0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47663" y="1066800"/>
                      <a:ext cx="4359275" cy="1285875"/>
                    </a:xfrm>
                    <a:custGeom>
                      <a:avLst/>
                      <a:gdLst>
                        <a:gd name="T0" fmla="*/ 2702 w 2746"/>
                        <a:gd name="T1" fmla="*/ 646 h 810"/>
                        <a:gd name="T2" fmla="*/ 2637 w 2746"/>
                        <a:gd name="T3" fmla="*/ 666 h 810"/>
                        <a:gd name="T4" fmla="*/ 2572 w 2746"/>
                        <a:gd name="T5" fmla="*/ 701 h 810"/>
                        <a:gd name="T6" fmla="*/ 2507 w 2746"/>
                        <a:gd name="T7" fmla="*/ 742 h 810"/>
                        <a:gd name="T8" fmla="*/ 2442 w 2746"/>
                        <a:gd name="T9" fmla="*/ 783 h 810"/>
                        <a:gd name="T10" fmla="*/ 2377 w 2746"/>
                        <a:gd name="T11" fmla="*/ 803 h 810"/>
                        <a:gd name="T12" fmla="*/ 2312 w 2746"/>
                        <a:gd name="T13" fmla="*/ 810 h 810"/>
                        <a:gd name="T14" fmla="*/ 2247 w 2746"/>
                        <a:gd name="T15" fmla="*/ 803 h 810"/>
                        <a:gd name="T16" fmla="*/ 2182 w 2746"/>
                        <a:gd name="T17" fmla="*/ 776 h 810"/>
                        <a:gd name="T18" fmla="*/ 2118 w 2746"/>
                        <a:gd name="T19" fmla="*/ 707 h 810"/>
                        <a:gd name="T20" fmla="*/ 2053 w 2746"/>
                        <a:gd name="T21" fmla="*/ 557 h 810"/>
                        <a:gd name="T22" fmla="*/ 1988 w 2746"/>
                        <a:gd name="T23" fmla="*/ 376 h 810"/>
                        <a:gd name="T24" fmla="*/ 1923 w 2746"/>
                        <a:gd name="T25" fmla="*/ 202 h 810"/>
                        <a:gd name="T26" fmla="*/ 1858 w 2746"/>
                        <a:gd name="T27" fmla="*/ 69 h 810"/>
                        <a:gd name="T28" fmla="*/ 1793 w 2746"/>
                        <a:gd name="T29" fmla="*/ 4 h 810"/>
                        <a:gd name="T30" fmla="*/ 1728 w 2746"/>
                        <a:gd name="T31" fmla="*/ 17 h 810"/>
                        <a:gd name="T32" fmla="*/ 1663 w 2746"/>
                        <a:gd name="T33" fmla="*/ 106 h 810"/>
                        <a:gd name="T34" fmla="*/ 1598 w 2746"/>
                        <a:gd name="T35" fmla="*/ 250 h 810"/>
                        <a:gd name="T36" fmla="*/ 1533 w 2746"/>
                        <a:gd name="T37" fmla="*/ 420 h 810"/>
                        <a:gd name="T38" fmla="*/ 1469 w 2746"/>
                        <a:gd name="T39" fmla="*/ 588 h 810"/>
                        <a:gd name="T40" fmla="*/ 1404 w 2746"/>
                        <a:gd name="T41" fmla="*/ 721 h 810"/>
                        <a:gd name="T42" fmla="*/ 1339 w 2746"/>
                        <a:gd name="T43" fmla="*/ 783 h 810"/>
                        <a:gd name="T44" fmla="*/ 1274 w 2746"/>
                        <a:gd name="T45" fmla="*/ 806 h 810"/>
                        <a:gd name="T46" fmla="*/ 1209 w 2746"/>
                        <a:gd name="T47" fmla="*/ 810 h 810"/>
                        <a:gd name="T48" fmla="*/ 1144 w 2746"/>
                        <a:gd name="T49" fmla="*/ 803 h 810"/>
                        <a:gd name="T50" fmla="*/ 1079 w 2746"/>
                        <a:gd name="T51" fmla="*/ 783 h 810"/>
                        <a:gd name="T52" fmla="*/ 1014 w 2746"/>
                        <a:gd name="T53" fmla="*/ 759 h 810"/>
                        <a:gd name="T54" fmla="*/ 949 w 2746"/>
                        <a:gd name="T55" fmla="*/ 728 h 810"/>
                        <a:gd name="T56" fmla="*/ 884 w 2746"/>
                        <a:gd name="T57" fmla="*/ 694 h 810"/>
                        <a:gd name="T58" fmla="*/ 819 w 2746"/>
                        <a:gd name="T59" fmla="*/ 666 h 810"/>
                        <a:gd name="T60" fmla="*/ 755 w 2746"/>
                        <a:gd name="T61" fmla="*/ 646 h 810"/>
                        <a:gd name="T62" fmla="*/ 690 w 2746"/>
                        <a:gd name="T63" fmla="*/ 632 h 810"/>
                        <a:gd name="T64" fmla="*/ 625 w 2746"/>
                        <a:gd name="T65" fmla="*/ 629 h 810"/>
                        <a:gd name="T66" fmla="*/ 560 w 2746"/>
                        <a:gd name="T67" fmla="*/ 632 h 810"/>
                        <a:gd name="T68" fmla="*/ 495 w 2746"/>
                        <a:gd name="T69" fmla="*/ 646 h 810"/>
                        <a:gd name="T70" fmla="*/ 430 w 2746"/>
                        <a:gd name="T71" fmla="*/ 666 h 810"/>
                        <a:gd name="T72" fmla="*/ 365 w 2746"/>
                        <a:gd name="T73" fmla="*/ 690 h 810"/>
                        <a:gd name="T74" fmla="*/ 300 w 2746"/>
                        <a:gd name="T75" fmla="*/ 718 h 810"/>
                        <a:gd name="T76" fmla="*/ 235 w 2746"/>
                        <a:gd name="T77" fmla="*/ 742 h 810"/>
                        <a:gd name="T78" fmla="*/ 170 w 2746"/>
                        <a:gd name="T79" fmla="*/ 765 h 810"/>
                        <a:gd name="T80" fmla="*/ 106 w 2746"/>
                        <a:gd name="T81" fmla="*/ 786 h 810"/>
                        <a:gd name="T82" fmla="*/ 41 w 2746"/>
                        <a:gd name="T83" fmla="*/ 800 h 81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746"/>
                        <a:gd name="T127" fmla="*/ 0 h 810"/>
                        <a:gd name="T128" fmla="*/ 2746 w 2746"/>
                        <a:gd name="T129" fmla="*/ 810 h 81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746" h="810">
                          <a:moveTo>
                            <a:pt x="2746" y="646"/>
                          </a:moveTo>
                          <a:lnTo>
                            <a:pt x="2722" y="646"/>
                          </a:lnTo>
                          <a:lnTo>
                            <a:pt x="2702" y="646"/>
                          </a:lnTo>
                          <a:lnTo>
                            <a:pt x="2681" y="649"/>
                          </a:lnTo>
                          <a:lnTo>
                            <a:pt x="2657" y="656"/>
                          </a:lnTo>
                          <a:lnTo>
                            <a:pt x="2637" y="666"/>
                          </a:lnTo>
                          <a:lnTo>
                            <a:pt x="2616" y="677"/>
                          </a:lnTo>
                          <a:lnTo>
                            <a:pt x="2592" y="687"/>
                          </a:lnTo>
                          <a:lnTo>
                            <a:pt x="2572" y="701"/>
                          </a:lnTo>
                          <a:lnTo>
                            <a:pt x="2551" y="714"/>
                          </a:lnTo>
                          <a:lnTo>
                            <a:pt x="2528" y="728"/>
                          </a:lnTo>
                          <a:lnTo>
                            <a:pt x="2507" y="742"/>
                          </a:lnTo>
                          <a:lnTo>
                            <a:pt x="2487" y="755"/>
                          </a:lnTo>
                          <a:lnTo>
                            <a:pt x="2463" y="769"/>
                          </a:lnTo>
                          <a:lnTo>
                            <a:pt x="2442" y="783"/>
                          </a:lnTo>
                          <a:lnTo>
                            <a:pt x="2422" y="793"/>
                          </a:lnTo>
                          <a:lnTo>
                            <a:pt x="2398" y="800"/>
                          </a:lnTo>
                          <a:lnTo>
                            <a:pt x="2377" y="803"/>
                          </a:lnTo>
                          <a:lnTo>
                            <a:pt x="2357" y="806"/>
                          </a:lnTo>
                          <a:lnTo>
                            <a:pt x="2333" y="810"/>
                          </a:lnTo>
                          <a:lnTo>
                            <a:pt x="2312" y="810"/>
                          </a:lnTo>
                          <a:lnTo>
                            <a:pt x="2292" y="810"/>
                          </a:lnTo>
                          <a:lnTo>
                            <a:pt x="2268" y="806"/>
                          </a:lnTo>
                          <a:lnTo>
                            <a:pt x="2247" y="803"/>
                          </a:lnTo>
                          <a:lnTo>
                            <a:pt x="2227" y="796"/>
                          </a:lnTo>
                          <a:lnTo>
                            <a:pt x="2203" y="786"/>
                          </a:lnTo>
                          <a:lnTo>
                            <a:pt x="2182" y="776"/>
                          </a:lnTo>
                          <a:lnTo>
                            <a:pt x="2162" y="759"/>
                          </a:lnTo>
                          <a:lnTo>
                            <a:pt x="2138" y="735"/>
                          </a:lnTo>
                          <a:lnTo>
                            <a:pt x="2118" y="707"/>
                          </a:lnTo>
                          <a:lnTo>
                            <a:pt x="2097" y="666"/>
                          </a:lnTo>
                          <a:lnTo>
                            <a:pt x="2073" y="615"/>
                          </a:lnTo>
                          <a:lnTo>
                            <a:pt x="2053" y="557"/>
                          </a:lnTo>
                          <a:lnTo>
                            <a:pt x="2032" y="499"/>
                          </a:lnTo>
                          <a:lnTo>
                            <a:pt x="2008" y="438"/>
                          </a:lnTo>
                          <a:lnTo>
                            <a:pt x="1988" y="376"/>
                          </a:lnTo>
                          <a:lnTo>
                            <a:pt x="1967" y="315"/>
                          </a:lnTo>
                          <a:lnTo>
                            <a:pt x="1943" y="256"/>
                          </a:lnTo>
                          <a:lnTo>
                            <a:pt x="1923" y="202"/>
                          </a:lnTo>
                          <a:lnTo>
                            <a:pt x="1902" y="151"/>
                          </a:lnTo>
                          <a:lnTo>
                            <a:pt x="1878" y="106"/>
                          </a:lnTo>
                          <a:lnTo>
                            <a:pt x="1858" y="69"/>
                          </a:lnTo>
                          <a:lnTo>
                            <a:pt x="1837" y="38"/>
                          </a:lnTo>
                          <a:lnTo>
                            <a:pt x="1814" y="17"/>
                          </a:lnTo>
                          <a:lnTo>
                            <a:pt x="1793" y="4"/>
                          </a:lnTo>
                          <a:lnTo>
                            <a:pt x="1773" y="0"/>
                          </a:lnTo>
                          <a:lnTo>
                            <a:pt x="1749" y="4"/>
                          </a:lnTo>
                          <a:lnTo>
                            <a:pt x="1728" y="17"/>
                          </a:lnTo>
                          <a:lnTo>
                            <a:pt x="1708" y="41"/>
                          </a:lnTo>
                          <a:lnTo>
                            <a:pt x="1684" y="69"/>
                          </a:lnTo>
                          <a:lnTo>
                            <a:pt x="1663" y="106"/>
                          </a:lnTo>
                          <a:lnTo>
                            <a:pt x="1643" y="151"/>
                          </a:lnTo>
                          <a:lnTo>
                            <a:pt x="1619" y="198"/>
                          </a:lnTo>
                          <a:lnTo>
                            <a:pt x="1598" y="250"/>
                          </a:lnTo>
                          <a:lnTo>
                            <a:pt x="1578" y="304"/>
                          </a:lnTo>
                          <a:lnTo>
                            <a:pt x="1554" y="362"/>
                          </a:lnTo>
                          <a:lnTo>
                            <a:pt x="1533" y="420"/>
                          </a:lnTo>
                          <a:lnTo>
                            <a:pt x="1513" y="479"/>
                          </a:lnTo>
                          <a:lnTo>
                            <a:pt x="1489" y="537"/>
                          </a:lnTo>
                          <a:lnTo>
                            <a:pt x="1469" y="588"/>
                          </a:lnTo>
                          <a:lnTo>
                            <a:pt x="1448" y="639"/>
                          </a:lnTo>
                          <a:lnTo>
                            <a:pt x="1424" y="683"/>
                          </a:lnTo>
                          <a:lnTo>
                            <a:pt x="1404" y="721"/>
                          </a:lnTo>
                          <a:lnTo>
                            <a:pt x="1383" y="748"/>
                          </a:lnTo>
                          <a:lnTo>
                            <a:pt x="1359" y="769"/>
                          </a:lnTo>
                          <a:lnTo>
                            <a:pt x="1339" y="783"/>
                          </a:lnTo>
                          <a:lnTo>
                            <a:pt x="1318" y="793"/>
                          </a:lnTo>
                          <a:lnTo>
                            <a:pt x="1294" y="800"/>
                          </a:lnTo>
                          <a:lnTo>
                            <a:pt x="1274" y="806"/>
                          </a:lnTo>
                          <a:lnTo>
                            <a:pt x="1253" y="810"/>
                          </a:lnTo>
                          <a:lnTo>
                            <a:pt x="1229" y="810"/>
                          </a:lnTo>
                          <a:lnTo>
                            <a:pt x="1209" y="810"/>
                          </a:lnTo>
                          <a:lnTo>
                            <a:pt x="1188" y="810"/>
                          </a:lnTo>
                          <a:lnTo>
                            <a:pt x="1165" y="806"/>
                          </a:lnTo>
                          <a:lnTo>
                            <a:pt x="1144" y="803"/>
                          </a:lnTo>
                          <a:lnTo>
                            <a:pt x="1124" y="796"/>
                          </a:lnTo>
                          <a:lnTo>
                            <a:pt x="1100" y="789"/>
                          </a:lnTo>
                          <a:lnTo>
                            <a:pt x="1079" y="783"/>
                          </a:lnTo>
                          <a:lnTo>
                            <a:pt x="1059" y="776"/>
                          </a:lnTo>
                          <a:lnTo>
                            <a:pt x="1035" y="765"/>
                          </a:lnTo>
                          <a:lnTo>
                            <a:pt x="1014" y="759"/>
                          </a:lnTo>
                          <a:lnTo>
                            <a:pt x="994" y="748"/>
                          </a:lnTo>
                          <a:lnTo>
                            <a:pt x="970" y="738"/>
                          </a:lnTo>
                          <a:lnTo>
                            <a:pt x="949" y="728"/>
                          </a:lnTo>
                          <a:lnTo>
                            <a:pt x="929" y="714"/>
                          </a:lnTo>
                          <a:lnTo>
                            <a:pt x="908" y="704"/>
                          </a:lnTo>
                          <a:lnTo>
                            <a:pt x="884" y="694"/>
                          </a:lnTo>
                          <a:lnTo>
                            <a:pt x="864" y="687"/>
                          </a:lnTo>
                          <a:lnTo>
                            <a:pt x="843" y="677"/>
                          </a:lnTo>
                          <a:lnTo>
                            <a:pt x="819" y="666"/>
                          </a:lnTo>
                          <a:lnTo>
                            <a:pt x="799" y="660"/>
                          </a:lnTo>
                          <a:lnTo>
                            <a:pt x="778" y="653"/>
                          </a:lnTo>
                          <a:lnTo>
                            <a:pt x="755" y="646"/>
                          </a:lnTo>
                          <a:lnTo>
                            <a:pt x="734" y="639"/>
                          </a:lnTo>
                          <a:lnTo>
                            <a:pt x="714" y="636"/>
                          </a:lnTo>
                          <a:lnTo>
                            <a:pt x="690" y="632"/>
                          </a:lnTo>
                          <a:lnTo>
                            <a:pt x="669" y="629"/>
                          </a:lnTo>
                          <a:lnTo>
                            <a:pt x="649" y="629"/>
                          </a:lnTo>
                          <a:lnTo>
                            <a:pt x="625" y="629"/>
                          </a:lnTo>
                          <a:lnTo>
                            <a:pt x="604" y="629"/>
                          </a:lnTo>
                          <a:lnTo>
                            <a:pt x="584" y="629"/>
                          </a:lnTo>
                          <a:lnTo>
                            <a:pt x="560" y="632"/>
                          </a:lnTo>
                          <a:lnTo>
                            <a:pt x="539" y="636"/>
                          </a:lnTo>
                          <a:lnTo>
                            <a:pt x="519" y="642"/>
                          </a:lnTo>
                          <a:lnTo>
                            <a:pt x="495" y="646"/>
                          </a:lnTo>
                          <a:lnTo>
                            <a:pt x="474" y="653"/>
                          </a:lnTo>
                          <a:lnTo>
                            <a:pt x="454" y="660"/>
                          </a:lnTo>
                          <a:lnTo>
                            <a:pt x="430" y="666"/>
                          </a:lnTo>
                          <a:lnTo>
                            <a:pt x="410" y="673"/>
                          </a:lnTo>
                          <a:lnTo>
                            <a:pt x="389" y="683"/>
                          </a:lnTo>
                          <a:lnTo>
                            <a:pt x="365" y="690"/>
                          </a:lnTo>
                          <a:lnTo>
                            <a:pt x="345" y="701"/>
                          </a:lnTo>
                          <a:lnTo>
                            <a:pt x="324" y="707"/>
                          </a:lnTo>
                          <a:lnTo>
                            <a:pt x="300" y="718"/>
                          </a:lnTo>
                          <a:lnTo>
                            <a:pt x="280" y="724"/>
                          </a:lnTo>
                          <a:lnTo>
                            <a:pt x="259" y="735"/>
                          </a:lnTo>
                          <a:lnTo>
                            <a:pt x="235" y="742"/>
                          </a:lnTo>
                          <a:lnTo>
                            <a:pt x="215" y="752"/>
                          </a:lnTo>
                          <a:lnTo>
                            <a:pt x="194" y="759"/>
                          </a:lnTo>
                          <a:lnTo>
                            <a:pt x="170" y="765"/>
                          </a:lnTo>
                          <a:lnTo>
                            <a:pt x="150" y="772"/>
                          </a:lnTo>
                          <a:lnTo>
                            <a:pt x="129" y="779"/>
                          </a:lnTo>
                          <a:lnTo>
                            <a:pt x="106" y="786"/>
                          </a:lnTo>
                          <a:lnTo>
                            <a:pt x="85" y="793"/>
                          </a:lnTo>
                          <a:lnTo>
                            <a:pt x="65" y="796"/>
                          </a:lnTo>
                          <a:lnTo>
                            <a:pt x="41" y="800"/>
                          </a:lnTo>
                          <a:lnTo>
                            <a:pt x="20" y="803"/>
                          </a:lnTo>
                          <a:lnTo>
                            <a:pt x="0" y="806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1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168275" y="2346325"/>
                      <a:ext cx="179388" cy="6350"/>
                    </a:xfrm>
                    <a:custGeom>
                      <a:avLst/>
                      <a:gdLst>
                        <a:gd name="T0" fmla="*/ 113 w 113"/>
                        <a:gd name="T1" fmla="*/ 0 h 4"/>
                        <a:gd name="T2" fmla="*/ 89 w 113"/>
                        <a:gd name="T3" fmla="*/ 0 h 4"/>
                        <a:gd name="T4" fmla="*/ 68 w 113"/>
                        <a:gd name="T5" fmla="*/ 0 h 4"/>
                        <a:gd name="T6" fmla="*/ 48 w 113"/>
                        <a:gd name="T7" fmla="*/ 0 h 4"/>
                        <a:gd name="T8" fmla="*/ 24 w 113"/>
                        <a:gd name="T9" fmla="*/ 4 h 4"/>
                        <a:gd name="T10" fmla="*/ 3 w 113"/>
                        <a:gd name="T11" fmla="*/ 4 h 4"/>
                        <a:gd name="T12" fmla="*/ 0 w 113"/>
                        <a:gd name="T13" fmla="*/ 4 h 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3"/>
                        <a:gd name="T22" fmla="*/ 0 h 4"/>
                        <a:gd name="T23" fmla="*/ 113 w 113"/>
                        <a:gd name="T24" fmla="*/ 4 h 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3" h="4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0"/>
                          </a:lnTo>
                          <a:lnTo>
                            <a:pt x="48" y="0"/>
                          </a:lnTo>
                          <a:lnTo>
                            <a:pt x="24" y="4"/>
                          </a:lnTo>
                          <a:lnTo>
                            <a:pt x="3" y="4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7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290" name="TextBox 289"/>
              <p:cNvSpPr txBox="1"/>
              <p:nvPr/>
            </p:nvSpPr>
            <p:spPr>
              <a:xfrm>
                <a:off x="5969483" y="750508"/>
                <a:ext cx="3174518" cy="77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 smtClean="0">
                    <a:solidFill>
                      <a:srgbClr val="007F00"/>
                    </a:solidFill>
                  </a:rPr>
                  <a:t>Quantum transport</a:t>
                </a:r>
              </a:p>
              <a:p>
                <a:pPr algn="ctr"/>
                <a:r>
                  <a:rPr lang="en-US" sz="1800" dirty="0" smtClean="0">
                    <a:solidFill>
                      <a:srgbClr val="007F00"/>
                    </a:solidFill>
                  </a:rPr>
                  <a:t>(here: NEGF)</a:t>
                </a:r>
                <a:endParaRPr lang="de-DE" sz="1800" dirty="0">
                  <a:solidFill>
                    <a:srgbClr val="007F00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6874629" y="1726130"/>
              <a:ext cx="1695040" cy="3123000"/>
              <a:chOff x="6846597" y="1865580"/>
              <a:chExt cx="1695040" cy="3123000"/>
            </a:xfrm>
            <a:solidFill>
              <a:srgbClr val="FF9900"/>
            </a:solidFill>
          </p:grpSpPr>
          <p:grpSp>
            <p:nvGrpSpPr>
              <p:cNvPr id="265" name="Group 73"/>
              <p:cNvGrpSpPr/>
              <p:nvPr/>
            </p:nvGrpSpPr>
            <p:grpSpPr bwMode="auto">
              <a:xfrm rot="19564284">
                <a:off x="6846597" y="3576423"/>
                <a:ext cx="870633" cy="76783"/>
                <a:chOff x="914401" y="4446916"/>
                <a:chExt cx="6837873" cy="1729597"/>
              </a:xfrm>
              <a:grpFill/>
            </p:grpSpPr>
            <p:sp>
              <p:nvSpPr>
                <p:cNvPr id="287" name="Freeform 286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266" name="Group 73"/>
              <p:cNvGrpSpPr/>
              <p:nvPr/>
            </p:nvGrpSpPr>
            <p:grpSpPr bwMode="auto">
              <a:xfrm rot="18045335">
                <a:off x="7217827" y="2621468"/>
                <a:ext cx="1642211" cy="130435"/>
                <a:chOff x="914401" y="4446916"/>
                <a:chExt cx="6837873" cy="1729597"/>
              </a:xfrm>
              <a:grpFill/>
            </p:grpSpPr>
            <p:sp>
              <p:nvSpPr>
                <p:cNvPr id="285" name="Freeform 284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267" name="Group 73"/>
              <p:cNvGrpSpPr/>
              <p:nvPr/>
            </p:nvGrpSpPr>
            <p:grpSpPr bwMode="auto">
              <a:xfrm rot="1197415">
                <a:off x="6886223" y="3225851"/>
                <a:ext cx="777719" cy="67789"/>
                <a:chOff x="914401" y="4446916"/>
                <a:chExt cx="6837873" cy="1729597"/>
              </a:xfrm>
              <a:grpFill/>
            </p:grpSpPr>
            <p:sp>
              <p:nvSpPr>
                <p:cNvPr id="283" name="Freeform 282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268" name="Group 73"/>
              <p:cNvGrpSpPr/>
              <p:nvPr/>
            </p:nvGrpSpPr>
            <p:grpSpPr bwMode="auto">
              <a:xfrm rot="16788346" flipV="1">
                <a:off x="6696342" y="4086837"/>
                <a:ext cx="1630405" cy="173081"/>
                <a:chOff x="914401" y="4446916"/>
                <a:chExt cx="6837873" cy="1729597"/>
              </a:xfrm>
              <a:grpFill/>
            </p:grpSpPr>
            <p:sp>
              <p:nvSpPr>
                <p:cNvPr id="281" name="Freeform 280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82" name="Freeform 281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269" name="Group 73"/>
              <p:cNvGrpSpPr/>
              <p:nvPr/>
            </p:nvGrpSpPr>
            <p:grpSpPr bwMode="auto">
              <a:xfrm rot="16200000">
                <a:off x="6966956" y="2648550"/>
                <a:ext cx="1357309" cy="108335"/>
                <a:chOff x="914401" y="4446916"/>
                <a:chExt cx="6837873" cy="1729597"/>
              </a:xfrm>
              <a:grpFill/>
            </p:grpSpPr>
            <p:sp>
              <p:nvSpPr>
                <p:cNvPr id="279" name="Freeform 278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80" name="Freeform 279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270" name="Group 73"/>
              <p:cNvGrpSpPr/>
              <p:nvPr/>
            </p:nvGrpSpPr>
            <p:grpSpPr bwMode="auto">
              <a:xfrm rot="19375937">
                <a:off x="7545256" y="3045166"/>
                <a:ext cx="996381" cy="70081"/>
                <a:chOff x="914401" y="4446916"/>
                <a:chExt cx="6837873" cy="1729597"/>
              </a:xfrm>
              <a:grpFill/>
            </p:grpSpPr>
            <p:sp>
              <p:nvSpPr>
                <p:cNvPr id="277" name="Freeform 276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271" name="Group 73"/>
              <p:cNvGrpSpPr/>
              <p:nvPr/>
            </p:nvGrpSpPr>
            <p:grpSpPr bwMode="auto">
              <a:xfrm rot="3808600">
                <a:off x="6501318" y="2634862"/>
                <a:ext cx="1540926" cy="130323"/>
                <a:chOff x="914401" y="4446916"/>
                <a:chExt cx="6837873" cy="1729597"/>
              </a:xfrm>
              <a:grpFill/>
            </p:grpSpPr>
            <p:sp>
              <p:nvSpPr>
                <p:cNvPr id="275" name="Freeform 274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  <p:grpSp>
            <p:nvGrpSpPr>
              <p:cNvPr id="272" name="Group 73"/>
              <p:cNvGrpSpPr/>
              <p:nvPr/>
            </p:nvGrpSpPr>
            <p:grpSpPr bwMode="auto">
              <a:xfrm rot="21328574">
                <a:off x="7675838" y="3386652"/>
                <a:ext cx="313597" cy="84482"/>
                <a:chOff x="914401" y="4446916"/>
                <a:chExt cx="6837873" cy="1729597"/>
              </a:xfrm>
              <a:grpFill/>
            </p:grpSpPr>
            <p:sp>
              <p:nvSpPr>
                <p:cNvPr id="273" name="Freeform 272"/>
                <p:cNvSpPr/>
                <p:nvPr/>
              </p:nvSpPr>
              <p:spPr bwMode="auto">
                <a:xfrm>
                  <a:off x="914401" y="4467045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  <p:sp>
              <p:nvSpPr>
                <p:cNvPr id="274" name="Freeform 273"/>
                <p:cNvSpPr/>
                <p:nvPr/>
              </p:nvSpPr>
              <p:spPr bwMode="auto">
                <a:xfrm flipV="1">
                  <a:off x="4327587" y="4446916"/>
                  <a:ext cx="3424687" cy="1709468"/>
                </a:xfrm>
                <a:custGeom>
                  <a:avLst/>
                  <a:gdLst>
                    <a:gd name="connsiteX0" fmla="*/ 0 w 3424687"/>
                    <a:gd name="connsiteY0" fmla="*/ 846826 h 1709468"/>
                    <a:gd name="connsiteX1" fmla="*/ 569344 w 3424687"/>
                    <a:gd name="connsiteY1" fmla="*/ 1438 h 1709468"/>
                    <a:gd name="connsiteX2" fmla="*/ 1138687 w 3424687"/>
                    <a:gd name="connsiteY2" fmla="*/ 855453 h 1709468"/>
                    <a:gd name="connsiteX3" fmla="*/ 1708030 w 3424687"/>
                    <a:gd name="connsiteY3" fmla="*/ 1709468 h 1709468"/>
                    <a:gd name="connsiteX4" fmla="*/ 2286000 w 3424687"/>
                    <a:gd name="connsiteY4" fmla="*/ 855453 h 1709468"/>
                    <a:gd name="connsiteX5" fmla="*/ 2855344 w 3424687"/>
                    <a:gd name="connsiteY5" fmla="*/ 1438 h 1709468"/>
                    <a:gd name="connsiteX6" fmla="*/ 3424687 w 3424687"/>
                    <a:gd name="connsiteY6" fmla="*/ 846826 h 170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4687" h="1709468">
                      <a:moveTo>
                        <a:pt x="0" y="846826"/>
                      </a:moveTo>
                      <a:cubicBezTo>
                        <a:pt x="189781" y="423413"/>
                        <a:pt x="379563" y="0"/>
                        <a:pt x="569344" y="1438"/>
                      </a:cubicBezTo>
                      <a:cubicBezTo>
                        <a:pt x="759125" y="2876"/>
                        <a:pt x="1138687" y="855453"/>
                        <a:pt x="1138687" y="855453"/>
                      </a:cubicBezTo>
                      <a:cubicBezTo>
                        <a:pt x="1328468" y="1140125"/>
                        <a:pt x="1516811" y="1709468"/>
                        <a:pt x="1708030" y="1709468"/>
                      </a:cubicBezTo>
                      <a:cubicBezTo>
                        <a:pt x="1899249" y="1709468"/>
                        <a:pt x="2094781" y="1140125"/>
                        <a:pt x="2286000" y="855453"/>
                      </a:cubicBezTo>
                      <a:cubicBezTo>
                        <a:pt x="2477219" y="570781"/>
                        <a:pt x="2665563" y="2876"/>
                        <a:pt x="2855344" y="1438"/>
                      </a:cubicBezTo>
                      <a:cubicBezTo>
                        <a:pt x="3045125" y="0"/>
                        <a:pt x="3265098" y="595222"/>
                        <a:pt x="3424687" y="846826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FE740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de-DE">
                    <a:cs typeface="+mn-cs"/>
                  </a:endParaRPr>
                </a:p>
              </p:txBody>
            </p:sp>
          </p:grpSp>
        </p:grpSp>
      </p:grpSp>
      <p:grpSp>
        <p:nvGrpSpPr>
          <p:cNvPr id="524" name="Group 523"/>
          <p:cNvGrpSpPr/>
          <p:nvPr/>
        </p:nvGrpSpPr>
        <p:grpSpPr>
          <a:xfrm>
            <a:off x="90562" y="1089269"/>
            <a:ext cx="2898804" cy="4999044"/>
            <a:chOff x="90562" y="826708"/>
            <a:chExt cx="2898804" cy="5261605"/>
          </a:xfrm>
        </p:grpSpPr>
        <p:grpSp>
          <p:nvGrpSpPr>
            <p:cNvPr id="525" name="Group 524"/>
            <p:cNvGrpSpPr/>
            <p:nvPr/>
          </p:nvGrpSpPr>
          <p:grpSpPr>
            <a:xfrm>
              <a:off x="90562" y="826708"/>
              <a:ext cx="2898804" cy="5261605"/>
              <a:chOff x="103188" y="750508"/>
              <a:chExt cx="2898804" cy="5261605"/>
            </a:xfrm>
          </p:grpSpPr>
          <p:grpSp>
            <p:nvGrpSpPr>
              <p:cNvPr id="534" name="Group 533"/>
              <p:cNvGrpSpPr/>
              <p:nvPr/>
            </p:nvGrpSpPr>
            <p:grpSpPr>
              <a:xfrm>
                <a:off x="103188" y="1475127"/>
                <a:ext cx="2898804" cy="4536986"/>
                <a:chOff x="103188" y="1690777"/>
                <a:chExt cx="2898804" cy="4536986"/>
              </a:xfrm>
            </p:grpSpPr>
            <p:sp>
              <p:nvSpPr>
                <p:cNvPr id="536" name="AutoShape 3"/>
                <p:cNvSpPr>
                  <a:spLocks noChangeArrowheads="1"/>
                </p:cNvSpPr>
                <p:nvPr/>
              </p:nvSpPr>
              <p:spPr bwMode="auto">
                <a:xfrm>
                  <a:off x="103188" y="1690777"/>
                  <a:ext cx="2898804" cy="4536986"/>
                </a:xfrm>
                <a:prstGeom prst="roundRect">
                  <a:avLst>
                    <a:gd name="adj" fmla="val 6389"/>
                  </a:avLst>
                </a:prstGeom>
                <a:solidFill>
                  <a:srgbClr val="85D6FF"/>
                </a:solidFill>
                <a:ln w="571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37" name="Straight Connector 536"/>
                <p:cNvCxnSpPr/>
                <p:nvPr/>
              </p:nvCxnSpPr>
              <p:spPr bwMode="auto">
                <a:xfrm>
                  <a:off x="163102" y="3092444"/>
                  <a:ext cx="1871830" cy="158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7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8" name="Straight Connector 537"/>
                <p:cNvCxnSpPr/>
                <p:nvPr/>
              </p:nvCxnSpPr>
              <p:spPr bwMode="auto">
                <a:xfrm>
                  <a:off x="1239973" y="5583877"/>
                  <a:ext cx="1606744" cy="1466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9" name="Straight Connector 538"/>
                <p:cNvCxnSpPr/>
                <p:nvPr/>
              </p:nvCxnSpPr>
              <p:spPr bwMode="auto">
                <a:xfrm>
                  <a:off x="163102" y="3463380"/>
                  <a:ext cx="1871830" cy="158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BF00B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0" name="Straight Connector 539"/>
                <p:cNvCxnSpPr/>
                <p:nvPr/>
              </p:nvCxnSpPr>
              <p:spPr bwMode="auto">
                <a:xfrm>
                  <a:off x="163102" y="3687667"/>
                  <a:ext cx="1871830" cy="158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1" name="Straight Connector 540"/>
                <p:cNvCxnSpPr/>
                <p:nvPr/>
              </p:nvCxnSpPr>
              <p:spPr bwMode="auto">
                <a:xfrm>
                  <a:off x="1239973" y="5031787"/>
                  <a:ext cx="1606744" cy="1466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FB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35" name="TextBox 534"/>
              <p:cNvSpPr txBox="1"/>
              <p:nvPr/>
            </p:nvSpPr>
            <p:spPr>
              <a:xfrm>
                <a:off x="103518" y="750508"/>
                <a:ext cx="2889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 smtClean="0">
                    <a:solidFill>
                      <a:srgbClr val="C00000"/>
                    </a:solidFill>
                  </a:rPr>
                  <a:t>Rate equations</a:t>
                </a:r>
                <a:endParaRPr lang="de-DE" sz="2400" u="sng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26" name="Group 525"/>
            <p:cNvGrpSpPr/>
            <p:nvPr/>
          </p:nvGrpSpPr>
          <p:grpSpPr>
            <a:xfrm>
              <a:off x="392814" y="2957434"/>
              <a:ext cx="2398147" cy="2467155"/>
              <a:chOff x="405440" y="3096884"/>
              <a:chExt cx="2398147" cy="2467155"/>
            </a:xfrm>
          </p:grpSpPr>
          <p:grpSp>
            <p:nvGrpSpPr>
              <p:cNvPr id="527" name="Group 664"/>
              <p:cNvGrpSpPr>
                <a:grpSpLocks/>
              </p:cNvGrpSpPr>
              <p:nvPr/>
            </p:nvGrpSpPr>
            <p:grpSpPr bwMode="auto">
              <a:xfrm flipH="1">
                <a:off x="515677" y="3360887"/>
                <a:ext cx="93046" cy="95533"/>
                <a:chOff x="4593290" y="2593065"/>
                <a:chExt cx="1331414" cy="1331344"/>
              </a:xfrm>
            </p:grpSpPr>
            <p:sp>
              <p:nvSpPr>
                <p:cNvPr id="532" name="Oval 641"/>
                <p:cNvSpPr>
                  <a:spLocks noChangeArrowheads="1"/>
                </p:cNvSpPr>
                <p:nvPr/>
              </p:nvSpPr>
              <p:spPr bwMode="auto">
                <a:xfrm>
                  <a:off x="4593290" y="2593065"/>
                  <a:ext cx="1331414" cy="1331344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cxnSp>
              <p:nvCxnSpPr>
                <p:cNvPr id="533" name="Straight Connector 663"/>
                <p:cNvCxnSpPr>
                  <a:cxnSpLocks noChangeShapeType="1"/>
                </p:cNvCxnSpPr>
                <p:nvPr/>
              </p:nvCxnSpPr>
              <p:spPr bwMode="auto">
                <a:xfrm>
                  <a:off x="4995863" y="3252789"/>
                  <a:ext cx="535781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528" name="Straight Arrow Connector 527"/>
              <p:cNvCxnSpPr>
                <a:stCxn id="532" idx="3"/>
              </p:cNvCxnSpPr>
              <p:nvPr/>
            </p:nvCxnSpPr>
            <p:spPr bwMode="auto">
              <a:xfrm rot="16200000" flipH="1">
                <a:off x="897329" y="3140197"/>
                <a:ext cx="1604026" cy="220849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29" name="Straight Arrow Connector 528"/>
              <p:cNvCxnSpPr/>
              <p:nvPr/>
            </p:nvCxnSpPr>
            <p:spPr bwMode="auto">
              <a:xfrm rot="16200000" flipH="1">
                <a:off x="-21566" y="4067355"/>
                <a:ext cx="2104846" cy="88852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0" name="Straight Arrow Connector 529"/>
              <p:cNvCxnSpPr>
                <a:stCxn id="532" idx="1"/>
              </p:cNvCxnSpPr>
              <p:nvPr/>
            </p:nvCxnSpPr>
            <p:spPr bwMode="auto">
              <a:xfrm rot="5400000" flipH="1" flipV="1">
                <a:off x="620064" y="3071916"/>
                <a:ext cx="277994" cy="32792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1" name="Straight Arrow Connector 530"/>
              <p:cNvCxnSpPr/>
              <p:nvPr/>
            </p:nvCxnSpPr>
            <p:spPr bwMode="auto">
              <a:xfrm rot="5400000">
                <a:off x="353681" y="3502325"/>
                <a:ext cx="232914" cy="12939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542" name="Group 541"/>
          <p:cNvGrpSpPr/>
          <p:nvPr/>
        </p:nvGrpSpPr>
        <p:grpSpPr>
          <a:xfrm>
            <a:off x="99739" y="6126461"/>
            <a:ext cx="8888686" cy="510881"/>
            <a:chOff x="1290024" y="6050261"/>
            <a:chExt cx="9708516" cy="510881"/>
          </a:xfrm>
        </p:grpSpPr>
        <p:grpSp>
          <p:nvGrpSpPr>
            <p:cNvPr id="543" name="Group 542"/>
            <p:cNvGrpSpPr/>
            <p:nvPr/>
          </p:nvGrpSpPr>
          <p:grpSpPr>
            <a:xfrm>
              <a:off x="2299939" y="6068358"/>
              <a:ext cx="8698601" cy="492784"/>
              <a:chOff x="2299939" y="6068358"/>
              <a:chExt cx="8698601" cy="492784"/>
            </a:xfrm>
          </p:grpSpPr>
          <p:grpSp>
            <p:nvGrpSpPr>
              <p:cNvPr id="549" name="Group 548"/>
              <p:cNvGrpSpPr/>
              <p:nvPr/>
            </p:nvGrpSpPr>
            <p:grpSpPr>
              <a:xfrm>
                <a:off x="2299939" y="6068358"/>
                <a:ext cx="8698601" cy="492784"/>
                <a:chOff x="3533753" y="5817980"/>
                <a:chExt cx="8698601" cy="492784"/>
              </a:xfrm>
              <a:solidFill>
                <a:srgbClr val="009900"/>
              </a:solidFill>
            </p:grpSpPr>
            <p:sp>
              <p:nvSpPr>
                <p:cNvPr id="551" name="Isosceles Triangle 550"/>
                <p:cNvSpPr/>
                <p:nvPr/>
              </p:nvSpPr>
              <p:spPr>
                <a:xfrm rot="5400000">
                  <a:off x="11538055" y="5616464"/>
                  <a:ext cx="492784" cy="89581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en-US" dirty="0" smtClean="0"/>
                </a:p>
              </p:txBody>
            </p:sp>
            <p:sp>
              <p:nvSpPr>
                <p:cNvPr id="552" name="Isosceles Triangle 551"/>
                <p:cNvSpPr/>
                <p:nvPr/>
              </p:nvSpPr>
              <p:spPr>
                <a:xfrm rot="16200000" flipH="1">
                  <a:off x="7291298" y="2171531"/>
                  <a:ext cx="288675" cy="780376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en-US" dirty="0" smtClean="0"/>
                </a:p>
              </p:txBody>
            </p:sp>
          </p:grpSp>
          <p:sp>
            <p:nvSpPr>
              <p:cNvPr id="550" name="TextBox 549"/>
              <p:cNvSpPr txBox="1"/>
              <p:nvPr/>
            </p:nvSpPr>
            <p:spPr>
              <a:xfrm>
                <a:off x="8373681" y="6147426"/>
                <a:ext cx="2091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Accuracy</a:t>
                </a:r>
                <a:endParaRPr lang="de-DE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4" name="Group 543"/>
            <p:cNvGrpSpPr/>
            <p:nvPr/>
          </p:nvGrpSpPr>
          <p:grpSpPr>
            <a:xfrm flipH="1" flipV="1">
              <a:off x="1290024" y="6050261"/>
              <a:ext cx="8698601" cy="492784"/>
              <a:chOff x="2299939" y="6068358"/>
              <a:chExt cx="8698601" cy="492784"/>
            </a:xfrm>
            <a:solidFill>
              <a:srgbClr val="C00000"/>
            </a:solidFill>
          </p:grpSpPr>
          <p:grpSp>
            <p:nvGrpSpPr>
              <p:cNvPr id="545" name="Group 544"/>
              <p:cNvGrpSpPr/>
              <p:nvPr/>
            </p:nvGrpSpPr>
            <p:grpSpPr>
              <a:xfrm>
                <a:off x="2299939" y="6068358"/>
                <a:ext cx="8698601" cy="492784"/>
                <a:chOff x="3533753" y="5817980"/>
                <a:chExt cx="8698601" cy="492784"/>
              </a:xfrm>
              <a:grpFill/>
            </p:grpSpPr>
            <p:sp>
              <p:nvSpPr>
                <p:cNvPr id="547" name="Isosceles Triangle 546"/>
                <p:cNvSpPr/>
                <p:nvPr/>
              </p:nvSpPr>
              <p:spPr>
                <a:xfrm rot="5400000">
                  <a:off x="11538055" y="5616464"/>
                  <a:ext cx="492784" cy="89581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en-US" dirty="0" smtClean="0"/>
                </a:p>
              </p:txBody>
            </p:sp>
            <p:sp>
              <p:nvSpPr>
                <p:cNvPr id="548" name="Isosceles Triangle 547"/>
                <p:cNvSpPr/>
                <p:nvPr/>
              </p:nvSpPr>
              <p:spPr>
                <a:xfrm rot="16200000" flipH="1">
                  <a:off x="7291298" y="2171531"/>
                  <a:ext cx="288675" cy="780376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en-US" dirty="0" smtClean="0"/>
                </a:p>
              </p:txBody>
            </p:sp>
          </p:grpSp>
          <p:sp>
            <p:nvSpPr>
              <p:cNvPr id="546" name="TextBox 545"/>
              <p:cNvSpPr txBox="1"/>
              <p:nvPr/>
            </p:nvSpPr>
            <p:spPr>
              <a:xfrm flipV="1">
                <a:off x="8373681" y="6176001"/>
                <a:ext cx="2091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Efficiency</a:t>
                </a:r>
                <a:endParaRPr lang="de-DE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09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>
          <a:xfrm>
            <a:off x="1603585" y="262335"/>
            <a:ext cx="5685917" cy="749731"/>
          </a:xfrm>
        </p:spPr>
        <p:txBody>
          <a:bodyPr/>
          <a:lstStyle/>
          <a:p>
            <a:r>
              <a:rPr lang="en-US" sz="2400" dirty="0"/>
              <a:t>Deliverable D1.1: </a:t>
            </a:r>
            <a:r>
              <a:rPr lang="en-US" sz="2400" dirty="0" smtClean="0"/>
              <a:t>Scattering mechanisms</a:t>
            </a:r>
            <a:endParaRPr lang="it-IT" sz="24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452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35390" y="1258472"/>
            <a:ext cx="4850766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altLang="de-DE" sz="2000" dirty="0" smtClean="0"/>
              <a:t>Relevant scattering mechanisms in QCLs are evaluated in a self-consistent manner</a:t>
            </a:r>
            <a:endParaRPr lang="en-US" altLang="de-DE" sz="20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4175" y="1882284"/>
            <a:ext cx="3709602" cy="4715366"/>
            <a:chOff x="384405" y="1691784"/>
            <a:chExt cx="3709322" cy="4715366"/>
          </a:xfrm>
        </p:grpSpPr>
        <p:grpSp>
          <p:nvGrpSpPr>
            <p:cNvPr id="8" name="Group 162"/>
            <p:cNvGrpSpPr>
              <a:grpSpLocks/>
            </p:cNvGrpSpPr>
            <p:nvPr/>
          </p:nvGrpSpPr>
          <p:grpSpPr bwMode="auto">
            <a:xfrm>
              <a:off x="384405" y="3705225"/>
              <a:ext cx="2024064" cy="2701925"/>
              <a:chOff x="1533525" y="3810000"/>
              <a:chExt cx="2024064" cy="270192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1589089" y="3821112"/>
                <a:ext cx="1916112" cy="2690813"/>
              </a:xfrm>
              <a:prstGeom prst="roundRect">
                <a:avLst>
                  <a:gd name="adj" fmla="val 8551"/>
                </a:avLst>
              </a:prstGeom>
              <a:solidFill>
                <a:srgbClr val="85D6FF"/>
              </a:solidFill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905001" y="4614863"/>
                <a:ext cx="1295400" cy="1376362"/>
                <a:chOff x="528" y="2463"/>
                <a:chExt cx="816" cy="867"/>
              </a:xfrm>
            </p:grpSpPr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528" y="2463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528" y="2740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08" y="2740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rgbClr val="7030A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2554289" y="4462462"/>
                <a:ext cx="0" cy="1665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1663701" y="6002337"/>
                <a:ext cx="17399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549526" y="4359275"/>
                <a:ext cx="2905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E</a:t>
                </a:r>
                <a:endParaRPr lang="de-DE" altLang="de-DE"/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3213101" y="5970587"/>
                <a:ext cx="2286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k</a:t>
                </a:r>
                <a:endParaRPr lang="de-DE" altLang="de-DE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1533525" y="3810000"/>
                <a:ext cx="2024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800" u="sng">
                    <a:solidFill>
                      <a:srgbClr val="FF9900"/>
                    </a:solidFill>
                  </a:rPr>
                  <a:t>Acoustic phonons</a:t>
                </a:r>
              </a:p>
            </p:txBody>
          </p:sp>
        </p:grpSp>
        <p:sp>
          <p:nvSpPr>
            <p:cNvPr id="9" name="Line 20"/>
            <p:cNvSpPr>
              <a:spLocks noChangeShapeType="1"/>
            </p:cNvSpPr>
            <p:nvPr/>
          </p:nvSpPr>
          <p:spPr bwMode="auto">
            <a:xfrm flipH="1">
              <a:off x="2352672" y="1691784"/>
              <a:ext cx="1741055" cy="20039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249524" y="1077913"/>
            <a:ext cx="3789701" cy="2708275"/>
            <a:chOff x="5249524" y="887414"/>
            <a:chExt cx="3789701" cy="2708275"/>
          </a:xfrm>
        </p:grpSpPr>
        <p:grpSp>
          <p:nvGrpSpPr>
            <p:cNvPr id="21" name="Group 94"/>
            <p:cNvGrpSpPr>
              <a:grpSpLocks/>
            </p:cNvGrpSpPr>
            <p:nvPr/>
          </p:nvGrpSpPr>
          <p:grpSpPr bwMode="auto">
            <a:xfrm>
              <a:off x="7046913" y="887414"/>
              <a:ext cx="1992312" cy="2708275"/>
              <a:chOff x="5684838" y="3802064"/>
              <a:chExt cx="1992312" cy="2708275"/>
            </a:xfrm>
          </p:grpSpPr>
          <p:sp>
            <p:nvSpPr>
              <p:cNvPr id="23" name="AutoShape 60"/>
              <p:cNvSpPr>
                <a:spLocks noChangeArrowheads="1"/>
              </p:cNvSpPr>
              <p:nvPr/>
            </p:nvSpPr>
            <p:spPr bwMode="auto">
              <a:xfrm>
                <a:off x="5738813" y="3819525"/>
                <a:ext cx="1909762" cy="2690814"/>
              </a:xfrm>
              <a:prstGeom prst="roundRect">
                <a:avLst>
                  <a:gd name="adj" fmla="val 8551"/>
                </a:avLst>
              </a:prstGeom>
              <a:solidFill>
                <a:srgbClr val="85D6FF"/>
              </a:solidFill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" name="Text Box 61"/>
              <p:cNvSpPr txBox="1">
                <a:spLocks noChangeArrowheads="1"/>
              </p:cNvSpPr>
              <p:nvPr/>
            </p:nvSpPr>
            <p:spPr bwMode="auto">
              <a:xfrm>
                <a:off x="5684838" y="3802064"/>
                <a:ext cx="1992312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800" u="sng">
                    <a:solidFill>
                      <a:srgbClr val="7030A0"/>
                    </a:solidFill>
                  </a:rPr>
                  <a:t>Electron-electron</a:t>
                </a:r>
              </a:p>
            </p:txBody>
          </p:sp>
          <p:grpSp>
            <p:nvGrpSpPr>
              <p:cNvPr id="25" name="Group 62"/>
              <p:cNvGrpSpPr>
                <a:grpSpLocks/>
              </p:cNvGrpSpPr>
              <p:nvPr/>
            </p:nvGrpSpPr>
            <p:grpSpPr bwMode="auto">
              <a:xfrm>
                <a:off x="6091238" y="4483101"/>
                <a:ext cx="1306512" cy="1508125"/>
                <a:chOff x="4509" y="2380"/>
                <a:chExt cx="823" cy="950"/>
              </a:xfrm>
            </p:grpSpPr>
            <p:sp>
              <p:nvSpPr>
                <p:cNvPr id="31" name="Freeform 63"/>
                <p:cNvSpPr>
                  <a:spLocks/>
                </p:cNvSpPr>
                <p:nvPr/>
              </p:nvSpPr>
              <p:spPr bwMode="auto">
                <a:xfrm>
                  <a:off x="4513" y="2503"/>
                  <a:ext cx="816" cy="242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61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64"/>
                <p:cNvSpPr>
                  <a:spLocks/>
                </p:cNvSpPr>
                <p:nvPr/>
              </p:nvSpPr>
              <p:spPr bwMode="auto">
                <a:xfrm>
                  <a:off x="4513" y="2740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Freeform 65"/>
                <p:cNvSpPr>
                  <a:spLocks/>
                </p:cNvSpPr>
                <p:nvPr/>
              </p:nvSpPr>
              <p:spPr bwMode="auto">
                <a:xfrm>
                  <a:off x="4516" y="2380"/>
                  <a:ext cx="816" cy="242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61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Freeform 66"/>
                <p:cNvSpPr>
                  <a:spLocks/>
                </p:cNvSpPr>
                <p:nvPr/>
              </p:nvSpPr>
              <p:spPr bwMode="auto">
                <a:xfrm>
                  <a:off x="4509" y="2526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5146" y="2865"/>
                  <a:ext cx="39" cy="16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5021" y="2564"/>
                  <a:ext cx="66" cy="157"/>
                </a:xfrm>
                <a:prstGeom prst="line">
                  <a:avLst/>
                </a:prstGeom>
                <a:noFill/>
                <a:ln w="28575">
                  <a:solidFill>
                    <a:srgbClr val="7030A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" name="Group 69"/>
              <p:cNvGrpSpPr>
                <a:grpSpLocks/>
              </p:cNvGrpSpPr>
              <p:nvPr/>
            </p:nvGrpSpPr>
            <p:grpSpPr bwMode="auto">
              <a:xfrm>
                <a:off x="5853113" y="4357689"/>
                <a:ext cx="1778000" cy="1947863"/>
                <a:chOff x="346" y="2290"/>
                <a:chExt cx="1120" cy="1227"/>
              </a:xfrm>
            </p:grpSpPr>
            <p:sp>
              <p:nvSpPr>
                <p:cNvPr id="27" name="Line 70"/>
                <p:cNvSpPr>
                  <a:spLocks noChangeShapeType="1"/>
                </p:cNvSpPr>
                <p:nvPr/>
              </p:nvSpPr>
              <p:spPr bwMode="auto">
                <a:xfrm>
                  <a:off x="907" y="2355"/>
                  <a:ext cx="0" cy="104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lg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Line 71"/>
                <p:cNvSpPr>
                  <a:spLocks noChangeShapeType="1"/>
                </p:cNvSpPr>
                <p:nvPr/>
              </p:nvSpPr>
              <p:spPr bwMode="auto">
                <a:xfrm>
                  <a:off x="346" y="3325"/>
                  <a:ext cx="10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904" y="2290"/>
                  <a:ext cx="18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de-DE"/>
                    <a:t>E</a:t>
                  </a:r>
                  <a:endParaRPr lang="de-DE" altLang="de-DE"/>
                </a:p>
              </p:txBody>
            </p:sp>
            <p:sp>
              <p:nvSpPr>
                <p:cNvPr id="3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22" y="3305"/>
                  <a:ext cx="14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de-DE"/>
                    <a:t>k</a:t>
                  </a:r>
                  <a:endParaRPr lang="de-DE" altLang="de-DE"/>
                </a:p>
              </p:txBody>
            </p:sp>
          </p:grpSp>
        </p:grpSp>
        <p:sp>
          <p:nvSpPr>
            <p:cNvPr id="22" name="Line 74"/>
            <p:cNvSpPr>
              <a:spLocks noChangeShapeType="1"/>
            </p:cNvSpPr>
            <p:nvPr/>
          </p:nvSpPr>
          <p:spPr bwMode="auto">
            <a:xfrm>
              <a:off x="5249524" y="1677041"/>
              <a:ext cx="1846601" cy="542283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6200" y="1089025"/>
            <a:ext cx="3719512" cy="2726770"/>
            <a:chOff x="76559" y="898525"/>
            <a:chExt cx="3719081" cy="2726770"/>
          </a:xfrm>
        </p:grpSpPr>
        <p:sp>
          <p:nvSpPr>
            <p:cNvPr id="38" name="Line 57"/>
            <p:cNvSpPr>
              <a:spLocks noChangeShapeType="1"/>
            </p:cNvSpPr>
            <p:nvPr/>
          </p:nvSpPr>
          <p:spPr bwMode="auto">
            <a:xfrm flipH="1">
              <a:off x="2067054" y="1700693"/>
              <a:ext cx="1728586" cy="518632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de-DE">
                <a:ln>
                  <a:solidFill>
                    <a:srgbClr val="C00000"/>
                  </a:solidFill>
                </a:ln>
                <a:cs typeface="+mn-cs"/>
              </a:endParaRPr>
            </a:p>
          </p:txBody>
        </p:sp>
        <p:grpSp>
          <p:nvGrpSpPr>
            <p:cNvPr id="39" name="Group 222"/>
            <p:cNvGrpSpPr>
              <a:grpSpLocks/>
            </p:cNvGrpSpPr>
            <p:nvPr/>
          </p:nvGrpSpPr>
          <p:grpSpPr bwMode="auto">
            <a:xfrm>
              <a:off x="76559" y="898525"/>
              <a:ext cx="2114305" cy="2726770"/>
              <a:chOff x="76559" y="898525"/>
              <a:chExt cx="2114305" cy="2726770"/>
            </a:xfrm>
          </p:grpSpPr>
          <p:sp>
            <p:nvSpPr>
              <p:cNvPr id="40" name="AutoShape 23"/>
              <p:cNvSpPr>
                <a:spLocks noChangeArrowheads="1"/>
              </p:cNvSpPr>
              <p:nvPr/>
            </p:nvSpPr>
            <p:spPr bwMode="auto">
              <a:xfrm>
                <a:off x="142875" y="909637"/>
                <a:ext cx="1924050" cy="2690813"/>
              </a:xfrm>
              <a:prstGeom prst="roundRect">
                <a:avLst>
                  <a:gd name="adj" fmla="val 8551"/>
                </a:avLst>
              </a:prstGeom>
              <a:solidFill>
                <a:srgbClr val="85D6FF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" name="Text Box 24"/>
              <p:cNvSpPr txBox="1">
                <a:spLocks noChangeArrowheads="1"/>
              </p:cNvSpPr>
              <p:nvPr/>
            </p:nvSpPr>
            <p:spPr bwMode="auto">
              <a:xfrm>
                <a:off x="85726" y="898525"/>
                <a:ext cx="20288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800" u="sng">
                    <a:solidFill>
                      <a:srgbClr val="CC0000"/>
                    </a:solidFill>
                  </a:rPr>
                  <a:t>Optical phonons</a:t>
                </a:r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477838" y="2060575"/>
                <a:ext cx="1422400" cy="236537"/>
              </a:xfrm>
              <a:custGeom>
                <a:avLst/>
                <a:gdLst>
                  <a:gd name="T0" fmla="*/ 0 w 1134"/>
                  <a:gd name="T1" fmla="*/ 0 h 953"/>
                  <a:gd name="T2" fmla="*/ 540612 w 1134"/>
                  <a:gd name="T3" fmla="*/ 36982 h 953"/>
                  <a:gd name="T4" fmla="*/ 1123872 w 1134"/>
                  <a:gd name="T5" fmla="*/ 0 h 953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953"/>
                  <a:gd name="T11" fmla="*/ 1134 w 1134"/>
                  <a:gd name="T12" fmla="*/ 953 h 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953">
                    <a:moveTo>
                      <a:pt x="0" y="0"/>
                    </a:moveTo>
                    <a:cubicBezTo>
                      <a:pt x="178" y="476"/>
                      <a:pt x="356" y="953"/>
                      <a:pt x="545" y="953"/>
                    </a:cubicBezTo>
                    <a:cubicBezTo>
                      <a:pt x="734" y="953"/>
                      <a:pt x="934" y="476"/>
                      <a:pt x="1134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477838" y="1732352"/>
                <a:ext cx="1422400" cy="236537"/>
              </a:xfrm>
              <a:custGeom>
                <a:avLst/>
                <a:gdLst>
                  <a:gd name="T0" fmla="*/ 0 w 1134"/>
                  <a:gd name="T1" fmla="*/ 0 h 953"/>
                  <a:gd name="T2" fmla="*/ 540612 w 1134"/>
                  <a:gd name="T3" fmla="*/ 36982 h 953"/>
                  <a:gd name="T4" fmla="*/ 1123872 w 1134"/>
                  <a:gd name="T5" fmla="*/ 0 h 953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953"/>
                  <a:gd name="T11" fmla="*/ 1134 w 1134"/>
                  <a:gd name="T12" fmla="*/ 953 h 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953">
                    <a:moveTo>
                      <a:pt x="0" y="0"/>
                    </a:moveTo>
                    <a:cubicBezTo>
                      <a:pt x="178" y="476"/>
                      <a:pt x="356" y="953"/>
                      <a:pt x="545" y="953"/>
                    </a:cubicBezTo>
                    <a:cubicBezTo>
                      <a:pt x="734" y="953"/>
                      <a:pt x="934" y="476"/>
                      <a:pt x="1134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 flipH="1" flipV="1">
                <a:off x="1688206" y="1818785"/>
                <a:ext cx="168988" cy="284181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5" name="Group 84"/>
              <p:cNvGrpSpPr>
                <a:grpSpLocks/>
              </p:cNvGrpSpPr>
              <p:nvPr/>
            </p:nvGrpSpPr>
            <p:grpSpPr bwMode="auto">
              <a:xfrm>
                <a:off x="1499812" y="1508625"/>
                <a:ext cx="243214" cy="318091"/>
                <a:chOff x="5894148" y="5168634"/>
                <a:chExt cx="196807" cy="318091"/>
              </a:xfrm>
            </p:grpSpPr>
            <p:grpSp>
              <p:nvGrpSpPr>
                <p:cNvPr id="66" name="Group 30"/>
                <p:cNvGrpSpPr>
                  <a:grpSpLocks/>
                </p:cNvGrpSpPr>
                <p:nvPr/>
              </p:nvGrpSpPr>
              <p:grpSpPr bwMode="auto">
                <a:xfrm rot="-6000813">
                  <a:off x="5935647" y="5331416"/>
                  <a:ext cx="179120" cy="131497"/>
                  <a:chOff x="3489" y="2272"/>
                  <a:chExt cx="1632" cy="454"/>
                </a:xfrm>
              </p:grpSpPr>
              <p:sp>
                <p:nvSpPr>
                  <p:cNvPr id="70" name="Freeform 31"/>
                  <p:cNvSpPr>
                    <a:spLocks/>
                  </p:cNvSpPr>
                  <p:nvPr/>
                </p:nvSpPr>
                <p:spPr bwMode="auto">
                  <a:xfrm>
                    <a:off x="3489" y="2499"/>
                    <a:ext cx="816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" name="Freeform 32"/>
                  <p:cNvSpPr>
                    <a:spLocks/>
                  </p:cNvSpPr>
                  <p:nvPr/>
                </p:nvSpPr>
                <p:spPr bwMode="auto">
                  <a:xfrm flipV="1">
                    <a:off x="4305" y="2272"/>
                    <a:ext cx="816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7" name="Group 33"/>
                <p:cNvGrpSpPr>
                  <a:grpSpLocks/>
                </p:cNvGrpSpPr>
                <p:nvPr/>
              </p:nvGrpSpPr>
              <p:grpSpPr bwMode="auto">
                <a:xfrm rot="-6000813">
                  <a:off x="5868394" y="5194388"/>
                  <a:ext cx="177246" cy="125738"/>
                  <a:chOff x="3418" y="2283"/>
                  <a:chExt cx="1610" cy="434"/>
                </a:xfrm>
              </p:grpSpPr>
              <p:sp>
                <p:nvSpPr>
                  <p:cNvPr id="68" name="Freeform 34"/>
                  <p:cNvSpPr>
                    <a:spLocks/>
                  </p:cNvSpPr>
                  <p:nvPr/>
                </p:nvSpPr>
                <p:spPr bwMode="auto">
                  <a:xfrm>
                    <a:off x="3418" y="2490"/>
                    <a:ext cx="815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6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" name="Freeform 35"/>
                  <p:cNvSpPr>
                    <a:spLocks/>
                  </p:cNvSpPr>
                  <p:nvPr/>
                </p:nvSpPr>
                <p:spPr bwMode="auto">
                  <a:xfrm flipV="1">
                    <a:off x="4212" y="2283"/>
                    <a:ext cx="816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6" name="Line 53"/>
              <p:cNvSpPr>
                <a:spLocks noChangeShapeType="1"/>
              </p:cNvSpPr>
              <p:nvPr/>
            </p:nvSpPr>
            <p:spPr bwMode="auto">
              <a:xfrm>
                <a:off x="1190626" y="1594987"/>
                <a:ext cx="0" cy="820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Line 54"/>
              <p:cNvSpPr>
                <a:spLocks noChangeShapeType="1"/>
              </p:cNvSpPr>
              <p:nvPr/>
            </p:nvSpPr>
            <p:spPr bwMode="auto">
              <a:xfrm>
                <a:off x="300038" y="2310980"/>
                <a:ext cx="17399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1194491" y="1488029"/>
                <a:ext cx="290513" cy="33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E</a:t>
                </a:r>
                <a:endParaRPr lang="de-DE" altLang="de-DE"/>
              </a:p>
            </p:txBody>
          </p:sp>
          <p:sp>
            <p:nvSpPr>
              <p:cNvPr id="49" name="Text Box 56"/>
              <p:cNvSpPr txBox="1">
                <a:spLocks noChangeArrowheads="1"/>
              </p:cNvSpPr>
              <p:nvPr/>
            </p:nvSpPr>
            <p:spPr bwMode="auto">
              <a:xfrm>
                <a:off x="1849438" y="2285896"/>
                <a:ext cx="228600" cy="33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k</a:t>
                </a:r>
                <a:endParaRPr lang="de-DE" altLang="de-DE"/>
              </a:p>
            </p:txBody>
          </p:sp>
          <p:sp>
            <p:nvSpPr>
              <p:cNvPr id="50" name="TextBox 75"/>
              <p:cNvSpPr txBox="1">
                <a:spLocks noChangeArrowheads="1"/>
              </p:cNvSpPr>
              <p:nvPr/>
            </p:nvSpPr>
            <p:spPr bwMode="auto">
              <a:xfrm>
                <a:off x="76559" y="1235075"/>
                <a:ext cx="18189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en-US" spc="-100" dirty="0">
                    <a:solidFill>
                      <a:srgbClr val="C00000"/>
                    </a:solidFill>
                    <a:cs typeface="+mn-cs"/>
                  </a:rPr>
                  <a:t>Phonon emission</a:t>
                </a:r>
                <a:endParaRPr lang="de-DE" spc="-100" dirty="0">
                  <a:solidFill>
                    <a:srgbClr val="C00000"/>
                  </a:solidFill>
                  <a:cs typeface="+mn-cs"/>
                </a:endParaRPr>
              </a:p>
            </p:txBody>
          </p:sp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473076" y="3019425"/>
                <a:ext cx="1422400" cy="238125"/>
              </a:xfrm>
              <a:custGeom>
                <a:avLst/>
                <a:gdLst>
                  <a:gd name="T0" fmla="*/ 0 w 1134"/>
                  <a:gd name="T1" fmla="*/ 0 h 953"/>
                  <a:gd name="T2" fmla="*/ 540612 w 1134"/>
                  <a:gd name="T3" fmla="*/ 37480 h 953"/>
                  <a:gd name="T4" fmla="*/ 1123872 w 1134"/>
                  <a:gd name="T5" fmla="*/ 0 h 953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953"/>
                  <a:gd name="T11" fmla="*/ 1134 w 1134"/>
                  <a:gd name="T12" fmla="*/ 953 h 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953">
                    <a:moveTo>
                      <a:pt x="0" y="0"/>
                    </a:moveTo>
                    <a:cubicBezTo>
                      <a:pt x="178" y="476"/>
                      <a:pt x="356" y="953"/>
                      <a:pt x="545" y="953"/>
                    </a:cubicBezTo>
                    <a:cubicBezTo>
                      <a:pt x="734" y="953"/>
                      <a:pt x="934" y="476"/>
                      <a:pt x="1134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Freeform 39"/>
              <p:cNvSpPr>
                <a:spLocks/>
              </p:cNvSpPr>
              <p:nvPr/>
            </p:nvSpPr>
            <p:spPr bwMode="auto">
              <a:xfrm>
                <a:off x="473076" y="2691202"/>
                <a:ext cx="1422400" cy="238125"/>
              </a:xfrm>
              <a:custGeom>
                <a:avLst/>
                <a:gdLst>
                  <a:gd name="T0" fmla="*/ 0 w 1134"/>
                  <a:gd name="T1" fmla="*/ 0 h 953"/>
                  <a:gd name="T2" fmla="*/ 540612 w 1134"/>
                  <a:gd name="T3" fmla="*/ 37480 h 953"/>
                  <a:gd name="T4" fmla="*/ 1123872 w 1134"/>
                  <a:gd name="T5" fmla="*/ 0 h 953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953"/>
                  <a:gd name="T11" fmla="*/ 1134 w 1134"/>
                  <a:gd name="T12" fmla="*/ 953 h 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953">
                    <a:moveTo>
                      <a:pt x="0" y="0"/>
                    </a:moveTo>
                    <a:cubicBezTo>
                      <a:pt x="178" y="476"/>
                      <a:pt x="356" y="953"/>
                      <a:pt x="545" y="953"/>
                    </a:cubicBezTo>
                    <a:cubicBezTo>
                      <a:pt x="734" y="953"/>
                      <a:pt x="934" y="476"/>
                      <a:pt x="1134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 flipV="1">
                <a:off x="1658939" y="2688027"/>
                <a:ext cx="236538" cy="426234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4" name="Group 40"/>
              <p:cNvGrpSpPr>
                <a:grpSpLocks/>
              </p:cNvGrpSpPr>
              <p:nvPr/>
            </p:nvGrpSpPr>
            <p:grpSpPr bwMode="auto">
              <a:xfrm rot="-4095653">
                <a:off x="1386115" y="3254209"/>
                <a:ext cx="428180" cy="147638"/>
                <a:chOff x="2450" y="2192"/>
                <a:chExt cx="3266" cy="454"/>
              </a:xfrm>
            </p:grpSpPr>
            <p:grpSp>
              <p:nvGrpSpPr>
                <p:cNvPr id="60" name="Group 41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1632" cy="454"/>
                  <a:chOff x="3489" y="2272"/>
                  <a:chExt cx="1632" cy="454"/>
                </a:xfrm>
              </p:grpSpPr>
              <p:sp>
                <p:nvSpPr>
                  <p:cNvPr id="64" name="Freeform 42"/>
                  <p:cNvSpPr>
                    <a:spLocks/>
                  </p:cNvSpPr>
                  <p:nvPr/>
                </p:nvSpPr>
                <p:spPr bwMode="auto">
                  <a:xfrm>
                    <a:off x="3489" y="2499"/>
                    <a:ext cx="816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Freeform 43"/>
                  <p:cNvSpPr>
                    <a:spLocks/>
                  </p:cNvSpPr>
                  <p:nvPr/>
                </p:nvSpPr>
                <p:spPr bwMode="auto">
                  <a:xfrm flipV="1">
                    <a:off x="4305" y="2272"/>
                    <a:ext cx="816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1" name="Group 44"/>
                <p:cNvGrpSpPr>
                  <a:grpSpLocks/>
                </p:cNvGrpSpPr>
                <p:nvPr/>
              </p:nvGrpSpPr>
              <p:grpSpPr bwMode="auto">
                <a:xfrm>
                  <a:off x="4084" y="2192"/>
                  <a:ext cx="1632" cy="454"/>
                  <a:chOff x="3489" y="2272"/>
                  <a:chExt cx="1632" cy="454"/>
                </a:xfrm>
              </p:grpSpPr>
              <p:sp>
                <p:nvSpPr>
                  <p:cNvPr id="62" name="Freeform 45"/>
                  <p:cNvSpPr>
                    <a:spLocks/>
                  </p:cNvSpPr>
                  <p:nvPr/>
                </p:nvSpPr>
                <p:spPr bwMode="auto">
                  <a:xfrm>
                    <a:off x="3489" y="2499"/>
                    <a:ext cx="816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Freeform 46"/>
                  <p:cNvSpPr>
                    <a:spLocks/>
                  </p:cNvSpPr>
                  <p:nvPr/>
                </p:nvSpPr>
                <p:spPr bwMode="auto">
                  <a:xfrm flipV="1">
                    <a:off x="4305" y="2272"/>
                    <a:ext cx="816" cy="227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54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55" name="Line 49"/>
              <p:cNvSpPr>
                <a:spLocks noChangeShapeType="1"/>
              </p:cNvSpPr>
              <p:nvPr/>
            </p:nvSpPr>
            <p:spPr bwMode="auto">
              <a:xfrm>
                <a:off x="295276" y="3271417"/>
                <a:ext cx="17399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1189729" y="2448466"/>
                <a:ext cx="290513" cy="33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E</a:t>
                </a:r>
                <a:endParaRPr lang="de-DE" altLang="de-DE"/>
              </a:p>
            </p:txBody>
          </p:sp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1844676" y="3246333"/>
                <a:ext cx="228600" cy="33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k</a:t>
                </a:r>
                <a:endParaRPr lang="de-DE" altLang="de-DE"/>
              </a:p>
            </p:txBody>
          </p:sp>
          <p:sp>
            <p:nvSpPr>
              <p:cNvPr id="58" name="TextBox 74"/>
              <p:cNvSpPr txBox="1">
                <a:spLocks noChangeArrowheads="1"/>
              </p:cNvSpPr>
              <p:nvPr/>
            </p:nvSpPr>
            <p:spPr bwMode="auto">
              <a:xfrm>
                <a:off x="92432" y="3255963"/>
                <a:ext cx="20984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pc="-100" dirty="0">
                    <a:solidFill>
                      <a:srgbClr val="C00000"/>
                    </a:solidFill>
                    <a:cs typeface="+mn-cs"/>
                  </a:rPr>
                  <a:t>Phonon </a:t>
                </a:r>
                <a:r>
                  <a:rPr lang="en-US" spc="-100" dirty="0" smtClean="0">
                    <a:solidFill>
                      <a:srgbClr val="C00000"/>
                    </a:solidFill>
                    <a:cs typeface="+mn-cs"/>
                  </a:rPr>
                  <a:t>abs.</a:t>
                </a:r>
                <a:endParaRPr lang="de-DE" spc="-100" dirty="0">
                  <a:solidFill>
                    <a:srgbClr val="C00000"/>
                  </a:solidFill>
                  <a:cs typeface="+mn-cs"/>
                </a:endParaRPr>
              </a:p>
            </p:txBody>
          </p:sp>
          <p:sp>
            <p:nvSpPr>
              <p:cNvPr id="59" name="Line 53"/>
              <p:cNvSpPr>
                <a:spLocks noChangeShapeType="1"/>
              </p:cNvSpPr>
              <p:nvPr/>
            </p:nvSpPr>
            <p:spPr bwMode="auto">
              <a:xfrm>
                <a:off x="1188648" y="2555754"/>
                <a:ext cx="0" cy="820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2305050" y="1863767"/>
            <a:ext cx="2300288" cy="4857708"/>
            <a:chOff x="2304312" y="1672318"/>
            <a:chExt cx="2300286" cy="4858657"/>
          </a:xfrm>
        </p:grpSpPr>
        <p:grpSp>
          <p:nvGrpSpPr>
            <p:cNvPr id="73" name="Group 204"/>
            <p:cNvGrpSpPr>
              <a:grpSpLocks/>
            </p:cNvGrpSpPr>
            <p:nvPr/>
          </p:nvGrpSpPr>
          <p:grpSpPr bwMode="auto">
            <a:xfrm>
              <a:off x="2304312" y="3829050"/>
              <a:ext cx="2300286" cy="2701925"/>
              <a:chOff x="3395664" y="3829050"/>
              <a:chExt cx="2300286" cy="2701925"/>
            </a:xfrm>
          </p:grpSpPr>
          <p:sp>
            <p:nvSpPr>
              <p:cNvPr id="75" name="AutoShape 9"/>
              <p:cNvSpPr>
                <a:spLocks noChangeArrowheads="1"/>
              </p:cNvSpPr>
              <p:nvPr/>
            </p:nvSpPr>
            <p:spPr bwMode="auto">
              <a:xfrm>
                <a:off x="3589339" y="3840162"/>
                <a:ext cx="1916112" cy="2690813"/>
              </a:xfrm>
              <a:prstGeom prst="roundRect">
                <a:avLst>
                  <a:gd name="adj" fmla="val 8551"/>
                </a:avLst>
              </a:prstGeom>
              <a:solidFill>
                <a:srgbClr val="85D6FF"/>
              </a:solidFill>
              <a:ln w="38100">
                <a:solidFill>
                  <a:srgbClr val="F8F2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grpSp>
            <p:nvGrpSpPr>
              <p:cNvPr id="76" name="Group 11"/>
              <p:cNvGrpSpPr>
                <a:grpSpLocks/>
              </p:cNvGrpSpPr>
              <p:nvPr/>
            </p:nvGrpSpPr>
            <p:grpSpPr bwMode="auto">
              <a:xfrm>
                <a:off x="3905251" y="4633915"/>
                <a:ext cx="1295400" cy="1376363"/>
                <a:chOff x="528" y="2463"/>
                <a:chExt cx="816" cy="867"/>
              </a:xfrm>
            </p:grpSpPr>
            <p:sp>
              <p:nvSpPr>
                <p:cNvPr id="83" name="Freeform 12"/>
                <p:cNvSpPr>
                  <a:spLocks/>
                </p:cNvSpPr>
                <p:nvPr/>
              </p:nvSpPr>
              <p:spPr bwMode="auto">
                <a:xfrm>
                  <a:off x="528" y="2463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Freeform 13"/>
                <p:cNvSpPr>
                  <a:spLocks/>
                </p:cNvSpPr>
                <p:nvPr/>
              </p:nvSpPr>
              <p:spPr bwMode="auto">
                <a:xfrm>
                  <a:off x="528" y="2740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08" y="2740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rgbClr val="7030A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7" name="Line 16"/>
              <p:cNvSpPr>
                <a:spLocks noChangeShapeType="1"/>
              </p:cNvSpPr>
              <p:nvPr/>
            </p:nvSpPr>
            <p:spPr bwMode="auto">
              <a:xfrm>
                <a:off x="4554539" y="4481512"/>
                <a:ext cx="0" cy="1665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>
                <a:off x="3663951" y="6021387"/>
                <a:ext cx="17399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4549776" y="4378325"/>
                <a:ext cx="2905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E</a:t>
                </a:r>
                <a:endParaRPr lang="de-DE" altLang="de-DE"/>
              </a:p>
            </p:txBody>
          </p:sp>
          <p:sp>
            <p:nvSpPr>
              <p:cNvPr id="80" name="Text Box 19"/>
              <p:cNvSpPr txBox="1">
                <a:spLocks noChangeArrowheads="1"/>
              </p:cNvSpPr>
              <p:nvPr/>
            </p:nvSpPr>
            <p:spPr bwMode="auto">
              <a:xfrm>
                <a:off x="5213351" y="5989637"/>
                <a:ext cx="2286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k</a:t>
                </a:r>
                <a:endParaRPr lang="de-DE" altLang="de-DE"/>
              </a:p>
            </p:txBody>
          </p:sp>
          <p:sp>
            <p:nvSpPr>
              <p:cNvPr id="81" name="Text Box 10"/>
              <p:cNvSpPr txBox="1">
                <a:spLocks noChangeArrowheads="1"/>
              </p:cNvSpPr>
              <p:nvPr/>
            </p:nvSpPr>
            <p:spPr bwMode="auto">
              <a:xfrm>
                <a:off x="3395664" y="3828522"/>
                <a:ext cx="2300286" cy="369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de-DE" sz="1800" u="sng" spc="-60" dirty="0">
                    <a:solidFill>
                      <a:srgbClr val="F8F200"/>
                    </a:solidFill>
                    <a:cs typeface="+mn-cs"/>
                  </a:rPr>
                  <a:t>Interface roughness</a:t>
                </a:r>
              </a:p>
            </p:txBody>
          </p:sp>
          <p:sp>
            <p:nvSpPr>
              <p:cNvPr id="82" name="Freeform 203"/>
              <p:cNvSpPr>
                <a:spLocks/>
              </p:cNvSpPr>
              <p:nvPr/>
            </p:nvSpPr>
            <p:spPr bwMode="auto">
              <a:xfrm>
                <a:off x="4886325" y="4238624"/>
                <a:ext cx="95250" cy="2200275"/>
              </a:xfrm>
              <a:custGeom>
                <a:avLst/>
                <a:gdLst>
                  <a:gd name="T0" fmla="*/ 43016 w 196850"/>
                  <a:gd name="T1" fmla="*/ 0 h 3562350"/>
                  <a:gd name="T2" fmla="*/ 6145 w 196850"/>
                  <a:gd name="T3" fmla="*/ 241207 h 3562350"/>
                  <a:gd name="T4" fmla="*/ 79887 w 196850"/>
                  <a:gd name="T5" fmla="*/ 352985 h 3562350"/>
                  <a:gd name="T6" fmla="*/ 84496 w 196850"/>
                  <a:gd name="T7" fmla="*/ 458881 h 3562350"/>
                  <a:gd name="T8" fmla="*/ 38407 w 196850"/>
                  <a:gd name="T9" fmla="*/ 500063 h 3562350"/>
                  <a:gd name="T10" fmla="*/ 19972 w 196850"/>
                  <a:gd name="T11" fmla="*/ 588309 h 3562350"/>
                  <a:gd name="T12" fmla="*/ 33798 w 196850"/>
                  <a:gd name="T13" fmla="*/ 670672 h 3562350"/>
                  <a:gd name="T14" fmla="*/ 79887 w 196850"/>
                  <a:gd name="T15" fmla="*/ 800100 h 3562350"/>
                  <a:gd name="T16" fmla="*/ 66060 w 196850"/>
                  <a:gd name="T17" fmla="*/ 917762 h 3562350"/>
                  <a:gd name="T18" fmla="*/ 15363 w 196850"/>
                  <a:gd name="T19" fmla="*/ 1017774 h 3562350"/>
                  <a:gd name="T20" fmla="*/ 61452 w 196850"/>
                  <a:gd name="T21" fmla="*/ 1094254 h 3562350"/>
                  <a:gd name="T22" fmla="*/ 70669 w 196850"/>
                  <a:gd name="T23" fmla="*/ 1217799 h 3562350"/>
                  <a:gd name="T24" fmla="*/ 93714 w 196850"/>
                  <a:gd name="T25" fmla="*/ 1306046 h 3562350"/>
                  <a:gd name="T26" fmla="*/ 79887 w 196850"/>
                  <a:gd name="T27" fmla="*/ 1382526 h 3562350"/>
                  <a:gd name="T28" fmla="*/ 29190 w 196850"/>
                  <a:gd name="T29" fmla="*/ 1435474 h 3562350"/>
                  <a:gd name="T30" fmla="*/ 19972 w 196850"/>
                  <a:gd name="T31" fmla="*/ 1576668 h 3562350"/>
                  <a:gd name="T32" fmla="*/ 70669 w 196850"/>
                  <a:gd name="T33" fmla="*/ 1676680 h 3562350"/>
                  <a:gd name="T34" fmla="*/ 79887 w 196850"/>
                  <a:gd name="T35" fmla="*/ 1806108 h 3562350"/>
                  <a:gd name="T36" fmla="*/ 15363 w 196850"/>
                  <a:gd name="T37" fmla="*/ 1900238 h 3562350"/>
                  <a:gd name="T38" fmla="*/ 79887 w 196850"/>
                  <a:gd name="T39" fmla="*/ 2059081 h 3562350"/>
                  <a:gd name="T40" fmla="*/ 47625 w 196850"/>
                  <a:gd name="T41" fmla="*/ 2200275 h 35623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6850" h="3562350">
                    <a:moveTo>
                      <a:pt x="88900" y="0"/>
                    </a:moveTo>
                    <a:cubicBezTo>
                      <a:pt x="44450" y="147637"/>
                      <a:pt x="0" y="295275"/>
                      <a:pt x="12700" y="390525"/>
                    </a:cubicBezTo>
                    <a:cubicBezTo>
                      <a:pt x="25400" y="485775"/>
                      <a:pt x="138113" y="512763"/>
                      <a:pt x="165100" y="571500"/>
                    </a:cubicBezTo>
                    <a:cubicBezTo>
                      <a:pt x="192087" y="630237"/>
                      <a:pt x="188912" y="703263"/>
                      <a:pt x="174625" y="742950"/>
                    </a:cubicBezTo>
                    <a:cubicBezTo>
                      <a:pt x="160338" y="782637"/>
                      <a:pt x="101600" y="774700"/>
                      <a:pt x="79375" y="809625"/>
                    </a:cubicBezTo>
                    <a:cubicBezTo>
                      <a:pt x="57150" y="844550"/>
                      <a:pt x="42862" y="906463"/>
                      <a:pt x="41275" y="952500"/>
                    </a:cubicBezTo>
                    <a:cubicBezTo>
                      <a:pt x="39688" y="998537"/>
                      <a:pt x="49213" y="1028700"/>
                      <a:pt x="69850" y="1085850"/>
                    </a:cubicBezTo>
                    <a:cubicBezTo>
                      <a:pt x="90487" y="1143000"/>
                      <a:pt x="153988" y="1228725"/>
                      <a:pt x="165100" y="1295400"/>
                    </a:cubicBezTo>
                    <a:cubicBezTo>
                      <a:pt x="176213" y="1362075"/>
                      <a:pt x="158750" y="1427163"/>
                      <a:pt x="136525" y="1485900"/>
                    </a:cubicBezTo>
                    <a:cubicBezTo>
                      <a:pt x="114300" y="1544637"/>
                      <a:pt x="33337" y="1600200"/>
                      <a:pt x="31750" y="1647825"/>
                    </a:cubicBezTo>
                    <a:cubicBezTo>
                      <a:pt x="30163" y="1695450"/>
                      <a:pt x="107950" y="1717675"/>
                      <a:pt x="127000" y="1771650"/>
                    </a:cubicBezTo>
                    <a:cubicBezTo>
                      <a:pt x="146050" y="1825625"/>
                      <a:pt x="134938" y="1914525"/>
                      <a:pt x="146050" y="1971675"/>
                    </a:cubicBezTo>
                    <a:cubicBezTo>
                      <a:pt x="157163" y="2028825"/>
                      <a:pt x="190500" y="2070100"/>
                      <a:pt x="193675" y="2114550"/>
                    </a:cubicBezTo>
                    <a:cubicBezTo>
                      <a:pt x="196850" y="2159000"/>
                      <a:pt x="187325" y="2203450"/>
                      <a:pt x="165100" y="2238375"/>
                    </a:cubicBezTo>
                    <a:cubicBezTo>
                      <a:pt x="142875" y="2273300"/>
                      <a:pt x="80963" y="2271713"/>
                      <a:pt x="60325" y="2324100"/>
                    </a:cubicBezTo>
                    <a:cubicBezTo>
                      <a:pt x="39688" y="2376488"/>
                      <a:pt x="26988" y="2487613"/>
                      <a:pt x="41275" y="2552700"/>
                    </a:cubicBezTo>
                    <a:cubicBezTo>
                      <a:pt x="55562" y="2617787"/>
                      <a:pt x="125413" y="2652713"/>
                      <a:pt x="146050" y="2714625"/>
                    </a:cubicBezTo>
                    <a:cubicBezTo>
                      <a:pt x="166687" y="2776537"/>
                      <a:pt x="184150" y="2863850"/>
                      <a:pt x="165100" y="2924175"/>
                    </a:cubicBezTo>
                    <a:cubicBezTo>
                      <a:pt x="146050" y="2984500"/>
                      <a:pt x="31750" y="3008313"/>
                      <a:pt x="31750" y="3076575"/>
                    </a:cubicBezTo>
                    <a:cubicBezTo>
                      <a:pt x="31750" y="3144837"/>
                      <a:pt x="153988" y="3252788"/>
                      <a:pt x="165100" y="3333750"/>
                    </a:cubicBezTo>
                    <a:cubicBezTo>
                      <a:pt x="176213" y="3414713"/>
                      <a:pt x="137319" y="3488531"/>
                      <a:pt x="98425" y="3562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8F2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H="1">
              <a:off x="3480644" y="1672318"/>
              <a:ext cx="877552" cy="2137682"/>
            </a:xfrm>
            <a:prstGeom prst="line">
              <a:avLst/>
            </a:prstGeom>
            <a:noFill/>
            <a:ln w="57150">
              <a:solidFill>
                <a:srgbClr val="F8F2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4924504" y="1870642"/>
            <a:ext cx="3684507" cy="4727008"/>
            <a:chOff x="4924430" y="1680142"/>
            <a:chExt cx="3683845" cy="4727008"/>
          </a:xfrm>
        </p:grpSpPr>
        <p:grpSp>
          <p:nvGrpSpPr>
            <p:cNvPr id="87" name="Group 221"/>
            <p:cNvGrpSpPr>
              <a:grpSpLocks/>
            </p:cNvGrpSpPr>
            <p:nvPr/>
          </p:nvGrpSpPr>
          <p:grpSpPr bwMode="auto">
            <a:xfrm>
              <a:off x="6584211" y="3705225"/>
              <a:ext cx="2024064" cy="2701925"/>
              <a:chOff x="5743575" y="3705225"/>
              <a:chExt cx="2024064" cy="2701925"/>
            </a:xfrm>
          </p:grpSpPr>
          <p:sp>
            <p:nvSpPr>
              <p:cNvPr id="89" name="AutoShape 9"/>
              <p:cNvSpPr>
                <a:spLocks noChangeArrowheads="1"/>
              </p:cNvSpPr>
              <p:nvPr/>
            </p:nvSpPr>
            <p:spPr bwMode="auto">
              <a:xfrm>
                <a:off x="5799139" y="3716337"/>
                <a:ext cx="1916112" cy="2690813"/>
              </a:xfrm>
              <a:prstGeom prst="roundRect">
                <a:avLst>
                  <a:gd name="adj" fmla="val 8551"/>
                </a:avLst>
              </a:prstGeom>
              <a:solidFill>
                <a:srgbClr val="85D6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grpSp>
            <p:nvGrpSpPr>
              <p:cNvPr id="90" name="Group 11"/>
              <p:cNvGrpSpPr>
                <a:grpSpLocks/>
              </p:cNvGrpSpPr>
              <p:nvPr/>
            </p:nvGrpSpPr>
            <p:grpSpPr bwMode="auto">
              <a:xfrm>
                <a:off x="6115051" y="4510090"/>
                <a:ext cx="1295400" cy="1376363"/>
                <a:chOff x="528" y="2463"/>
                <a:chExt cx="816" cy="867"/>
              </a:xfrm>
            </p:grpSpPr>
            <p:sp>
              <p:nvSpPr>
                <p:cNvPr id="99" name="Freeform 12"/>
                <p:cNvSpPr>
                  <a:spLocks/>
                </p:cNvSpPr>
                <p:nvPr/>
              </p:nvSpPr>
              <p:spPr bwMode="auto">
                <a:xfrm>
                  <a:off x="528" y="2463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0" name="Freeform 13"/>
                <p:cNvSpPr>
                  <a:spLocks/>
                </p:cNvSpPr>
                <p:nvPr/>
              </p:nvSpPr>
              <p:spPr bwMode="auto">
                <a:xfrm>
                  <a:off x="528" y="2740"/>
                  <a:ext cx="816" cy="590"/>
                </a:xfrm>
                <a:custGeom>
                  <a:avLst/>
                  <a:gdLst>
                    <a:gd name="T0" fmla="*/ 0 w 1134"/>
                    <a:gd name="T1" fmla="*/ 0 h 953"/>
                    <a:gd name="T2" fmla="*/ 282 w 1134"/>
                    <a:gd name="T3" fmla="*/ 365 h 953"/>
                    <a:gd name="T4" fmla="*/ 587 w 1134"/>
                    <a:gd name="T5" fmla="*/ 0 h 953"/>
                    <a:gd name="T6" fmla="*/ 0 60000 65536"/>
                    <a:gd name="T7" fmla="*/ 0 60000 65536"/>
                    <a:gd name="T8" fmla="*/ 0 60000 65536"/>
                    <a:gd name="T9" fmla="*/ 0 w 1134"/>
                    <a:gd name="T10" fmla="*/ 0 h 953"/>
                    <a:gd name="T11" fmla="*/ 1134 w 1134"/>
                    <a:gd name="T12" fmla="*/ 953 h 9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4" h="953">
                      <a:moveTo>
                        <a:pt x="0" y="0"/>
                      </a:moveTo>
                      <a:cubicBezTo>
                        <a:pt x="178" y="476"/>
                        <a:pt x="356" y="953"/>
                        <a:pt x="545" y="953"/>
                      </a:cubicBezTo>
                      <a:cubicBezTo>
                        <a:pt x="734" y="953"/>
                        <a:pt x="934" y="476"/>
                        <a:pt x="1134" y="0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08" y="2740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rgbClr val="7030A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" name="Line 16"/>
              <p:cNvSpPr>
                <a:spLocks noChangeShapeType="1"/>
              </p:cNvSpPr>
              <p:nvPr/>
            </p:nvSpPr>
            <p:spPr bwMode="auto">
              <a:xfrm>
                <a:off x="6764339" y="4357687"/>
                <a:ext cx="0" cy="1665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5873751" y="5897562"/>
                <a:ext cx="17399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Text Box 18"/>
              <p:cNvSpPr txBox="1">
                <a:spLocks noChangeArrowheads="1"/>
              </p:cNvSpPr>
              <p:nvPr/>
            </p:nvSpPr>
            <p:spPr bwMode="auto">
              <a:xfrm>
                <a:off x="6759576" y="4254500"/>
                <a:ext cx="2905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E</a:t>
                </a:r>
                <a:endParaRPr lang="de-DE" altLang="de-DE"/>
              </a:p>
            </p:txBody>
          </p:sp>
          <p:sp>
            <p:nvSpPr>
              <p:cNvPr id="94" name="Text Box 19"/>
              <p:cNvSpPr txBox="1">
                <a:spLocks noChangeArrowheads="1"/>
              </p:cNvSpPr>
              <p:nvPr/>
            </p:nvSpPr>
            <p:spPr bwMode="auto">
              <a:xfrm>
                <a:off x="7423151" y="5865812"/>
                <a:ext cx="2286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de-DE"/>
                  <a:t>k</a:t>
                </a:r>
                <a:endParaRPr lang="de-DE" altLang="de-DE"/>
              </a:p>
            </p:txBody>
          </p:sp>
          <p:sp>
            <p:nvSpPr>
              <p:cNvPr id="95" name="Text Box 10"/>
              <p:cNvSpPr txBox="1">
                <a:spLocks noChangeArrowheads="1"/>
              </p:cNvSpPr>
              <p:nvPr/>
            </p:nvSpPr>
            <p:spPr bwMode="auto">
              <a:xfrm>
                <a:off x="5743575" y="3705225"/>
                <a:ext cx="2024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800" u="sng">
                    <a:solidFill>
                      <a:srgbClr val="0000FF"/>
                    </a:solidFill>
                  </a:rPr>
                  <a:t>Impurity</a:t>
                </a:r>
              </a:p>
            </p:txBody>
          </p:sp>
          <p:grpSp>
            <p:nvGrpSpPr>
              <p:cNvPr id="96" name="Group 9"/>
              <p:cNvGrpSpPr>
                <a:grpSpLocks/>
              </p:cNvGrpSpPr>
              <p:nvPr/>
            </p:nvGrpSpPr>
            <p:grpSpPr bwMode="auto">
              <a:xfrm>
                <a:off x="6781800" y="4627145"/>
                <a:ext cx="409575" cy="406817"/>
                <a:chOff x="4243200" y="2385191"/>
                <a:chExt cx="2803586" cy="2803586"/>
              </a:xfrm>
            </p:grpSpPr>
            <p:sp>
              <p:nvSpPr>
                <p:cNvPr id="97" name="Oval 5"/>
                <p:cNvSpPr>
                  <a:spLocks noChangeArrowheads="1"/>
                </p:cNvSpPr>
                <p:nvPr/>
              </p:nvSpPr>
              <p:spPr bwMode="auto">
                <a:xfrm>
                  <a:off x="4243200" y="2385191"/>
                  <a:ext cx="2803586" cy="2803586"/>
                </a:xfrm>
                <a:prstGeom prst="ellipse">
                  <a:avLst/>
                </a:prstGeom>
                <a:solidFill>
                  <a:srgbClr val="009900">
                    <a:alpha val="49803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98" name="Freeform 216"/>
                <p:cNvSpPr>
                  <a:spLocks/>
                </p:cNvSpPr>
                <p:nvPr/>
              </p:nvSpPr>
              <p:spPr bwMode="auto">
                <a:xfrm>
                  <a:off x="4464089" y="2474526"/>
                  <a:ext cx="866562" cy="1089121"/>
                </a:xfrm>
                <a:custGeom>
                  <a:avLst/>
                  <a:gdLst>
                    <a:gd name="T0" fmla="*/ 866562 w 866955"/>
                    <a:gd name="T1" fmla="*/ 264377 h 1089804"/>
                    <a:gd name="T2" fmla="*/ 435437 w 866955"/>
                    <a:gd name="T3" fmla="*/ 583354 h 1089804"/>
                    <a:gd name="T4" fmla="*/ 64669 w 866955"/>
                    <a:gd name="T5" fmla="*/ 997163 h 1089804"/>
                    <a:gd name="T6" fmla="*/ 47423 w 866955"/>
                    <a:gd name="T7" fmla="*/ 1005784 h 1089804"/>
                    <a:gd name="T8" fmla="*/ 280231 w 866955"/>
                    <a:gd name="T9" fmla="*/ 497144 h 1089804"/>
                    <a:gd name="T10" fmla="*/ 702734 w 866955"/>
                    <a:gd name="T11" fmla="*/ 74715 h 1089804"/>
                    <a:gd name="T12" fmla="*/ 737224 w 866955"/>
                    <a:gd name="T13" fmla="*/ 48852 h 10898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6955" h="1089804">
                      <a:moveTo>
                        <a:pt x="866955" y="264543"/>
                      </a:moveTo>
                      <a:cubicBezTo>
                        <a:pt x="718149" y="363027"/>
                        <a:pt x="569344" y="461512"/>
                        <a:pt x="435634" y="583720"/>
                      </a:cubicBezTo>
                      <a:cubicBezTo>
                        <a:pt x="301924" y="705928"/>
                        <a:pt x="129396" y="927339"/>
                        <a:pt x="64698" y="997788"/>
                      </a:cubicBezTo>
                      <a:cubicBezTo>
                        <a:pt x="0" y="1068237"/>
                        <a:pt x="11502" y="1089804"/>
                        <a:pt x="47445" y="1006415"/>
                      </a:cubicBezTo>
                      <a:cubicBezTo>
                        <a:pt x="83388" y="923026"/>
                        <a:pt x="171090" y="652731"/>
                        <a:pt x="280358" y="497456"/>
                      </a:cubicBezTo>
                      <a:cubicBezTo>
                        <a:pt x="389626" y="342181"/>
                        <a:pt x="626853" y="149524"/>
                        <a:pt x="703053" y="74762"/>
                      </a:cubicBezTo>
                      <a:cubicBezTo>
                        <a:pt x="779253" y="0"/>
                        <a:pt x="713117" y="48883"/>
                        <a:pt x="737558" y="48883"/>
                      </a:cubicBezTo>
                    </a:path>
                  </a:pathLst>
                </a:custGeom>
                <a:solidFill>
                  <a:srgbClr val="B9FF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88" name="Line 74"/>
            <p:cNvSpPr>
              <a:spLocks noChangeShapeType="1"/>
            </p:cNvSpPr>
            <p:nvPr/>
          </p:nvSpPr>
          <p:spPr bwMode="auto">
            <a:xfrm>
              <a:off x="4924430" y="1680142"/>
              <a:ext cx="1819269" cy="198698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3" name="AutoShape 2"/>
          <p:cNvSpPr>
            <a:spLocks noChangeArrowheads="1"/>
          </p:cNvSpPr>
          <p:nvPr/>
        </p:nvSpPr>
        <p:spPr bwMode="auto">
          <a:xfrm>
            <a:off x="2098244" y="1211203"/>
            <a:ext cx="4887912" cy="1536700"/>
          </a:xfrm>
          <a:prstGeom prst="roundRect">
            <a:avLst>
              <a:gd name="adj" fmla="val 0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4404145" y="1863766"/>
            <a:ext cx="2299869" cy="4862472"/>
            <a:chOff x="4403448" y="1672282"/>
            <a:chExt cx="2300286" cy="4863613"/>
          </a:xfrm>
        </p:grpSpPr>
        <p:sp>
          <p:nvSpPr>
            <p:cNvPr id="107" name="Line 74"/>
            <p:cNvSpPr>
              <a:spLocks noChangeShapeType="1"/>
            </p:cNvSpPr>
            <p:nvPr/>
          </p:nvSpPr>
          <p:spPr bwMode="auto">
            <a:xfrm>
              <a:off x="4599576" y="1672282"/>
              <a:ext cx="940854" cy="213771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9"/>
            <p:cNvGrpSpPr>
              <a:grpSpLocks/>
            </p:cNvGrpSpPr>
            <p:nvPr/>
          </p:nvGrpSpPr>
          <p:grpSpPr bwMode="auto">
            <a:xfrm>
              <a:off x="4403448" y="3833970"/>
              <a:ext cx="2300286" cy="2701925"/>
              <a:chOff x="4403448" y="3833970"/>
              <a:chExt cx="2300286" cy="2701925"/>
            </a:xfrm>
          </p:grpSpPr>
          <p:grpSp>
            <p:nvGrpSpPr>
              <p:cNvPr id="109" name="Group 6"/>
              <p:cNvGrpSpPr>
                <a:grpSpLocks/>
              </p:cNvGrpSpPr>
              <p:nvPr/>
            </p:nvGrpSpPr>
            <p:grpSpPr bwMode="auto">
              <a:xfrm>
                <a:off x="4582375" y="3845082"/>
                <a:ext cx="1916112" cy="2690813"/>
                <a:chOff x="4582375" y="3845082"/>
                <a:chExt cx="1916112" cy="2690813"/>
              </a:xfrm>
            </p:grpSpPr>
            <p:sp>
              <p:nvSpPr>
                <p:cNvPr id="111" name="AutoShape 9"/>
                <p:cNvSpPr>
                  <a:spLocks noChangeArrowheads="1"/>
                </p:cNvSpPr>
                <p:nvPr/>
              </p:nvSpPr>
              <p:spPr bwMode="auto">
                <a:xfrm>
                  <a:off x="4582375" y="3845082"/>
                  <a:ext cx="1916112" cy="2690813"/>
                </a:xfrm>
                <a:prstGeom prst="roundRect">
                  <a:avLst>
                    <a:gd name="adj" fmla="val 8551"/>
                  </a:avLst>
                </a:prstGeom>
                <a:solidFill>
                  <a:srgbClr val="85D6FF"/>
                </a:solidFill>
                <a:ln w="381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DE" altLang="de-DE"/>
                </a:p>
              </p:txBody>
            </p:sp>
            <p:grpSp>
              <p:nvGrpSpPr>
                <p:cNvPr id="112" name="Group 109"/>
                <p:cNvGrpSpPr>
                  <a:grpSpLocks/>
                </p:cNvGrpSpPr>
                <p:nvPr/>
              </p:nvGrpSpPr>
              <p:grpSpPr bwMode="auto">
                <a:xfrm>
                  <a:off x="4903293" y="4626324"/>
                  <a:ext cx="1295400" cy="1376363"/>
                  <a:chOff x="528" y="2463"/>
                  <a:chExt cx="816" cy="867"/>
                </a:xfrm>
              </p:grpSpPr>
              <p:sp>
                <p:nvSpPr>
                  <p:cNvPr id="124" name="Freeform 110"/>
                  <p:cNvSpPr>
                    <a:spLocks/>
                  </p:cNvSpPr>
                  <p:nvPr/>
                </p:nvSpPr>
                <p:spPr bwMode="auto">
                  <a:xfrm>
                    <a:off x="528" y="2463"/>
                    <a:ext cx="816" cy="590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365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11"/>
                  <p:cNvSpPr>
                    <a:spLocks/>
                  </p:cNvSpPr>
                  <p:nvPr/>
                </p:nvSpPr>
                <p:spPr bwMode="auto">
                  <a:xfrm>
                    <a:off x="528" y="2740"/>
                    <a:ext cx="816" cy="590"/>
                  </a:xfrm>
                  <a:custGeom>
                    <a:avLst/>
                    <a:gdLst>
                      <a:gd name="T0" fmla="*/ 0 w 1134"/>
                      <a:gd name="T1" fmla="*/ 0 h 953"/>
                      <a:gd name="T2" fmla="*/ 282 w 1134"/>
                      <a:gd name="T3" fmla="*/ 365 h 953"/>
                      <a:gd name="T4" fmla="*/ 587 w 1134"/>
                      <a:gd name="T5" fmla="*/ 0 h 953"/>
                      <a:gd name="T6" fmla="*/ 0 60000 65536"/>
                      <a:gd name="T7" fmla="*/ 0 60000 65536"/>
                      <a:gd name="T8" fmla="*/ 0 60000 65536"/>
                      <a:gd name="T9" fmla="*/ 0 w 1134"/>
                      <a:gd name="T10" fmla="*/ 0 h 953"/>
                      <a:gd name="T11" fmla="*/ 1134 w 1134"/>
                      <a:gd name="T12" fmla="*/ 953 h 9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4" h="953">
                        <a:moveTo>
                          <a:pt x="0" y="0"/>
                        </a:moveTo>
                        <a:cubicBezTo>
                          <a:pt x="178" y="476"/>
                          <a:pt x="356" y="953"/>
                          <a:pt x="545" y="953"/>
                        </a:cubicBezTo>
                        <a:cubicBezTo>
                          <a:pt x="734" y="953"/>
                          <a:pt x="934" y="476"/>
                          <a:pt x="1134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8" y="2740"/>
                    <a:ext cx="13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7030A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" name="Line 16"/>
                <p:cNvSpPr>
                  <a:spLocks noChangeShapeType="1"/>
                </p:cNvSpPr>
                <p:nvPr/>
              </p:nvSpPr>
              <p:spPr bwMode="auto">
                <a:xfrm>
                  <a:off x="5552581" y="4473921"/>
                  <a:ext cx="0" cy="166528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lg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4" name="Line 17"/>
                <p:cNvSpPr>
                  <a:spLocks noChangeShapeType="1"/>
                </p:cNvSpPr>
                <p:nvPr/>
              </p:nvSpPr>
              <p:spPr bwMode="auto">
                <a:xfrm>
                  <a:off x="4661993" y="6013796"/>
                  <a:ext cx="17399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47818" y="4370734"/>
                  <a:ext cx="290513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de-DE" sz="1800">
                      <a:latin typeface="Times New Roman" panose="02020603050405020304" pitchFamily="18" charset="0"/>
                    </a:rPr>
                    <a:t>E</a:t>
                  </a:r>
                  <a:endParaRPr lang="de-DE" altLang="de-DE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11393" y="5982046"/>
                  <a:ext cx="228600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de-DE" sz="1800">
                      <a:latin typeface="Times New Roman" panose="02020603050405020304" pitchFamily="18" charset="0"/>
                    </a:rPr>
                    <a:t>k</a:t>
                  </a:r>
                  <a:endParaRPr lang="de-DE" altLang="de-DE" sz="1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7"/>
                <p:cNvGrpSpPr>
                  <a:grpSpLocks/>
                </p:cNvGrpSpPr>
                <p:nvPr/>
              </p:nvGrpSpPr>
              <p:grpSpPr bwMode="auto">
                <a:xfrm>
                  <a:off x="5587855" y="4496370"/>
                  <a:ext cx="298214" cy="931511"/>
                  <a:chOff x="8289925" y="5033121"/>
                  <a:chExt cx="643604" cy="1422245"/>
                </a:xfrm>
              </p:grpSpPr>
              <p:sp>
                <p:nvSpPr>
                  <p:cNvPr id="118" name="Freeform 118"/>
                  <p:cNvSpPr>
                    <a:spLocks/>
                  </p:cNvSpPr>
                  <p:nvPr/>
                </p:nvSpPr>
                <p:spPr bwMode="auto">
                  <a:xfrm>
                    <a:off x="8530305" y="5298559"/>
                    <a:ext cx="161925" cy="838838"/>
                  </a:xfrm>
                  <a:custGeom>
                    <a:avLst/>
                    <a:gdLst>
                      <a:gd name="T0" fmla="*/ 73127 w 196850"/>
                      <a:gd name="T1" fmla="*/ 0 h 3562350"/>
                      <a:gd name="T2" fmla="*/ 10447 w 196850"/>
                      <a:gd name="T3" fmla="*/ 91958 h 3562350"/>
                      <a:gd name="T4" fmla="*/ 135808 w 196850"/>
                      <a:gd name="T5" fmla="*/ 134573 h 3562350"/>
                      <a:gd name="T6" fmla="*/ 143643 w 196850"/>
                      <a:gd name="T7" fmla="*/ 174945 h 3562350"/>
                      <a:gd name="T8" fmla="*/ 65292 w 196850"/>
                      <a:gd name="T9" fmla="*/ 190645 h 3562350"/>
                      <a:gd name="T10" fmla="*/ 33952 w 196850"/>
                      <a:gd name="T11" fmla="*/ 224288 h 3562350"/>
                      <a:gd name="T12" fmla="*/ 57457 w 196850"/>
                      <a:gd name="T13" fmla="*/ 255689 h 3562350"/>
                      <a:gd name="T14" fmla="*/ 135808 w 196850"/>
                      <a:gd name="T15" fmla="*/ 305032 h 3562350"/>
                      <a:gd name="T16" fmla="*/ 112303 w 196850"/>
                      <a:gd name="T17" fmla="*/ 349890 h 3562350"/>
                      <a:gd name="T18" fmla="*/ 26117 w 196850"/>
                      <a:gd name="T19" fmla="*/ 388019 h 3562350"/>
                      <a:gd name="T20" fmla="*/ 104468 w 196850"/>
                      <a:gd name="T21" fmla="*/ 417176 h 3562350"/>
                      <a:gd name="T22" fmla="*/ 120138 w 196850"/>
                      <a:gd name="T23" fmla="*/ 464277 h 3562350"/>
                      <a:gd name="T24" fmla="*/ 159313 w 196850"/>
                      <a:gd name="T25" fmla="*/ 497920 h 3562350"/>
                      <a:gd name="T26" fmla="*/ 135808 w 196850"/>
                      <a:gd name="T27" fmla="*/ 527077 h 3562350"/>
                      <a:gd name="T28" fmla="*/ 49622 w 196850"/>
                      <a:gd name="T29" fmla="*/ 547263 h 3562350"/>
                      <a:gd name="T30" fmla="*/ 33952 w 196850"/>
                      <a:gd name="T31" fmla="*/ 601092 h 3562350"/>
                      <a:gd name="T32" fmla="*/ 120138 w 196850"/>
                      <a:gd name="T33" fmla="*/ 639221 h 3562350"/>
                      <a:gd name="T34" fmla="*/ 135808 w 196850"/>
                      <a:gd name="T35" fmla="*/ 688565 h 3562350"/>
                      <a:gd name="T36" fmla="*/ 26117 w 196850"/>
                      <a:gd name="T37" fmla="*/ 724451 h 3562350"/>
                      <a:gd name="T38" fmla="*/ 135808 w 196850"/>
                      <a:gd name="T39" fmla="*/ 785009 h 3562350"/>
                      <a:gd name="T40" fmla="*/ 80963 w 196850"/>
                      <a:gd name="T41" fmla="*/ 838838 h 356235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96850" h="3562350">
                        <a:moveTo>
                          <a:pt x="88900" y="0"/>
                        </a:moveTo>
                        <a:cubicBezTo>
                          <a:pt x="44450" y="147637"/>
                          <a:pt x="0" y="295275"/>
                          <a:pt x="12700" y="390525"/>
                        </a:cubicBezTo>
                        <a:cubicBezTo>
                          <a:pt x="25400" y="485775"/>
                          <a:pt x="138113" y="512763"/>
                          <a:pt x="165100" y="571500"/>
                        </a:cubicBezTo>
                        <a:cubicBezTo>
                          <a:pt x="192087" y="630237"/>
                          <a:pt x="188912" y="703263"/>
                          <a:pt x="174625" y="742950"/>
                        </a:cubicBezTo>
                        <a:cubicBezTo>
                          <a:pt x="160338" y="782637"/>
                          <a:pt x="101600" y="774700"/>
                          <a:pt x="79375" y="809625"/>
                        </a:cubicBezTo>
                        <a:cubicBezTo>
                          <a:pt x="57150" y="844550"/>
                          <a:pt x="42862" y="906463"/>
                          <a:pt x="41275" y="952500"/>
                        </a:cubicBezTo>
                        <a:cubicBezTo>
                          <a:pt x="39688" y="998537"/>
                          <a:pt x="49213" y="1028700"/>
                          <a:pt x="69850" y="1085850"/>
                        </a:cubicBezTo>
                        <a:cubicBezTo>
                          <a:pt x="90487" y="1143000"/>
                          <a:pt x="153988" y="1228725"/>
                          <a:pt x="165100" y="1295400"/>
                        </a:cubicBezTo>
                        <a:cubicBezTo>
                          <a:pt x="176213" y="1362075"/>
                          <a:pt x="158750" y="1427163"/>
                          <a:pt x="136525" y="1485900"/>
                        </a:cubicBezTo>
                        <a:cubicBezTo>
                          <a:pt x="114300" y="1544637"/>
                          <a:pt x="33337" y="1600200"/>
                          <a:pt x="31750" y="1647825"/>
                        </a:cubicBezTo>
                        <a:cubicBezTo>
                          <a:pt x="30163" y="1695450"/>
                          <a:pt x="107950" y="1717675"/>
                          <a:pt x="127000" y="1771650"/>
                        </a:cubicBezTo>
                        <a:cubicBezTo>
                          <a:pt x="146050" y="1825625"/>
                          <a:pt x="134938" y="1914525"/>
                          <a:pt x="146050" y="1971675"/>
                        </a:cubicBezTo>
                        <a:cubicBezTo>
                          <a:pt x="157163" y="2028825"/>
                          <a:pt x="190500" y="2070100"/>
                          <a:pt x="193675" y="2114550"/>
                        </a:cubicBezTo>
                        <a:cubicBezTo>
                          <a:pt x="196850" y="2159000"/>
                          <a:pt x="187325" y="2203450"/>
                          <a:pt x="165100" y="2238375"/>
                        </a:cubicBezTo>
                        <a:cubicBezTo>
                          <a:pt x="142875" y="2273300"/>
                          <a:pt x="80963" y="2271713"/>
                          <a:pt x="60325" y="2324100"/>
                        </a:cubicBezTo>
                        <a:cubicBezTo>
                          <a:pt x="39688" y="2376488"/>
                          <a:pt x="26988" y="2487613"/>
                          <a:pt x="41275" y="2552700"/>
                        </a:cubicBezTo>
                        <a:cubicBezTo>
                          <a:pt x="55562" y="2617787"/>
                          <a:pt x="125413" y="2652713"/>
                          <a:pt x="146050" y="2714625"/>
                        </a:cubicBezTo>
                        <a:cubicBezTo>
                          <a:pt x="166687" y="2776537"/>
                          <a:pt x="184150" y="2863850"/>
                          <a:pt x="165100" y="2924175"/>
                        </a:cubicBezTo>
                        <a:cubicBezTo>
                          <a:pt x="146050" y="2984500"/>
                          <a:pt x="31750" y="3008313"/>
                          <a:pt x="31750" y="3076575"/>
                        </a:cubicBezTo>
                        <a:cubicBezTo>
                          <a:pt x="31750" y="3144837"/>
                          <a:pt x="153988" y="3252788"/>
                          <a:pt x="165100" y="3333750"/>
                        </a:cubicBezTo>
                        <a:cubicBezTo>
                          <a:pt x="176213" y="3414713"/>
                          <a:pt x="137319" y="3488531"/>
                          <a:pt x="98425" y="356235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119"/>
                  <p:cNvSpPr>
                    <a:spLocks/>
                  </p:cNvSpPr>
                  <p:nvPr/>
                </p:nvSpPr>
                <p:spPr bwMode="auto">
                  <a:xfrm>
                    <a:off x="8289925" y="5322521"/>
                    <a:ext cx="161925" cy="838838"/>
                  </a:xfrm>
                  <a:custGeom>
                    <a:avLst/>
                    <a:gdLst>
                      <a:gd name="T0" fmla="*/ 73127 w 196850"/>
                      <a:gd name="T1" fmla="*/ 0 h 3562350"/>
                      <a:gd name="T2" fmla="*/ 10447 w 196850"/>
                      <a:gd name="T3" fmla="*/ 91958 h 3562350"/>
                      <a:gd name="T4" fmla="*/ 135808 w 196850"/>
                      <a:gd name="T5" fmla="*/ 134573 h 3562350"/>
                      <a:gd name="T6" fmla="*/ 143643 w 196850"/>
                      <a:gd name="T7" fmla="*/ 174945 h 3562350"/>
                      <a:gd name="T8" fmla="*/ 65292 w 196850"/>
                      <a:gd name="T9" fmla="*/ 190645 h 3562350"/>
                      <a:gd name="T10" fmla="*/ 33952 w 196850"/>
                      <a:gd name="T11" fmla="*/ 224288 h 3562350"/>
                      <a:gd name="T12" fmla="*/ 57457 w 196850"/>
                      <a:gd name="T13" fmla="*/ 255689 h 3562350"/>
                      <a:gd name="T14" fmla="*/ 135808 w 196850"/>
                      <a:gd name="T15" fmla="*/ 305032 h 3562350"/>
                      <a:gd name="T16" fmla="*/ 112303 w 196850"/>
                      <a:gd name="T17" fmla="*/ 349890 h 3562350"/>
                      <a:gd name="T18" fmla="*/ 26117 w 196850"/>
                      <a:gd name="T19" fmla="*/ 388019 h 3562350"/>
                      <a:gd name="T20" fmla="*/ 104468 w 196850"/>
                      <a:gd name="T21" fmla="*/ 417176 h 3562350"/>
                      <a:gd name="T22" fmla="*/ 120138 w 196850"/>
                      <a:gd name="T23" fmla="*/ 464277 h 3562350"/>
                      <a:gd name="T24" fmla="*/ 159313 w 196850"/>
                      <a:gd name="T25" fmla="*/ 497920 h 3562350"/>
                      <a:gd name="T26" fmla="*/ 135808 w 196850"/>
                      <a:gd name="T27" fmla="*/ 527077 h 3562350"/>
                      <a:gd name="T28" fmla="*/ 49622 w 196850"/>
                      <a:gd name="T29" fmla="*/ 547263 h 3562350"/>
                      <a:gd name="T30" fmla="*/ 33952 w 196850"/>
                      <a:gd name="T31" fmla="*/ 601092 h 3562350"/>
                      <a:gd name="T32" fmla="*/ 120138 w 196850"/>
                      <a:gd name="T33" fmla="*/ 639221 h 3562350"/>
                      <a:gd name="T34" fmla="*/ 135808 w 196850"/>
                      <a:gd name="T35" fmla="*/ 688565 h 3562350"/>
                      <a:gd name="T36" fmla="*/ 26117 w 196850"/>
                      <a:gd name="T37" fmla="*/ 724451 h 3562350"/>
                      <a:gd name="T38" fmla="*/ 135808 w 196850"/>
                      <a:gd name="T39" fmla="*/ 785009 h 3562350"/>
                      <a:gd name="T40" fmla="*/ 80963 w 196850"/>
                      <a:gd name="T41" fmla="*/ 838838 h 356235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96850" h="3562350">
                        <a:moveTo>
                          <a:pt x="88900" y="0"/>
                        </a:moveTo>
                        <a:cubicBezTo>
                          <a:pt x="44450" y="147637"/>
                          <a:pt x="0" y="295275"/>
                          <a:pt x="12700" y="390525"/>
                        </a:cubicBezTo>
                        <a:cubicBezTo>
                          <a:pt x="25400" y="485775"/>
                          <a:pt x="138113" y="512763"/>
                          <a:pt x="165100" y="571500"/>
                        </a:cubicBezTo>
                        <a:cubicBezTo>
                          <a:pt x="192087" y="630237"/>
                          <a:pt x="188912" y="703263"/>
                          <a:pt x="174625" y="742950"/>
                        </a:cubicBezTo>
                        <a:cubicBezTo>
                          <a:pt x="160338" y="782637"/>
                          <a:pt x="101600" y="774700"/>
                          <a:pt x="79375" y="809625"/>
                        </a:cubicBezTo>
                        <a:cubicBezTo>
                          <a:pt x="57150" y="844550"/>
                          <a:pt x="42862" y="906463"/>
                          <a:pt x="41275" y="952500"/>
                        </a:cubicBezTo>
                        <a:cubicBezTo>
                          <a:pt x="39688" y="998537"/>
                          <a:pt x="49213" y="1028700"/>
                          <a:pt x="69850" y="1085850"/>
                        </a:cubicBezTo>
                        <a:cubicBezTo>
                          <a:pt x="90487" y="1143000"/>
                          <a:pt x="153988" y="1228725"/>
                          <a:pt x="165100" y="1295400"/>
                        </a:cubicBezTo>
                        <a:cubicBezTo>
                          <a:pt x="176213" y="1362075"/>
                          <a:pt x="158750" y="1427163"/>
                          <a:pt x="136525" y="1485900"/>
                        </a:cubicBezTo>
                        <a:cubicBezTo>
                          <a:pt x="114300" y="1544637"/>
                          <a:pt x="33337" y="1600200"/>
                          <a:pt x="31750" y="1647825"/>
                        </a:cubicBezTo>
                        <a:cubicBezTo>
                          <a:pt x="30163" y="1695450"/>
                          <a:pt x="107950" y="1717675"/>
                          <a:pt x="127000" y="1771650"/>
                        </a:cubicBezTo>
                        <a:cubicBezTo>
                          <a:pt x="146050" y="1825625"/>
                          <a:pt x="134938" y="1914525"/>
                          <a:pt x="146050" y="1971675"/>
                        </a:cubicBezTo>
                        <a:cubicBezTo>
                          <a:pt x="157163" y="2028825"/>
                          <a:pt x="190500" y="2070100"/>
                          <a:pt x="193675" y="2114550"/>
                        </a:cubicBezTo>
                        <a:cubicBezTo>
                          <a:pt x="196850" y="2159000"/>
                          <a:pt x="187325" y="2203450"/>
                          <a:pt x="165100" y="2238375"/>
                        </a:cubicBezTo>
                        <a:cubicBezTo>
                          <a:pt x="142875" y="2273300"/>
                          <a:pt x="80963" y="2271713"/>
                          <a:pt x="60325" y="2324100"/>
                        </a:cubicBezTo>
                        <a:cubicBezTo>
                          <a:pt x="39688" y="2376488"/>
                          <a:pt x="26988" y="2487613"/>
                          <a:pt x="41275" y="2552700"/>
                        </a:cubicBezTo>
                        <a:cubicBezTo>
                          <a:pt x="55562" y="2617787"/>
                          <a:pt x="125413" y="2652713"/>
                          <a:pt x="146050" y="2714625"/>
                        </a:cubicBezTo>
                        <a:cubicBezTo>
                          <a:pt x="166687" y="2776537"/>
                          <a:pt x="184150" y="2863850"/>
                          <a:pt x="165100" y="2924175"/>
                        </a:cubicBezTo>
                        <a:cubicBezTo>
                          <a:pt x="146050" y="2984500"/>
                          <a:pt x="31750" y="3008313"/>
                          <a:pt x="31750" y="3076575"/>
                        </a:cubicBezTo>
                        <a:cubicBezTo>
                          <a:pt x="31750" y="3144837"/>
                          <a:pt x="153988" y="3252788"/>
                          <a:pt x="165100" y="3333750"/>
                        </a:cubicBezTo>
                        <a:cubicBezTo>
                          <a:pt x="176213" y="3414713"/>
                          <a:pt x="137319" y="3488531"/>
                          <a:pt x="98425" y="356235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0" name="Freeform 120"/>
                  <p:cNvSpPr>
                    <a:spLocks/>
                  </p:cNvSpPr>
                  <p:nvPr/>
                </p:nvSpPr>
                <p:spPr bwMode="auto">
                  <a:xfrm>
                    <a:off x="8771604" y="5302764"/>
                    <a:ext cx="161925" cy="838838"/>
                  </a:xfrm>
                  <a:custGeom>
                    <a:avLst/>
                    <a:gdLst>
                      <a:gd name="T0" fmla="*/ 73127 w 196850"/>
                      <a:gd name="T1" fmla="*/ 0 h 3562350"/>
                      <a:gd name="T2" fmla="*/ 10447 w 196850"/>
                      <a:gd name="T3" fmla="*/ 91958 h 3562350"/>
                      <a:gd name="T4" fmla="*/ 135808 w 196850"/>
                      <a:gd name="T5" fmla="*/ 134573 h 3562350"/>
                      <a:gd name="T6" fmla="*/ 143643 w 196850"/>
                      <a:gd name="T7" fmla="*/ 174945 h 3562350"/>
                      <a:gd name="T8" fmla="*/ 65292 w 196850"/>
                      <a:gd name="T9" fmla="*/ 190645 h 3562350"/>
                      <a:gd name="T10" fmla="*/ 33952 w 196850"/>
                      <a:gd name="T11" fmla="*/ 224288 h 3562350"/>
                      <a:gd name="T12" fmla="*/ 57457 w 196850"/>
                      <a:gd name="T13" fmla="*/ 255689 h 3562350"/>
                      <a:gd name="T14" fmla="*/ 135808 w 196850"/>
                      <a:gd name="T15" fmla="*/ 305032 h 3562350"/>
                      <a:gd name="T16" fmla="*/ 112303 w 196850"/>
                      <a:gd name="T17" fmla="*/ 349890 h 3562350"/>
                      <a:gd name="T18" fmla="*/ 26117 w 196850"/>
                      <a:gd name="T19" fmla="*/ 388019 h 3562350"/>
                      <a:gd name="T20" fmla="*/ 104468 w 196850"/>
                      <a:gd name="T21" fmla="*/ 417176 h 3562350"/>
                      <a:gd name="T22" fmla="*/ 120138 w 196850"/>
                      <a:gd name="T23" fmla="*/ 464277 h 3562350"/>
                      <a:gd name="T24" fmla="*/ 159313 w 196850"/>
                      <a:gd name="T25" fmla="*/ 497920 h 3562350"/>
                      <a:gd name="T26" fmla="*/ 135808 w 196850"/>
                      <a:gd name="T27" fmla="*/ 527077 h 3562350"/>
                      <a:gd name="T28" fmla="*/ 49622 w 196850"/>
                      <a:gd name="T29" fmla="*/ 547263 h 3562350"/>
                      <a:gd name="T30" fmla="*/ 33952 w 196850"/>
                      <a:gd name="T31" fmla="*/ 601092 h 3562350"/>
                      <a:gd name="T32" fmla="*/ 120138 w 196850"/>
                      <a:gd name="T33" fmla="*/ 639221 h 3562350"/>
                      <a:gd name="T34" fmla="*/ 135808 w 196850"/>
                      <a:gd name="T35" fmla="*/ 688565 h 3562350"/>
                      <a:gd name="T36" fmla="*/ 26117 w 196850"/>
                      <a:gd name="T37" fmla="*/ 724451 h 3562350"/>
                      <a:gd name="T38" fmla="*/ 135808 w 196850"/>
                      <a:gd name="T39" fmla="*/ 785009 h 3562350"/>
                      <a:gd name="T40" fmla="*/ 80963 w 196850"/>
                      <a:gd name="T41" fmla="*/ 838838 h 356235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96850" h="3562350">
                        <a:moveTo>
                          <a:pt x="88900" y="0"/>
                        </a:moveTo>
                        <a:cubicBezTo>
                          <a:pt x="44450" y="147637"/>
                          <a:pt x="0" y="295275"/>
                          <a:pt x="12700" y="390525"/>
                        </a:cubicBezTo>
                        <a:cubicBezTo>
                          <a:pt x="25400" y="485775"/>
                          <a:pt x="138113" y="512763"/>
                          <a:pt x="165100" y="571500"/>
                        </a:cubicBezTo>
                        <a:cubicBezTo>
                          <a:pt x="192087" y="630237"/>
                          <a:pt x="188912" y="703263"/>
                          <a:pt x="174625" y="742950"/>
                        </a:cubicBezTo>
                        <a:cubicBezTo>
                          <a:pt x="160338" y="782637"/>
                          <a:pt x="101600" y="774700"/>
                          <a:pt x="79375" y="809625"/>
                        </a:cubicBezTo>
                        <a:cubicBezTo>
                          <a:pt x="57150" y="844550"/>
                          <a:pt x="42862" y="906463"/>
                          <a:pt x="41275" y="952500"/>
                        </a:cubicBezTo>
                        <a:cubicBezTo>
                          <a:pt x="39688" y="998537"/>
                          <a:pt x="49213" y="1028700"/>
                          <a:pt x="69850" y="1085850"/>
                        </a:cubicBezTo>
                        <a:cubicBezTo>
                          <a:pt x="90487" y="1143000"/>
                          <a:pt x="153988" y="1228725"/>
                          <a:pt x="165100" y="1295400"/>
                        </a:cubicBezTo>
                        <a:cubicBezTo>
                          <a:pt x="176213" y="1362075"/>
                          <a:pt x="158750" y="1427163"/>
                          <a:pt x="136525" y="1485900"/>
                        </a:cubicBezTo>
                        <a:cubicBezTo>
                          <a:pt x="114300" y="1544637"/>
                          <a:pt x="33337" y="1600200"/>
                          <a:pt x="31750" y="1647825"/>
                        </a:cubicBezTo>
                        <a:cubicBezTo>
                          <a:pt x="30163" y="1695450"/>
                          <a:pt x="107950" y="1717675"/>
                          <a:pt x="127000" y="1771650"/>
                        </a:cubicBezTo>
                        <a:cubicBezTo>
                          <a:pt x="146050" y="1825625"/>
                          <a:pt x="134938" y="1914525"/>
                          <a:pt x="146050" y="1971675"/>
                        </a:cubicBezTo>
                        <a:cubicBezTo>
                          <a:pt x="157163" y="2028825"/>
                          <a:pt x="190500" y="2070100"/>
                          <a:pt x="193675" y="2114550"/>
                        </a:cubicBezTo>
                        <a:cubicBezTo>
                          <a:pt x="196850" y="2159000"/>
                          <a:pt x="187325" y="2203450"/>
                          <a:pt x="165100" y="2238375"/>
                        </a:cubicBezTo>
                        <a:cubicBezTo>
                          <a:pt x="142875" y="2273300"/>
                          <a:pt x="80963" y="2271713"/>
                          <a:pt x="60325" y="2324100"/>
                        </a:cubicBezTo>
                        <a:cubicBezTo>
                          <a:pt x="39688" y="2376488"/>
                          <a:pt x="26988" y="2487613"/>
                          <a:pt x="41275" y="2552700"/>
                        </a:cubicBezTo>
                        <a:cubicBezTo>
                          <a:pt x="55562" y="2617787"/>
                          <a:pt x="125413" y="2652713"/>
                          <a:pt x="146050" y="2714625"/>
                        </a:cubicBezTo>
                        <a:cubicBezTo>
                          <a:pt x="166687" y="2776537"/>
                          <a:pt x="184150" y="2863850"/>
                          <a:pt x="165100" y="2924175"/>
                        </a:cubicBezTo>
                        <a:cubicBezTo>
                          <a:pt x="146050" y="2984500"/>
                          <a:pt x="31750" y="3008313"/>
                          <a:pt x="31750" y="3076575"/>
                        </a:cubicBezTo>
                        <a:cubicBezTo>
                          <a:pt x="31750" y="3144837"/>
                          <a:pt x="153988" y="3252788"/>
                          <a:pt x="165100" y="3333750"/>
                        </a:cubicBezTo>
                        <a:cubicBezTo>
                          <a:pt x="176213" y="3414713"/>
                          <a:pt x="137319" y="3488531"/>
                          <a:pt x="98425" y="356235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 bwMode="auto">
                  <a:xfrm>
                    <a:off x="8586788" y="5616528"/>
                    <a:ext cx="161925" cy="838838"/>
                  </a:xfrm>
                  <a:custGeom>
                    <a:avLst/>
                    <a:gdLst>
                      <a:gd name="connsiteX0" fmla="*/ 88900 w 196850"/>
                      <a:gd name="connsiteY0" fmla="*/ 0 h 3562350"/>
                      <a:gd name="connsiteX1" fmla="*/ 12700 w 196850"/>
                      <a:gd name="connsiteY1" fmla="*/ 390525 h 3562350"/>
                      <a:gd name="connsiteX2" fmla="*/ 165100 w 196850"/>
                      <a:gd name="connsiteY2" fmla="*/ 571500 h 3562350"/>
                      <a:gd name="connsiteX3" fmla="*/ 174625 w 196850"/>
                      <a:gd name="connsiteY3" fmla="*/ 742950 h 3562350"/>
                      <a:gd name="connsiteX4" fmla="*/ 79375 w 196850"/>
                      <a:gd name="connsiteY4" fmla="*/ 809625 h 3562350"/>
                      <a:gd name="connsiteX5" fmla="*/ 41275 w 196850"/>
                      <a:gd name="connsiteY5" fmla="*/ 952500 h 3562350"/>
                      <a:gd name="connsiteX6" fmla="*/ 69850 w 196850"/>
                      <a:gd name="connsiteY6" fmla="*/ 1085850 h 3562350"/>
                      <a:gd name="connsiteX7" fmla="*/ 165100 w 196850"/>
                      <a:gd name="connsiteY7" fmla="*/ 1295400 h 3562350"/>
                      <a:gd name="connsiteX8" fmla="*/ 136525 w 196850"/>
                      <a:gd name="connsiteY8" fmla="*/ 1485900 h 3562350"/>
                      <a:gd name="connsiteX9" fmla="*/ 31750 w 196850"/>
                      <a:gd name="connsiteY9" fmla="*/ 1647825 h 3562350"/>
                      <a:gd name="connsiteX10" fmla="*/ 127000 w 196850"/>
                      <a:gd name="connsiteY10" fmla="*/ 1771650 h 3562350"/>
                      <a:gd name="connsiteX11" fmla="*/ 146050 w 196850"/>
                      <a:gd name="connsiteY11" fmla="*/ 1971675 h 3562350"/>
                      <a:gd name="connsiteX12" fmla="*/ 193675 w 196850"/>
                      <a:gd name="connsiteY12" fmla="*/ 2114550 h 3562350"/>
                      <a:gd name="connsiteX13" fmla="*/ 165100 w 196850"/>
                      <a:gd name="connsiteY13" fmla="*/ 2238375 h 3562350"/>
                      <a:gd name="connsiteX14" fmla="*/ 60325 w 196850"/>
                      <a:gd name="connsiteY14" fmla="*/ 2324100 h 3562350"/>
                      <a:gd name="connsiteX15" fmla="*/ 41275 w 196850"/>
                      <a:gd name="connsiteY15" fmla="*/ 2552700 h 3562350"/>
                      <a:gd name="connsiteX16" fmla="*/ 146050 w 196850"/>
                      <a:gd name="connsiteY16" fmla="*/ 2714625 h 3562350"/>
                      <a:gd name="connsiteX17" fmla="*/ 165100 w 196850"/>
                      <a:gd name="connsiteY17" fmla="*/ 2924175 h 3562350"/>
                      <a:gd name="connsiteX18" fmla="*/ 31750 w 196850"/>
                      <a:gd name="connsiteY18" fmla="*/ 3076575 h 3562350"/>
                      <a:gd name="connsiteX19" fmla="*/ 165100 w 196850"/>
                      <a:gd name="connsiteY19" fmla="*/ 3333750 h 3562350"/>
                      <a:gd name="connsiteX20" fmla="*/ 98425 w 196850"/>
                      <a:gd name="connsiteY20" fmla="*/ 3562350 h 3562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6850" h="3562350">
                        <a:moveTo>
                          <a:pt x="88900" y="0"/>
                        </a:moveTo>
                        <a:cubicBezTo>
                          <a:pt x="44450" y="147637"/>
                          <a:pt x="0" y="295275"/>
                          <a:pt x="12700" y="390525"/>
                        </a:cubicBezTo>
                        <a:cubicBezTo>
                          <a:pt x="25400" y="485775"/>
                          <a:pt x="138113" y="512763"/>
                          <a:pt x="165100" y="571500"/>
                        </a:cubicBezTo>
                        <a:cubicBezTo>
                          <a:pt x="192087" y="630237"/>
                          <a:pt x="188912" y="703263"/>
                          <a:pt x="174625" y="742950"/>
                        </a:cubicBezTo>
                        <a:cubicBezTo>
                          <a:pt x="160338" y="782637"/>
                          <a:pt x="101600" y="774700"/>
                          <a:pt x="79375" y="809625"/>
                        </a:cubicBezTo>
                        <a:cubicBezTo>
                          <a:pt x="57150" y="844550"/>
                          <a:pt x="42862" y="906463"/>
                          <a:pt x="41275" y="952500"/>
                        </a:cubicBezTo>
                        <a:cubicBezTo>
                          <a:pt x="39688" y="998537"/>
                          <a:pt x="49213" y="1028700"/>
                          <a:pt x="69850" y="1085850"/>
                        </a:cubicBezTo>
                        <a:cubicBezTo>
                          <a:pt x="90487" y="1143000"/>
                          <a:pt x="153988" y="1228725"/>
                          <a:pt x="165100" y="1295400"/>
                        </a:cubicBezTo>
                        <a:cubicBezTo>
                          <a:pt x="176213" y="1362075"/>
                          <a:pt x="158750" y="1427163"/>
                          <a:pt x="136525" y="1485900"/>
                        </a:cubicBezTo>
                        <a:cubicBezTo>
                          <a:pt x="114300" y="1544637"/>
                          <a:pt x="33337" y="1600200"/>
                          <a:pt x="31750" y="1647825"/>
                        </a:cubicBezTo>
                        <a:cubicBezTo>
                          <a:pt x="30163" y="1695450"/>
                          <a:pt x="107950" y="1717675"/>
                          <a:pt x="127000" y="1771650"/>
                        </a:cubicBezTo>
                        <a:cubicBezTo>
                          <a:pt x="146050" y="1825625"/>
                          <a:pt x="134938" y="1914525"/>
                          <a:pt x="146050" y="1971675"/>
                        </a:cubicBezTo>
                        <a:cubicBezTo>
                          <a:pt x="157163" y="2028825"/>
                          <a:pt x="190500" y="2070100"/>
                          <a:pt x="193675" y="2114550"/>
                        </a:cubicBezTo>
                        <a:cubicBezTo>
                          <a:pt x="196850" y="2159000"/>
                          <a:pt x="187325" y="2203450"/>
                          <a:pt x="165100" y="2238375"/>
                        </a:cubicBezTo>
                        <a:cubicBezTo>
                          <a:pt x="142875" y="2273300"/>
                          <a:pt x="80963" y="2271713"/>
                          <a:pt x="60325" y="2324100"/>
                        </a:cubicBezTo>
                        <a:cubicBezTo>
                          <a:pt x="39688" y="2376488"/>
                          <a:pt x="26988" y="2487613"/>
                          <a:pt x="41275" y="2552700"/>
                        </a:cubicBezTo>
                        <a:cubicBezTo>
                          <a:pt x="55562" y="2617787"/>
                          <a:pt x="125413" y="2652713"/>
                          <a:pt x="146050" y="2714625"/>
                        </a:cubicBezTo>
                        <a:cubicBezTo>
                          <a:pt x="166687" y="2776537"/>
                          <a:pt x="184150" y="2863850"/>
                          <a:pt x="165100" y="2924175"/>
                        </a:cubicBezTo>
                        <a:cubicBezTo>
                          <a:pt x="146050" y="2984500"/>
                          <a:pt x="31750" y="3008313"/>
                          <a:pt x="31750" y="3076575"/>
                        </a:cubicBezTo>
                        <a:cubicBezTo>
                          <a:pt x="31750" y="3144837"/>
                          <a:pt x="153988" y="3252788"/>
                          <a:pt x="165100" y="3333750"/>
                        </a:cubicBezTo>
                        <a:cubicBezTo>
                          <a:pt x="176213" y="3414713"/>
                          <a:pt x="137319" y="3488531"/>
                          <a:pt x="98425" y="356235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txBody>
                  <a:bodyPr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hangingPunct="0">
                      <a:defRPr/>
                    </a:pPr>
                    <a:endParaRPr lang="de-DE" sz="1600" dirty="0" smtClean="0">
                      <a:latin typeface="Arial" charset="0"/>
                    </a:endParaRPr>
                  </a:p>
                </p:txBody>
              </p:sp>
              <p:sp>
                <p:nvSpPr>
                  <p:cNvPr id="122" name="Freeform 121"/>
                  <p:cNvSpPr/>
                  <p:nvPr/>
                </p:nvSpPr>
                <p:spPr bwMode="auto">
                  <a:xfrm>
                    <a:off x="8526462" y="5285888"/>
                    <a:ext cx="161925" cy="838838"/>
                  </a:xfrm>
                  <a:custGeom>
                    <a:avLst/>
                    <a:gdLst>
                      <a:gd name="connsiteX0" fmla="*/ 88900 w 196850"/>
                      <a:gd name="connsiteY0" fmla="*/ 0 h 3562350"/>
                      <a:gd name="connsiteX1" fmla="*/ 12700 w 196850"/>
                      <a:gd name="connsiteY1" fmla="*/ 390525 h 3562350"/>
                      <a:gd name="connsiteX2" fmla="*/ 165100 w 196850"/>
                      <a:gd name="connsiteY2" fmla="*/ 571500 h 3562350"/>
                      <a:gd name="connsiteX3" fmla="*/ 174625 w 196850"/>
                      <a:gd name="connsiteY3" fmla="*/ 742950 h 3562350"/>
                      <a:gd name="connsiteX4" fmla="*/ 79375 w 196850"/>
                      <a:gd name="connsiteY4" fmla="*/ 809625 h 3562350"/>
                      <a:gd name="connsiteX5" fmla="*/ 41275 w 196850"/>
                      <a:gd name="connsiteY5" fmla="*/ 952500 h 3562350"/>
                      <a:gd name="connsiteX6" fmla="*/ 69850 w 196850"/>
                      <a:gd name="connsiteY6" fmla="*/ 1085850 h 3562350"/>
                      <a:gd name="connsiteX7" fmla="*/ 165100 w 196850"/>
                      <a:gd name="connsiteY7" fmla="*/ 1295400 h 3562350"/>
                      <a:gd name="connsiteX8" fmla="*/ 136525 w 196850"/>
                      <a:gd name="connsiteY8" fmla="*/ 1485900 h 3562350"/>
                      <a:gd name="connsiteX9" fmla="*/ 31750 w 196850"/>
                      <a:gd name="connsiteY9" fmla="*/ 1647825 h 3562350"/>
                      <a:gd name="connsiteX10" fmla="*/ 127000 w 196850"/>
                      <a:gd name="connsiteY10" fmla="*/ 1771650 h 3562350"/>
                      <a:gd name="connsiteX11" fmla="*/ 146050 w 196850"/>
                      <a:gd name="connsiteY11" fmla="*/ 1971675 h 3562350"/>
                      <a:gd name="connsiteX12" fmla="*/ 193675 w 196850"/>
                      <a:gd name="connsiteY12" fmla="*/ 2114550 h 3562350"/>
                      <a:gd name="connsiteX13" fmla="*/ 165100 w 196850"/>
                      <a:gd name="connsiteY13" fmla="*/ 2238375 h 3562350"/>
                      <a:gd name="connsiteX14" fmla="*/ 60325 w 196850"/>
                      <a:gd name="connsiteY14" fmla="*/ 2324100 h 3562350"/>
                      <a:gd name="connsiteX15" fmla="*/ 41275 w 196850"/>
                      <a:gd name="connsiteY15" fmla="*/ 2552700 h 3562350"/>
                      <a:gd name="connsiteX16" fmla="*/ 146050 w 196850"/>
                      <a:gd name="connsiteY16" fmla="*/ 2714625 h 3562350"/>
                      <a:gd name="connsiteX17" fmla="*/ 165100 w 196850"/>
                      <a:gd name="connsiteY17" fmla="*/ 2924175 h 3562350"/>
                      <a:gd name="connsiteX18" fmla="*/ 31750 w 196850"/>
                      <a:gd name="connsiteY18" fmla="*/ 3076575 h 3562350"/>
                      <a:gd name="connsiteX19" fmla="*/ 165100 w 196850"/>
                      <a:gd name="connsiteY19" fmla="*/ 3333750 h 3562350"/>
                      <a:gd name="connsiteX20" fmla="*/ 98425 w 196850"/>
                      <a:gd name="connsiteY20" fmla="*/ 3562350 h 3562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6850" h="3562350">
                        <a:moveTo>
                          <a:pt x="88900" y="0"/>
                        </a:moveTo>
                        <a:cubicBezTo>
                          <a:pt x="44450" y="147637"/>
                          <a:pt x="0" y="295275"/>
                          <a:pt x="12700" y="390525"/>
                        </a:cubicBezTo>
                        <a:cubicBezTo>
                          <a:pt x="25400" y="485775"/>
                          <a:pt x="138113" y="512763"/>
                          <a:pt x="165100" y="571500"/>
                        </a:cubicBezTo>
                        <a:cubicBezTo>
                          <a:pt x="192087" y="630237"/>
                          <a:pt x="188912" y="703263"/>
                          <a:pt x="174625" y="742950"/>
                        </a:cubicBezTo>
                        <a:cubicBezTo>
                          <a:pt x="160338" y="782637"/>
                          <a:pt x="101600" y="774700"/>
                          <a:pt x="79375" y="809625"/>
                        </a:cubicBezTo>
                        <a:cubicBezTo>
                          <a:pt x="57150" y="844550"/>
                          <a:pt x="42862" y="906463"/>
                          <a:pt x="41275" y="952500"/>
                        </a:cubicBezTo>
                        <a:cubicBezTo>
                          <a:pt x="39688" y="998537"/>
                          <a:pt x="49213" y="1028700"/>
                          <a:pt x="69850" y="1085850"/>
                        </a:cubicBezTo>
                        <a:cubicBezTo>
                          <a:pt x="90487" y="1143000"/>
                          <a:pt x="153988" y="1228725"/>
                          <a:pt x="165100" y="1295400"/>
                        </a:cubicBezTo>
                        <a:cubicBezTo>
                          <a:pt x="176213" y="1362075"/>
                          <a:pt x="158750" y="1427163"/>
                          <a:pt x="136525" y="1485900"/>
                        </a:cubicBezTo>
                        <a:cubicBezTo>
                          <a:pt x="114300" y="1544637"/>
                          <a:pt x="33337" y="1600200"/>
                          <a:pt x="31750" y="1647825"/>
                        </a:cubicBezTo>
                        <a:cubicBezTo>
                          <a:pt x="30163" y="1695450"/>
                          <a:pt x="107950" y="1717675"/>
                          <a:pt x="127000" y="1771650"/>
                        </a:cubicBezTo>
                        <a:cubicBezTo>
                          <a:pt x="146050" y="1825625"/>
                          <a:pt x="134938" y="1914525"/>
                          <a:pt x="146050" y="1971675"/>
                        </a:cubicBezTo>
                        <a:cubicBezTo>
                          <a:pt x="157163" y="2028825"/>
                          <a:pt x="190500" y="2070100"/>
                          <a:pt x="193675" y="2114550"/>
                        </a:cubicBezTo>
                        <a:cubicBezTo>
                          <a:pt x="196850" y="2159000"/>
                          <a:pt x="187325" y="2203450"/>
                          <a:pt x="165100" y="2238375"/>
                        </a:cubicBezTo>
                        <a:cubicBezTo>
                          <a:pt x="142875" y="2273300"/>
                          <a:pt x="80963" y="2271713"/>
                          <a:pt x="60325" y="2324100"/>
                        </a:cubicBezTo>
                        <a:cubicBezTo>
                          <a:pt x="39688" y="2376488"/>
                          <a:pt x="26988" y="2487613"/>
                          <a:pt x="41275" y="2552700"/>
                        </a:cubicBezTo>
                        <a:cubicBezTo>
                          <a:pt x="55562" y="2617787"/>
                          <a:pt x="125413" y="2652713"/>
                          <a:pt x="146050" y="2714625"/>
                        </a:cubicBezTo>
                        <a:cubicBezTo>
                          <a:pt x="166687" y="2776537"/>
                          <a:pt x="184150" y="2863850"/>
                          <a:pt x="165100" y="2924175"/>
                        </a:cubicBezTo>
                        <a:cubicBezTo>
                          <a:pt x="146050" y="2984500"/>
                          <a:pt x="31750" y="3008313"/>
                          <a:pt x="31750" y="3076575"/>
                        </a:cubicBezTo>
                        <a:cubicBezTo>
                          <a:pt x="31750" y="3144837"/>
                          <a:pt x="153988" y="3252788"/>
                          <a:pt x="165100" y="3333750"/>
                        </a:cubicBezTo>
                        <a:cubicBezTo>
                          <a:pt x="176213" y="3414713"/>
                          <a:pt x="137319" y="3488531"/>
                          <a:pt x="98425" y="356235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txBody>
                  <a:bodyPr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hangingPunct="0">
                      <a:defRPr/>
                    </a:pPr>
                    <a:endParaRPr lang="de-DE" sz="1600" dirty="0" smtClean="0">
                      <a:latin typeface="Arial" charset="0"/>
                    </a:endParaRPr>
                  </a:p>
                </p:txBody>
              </p:sp>
              <p:sp>
                <p:nvSpPr>
                  <p:cNvPr id="123" name="Freeform 122"/>
                  <p:cNvSpPr/>
                  <p:nvPr/>
                </p:nvSpPr>
                <p:spPr bwMode="auto">
                  <a:xfrm>
                    <a:off x="8510782" y="5033121"/>
                    <a:ext cx="161925" cy="838838"/>
                  </a:xfrm>
                  <a:custGeom>
                    <a:avLst/>
                    <a:gdLst>
                      <a:gd name="connsiteX0" fmla="*/ 88900 w 196850"/>
                      <a:gd name="connsiteY0" fmla="*/ 0 h 3562350"/>
                      <a:gd name="connsiteX1" fmla="*/ 12700 w 196850"/>
                      <a:gd name="connsiteY1" fmla="*/ 390525 h 3562350"/>
                      <a:gd name="connsiteX2" fmla="*/ 165100 w 196850"/>
                      <a:gd name="connsiteY2" fmla="*/ 571500 h 3562350"/>
                      <a:gd name="connsiteX3" fmla="*/ 174625 w 196850"/>
                      <a:gd name="connsiteY3" fmla="*/ 742950 h 3562350"/>
                      <a:gd name="connsiteX4" fmla="*/ 79375 w 196850"/>
                      <a:gd name="connsiteY4" fmla="*/ 809625 h 3562350"/>
                      <a:gd name="connsiteX5" fmla="*/ 41275 w 196850"/>
                      <a:gd name="connsiteY5" fmla="*/ 952500 h 3562350"/>
                      <a:gd name="connsiteX6" fmla="*/ 69850 w 196850"/>
                      <a:gd name="connsiteY6" fmla="*/ 1085850 h 3562350"/>
                      <a:gd name="connsiteX7" fmla="*/ 165100 w 196850"/>
                      <a:gd name="connsiteY7" fmla="*/ 1295400 h 3562350"/>
                      <a:gd name="connsiteX8" fmla="*/ 136525 w 196850"/>
                      <a:gd name="connsiteY8" fmla="*/ 1485900 h 3562350"/>
                      <a:gd name="connsiteX9" fmla="*/ 31750 w 196850"/>
                      <a:gd name="connsiteY9" fmla="*/ 1647825 h 3562350"/>
                      <a:gd name="connsiteX10" fmla="*/ 127000 w 196850"/>
                      <a:gd name="connsiteY10" fmla="*/ 1771650 h 3562350"/>
                      <a:gd name="connsiteX11" fmla="*/ 146050 w 196850"/>
                      <a:gd name="connsiteY11" fmla="*/ 1971675 h 3562350"/>
                      <a:gd name="connsiteX12" fmla="*/ 193675 w 196850"/>
                      <a:gd name="connsiteY12" fmla="*/ 2114550 h 3562350"/>
                      <a:gd name="connsiteX13" fmla="*/ 165100 w 196850"/>
                      <a:gd name="connsiteY13" fmla="*/ 2238375 h 3562350"/>
                      <a:gd name="connsiteX14" fmla="*/ 60325 w 196850"/>
                      <a:gd name="connsiteY14" fmla="*/ 2324100 h 3562350"/>
                      <a:gd name="connsiteX15" fmla="*/ 41275 w 196850"/>
                      <a:gd name="connsiteY15" fmla="*/ 2552700 h 3562350"/>
                      <a:gd name="connsiteX16" fmla="*/ 146050 w 196850"/>
                      <a:gd name="connsiteY16" fmla="*/ 2714625 h 3562350"/>
                      <a:gd name="connsiteX17" fmla="*/ 165100 w 196850"/>
                      <a:gd name="connsiteY17" fmla="*/ 2924175 h 3562350"/>
                      <a:gd name="connsiteX18" fmla="*/ 31750 w 196850"/>
                      <a:gd name="connsiteY18" fmla="*/ 3076575 h 3562350"/>
                      <a:gd name="connsiteX19" fmla="*/ 165100 w 196850"/>
                      <a:gd name="connsiteY19" fmla="*/ 3333750 h 3562350"/>
                      <a:gd name="connsiteX20" fmla="*/ 98425 w 196850"/>
                      <a:gd name="connsiteY20" fmla="*/ 3562350 h 3562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6850" h="3562350">
                        <a:moveTo>
                          <a:pt x="88900" y="0"/>
                        </a:moveTo>
                        <a:cubicBezTo>
                          <a:pt x="44450" y="147637"/>
                          <a:pt x="0" y="295275"/>
                          <a:pt x="12700" y="390525"/>
                        </a:cubicBezTo>
                        <a:cubicBezTo>
                          <a:pt x="25400" y="485775"/>
                          <a:pt x="138113" y="512763"/>
                          <a:pt x="165100" y="571500"/>
                        </a:cubicBezTo>
                        <a:cubicBezTo>
                          <a:pt x="192087" y="630237"/>
                          <a:pt x="188912" y="703263"/>
                          <a:pt x="174625" y="742950"/>
                        </a:cubicBezTo>
                        <a:cubicBezTo>
                          <a:pt x="160338" y="782637"/>
                          <a:pt x="101600" y="774700"/>
                          <a:pt x="79375" y="809625"/>
                        </a:cubicBezTo>
                        <a:cubicBezTo>
                          <a:pt x="57150" y="844550"/>
                          <a:pt x="42862" y="906463"/>
                          <a:pt x="41275" y="952500"/>
                        </a:cubicBezTo>
                        <a:cubicBezTo>
                          <a:pt x="39688" y="998537"/>
                          <a:pt x="49213" y="1028700"/>
                          <a:pt x="69850" y="1085850"/>
                        </a:cubicBezTo>
                        <a:cubicBezTo>
                          <a:pt x="90487" y="1143000"/>
                          <a:pt x="153988" y="1228725"/>
                          <a:pt x="165100" y="1295400"/>
                        </a:cubicBezTo>
                        <a:cubicBezTo>
                          <a:pt x="176213" y="1362075"/>
                          <a:pt x="158750" y="1427163"/>
                          <a:pt x="136525" y="1485900"/>
                        </a:cubicBezTo>
                        <a:cubicBezTo>
                          <a:pt x="114300" y="1544637"/>
                          <a:pt x="33337" y="1600200"/>
                          <a:pt x="31750" y="1647825"/>
                        </a:cubicBezTo>
                        <a:cubicBezTo>
                          <a:pt x="30163" y="1695450"/>
                          <a:pt x="107950" y="1717675"/>
                          <a:pt x="127000" y="1771650"/>
                        </a:cubicBezTo>
                        <a:cubicBezTo>
                          <a:pt x="146050" y="1825625"/>
                          <a:pt x="134938" y="1914525"/>
                          <a:pt x="146050" y="1971675"/>
                        </a:cubicBezTo>
                        <a:cubicBezTo>
                          <a:pt x="157163" y="2028825"/>
                          <a:pt x="190500" y="2070100"/>
                          <a:pt x="193675" y="2114550"/>
                        </a:cubicBezTo>
                        <a:cubicBezTo>
                          <a:pt x="196850" y="2159000"/>
                          <a:pt x="187325" y="2203450"/>
                          <a:pt x="165100" y="2238375"/>
                        </a:cubicBezTo>
                        <a:cubicBezTo>
                          <a:pt x="142875" y="2273300"/>
                          <a:pt x="80963" y="2271713"/>
                          <a:pt x="60325" y="2324100"/>
                        </a:cubicBezTo>
                        <a:cubicBezTo>
                          <a:pt x="39688" y="2376488"/>
                          <a:pt x="26988" y="2487613"/>
                          <a:pt x="41275" y="2552700"/>
                        </a:cubicBezTo>
                        <a:cubicBezTo>
                          <a:pt x="55562" y="2617787"/>
                          <a:pt x="125413" y="2652713"/>
                          <a:pt x="146050" y="2714625"/>
                        </a:cubicBezTo>
                        <a:cubicBezTo>
                          <a:pt x="166687" y="2776537"/>
                          <a:pt x="184150" y="2863850"/>
                          <a:pt x="165100" y="2924175"/>
                        </a:cubicBezTo>
                        <a:cubicBezTo>
                          <a:pt x="146050" y="2984500"/>
                          <a:pt x="31750" y="3008313"/>
                          <a:pt x="31750" y="3076575"/>
                        </a:cubicBezTo>
                        <a:cubicBezTo>
                          <a:pt x="31750" y="3144837"/>
                          <a:pt x="153988" y="3252788"/>
                          <a:pt x="165100" y="3333750"/>
                        </a:cubicBezTo>
                        <a:cubicBezTo>
                          <a:pt x="176213" y="3414713"/>
                          <a:pt x="137319" y="3488531"/>
                          <a:pt x="98425" y="356235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txBody>
                  <a:bodyPr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hangingPunct="0">
                      <a:defRPr/>
                    </a:pPr>
                    <a:endParaRPr lang="de-DE" sz="1600" dirty="0" smtClean="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10" name="Text Box 10"/>
              <p:cNvSpPr txBox="1">
                <a:spLocks noChangeArrowheads="1"/>
              </p:cNvSpPr>
              <p:nvPr/>
            </p:nvSpPr>
            <p:spPr bwMode="auto">
              <a:xfrm>
                <a:off x="4403029" y="3833336"/>
                <a:ext cx="2300705" cy="36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de-DE" sz="1800" u="sng" spc="-50" dirty="0" err="1">
                    <a:solidFill>
                      <a:srgbClr val="009900"/>
                    </a:solidFill>
                    <a:cs typeface="+mn-cs"/>
                  </a:rPr>
                  <a:t>Alloy</a:t>
                </a:r>
                <a:r>
                  <a:rPr lang="de-DE" sz="1800" u="sng" spc="-50" dirty="0">
                    <a:solidFill>
                      <a:srgbClr val="009900"/>
                    </a:solidFill>
                    <a:cs typeface="+mn-cs"/>
                  </a:rPr>
                  <a:t> </a:t>
                </a:r>
                <a:r>
                  <a:rPr lang="de-DE" sz="1800" u="sng" spc="-50" dirty="0" err="1">
                    <a:solidFill>
                      <a:srgbClr val="009900"/>
                    </a:solidFill>
                    <a:cs typeface="+mn-cs"/>
                  </a:rPr>
                  <a:t>disorder</a:t>
                </a:r>
                <a:endParaRPr lang="de-DE" sz="1800" u="sng" spc="-50" dirty="0">
                  <a:solidFill>
                    <a:srgbClr val="009900"/>
                  </a:solidFill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14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0"/>
          </p:nvPr>
        </p:nvSpPr>
        <p:spPr>
          <a:xfrm>
            <a:off x="1488677" y="273352"/>
            <a:ext cx="5915734" cy="749731"/>
          </a:xfrm>
        </p:spPr>
        <p:txBody>
          <a:bodyPr/>
          <a:lstStyle/>
          <a:p>
            <a:r>
              <a:rPr lang="en-US" sz="3200" dirty="0"/>
              <a:t>Deliverable D1.1: </a:t>
            </a:r>
            <a:r>
              <a:rPr lang="en-US" sz="3200" dirty="0" smtClean="0"/>
              <a:t>Design Goal 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78780" y="1281186"/>
            <a:ext cx="882805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 smtClean="0"/>
              <a:t>Multimode </a:t>
            </a:r>
            <a:r>
              <a:rPr lang="de-DE" sz="2000" b="1" dirty="0" err="1" smtClean="0"/>
              <a:t>nonclassical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states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light (</a:t>
            </a:r>
            <a:r>
              <a:rPr lang="de-DE" sz="2000" b="1" dirty="0" err="1" smtClean="0"/>
              <a:t>realized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frequency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combs</a:t>
            </a:r>
            <a:r>
              <a:rPr lang="de-DE" sz="2000" b="1" dirty="0"/>
              <a:t>)</a:t>
            </a:r>
            <a:endParaRPr lang="de-DE" sz="2000" b="1" dirty="0" smtClean="0"/>
          </a:p>
          <a:p>
            <a:pPr>
              <a:spcAft>
                <a:spcPts val="600"/>
              </a:spcAft>
            </a:pPr>
            <a:r>
              <a:rPr lang="de-DE" sz="1800" b="1" dirty="0" err="1" smtClean="0"/>
              <a:t>Envisaged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applications</a:t>
            </a:r>
            <a:r>
              <a:rPr lang="de-DE" sz="1800" b="1" dirty="0" smtClean="0"/>
              <a:t>:</a:t>
            </a:r>
            <a:endParaRPr lang="de-DE" sz="1800" b="1" dirty="0"/>
          </a:p>
          <a:p>
            <a:r>
              <a:rPr lang="en-US" sz="1800" dirty="0" smtClean="0"/>
              <a:t>Quantum networks, relevant e.g. for quantum computation/communication/metrology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J.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Kimble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Nature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453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1023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(2008)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62698" y="5474366"/>
            <a:ext cx="4529849" cy="945754"/>
            <a:chOff x="1862698" y="5474366"/>
            <a:chExt cx="4529849" cy="945754"/>
          </a:xfrm>
        </p:grpSpPr>
        <p:sp>
          <p:nvSpPr>
            <p:cNvPr id="4" name="Rectangle 3"/>
            <p:cNvSpPr/>
            <p:nvPr/>
          </p:nvSpPr>
          <p:spPr>
            <a:xfrm>
              <a:off x="2296833" y="5958455"/>
              <a:ext cx="36615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ea typeface="Calibri" panose="020F0502020204030204" pitchFamily="34" charset="0"/>
                </a:rPr>
                <a:t>Wide and high gain curve</a:t>
              </a:r>
              <a:endParaRPr lang="de-DE" sz="2400" dirty="0"/>
            </a:p>
          </p:txBody>
        </p:sp>
        <p:sp>
          <p:nvSpPr>
            <p:cNvPr id="12" name="Right Arrow 11"/>
            <p:cNvSpPr/>
            <p:nvPr/>
          </p:nvSpPr>
          <p:spPr>
            <a:xfrm rot="900000">
              <a:off x="1862698" y="5474366"/>
              <a:ext cx="1527717" cy="355437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de-DE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20700000" flipH="1">
              <a:off x="4864830" y="5474366"/>
              <a:ext cx="1527717" cy="355437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de-DE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8780" y="2851652"/>
            <a:ext cx="4188204" cy="1215226"/>
            <a:chOff x="278780" y="2851652"/>
            <a:chExt cx="4188204" cy="1215226"/>
          </a:xfrm>
        </p:grpSpPr>
        <p:sp>
          <p:nvSpPr>
            <p:cNvPr id="7" name="TextBox 6"/>
            <p:cNvSpPr txBox="1"/>
            <p:nvPr/>
          </p:nvSpPr>
          <p:spPr>
            <a:xfrm>
              <a:off x="278780" y="2851652"/>
              <a:ext cx="4188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High </a:t>
              </a:r>
              <a:r>
                <a:rPr lang="de-DE" sz="1800" dirty="0" err="1" smtClean="0"/>
                <a:t>number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of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states</a:t>
              </a:r>
              <a:r>
                <a:rPr lang="de-DE" sz="1800" dirty="0" smtClean="0"/>
                <a:t>/</a:t>
              </a:r>
              <a:r>
                <a:rPr lang="de-DE" sz="1800" dirty="0" err="1" smtClean="0"/>
                <a:t>modes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beneficial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for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applications</a:t>
              </a:r>
              <a:endParaRPr lang="de-DE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780" y="3697546"/>
              <a:ext cx="4188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Broadband </a:t>
              </a:r>
              <a:r>
                <a:rPr lang="de-DE" sz="1800" dirty="0" err="1" smtClean="0"/>
                <a:t>comb</a:t>
              </a:r>
              <a:endParaRPr lang="de-DE" sz="1800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555581" y="3487014"/>
              <a:ext cx="574299" cy="293249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de-DE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8913" y="2851652"/>
            <a:ext cx="4549695" cy="2538665"/>
            <a:chOff x="4638913" y="2851652"/>
            <a:chExt cx="4549695" cy="2538665"/>
          </a:xfrm>
        </p:grpSpPr>
        <p:sp>
          <p:nvSpPr>
            <p:cNvPr id="8" name="TextBox 7"/>
            <p:cNvSpPr txBox="1"/>
            <p:nvPr/>
          </p:nvSpPr>
          <p:spPr>
            <a:xfrm>
              <a:off x="4638914" y="2851652"/>
              <a:ext cx="3869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High </a:t>
              </a:r>
              <a:r>
                <a:rPr lang="de-DE" sz="1800" dirty="0" err="1" smtClean="0"/>
                <a:t>degree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of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quantum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correlation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beneficial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for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applications</a:t>
              </a:r>
              <a:endParaRPr lang="de-DE" sz="1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8913" y="3697546"/>
              <a:ext cx="454969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High </a:t>
              </a:r>
              <a:r>
                <a:rPr lang="de-DE" sz="1800" dirty="0" err="1" smtClean="0"/>
                <a:t>output</a:t>
              </a:r>
              <a:r>
                <a:rPr lang="de-DE" sz="1800" dirty="0" smtClean="0"/>
                <a:t> power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de-DE" sz="1800" dirty="0" err="1" smtClean="0"/>
                <a:t>decreases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photon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noise</a:t>
              </a:r>
              <a:endParaRPr lang="de-DE" sz="1800" dirty="0" smtClean="0"/>
            </a:p>
            <a:p>
              <a:pPr marL="177800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F. Rana et al., PRB </a:t>
              </a:r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65,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125313 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(2002)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de-DE" sz="1800" dirty="0" err="1" smtClean="0"/>
                <a:t>Increases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four-wave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mixing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creating</a:t>
              </a:r>
              <a:r>
                <a:rPr lang="de-DE" sz="1800" dirty="0" smtClean="0"/>
                <a:t> multi-mode </a:t>
              </a:r>
              <a:r>
                <a:rPr lang="de-DE" sz="1800" dirty="0" err="1" smtClean="0"/>
                <a:t>quantum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correlations</a:t>
              </a:r>
              <a:endParaRPr lang="de-DE" sz="1800" dirty="0" smtClean="0"/>
            </a:p>
            <a:p>
              <a:pPr indent="177800"/>
              <a:r>
                <a:rPr lang="de-DE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C. Reimer et al., Science</a:t>
              </a:r>
              <a:r>
                <a:rPr lang="de-DE" spc="-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 351(6278), </a:t>
              </a:r>
              <a:r>
                <a:rPr lang="de-DE" spc="-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1176 (2016)</a:t>
              </a:r>
              <a:endParaRPr lang="de-DE" spc="-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5971462" y="3487014"/>
              <a:ext cx="574299" cy="293249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de-DE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5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lIns="90000" tIns="45000" rIns="90000" bIns="45000"/>
      <a:lstStyle>
        <a:defPPr algn="ctr">
          <a:defRPr sz="1800" b="0" strike="noStrike" spc="-1" dirty="0" err="1" smtClean="0">
            <a:solidFill>
              <a:srgbClr val="000000"/>
            </a:solidFill>
            <a:latin typeface="+mj-lt"/>
            <a:ea typeface="DejaVu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2104</Words>
  <Application>Microsoft Office PowerPoint</Application>
  <PresentationFormat>On-screen Show (4:3)</PresentationFormat>
  <Paragraphs>886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WP 1</vt:lpstr>
      <vt:lpstr>Content</vt:lpstr>
      <vt:lpstr>WP 1 – Overview</vt:lpstr>
      <vt:lpstr>Gantt chart</vt:lpstr>
      <vt:lpstr>Content</vt:lpstr>
      <vt:lpstr>Deliverable D1.1: First improved QCL comb design (ETHZ/TUM)</vt:lpstr>
      <vt:lpstr>Deliverable D1.1: Carrier transport simulation</vt:lpstr>
      <vt:lpstr>Deliverable D1.1: Scattering mechanisms</vt:lpstr>
      <vt:lpstr>Deliverable D1.1: Design Goal </vt:lpstr>
      <vt:lpstr>Deliverable D1.1: Results</vt:lpstr>
      <vt:lpstr>Deliverable D1.1: Risk management</vt:lpstr>
      <vt:lpstr>Deliverable D1.2: Improved QCD/QWIP detector designs (TUM/ETHZ/CNRS)</vt:lpstr>
      <vt:lpstr>Deliverable D1.2: Method development</vt:lpstr>
      <vt:lpstr>Deliverable D1.2: Method validation</vt:lpstr>
      <vt:lpstr>Deliverable D1.2: QCD optimization (CNRS designs)</vt:lpstr>
      <vt:lpstr>Deliverable D1.2: Brute-force optimization</vt:lpstr>
      <vt:lpstr>Deliverable D1.2: Optimization with Gaussian process regression</vt:lpstr>
      <vt:lpstr>Deliverable D1.6: Coefficient to quantify number squeezing in multi-mode systems (CNR)</vt:lpstr>
      <vt:lpstr>Deliverable D1.6: Developed strategies</vt:lpstr>
      <vt:lpstr>Deliverable D1.7: Criterion for the identification of multimode entanglement in QCLs (CNR)</vt:lpstr>
      <vt:lpstr>Content</vt:lpstr>
      <vt:lpstr>Deliverable D1.3: Second generation QCL-comb active region design (M24)</vt:lpstr>
      <vt:lpstr>Deliverable D1.4: Open-source code for dynamic QCL simulations with noise (M24)</vt:lpstr>
      <vt:lpstr>Deliverable D1.4: First comb simulations with mbsolve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Christian Jirauschek</dc:creator>
  <dc:description/>
  <cp:lastModifiedBy>Christian Jirauschek</cp:lastModifiedBy>
  <cp:revision>272</cp:revision>
  <dcterms:created xsi:type="dcterms:W3CDTF">2018-11-21T16:51:33Z</dcterms:created>
  <dcterms:modified xsi:type="dcterms:W3CDTF">2020-05-13T07:10:56Z</dcterms:modified>
  <dc:language>it-IT</dc:language>
</cp:coreProperties>
</file>