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0" r:id="rId4"/>
    <p:sldId id="315" r:id="rId5"/>
    <p:sldId id="316" r:id="rId6"/>
    <p:sldId id="319" r:id="rId7"/>
    <p:sldId id="317" r:id="rId8"/>
    <p:sldId id="324" r:id="rId9"/>
    <p:sldId id="325" r:id="rId10"/>
    <p:sldId id="323" r:id="rId11"/>
    <p:sldId id="327" r:id="rId12"/>
    <p:sldId id="329" r:id="rId13"/>
    <p:sldId id="401" r:id="rId14"/>
    <p:sldId id="414" r:id="rId15"/>
    <p:sldId id="326" r:id="rId16"/>
    <p:sldId id="335" r:id="rId17"/>
    <p:sldId id="336" r:id="rId18"/>
    <p:sldId id="286" r:id="rId19"/>
    <p:sldId id="337" r:id="rId20"/>
    <p:sldId id="413" r:id="rId21"/>
    <p:sldId id="410" r:id="rId22"/>
    <p:sldId id="338" r:id="rId23"/>
    <p:sldId id="339" r:id="rId24"/>
    <p:sldId id="350" r:id="rId25"/>
    <p:sldId id="408" r:id="rId26"/>
    <p:sldId id="352" r:id="rId27"/>
    <p:sldId id="345" r:id="rId28"/>
    <p:sldId id="353" r:id="rId29"/>
    <p:sldId id="354" r:id="rId30"/>
    <p:sldId id="412" r:id="rId31"/>
    <p:sldId id="411" r:id="rId32"/>
    <p:sldId id="402" r:id="rId33"/>
    <p:sldId id="347" r:id="rId34"/>
    <p:sldId id="355" r:id="rId35"/>
    <p:sldId id="356" r:id="rId36"/>
    <p:sldId id="357" r:id="rId37"/>
    <p:sldId id="405" r:id="rId38"/>
    <p:sldId id="406" r:id="rId39"/>
    <p:sldId id="358" r:id="rId40"/>
    <p:sldId id="349" r:id="rId41"/>
    <p:sldId id="359" r:id="rId42"/>
    <p:sldId id="291" r:id="rId43"/>
    <p:sldId id="292" r:id="rId44"/>
    <p:sldId id="403" r:id="rId45"/>
    <p:sldId id="399" r:id="rId46"/>
    <p:sldId id="360" r:id="rId47"/>
    <p:sldId id="404" r:id="rId4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4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4"/>
    <p:restoredTop sz="91011"/>
  </p:normalViewPr>
  <p:slideViewPr>
    <p:cSldViewPr snapToGrid="0" snapToObjects="1">
      <p:cViewPr varScale="1">
        <p:scale>
          <a:sx n="82" d="100"/>
          <a:sy n="82" d="100"/>
        </p:scale>
        <p:origin x="116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78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03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6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04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52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584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00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10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8" name="Google Shape;50;p54"/>
          <p:cNvSpPr txBox="1">
            <a:spLocks noGrp="1"/>
          </p:cNvSpPr>
          <p:nvPr>
            <p:ph type="body" sz="quarter" idx="13"/>
          </p:nvPr>
        </p:nvSpPr>
        <p:spPr>
          <a:xfrm>
            <a:off x="4674239" y="1604519"/>
            <a:ext cx="4015800" cy="18968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Google Shape;51;p54"/>
          <p:cNvSpPr txBox="1">
            <a:spLocks noGrp="1"/>
          </p:cNvSpPr>
          <p:nvPr>
            <p:ph type="body" sz="quarter" idx="14"/>
          </p:nvPr>
        </p:nvSpPr>
        <p:spPr>
          <a:xfrm>
            <a:off x="457199" y="3682079"/>
            <a:ext cx="4015801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Google Shape;52;p54"/>
          <p:cNvSpPr txBox="1">
            <a:spLocks noGrp="1"/>
          </p:cNvSpPr>
          <p:nvPr>
            <p:ph type="body" sz="quarter" idx="15"/>
          </p:nvPr>
        </p:nvSpPr>
        <p:spPr>
          <a:xfrm>
            <a:off x="4674239" y="3682079"/>
            <a:ext cx="4015800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11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4519"/>
            <a:ext cx="2649601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0" name="Google Shape;56;p55"/>
          <p:cNvSpPr txBox="1">
            <a:spLocks noGrp="1"/>
          </p:cNvSpPr>
          <p:nvPr>
            <p:ph type="body" sz="quarter" idx="13"/>
          </p:nvPr>
        </p:nvSpPr>
        <p:spPr>
          <a:xfrm>
            <a:off x="3239640" y="1604519"/>
            <a:ext cx="2649601" cy="18968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Google Shape;57;p55"/>
          <p:cNvSpPr txBox="1">
            <a:spLocks noGrp="1"/>
          </p:cNvSpPr>
          <p:nvPr>
            <p:ph type="body" sz="quarter" idx="14"/>
          </p:nvPr>
        </p:nvSpPr>
        <p:spPr>
          <a:xfrm>
            <a:off x="6022080" y="1604519"/>
            <a:ext cx="2649601" cy="18968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Google Shape;58;p55"/>
          <p:cNvSpPr txBox="1">
            <a:spLocks noGrp="1"/>
          </p:cNvSpPr>
          <p:nvPr>
            <p:ph type="body" sz="quarter" idx="15"/>
          </p:nvPr>
        </p:nvSpPr>
        <p:spPr>
          <a:xfrm>
            <a:off x="457199" y="3682079"/>
            <a:ext cx="2649602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Google Shape;59;p55"/>
          <p:cNvSpPr txBox="1">
            <a:spLocks noGrp="1"/>
          </p:cNvSpPr>
          <p:nvPr>
            <p:ph type="body" sz="quarter" idx="16"/>
          </p:nvPr>
        </p:nvSpPr>
        <p:spPr>
          <a:xfrm>
            <a:off x="3239640" y="3682079"/>
            <a:ext cx="2649601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Google Shape;60;p55"/>
          <p:cNvSpPr txBox="1">
            <a:spLocks noGrp="1"/>
          </p:cNvSpPr>
          <p:nvPr>
            <p:ph type="body" sz="quarter" idx="17"/>
          </p:nvPr>
        </p:nvSpPr>
        <p:spPr>
          <a:xfrm>
            <a:off x="6022080" y="3682079"/>
            <a:ext cx="2649601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62;p43"/>
          <p:cNvSpPr/>
          <p:nvPr/>
        </p:nvSpPr>
        <p:spPr>
          <a:xfrm>
            <a:off x="65159" y="261359"/>
            <a:ext cx="8944868" cy="77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" y="0"/>
                </a:moveTo>
                <a:cubicBezTo>
                  <a:pt x="250" y="0"/>
                  <a:pt x="0" y="1799"/>
                  <a:pt x="0" y="3599"/>
                </a:cubicBezTo>
                <a:lnTo>
                  <a:pt x="0" y="17994"/>
                </a:lnTo>
                <a:cubicBezTo>
                  <a:pt x="0" y="19793"/>
                  <a:pt x="250" y="21600"/>
                  <a:pt x="500" y="21600"/>
                </a:cubicBezTo>
                <a:lnTo>
                  <a:pt x="21099" y="21600"/>
                </a:lnTo>
                <a:cubicBezTo>
                  <a:pt x="21349" y="21600"/>
                  <a:pt x="21600" y="19793"/>
                  <a:pt x="21600" y="17994"/>
                </a:cubicBezTo>
                <a:lnTo>
                  <a:pt x="21600" y="3599"/>
                </a:lnTo>
                <a:cubicBezTo>
                  <a:pt x="21600" y="1799"/>
                  <a:pt x="21349" y="0"/>
                  <a:pt x="21099" y="0"/>
                </a:cubicBezTo>
                <a:lnTo>
                  <a:pt x="500" y="0"/>
                </a:lnTo>
              </a:path>
            </a:pathLst>
          </a:custGeom>
          <a:ln w="36000">
            <a:solidFill>
              <a:srgbClr val="FAA61A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3" name="Google Shape;63;p43" descr="Google Shape;63;p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9" y="261359"/>
            <a:ext cx="1374842" cy="7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Google Shape;64;p43" descr="Google Shape;64;p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999" y="311759"/>
            <a:ext cx="630001" cy="662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oogle Shape;65;p43" descr="Google Shape;65;p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19" y="401040"/>
            <a:ext cx="714961" cy="47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62;p43"/>
          <p:cNvSpPr/>
          <p:nvPr/>
        </p:nvSpPr>
        <p:spPr>
          <a:xfrm>
            <a:off x="65159" y="261359"/>
            <a:ext cx="8944868" cy="77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" y="0"/>
                </a:moveTo>
                <a:cubicBezTo>
                  <a:pt x="250" y="0"/>
                  <a:pt x="0" y="1799"/>
                  <a:pt x="0" y="3599"/>
                </a:cubicBezTo>
                <a:lnTo>
                  <a:pt x="0" y="17994"/>
                </a:lnTo>
                <a:cubicBezTo>
                  <a:pt x="0" y="19793"/>
                  <a:pt x="250" y="21600"/>
                  <a:pt x="500" y="21600"/>
                </a:cubicBezTo>
                <a:lnTo>
                  <a:pt x="21099" y="21600"/>
                </a:lnTo>
                <a:cubicBezTo>
                  <a:pt x="21349" y="21600"/>
                  <a:pt x="21600" y="19793"/>
                  <a:pt x="21600" y="17994"/>
                </a:cubicBezTo>
                <a:lnTo>
                  <a:pt x="21600" y="3599"/>
                </a:lnTo>
                <a:cubicBezTo>
                  <a:pt x="21600" y="1799"/>
                  <a:pt x="21349" y="0"/>
                  <a:pt x="21099" y="0"/>
                </a:cubicBezTo>
                <a:lnTo>
                  <a:pt x="500" y="0"/>
                </a:lnTo>
              </a:path>
            </a:pathLst>
          </a:custGeom>
          <a:ln w="36000">
            <a:solidFill>
              <a:srgbClr val="FAA61A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57" name="Google Shape;63;p43" descr="Google Shape;63;p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9" y="261359"/>
            <a:ext cx="1374842" cy="7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Google Shape;64;p43" descr="Google Shape;64;p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999" y="311759"/>
            <a:ext cx="630001" cy="662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Google Shape;65;p43" descr="Google Shape;65;p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19" y="401040"/>
            <a:ext cx="714961" cy="47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16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62;p43"/>
          <p:cNvSpPr/>
          <p:nvPr/>
        </p:nvSpPr>
        <p:spPr>
          <a:xfrm>
            <a:off x="65159" y="261359"/>
            <a:ext cx="8944868" cy="77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" y="0"/>
                </a:moveTo>
                <a:cubicBezTo>
                  <a:pt x="250" y="0"/>
                  <a:pt x="0" y="1799"/>
                  <a:pt x="0" y="3599"/>
                </a:cubicBezTo>
                <a:lnTo>
                  <a:pt x="0" y="17994"/>
                </a:lnTo>
                <a:cubicBezTo>
                  <a:pt x="0" y="19793"/>
                  <a:pt x="250" y="21600"/>
                  <a:pt x="500" y="21600"/>
                </a:cubicBezTo>
                <a:lnTo>
                  <a:pt x="21099" y="21600"/>
                </a:lnTo>
                <a:cubicBezTo>
                  <a:pt x="21349" y="21600"/>
                  <a:pt x="21600" y="19793"/>
                  <a:pt x="21600" y="17994"/>
                </a:cubicBezTo>
                <a:lnTo>
                  <a:pt x="21600" y="3599"/>
                </a:lnTo>
                <a:cubicBezTo>
                  <a:pt x="21600" y="1799"/>
                  <a:pt x="21349" y="0"/>
                  <a:pt x="21099" y="0"/>
                </a:cubicBezTo>
                <a:lnTo>
                  <a:pt x="500" y="0"/>
                </a:lnTo>
              </a:path>
            </a:pathLst>
          </a:custGeom>
          <a:ln w="36000">
            <a:solidFill>
              <a:srgbClr val="FAA61A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70" name="Google Shape;63;p43" descr="Google Shape;63;p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9" y="261359"/>
            <a:ext cx="1374842" cy="7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Google Shape;64;p43" descr="Google Shape;64;p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999" y="311759"/>
            <a:ext cx="630001" cy="662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Google Shape;65;p43" descr="Google Shape;65;p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19" y="401040"/>
            <a:ext cx="714961" cy="47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17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5" name="Google Shape;78;p58"/>
          <p:cNvSpPr txBox="1"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62;p43"/>
          <p:cNvSpPr/>
          <p:nvPr/>
        </p:nvSpPr>
        <p:spPr>
          <a:xfrm>
            <a:off x="65159" y="261359"/>
            <a:ext cx="8944868" cy="77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" y="0"/>
                </a:moveTo>
                <a:cubicBezTo>
                  <a:pt x="250" y="0"/>
                  <a:pt x="0" y="1799"/>
                  <a:pt x="0" y="3599"/>
                </a:cubicBezTo>
                <a:lnTo>
                  <a:pt x="0" y="17994"/>
                </a:lnTo>
                <a:cubicBezTo>
                  <a:pt x="0" y="19793"/>
                  <a:pt x="250" y="21600"/>
                  <a:pt x="500" y="21600"/>
                </a:cubicBezTo>
                <a:lnTo>
                  <a:pt x="21099" y="21600"/>
                </a:lnTo>
                <a:cubicBezTo>
                  <a:pt x="21349" y="21600"/>
                  <a:pt x="21600" y="19793"/>
                  <a:pt x="21600" y="17994"/>
                </a:cubicBezTo>
                <a:lnTo>
                  <a:pt x="21600" y="3599"/>
                </a:lnTo>
                <a:cubicBezTo>
                  <a:pt x="21600" y="1799"/>
                  <a:pt x="21349" y="0"/>
                  <a:pt x="21099" y="0"/>
                </a:cubicBezTo>
                <a:lnTo>
                  <a:pt x="500" y="0"/>
                </a:lnTo>
              </a:path>
            </a:pathLst>
          </a:custGeom>
          <a:ln w="36000">
            <a:solidFill>
              <a:srgbClr val="FAA61A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84" name="Google Shape;63;p43" descr="Google Shape;63;p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9" y="261359"/>
            <a:ext cx="1374842" cy="7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Google Shape;64;p43" descr="Google Shape;64;p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999" y="311759"/>
            <a:ext cx="630001" cy="662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Google Shape;65;p43" descr="Google Shape;65;p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19" y="401040"/>
            <a:ext cx="714961" cy="47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18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62;p43"/>
          <p:cNvSpPr/>
          <p:nvPr/>
        </p:nvSpPr>
        <p:spPr>
          <a:xfrm>
            <a:off x="65159" y="261359"/>
            <a:ext cx="8944868" cy="77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" y="0"/>
                </a:moveTo>
                <a:cubicBezTo>
                  <a:pt x="250" y="0"/>
                  <a:pt x="0" y="1799"/>
                  <a:pt x="0" y="3599"/>
                </a:cubicBezTo>
                <a:lnTo>
                  <a:pt x="0" y="17994"/>
                </a:lnTo>
                <a:cubicBezTo>
                  <a:pt x="0" y="19793"/>
                  <a:pt x="250" y="21600"/>
                  <a:pt x="500" y="21600"/>
                </a:cubicBezTo>
                <a:lnTo>
                  <a:pt x="21099" y="21600"/>
                </a:lnTo>
                <a:cubicBezTo>
                  <a:pt x="21349" y="21600"/>
                  <a:pt x="21600" y="19793"/>
                  <a:pt x="21600" y="17994"/>
                </a:cubicBezTo>
                <a:lnTo>
                  <a:pt x="21600" y="3599"/>
                </a:lnTo>
                <a:cubicBezTo>
                  <a:pt x="21600" y="1799"/>
                  <a:pt x="21349" y="0"/>
                  <a:pt x="21099" y="0"/>
                </a:cubicBezTo>
                <a:lnTo>
                  <a:pt x="500" y="0"/>
                </a:lnTo>
              </a:path>
            </a:pathLst>
          </a:custGeom>
          <a:ln w="36000">
            <a:solidFill>
              <a:srgbClr val="FAA61A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96" name="Google Shape;63;p43" descr="Google Shape;63;p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9" y="261359"/>
            <a:ext cx="1374842" cy="7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Google Shape;64;p43" descr="Google Shape;64;p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999" y="311759"/>
            <a:ext cx="630001" cy="662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Google Shape;65;p43" descr="Google Shape;65;p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19" y="401040"/>
            <a:ext cx="714961" cy="47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273599"/>
            <a:ext cx="8229241" cy="5307841"/>
          </a:xfrm>
          <a:prstGeom prst="rect">
            <a:avLst/>
          </a:prstGeom>
        </p:spPr>
        <p:txBody>
          <a:bodyPr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62;p43"/>
          <p:cNvSpPr/>
          <p:nvPr/>
        </p:nvSpPr>
        <p:spPr>
          <a:xfrm>
            <a:off x="65159" y="261359"/>
            <a:ext cx="8944868" cy="77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" y="0"/>
                </a:moveTo>
                <a:cubicBezTo>
                  <a:pt x="250" y="0"/>
                  <a:pt x="0" y="1799"/>
                  <a:pt x="0" y="3599"/>
                </a:cubicBezTo>
                <a:lnTo>
                  <a:pt x="0" y="17994"/>
                </a:lnTo>
                <a:cubicBezTo>
                  <a:pt x="0" y="19793"/>
                  <a:pt x="250" y="21600"/>
                  <a:pt x="500" y="21600"/>
                </a:cubicBezTo>
                <a:lnTo>
                  <a:pt x="21099" y="21600"/>
                </a:lnTo>
                <a:cubicBezTo>
                  <a:pt x="21349" y="21600"/>
                  <a:pt x="21600" y="19793"/>
                  <a:pt x="21600" y="17994"/>
                </a:cubicBezTo>
                <a:lnTo>
                  <a:pt x="21600" y="3599"/>
                </a:lnTo>
                <a:cubicBezTo>
                  <a:pt x="21600" y="1799"/>
                  <a:pt x="21349" y="0"/>
                  <a:pt x="21099" y="0"/>
                </a:cubicBezTo>
                <a:lnTo>
                  <a:pt x="500" y="0"/>
                </a:lnTo>
              </a:path>
            </a:pathLst>
          </a:custGeom>
          <a:ln w="36000">
            <a:solidFill>
              <a:srgbClr val="FAA61A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08" name="Google Shape;63;p43" descr="Google Shape;63;p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9" y="261359"/>
            <a:ext cx="1374842" cy="7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Google Shape;64;p43" descr="Google Shape;64;p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999" y="311759"/>
            <a:ext cx="630001" cy="662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Google Shape;65;p43" descr="Google Shape;65;p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19" y="401040"/>
            <a:ext cx="714961" cy="475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2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3" name="Google Shape;86;p61"/>
          <p:cNvSpPr txBox="1"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Google Shape;87;p61"/>
          <p:cNvSpPr txBox="1">
            <a:spLocks noGrp="1"/>
          </p:cNvSpPr>
          <p:nvPr>
            <p:ph type="body" sz="quarter" idx="14"/>
          </p:nvPr>
        </p:nvSpPr>
        <p:spPr>
          <a:xfrm>
            <a:off x="457199" y="3682079"/>
            <a:ext cx="4015801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AND_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62;p43"/>
          <p:cNvSpPr/>
          <p:nvPr/>
        </p:nvSpPr>
        <p:spPr>
          <a:xfrm>
            <a:off x="65159" y="261359"/>
            <a:ext cx="8944868" cy="77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" y="0"/>
                </a:moveTo>
                <a:cubicBezTo>
                  <a:pt x="250" y="0"/>
                  <a:pt x="0" y="1799"/>
                  <a:pt x="0" y="3599"/>
                </a:cubicBezTo>
                <a:lnTo>
                  <a:pt x="0" y="17994"/>
                </a:lnTo>
                <a:cubicBezTo>
                  <a:pt x="0" y="19793"/>
                  <a:pt x="250" y="21600"/>
                  <a:pt x="500" y="21600"/>
                </a:cubicBezTo>
                <a:lnTo>
                  <a:pt x="21099" y="21600"/>
                </a:lnTo>
                <a:cubicBezTo>
                  <a:pt x="21349" y="21600"/>
                  <a:pt x="21600" y="19793"/>
                  <a:pt x="21600" y="17994"/>
                </a:cubicBezTo>
                <a:lnTo>
                  <a:pt x="21600" y="3599"/>
                </a:lnTo>
                <a:cubicBezTo>
                  <a:pt x="21600" y="1799"/>
                  <a:pt x="21349" y="0"/>
                  <a:pt x="21099" y="0"/>
                </a:cubicBezTo>
                <a:lnTo>
                  <a:pt x="500" y="0"/>
                </a:lnTo>
              </a:path>
            </a:pathLst>
          </a:custGeom>
          <a:ln w="36000">
            <a:solidFill>
              <a:srgbClr val="FAA61A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23" name="Google Shape;63;p43" descr="Google Shape;63;p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9" y="261359"/>
            <a:ext cx="1374842" cy="7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Google Shape;64;p43" descr="Google Shape;64;p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999" y="311759"/>
            <a:ext cx="630001" cy="662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Google Shape;65;p43" descr="Google Shape;65;p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19" y="401040"/>
            <a:ext cx="714961" cy="475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22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8" name="Google Shape;91;p62"/>
          <p:cNvSpPr txBox="1">
            <a:spLocks noGrp="1"/>
          </p:cNvSpPr>
          <p:nvPr>
            <p:ph type="body" sz="quarter" idx="13"/>
          </p:nvPr>
        </p:nvSpPr>
        <p:spPr>
          <a:xfrm>
            <a:off x="4674239" y="1604519"/>
            <a:ext cx="4015800" cy="18968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Google Shape;92;p62"/>
          <p:cNvSpPr txBox="1">
            <a:spLocks noGrp="1"/>
          </p:cNvSpPr>
          <p:nvPr>
            <p:ph type="body" sz="quarter" idx="14"/>
          </p:nvPr>
        </p:nvSpPr>
        <p:spPr>
          <a:xfrm>
            <a:off x="4674239" y="3682079"/>
            <a:ext cx="4015800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62;p43"/>
          <p:cNvSpPr/>
          <p:nvPr/>
        </p:nvSpPr>
        <p:spPr>
          <a:xfrm>
            <a:off x="65159" y="261359"/>
            <a:ext cx="8944868" cy="77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" y="0"/>
                </a:moveTo>
                <a:cubicBezTo>
                  <a:pt x="250" y="0"/>
                  <a:pt x="0" y="1799"/>
                  <a:pt x="0" y="3599"/>
                </a:cubicBezTo>
                <a:lnTo>
                  <a:pt x="0" y="17994"/>
                </a:lnTo>
                <a:cubicBezTo>
                  <a:pt x="0" y="19793"/>
                  <a:pt x="250" y="21600"/>
                  <a:pt x="500" y="21600"/>
                </a:cubicBezTo>
                <a:lnTo>
                  <a:pt x="21099" y="21600"/>
                </a:lnTo>
                <a:cubicBezTo>
                  <a:pt x="21349" y="21600"/>
                  <a:pt x="21600" y="19793"/>
                  <a:pt x="21600" y="17994"/>
                </a:cubicBezTo>
                <a:lnTo>
                  <a:pt x="21600" y="3599"/>
                </a:lnTo>
                <a:cubicBezTo>
                  <a:pt x="21600" y="1799"/>
                  <a:pt x="21349" y="0"/>
                  <a:pt x="21099" y="0"/>
                </a:cubicBezTo>
                <a:lnTo>
                  <a:pt x="500" y="0"/>
                </a:lnTo>
              </a:path>
            </a:pathLst>
          </a:custGeom>
          <a:ln w="36000">
            <a:solidFill>
              <a:srgbClr val="FAA61A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38" name="Google Shape;63;p43" descr="Google Shape;63;p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9" y="261359"/>
            <a:ext cx="1374842" cy="7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Google Shape;64;p43" descr="Google Shape;64;p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999" y="311759"/>
            <a:ext cx="630001" cy="662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Google Shape;65;p43" descr="Google Shape;65;p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19" y="401040"/>
            <a:ext cx="714961" cy="475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24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3" name="Google Shape;96;p63"/>
          <p:cNvSpPr txBox="1">
            <a:spLocks noGrp="1"/>
          </p:cNvSpPr>
          <p:nvPr>
            <p:ph type="body" sz="quarter" idx="13"/>
          </p:nvPr>
        </p:nvSpPr>
        <p:spPr>
          <a:xfrm>
            <a:off x="4674239" y="1604519"/>
            <a:ext cx="4015800" cy="18968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Google Shape;97;p63"/>
          <p:cNvSpPr txBox="1">
            <a:spLocks noGrp="1"/>
          </p:cNvSpPr>
          <p:nvPr>
            <p:ph type="body" sz="half" idx="14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2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62;p43"/>
          <p:cNvSpPr/>
          <p:nvPr/>
        </p:nvSpPr>
        <p:spPr>
          <a:xfrm>
            <a:off x="65159" y="261359"/>
            <a:ext cx="8944868" cy="77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" y="0"/>
                </a:moveTo>
                <a:cubicBezTo>
                  <a:pt x="250" y="0"/>
                  <a:pt x="0" y="1799"/>
                  <a:pt x="0" y="3599"/>
                </a:cubicBezTo>
                <a:lnTo>
                  <a:pt x="0" y="17994"/>
                </a:lnTo>
                <a:cubicBezTo>
                  <a:pt x="0" y="19793"/>
                  <a:pt x="250" y="21600"/>
                  <a:pt x="500" y="21600"/>
                </a:cubicBezTo>
                <a:lnTo>
                  <a:pt x="21099" y="21600"/>
                </a:lnTo>
                <a:cubicBezTo>
                  <a:pt x="21349" y="21600"/>
                  <a:pt x="21600" y="19793"/>
                  <a:pt x="21600" y="17994"/>
                </a:cubicBezTo>
                <a:lnTo>
                  <a:pt x="21600" y="3599"/>
                </a:lnTo>
                <a:cubicBezTo>
                  <a:pt x="21600" y="1799"/>
                  <a:pt x="21349" y="0"/>
                  <a:pt x="21099" y="0"/>
                </a:cubicBezTo>
                <a:lnTo>
                  <a:pt x="500" y="0"/>
                </a:lnTo>
              </a:path>
            </a:pathLst>
          </a:custGeom>
          <a:ln w="36000">
            <a:solidFill>
              <a:srgbClr val="FAA61A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53" name="Google Shape;63;p43" descr="Google Shape;63;p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9" y="261359"/>
            <a:ext cx="1374842" cy="7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Google Shape;64;p43" descr="Google Shape;64;p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999" y="311759"/>
            <a:ext cx="630001" cy="662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Google Shape;65;p43" descr="Google Shape;65;p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19" y="401040"/>
            <a:ext cx="714961" cy="475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25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4519"/>
            <a:ext cx="8229241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8" name="Google Shape;101;p64"/>
          <p:cNvSpPr txBox="1"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62;p43"/>
          <p:cNvSpPr/>
          <p:nvPr/>
        </p:nvSpPr>
        <p:spPr>
          <a:xfrm>
            <a:off x="65159" y="261359"/>
            <a:ext cx="8944868" cy="77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" y="0"/>
                </a:moveTo>
                <a:cubicBezTo>
                  <a:pt x="250" y="0"/>
                  <a:pt x="0" y="1799"/>
                  <a:pt x="0" y="3599"/>
                </a:cubicBezTo>
                <a:lnTo>
                  <a:pt x="0" y="17994"/>
                </a:lnTo>
                <a:cubicBezTo>
                  <a:pt x="0" y="19793"/>
                  <a:pt x="250" y="21600"/>
                  <a:pt x="500" y="21600"/>
                </a:cubicBezTo>
                <a:lnTo>
                  <a:pt x="21099" y="21600"/>
                </a:lnTo>
                <a:cubicBezTo>
                  <a:pt x="21349" y="21600"/>
                  <a:pt x="21600" y="19793"/>
                  <a:pt x="21600" y="17994"/>
                </a:cubicBezTo>
                <a:lnTo>
                  <a:pt x="21600" y="3599"/>
                </a:lnTo>
                <a:cubicBezTo>
                  <a:pt x="21600" y="1799"/>
                  <a:pt x="21349" y="0"/>
                  <a:pt x="21099" y="0"/>
                </a:cubicBezTo>
                <a:lnTo>
                  <a:pt x="500" y="0"/>
                </a:lnTo>
              </a:path>
            </a:pathLst>
          </a:custGeom>
          <a:ln w="36000">
            <a:solidFill>
              <a:srgbClr val="FAA61A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67" name="Google Shape;63;p43" descr="Google Shape;63;p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9" y="261359"/>
            <a:ext cx="1374842" cy="7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Google Shape;64;p43" descr="Google Shape;64;p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999" y="311759"/>
            <a:ext cx="630001" cy="662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Google Shape;65;p43" descr="Google Shape;65;p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19" y="401040"/>
            <a:ext cx="714961" cy="47520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27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2" name="Google Shape;105;p65"/>
          <p:cNvSpPr txBox="1">
            <a:spLocks noGrp="1"/>
          </p:cNvSpPr>
          <p:nvPr>
            <p:ph type="body" sz="quarter" idx="13"/>
          </p:nvPr>
        </p:nvSpPr>
        <p:spPr>
          <a:xfrm>
            <a:off x="4674239" y="1604519"/>
            <a:ext cx="4015800" cy="18968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3" name="Google Shape;106;p65"/>
          <p:cNvSpPr txBox="1">
            <a:spLocks noGrp="1"/>
          </p:cNvSpPr>
          <p:nvPr>
            <p:ph type="body" sz="quarter" idx="14"/>
          </p:nvPr>
        </p:nvSpPr>
        <p:spPr>
          <a:xfrm>
            <a:off x="457199" y="3682079"/>
            <a:ext cx="4015801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Google Shape;107;p65"/>
          <p:cNvSpPr txBox="1">
            <a:spLocks noGrp="1"/>
          </p:cNvSpPr>
          <p:nvPr>
            <p:ph type="body" sz="quarter" idx="15"/>
          </p:nvPr>
        </p:nvSpPr>
        <p:spPr>
          <a:xfrm>
            <a:off x="4674239" y="3682079"/>
            <a:ext cx="4015800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62;p43"/>
          <p:cNvSpPr/>
          <p:nvPr/>
        </p:nvSpPr>
        <p:spPr>
          <a:xfrm>
            <a:off x="65159" y="261359"/>
            <a:ext cx="8944868" cy="77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" y="0"/>
                </a:moveTo>
                <a:cubicBezTo>
                  <a:pt x="250" y="0"/>
                  <a:pt x="0" y="1799"/>
                  <a:pt x="0" y="3599"/>
                </a:cubicBezTo>
                <a:lnTo>
                  <a:pt x="0" y="17994"/>
                </a:lnTo>
                <a:cubicBezTo>
                  <a:pt x="0" y="19793"/>
                  <a:pt x="250" y="21600"/>
                  <a:pt x="500" y="21600"/>
                </a:cubicBezTo>
                <a:lnTo>
                  <a:pt x="21099" y="21600"/>
                </a:lnTo>
                <a:cubicBezTo>
                  <a:pt x="21349" y="21600"/>
                  <a:pt x="21600" y="19793"/>
                  <a:pt x="21600" y="17994"/>
                </a:cubicBezTo>
                <a:lnTo>
                  <a:pt x="21600" y="3599"/>
                </a:lnTo>
                <a:cubicBezTo>
                  <a:pt x="21600" y="1799"/>
                  <a:pt x="21349" y="0"/>
                  <a:pt x="21099" y="0"/>
                </a:cubicBezTo>
                <a:lnTo>
                  <a:pt x="500" y="0"/>
                </a:lnTo>
              </a:path>
            </a:pathLst>
          </a:custGeom>
          <a:ln w="36000">
            <a:solidFill>
              <a:srgbClr val="FAA61A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83" name="Google Shape;63;p43" descr="Google Shape;63;p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9" y="261359"/>
            <a:ext cx="1374842" cy="7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Google Shape;64;p43" descr="Google Shape;64;p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999" y="311759"/>
            <a:ext cx="630001" cy="662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Google Shape;65;p43" descr="Google Shape;65;p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19" y="401040"/>
            <a:ext cx="714961" cy="4752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28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4519"/>
            <a:ext cx="2649601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8" name="Google Shape;111;p66"/>
          <p:cNvSpPr txBox="1">
            <a:spLocks noGrp="1"/>
          </p:cNvSpPr>
          <p:nvPr>
            <p:ph type="body" sz="quarter" idx="13"/>
          </p:nvPr>
        </p:nvSpPr>
        <p:spPr>
          <a:xfrm>
            <a:off x="3239640" y="1604519"/>
            <a:ext cx="2649601" cy="18968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Google Shape;112;p66"/>
          <p:cNvSpPr txBox="1">
            <a:spLocks noGrp="1"/>
          </p:cNvSpPr>
          <p:nvPr>
            <p:ph type="body" sz="quarter" idx="14"/>
          </p:nvPr>
        </p:nvSpPr>
        <p:spPr>
          <a:xfrm>
            <a:off x="6022080" y="1604519"/>
            <a:ext cx="2649601" cy="18968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Google Shape;113;p66"/>
          <p:cNvSpPr txBox="1">
            <a:spLocks noGrp="1"/>
          </p:cNvSpPr>
          <p:nvPr>
            <p:ph type="body" sz="quarter" idx="15"/>
          </p:nvPr>
        </p:nvSpPr>
        <p:spPr>
          <a:xfrm>
            <a:off x="457199" y="3682079"/>
            <a:ext cx="2649602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Google Shape;114;p66"/>
          <p:cNvSpPr txBox="1">
            <a:spLocks noGrp="1"/>
          </p:cNvSpPr>
          <p:nvPr>
            <p:ph type="body" sz="quarter" idx="16"/>
          </p:nvPr>
        </p:nvSpPr>
        <p:spPr>
          <a:xfrm>
            <a:off x="3239640" y="3682079"/>
            <a:ext cx="2649601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2" name="Google Shape;115;p66"/>
          <p:cNvSpPr txBox="1">
            <a:spLocks noGrp="1"/>
          </p:cNvSpPr>
          <p:nvPr>
            <p:ph type="body" sz="quarter" idx="17"/>
          </p:nvPr>
        </p:nvSpPr>
        <p:spPr>
          <a:xfrm>
            <a:off x="6022080" y="3682079"/>
            <a:ext cx="2649601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omb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6"/>
          <p:cNvSpPr/>
          <p:nvPr userDrawn="1"/>
        </p:nvSpPr>
        <p:spPr>
          <a:xfrm>
            <a:off x="65310" y="261268"/>
            <a:ext cx="8945870" cy="780866"/>
          </a:xfrm>
          <a:custGeom>
            <a:avLst/>
            <a:gdLst/>
            <a:ahLst/>
            <a:cxnLst/>
            <a:rect l="l" t="t" r="r" b="b"/>
            <a:pathLst>
              <a:path w="21602" h="3002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1"/>
                  <a:pt x="500" y="3001"/>
                </a:cubicBezTo>
                <a:lnTo>
                  <a:pt x="21100" y="3001"/>
                </a:lnTo>
                <a:cubicBezTo>
                  <a:pt x="21350" y="3001"/>
                  <a:pt x="21601" y="2750"/>
                  <a:pt x="21601" y="2500"/>
                </a:cubicBezTo>
                <a:lnTo>
                  <a:pt x="21601" y="500"/>
                </a:lnTo>
                <a:cubicBezTo>
                  <a:pt x="21601" y="250"/>
                  <a:pt x="21350" y="0"/>
                  <a:pt x="21100" y="0"/>
                </a:cubicBezTo>
                <a:lnTo>
                  <a:pt x="500" y="0"/>
                </a:lnTo>
              </a:path>
            </a:pathLst>
          </a:custGeom>
          <a:noFill/>
          <a:ln w="36000">
            <a:solidFill>
              <a:srgbClr val="FAA61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" name="Immagine 13"/>
          <p:cNvPicPr/>
          <p:nvPr userDrawn="1"/>
        </p:nvPicPr>
        <p:blipFill>
          <a:blip r:embed="rId2" cstate="print"/>
          <a:stretch/>
        </p:blipFill>
        <p:spPr>
          <a:xfrm>
            <a:off x="190379" y="261268"/>
            <a:ext cx="1375434" cy="775314"/>
          </a:xfrm>
          <a:prstGeom prst="rect">
            <a:avLst/>
          </a:prstGeom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144" y="311892"/>
            <a:ext cx="630720" cy="6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magine 15" descr="Europe_flag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6997" y="401137"/>
            <a:ext cx="715660" cy="475754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title" idx="10" hasCustomPrompt="1"/>
          </p:nvPr>
        </p:nvSpPr>
        <p:spPr>
          <a:xfrm>
            <a:off x="1603585" y="273352"/>
            <a:ext cx="5685917" cy="749731"/>
          </a:xfrm>
        </p:spPr>
        <p:txBody>
          <a:bodyPr/>
          <a:lstStyle>
            <a:lvl1pPr algn="ctr"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04366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42983" y="2024065"/>
            <a:ext cx="4184868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 marL="808758" indent="-133403"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5"/>
            <a:ext cx="417703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1"/>
            </a:lvl1pPr>
            <a:lvl2pPr>
              <a:lnSpc>
                <a:spcPct val="100000"/>
              </a:lnSpc>
              <a:spcBef>
                <a:spcPts val="300"/>
              </a:spcBef>
              <a:defRPr sz="1351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E9C2-9D64-AF49-BD11-AB86921F9A4C}" type="datetime1">
              <a:rPr lang="en-US" smtClean="0"/>
              <a:t>5/12/20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Martin Franckie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283467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3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Google Shape;23;p47"/>
          <p:cNvSpPr txBox="1"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4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273599"/>
            <a:ext cx="8229241" cy="5307841"/>
          </a:xfrm>
          <a:prstGeom prst="rect">
            <a:avLst/>
          </a:prstGeom>
        </p:spPr>
        <p:txBody>
          <a:bodyPr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6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5" name="Google Shape;31;p50"/>
          <p:cNvSpPr txBox="1"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Google Shape;32;p50"/>
          <p:cNvSpPr txBox="1">
            <a:spLocks noGrp="1"/>
          </p:cNvSpPr>
          <p:nvPr>
            <p:ph type="body" sz="quarter" idx="14"/>
          </p:nvPr>
        </p:nvSpPr>
        <p:spPr>
          <a:xfrm>
            <a:off x="457199" y="3682079"/>
            <a:ext cx="4015801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AND_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7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Google Shape;36;p51"/>
          <p:cNvSpPr txBox="1">
            <a:spLocks noGrp="1"/>
          </p:cNvSpPr>
          <p:nvPr>
            <p:ph type="body" sz="quarter" idx="13"/>
          </p:nvPr>
        </p:nvSpPr>
        <p:spPr>
          <a:xfrm>
            <a:off x="4674239" y="1604519"/>
            <a:ext cx="4015800" cy="18968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Google Shape;37;p51"/>
          <p:cNvSpPr txBox="1">
            <a:spLocks noGrp="1"/>
          </p:cNvSpPr>
          <p:nvPr>
            <p:ph type="body" sz="quarter" idx="14"/>
          </p:nvPr>
        </p:nvSpPr>
        <p:spPr>
          <a:xfrm>
            <a:off x="4674239" y="3682079"/>
            <a:ext cx="4015800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8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7" name="Google Shape;41;p52"/>
          <p:cNvSpPr txBox="1">
            <a:spLocks noGrp="1"/>
          </p:cNvSpPr>
          <p:nvPr>
            <p:ph type="body" sz="quarter" idx="13"/>
          </p:nvPr>
        </p:nvSpPr>
        <p:spPr>
          <a:xfrm>
            <a:off x="4674239" y="1604519"/>
            <a:ext cx="4015800" cy="18968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Google Shape;42;p52"/>
          <p:cNvSpPr txBox="1">
            <a:spLocks noGrp="1"/>
          </p:cNvSpPr>
          <p:nvPr>
            <p:ph type="body" sz="half" idx="14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olo Testo"/>
          <p:cNvSpPr txBox="1"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9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4519"/>
            <a:ext cx="8229241" cy="189684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8" name="Google Shape;46;p53"/>
          <p:cNvSpPr txBox="1"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41"/>
          <p:cNvSpPr/>
          <p:nvPr/>
        </p:nvSpPr>
        <p:spPr>
          <a:xfrm>
            <a:off x="4571640" y="-1"/>
            <a:ext cx="4568760" cy="6855122"/>
          </a:xfrm>
          <a:prstGeom prst="rect">
            <a:avLst/>
          </a:prstGeom>
          <a:gradFill>
            <a:gsLst>
              <a:gs pos="0">
                <a:srgbClr val="FFF450">
                  <a:alpha val="70000"/>
                </a:srgbClr>
              </a:gs>
              <a:gs pos="100000">
                <a:srgbClr val="FAA61A">
                  <a:alpha val="7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22860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22860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22860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860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2860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2860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22860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22860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120;p1" descr="Google Shape;120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00" y="402480"/>
            <a:ext cx="3654720" cy="2061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Google Shape;121;p1" descr="Google Shape;121;p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99" y="2980079"/>
            <a:ext cx="3901322" cy="123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Google Shape;122;p1" descr="Google Shape;122;p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559" y="5102640"/>
            <a:ext cx="1879202" cy="1249201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Google Shape;123;p1"/>
          <p:cNvSpPr txBox="1"/>
          <p:nvPr/>
        </p:nvSpPr>
        <p:spPr>
          <a:xfrm>
            <a:off x="119879" y="6427080"/>
            <a:ext cx="4336562" cy="333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400" tIns="41400" rIns="41400" bIns="41400">
            <a:spAutoFit/>
          </a:bodyPr>
          <a:lstStyle>
            <a:lvl1pPr algn="ctr">
              <a:defRPr sz="900" b="1"/>
            </a:lvl1pPr>
          </a:lstStyle>
          <a:p>
            <a:r>
              <a:rPr dirty="0"/>
              <a:t>The </a:t>
            </a:r>
            <a:r>
              <a:rPr dirty="0" err="1"/>
              <a:t>Qombs</a:t>
            </a:r>
            <a:r>
              <a:t> Project is funded by the European Union’s Horizon 2020 research and innovation programme under grant agreement number 820419</a:t>
            </a:r>
          </a:p>
        </p:txBody>
      </p:sp>
      <p:sp>
        <p:nvSpPr>
          <p:cNvPr id="306" name="Google Shape;124;p1"/>
          <p:cNvSpPr txBox="1"/>
          <p:nvPr/>
        </p:nvSpPr>
        <p:spPr>
          <a:xfrm>
            <a:off x="4750257" y="623288"/>
            <a:ext cx="4206600" cy="91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 sz="3300">
                <a:solidFill>
                  <a:srgbClr val="C00000"/>
                </a:solidFill>
              </a:defRPr>
            </a:pPr>
            <a:r>
              <a:rPr>
                <a:solidFill>
                  <a:srgbClr val="C00000"/>
                </a:solidFill>
              </a:rPr>
              <a:t>WP4 </a:t>
            </a:r>
          </a:p>
          <a:p>
            <a:pPr algn="ctr">
              <a:lnSpc>
                <a:spcPct val="90000"/>
              </a:lnSpc>
              <a:defRPr sz="3300">
                <a:solidFill>
                  <a:srgbClr val="C00000"/>
                </a:solidFill>
              </a:defRPr>
            </a:pPr>
            <a:r>
              <a:rPr>
                <a:solidFill>
                  <a:srgbClr val="C00000"/>
                </a:solidFill>
              </a:rPr>
              <a:t>Characterization</a:t>
            </a:r>
          </a:p>
        </p:txBody>
      </p:sp>
      <p:sp>
        <p:nvSpPr>
          <p:cNvPr id="307" name="Google Shape;125;p1"/>
          <p:cNvSpPr txBox="1"/>
          <p:nvPr/>
        </p:nvSpPr>
        <p:spPr>
          <a:xfrm>
            <a:off x="4809060" y="2643182"/>
            <a:ext cx="4088994" cy="162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93040" indent="-194040" algn="ctr">
              <a:lnSpc>
                <a:spcPct val="90000"/>
              </a:lnSpc>
              <a:spcBef>
                <a:spcPts val="1200"/>
              </a:spcBef>
              <a:defRPr sz="2200"/>
            </a:pPr>
            <a:r>
              <a:rPr lang="it-IT" sz="2000" b="1"/>
              <a:t>WP leader: </a:t>
            </a:r>
          </a:p>
          <a:p>
            <a:pPr marL="293040" indent="-194040" algn="ctr">
              <a:lnSpc>
                <a:spcPct val="90000"/>
              </a:lnSpc>
              <a:spcBef>
                <a:spcPts val="1200"/>
              </a:spcBef>
              <a:defRPr sz="2200"/>
            </a:pPr>
            <a:r>
              <a:t>Alessandro </a:t>
            </a:r>
            <a:r>
              <a:rPr err="1"/>
              <a:t>Zavatta</a:t>
            </a:r>
            <a:endParaRPr/>
          </a:p>
          <a:p>
            <a:pPr marL="293040" indent="-194040" algn="ctr">
              <a:lnSpc>
                <a:spcPct val="90000"/>
              </a:lnSpc>
              <a:spcBef>
                <a:spcPts val="1200"/>
              </a:spcBef>
              <a:defRPr sz="2200"/>
            </a:pPr>
            <a:r>
              <a:rPr lang="it-IT" sz="2000" b="1"/>
              <a:t>Speaker: </a:t>
            </a:r>
          </a:p>
          <a:p>
            <a:pPr marL="293040" indent="-194040" algn="ctr">
              <a:lnSpc>
                <a:spcPct val="90000"/>
              </a:lnSpc>
              <a:spcBef>
                <a:spcPts val="1200"/>
              </a:spcBef>
              <a:defRPr sz="2200"/>
            </a:pPr>
            <a:r>
              <a:t>Natalia Bruno</a:t>
            </a:r>
          </a:p>
        </p:txBody>
      </p:sp>
      <p:sp>
        <p:nvSpPr>
          <p:cNvPr id="308" name="Google Shape;126;p1"/>
          <p:cNvSpPr txBox="1"/>
          <p:nvPr/>
        </p:nvSpPr>
        <p:spPr>
          <a:xfrm>
            <a:off x="4757097" y="5643578"/>
            <a:ext cx="4192921" cy="93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303847" indent="-226504" algn="ctr" defTabSz="265175">
              <a:lnSpc>
                <a:spcPts val="2900"/>
              </a:lnSpc>
              <a:defRPr sz="1914"/>
            </a:pPr>
            <a:r>
              <a:t>Mid-term Review meeting</a:t>
            </a:r>
          </a:p>
          <a:p>
            <a:pPr marL="303847" indent="-226504" algn="ctr" defTabSz="265175">
              <a:lnSpc>
                <a:spcPts val="2900"/>
              </a:lnSpc>
              <a:defRPr sz="1914"/>
            </a:pPr>
            <a:r>
              <a:t>May 13th 2020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T4.1: </a:t>
            </a:r>
            <a:r>
              <a:rPr lang="it-IT" sz="2400" b="0" dirty="0" err="1"/>
              <a:t>Deliverables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 smtClean="0"/>
              <a:t>10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953937024"/>
              </p:ext>
            </p:extLst>
          </p:nvPr>
        </p:nvGraphicFramePr>
        <p:xfrm>
          <a:off x="282315" y="1153863"/>
          <a:ext cx="8527605" cy="1314858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highlight>
                            <a:srgbClr val="F5E4B9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 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Google Shape;276;g6ed16d4d55_0_61">
            <a:extLst>
              <a:ext uri="{FF2B5EF4-FFF2-40B4-BE49-F238E27FC236}">
                <a16:creationId xmlns:a16="http://schemas.microsoft.com/office/drawing/2014/main" id="{5351A858-84FA-3440-B8B2-E598BF49EDA9}"/>
              </a:ext>
            </a:extLst>
          </p:cNvPr>
          <p:cNvSpPr txBox="1"/>
          <p:nvPr/>
        </p:nvSpPr>
        <p:spPr>
          <a:xfrm>
            <a:off x="492228" y="3004005"/>
            <a:ext cx="6330601" cy="56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>
            <a:lvl1pPr algn="just">
              <a:lnSpc>
                <a:spcPct val="114213"/>
              </a:lnSpc>
              <a:defRPr b="1"/>
            </a:lvl1pPr>
          </a:lstStyle>
          <a:p>
            <a:r>
              <a:rPr b="0">
                <a:solidFill>
                  <a:schemeClr val="tx1"/>
                </a:solidFill>
              </a:rPr>
              <a:t>D4.1: First QCL-comb devices characterized and delivered to TRT and IRS (CNR - M10)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E587FB1-0538-6B49-AA39-D54A638446B5}"/>
              </a:ext>
            </a:extLst>
          </p:cNvPr>
          <p:cNvSpPr txBox="1"/>
          <p:nvPr/>
        </p:nvSpPr>
        <p:spPr>
          <a:xfrm>
            <a:off x="7605084" y="3004005"/>
            <a:ext cx="101566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Delivered</a:t>
            </a:r>
            <a:endParaRPr kumimoji="0" lang="it-IT" sz="1600" b="1" i="0" u="none" strike="noStrike" cap="none" spc="0" normalizeH="0" baseline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8FFF6243-7E49-7340-99DA-FD05C52C47CC}"/>
              </a:ext>
            </a:extLst>
          </p:cNvPr>
          <p:cNvSpPr txBox="1"/>
          <p:nvPr/>
        </p:nvSpPr>
        <p:spPr>
          <a:xfrm>
            <a:off x="7637716" y="3638572"/>
            <a:ext cx="101566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Delivered</a:t>
            </a:r>
            <a:endParaRPr kumimoji="0" lang="it-IT" sz="1600" b="1" i="0" u="none" strike="noStrike" cap="none" spc="0" normalizeH="0" baseline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9BE425-066C-9E4E-8126-8FC47E808592}"/>
              </a:ext>
            </a:extLst>
          </p:cNvPr>
          <p:cNvSpPr txBox="1"/>
          <p:nvPr/>
        </p:nvSpPr>
        <p:spPr>
          <a:xfrm>
            <a:off x="492228" y="3638572"/>
            <a:ext cx="633060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D4.3: New-generation QCL-</a:t>
            </a:r>
            <a:r>
              <a:rPr kumimoji="0" lang="it-IT" sz="14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comb</a:t>
            </a:r>
            <a:r>
              <a:rPr kumimoji="0" lang="it-IT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it-IT" sz="14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characterized</a:t>
            </a:r>
            <a:r>
              <a:rPr kumimoji="0" lang="it-IT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and </a:t>
            </a:r>
            <a:r>
              <a:rPr kumimoji="0" lang="it-IT" sz="14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delivered</a:t>
            </a:r>
            <a:r>
              <a:rPr kumimoji="0" lang="it-IT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to TRT and IRS (</a:t>
            </a:r>
            <a:r>
              <a:rPr lang="it-IT"/>
              <a:t>CNR – M12, M30)</a:t>
            </a:r>
            <a:endParaRPr kumimoji="0" lang="it-IT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64C5ED-E02C-2344-995D-7F37AB2DED7D}"/>
              </a:ext>
            </a:extLst>
          </p:cNvPr>
          <p:cNvSpPr txBox="1"/>
          <p:nvPr/>
        </p:nvSpPr>
        <p:spPr>
          <a:xfrm>
            <a:off x="7650634" y="4302406"/>
            <a:ext cx="9691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Work in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progress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F5A925-33E4-D847-A313-275DB73FBE58}"/>
              </a:ext>
            </a:extLst>
          </p:cNvPr>
          <p:cNvSpPr txBox="1"/>
          <p:nvPr/>
        </p:nvSpPr>
        <p:spPr>
          <a:xfrm>
            <a:off x="505146" y="4302406"/>
            <a:ext cx="633060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it-IT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D4.4: </a:t>
            </a:r>
            <a:r>
              <a:rPr lang="it-IT"/>
              <a:t>New-</a:t>
            </a:r>
            <a:r>
              <a:rPr lang="it-IT" err="1"/>
              <a:t>generationQCL</a:t>
            </a:r>
            <a:r>
              <a:rPr lang="it-IT"/>
              <a:t>-</a:t>
            </a:r>
            <a:r>
              <a:rPr lang="it-IT" err="1"/>
              <a:t>combs</a:t>
            </a:r>
            <a:r>
              <a:rPr lang="it-IT"/>
              <a:t> (</a:t>
            </a:r>
            <a:r>
              <a:rPr lang="it-IT" err="1"/>
              <a:t>second</a:t>
            </a:r>
            <a:r>
              <a:rPr lang="it-IT"/>
              <a:t> generation </a:t>
            </a:r>
            <a:r>
              <a:rPr lang="it-IT" err="1"/>
              <a:t>active</a:t>
            </a:r>
            <a:r>
              <a:rPr lang="it-IT"/>
              <a:t> </a:t>
            </a:r>
            <a:r>
              <a:rPr lang="it-IT" err="1"/>
              <a:t>region</a:t>
            </a:r>
            <a:r>
              <a:rPr lang="it-IT"/>
              <a:t> design - D1.3)</a:t>
            </a:r>
            <a:r>
              <a:rPr lang="it-IT" err="1"/>
              <a:t>characterized</a:t>
            </a:r>
            <a:r>
              <a:rPr lang="it-IT"/>
              <a:t> </a:t>
            </a:r>
            <a:r>
              <a:rPr lang="it-IT" err="1"/>
              <a:t>anddelivered</a:t>
            </a:r>
            <a:r>
              <a:rPr lang="it-IT"/>
              <a:t> to TRT </a:t>
            </a:r>
            <a:r>
              <a:rPr lang="it-IT" err="1"/>
              <a:t>andIRS</a:t>
            </a:r>
            <a:r>
              <a:rPr lang="it-IT"/>
              <a:t>. (CNR- M30)</a:t>
            </a:r>
            <a:endParaRPr kumimoji="0" lang="it-IT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0756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 smtClean="0"/>
              <a:t>11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165674748"/>
              </p:ext>
            </p:extLst>
          </p:nvPr>
        </p:nvGraphicFramePr>
        <p:xfrm>
          <a:off x="282315" y="1153863"/>
          <a:ext cx="8527605" cy="1314858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highlight>
                            <a:srgbClr val="F5E4B9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M12, 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" name="Google Shape;513;p23">
            <a:extLst>
              <a:ext uri="{FF2B5EF4-FFF2-40B4-BE49-F238E27FC236}">
                <a16:creationId xmlns:a16="http://schemas.microsoft.com/office/drawing/2014/main" id="{7EB13009-75CE-8749-B0CA-7EEBFCF9F9D5}"/>
              </a:ext>
            </a:extLst>
          </p:cNvPr>
          <p:cNvGrpSpPr/>
          <p:nvPr/>
        </p:nvGrpSpPr>
        <p:grpSpPr>
          <a:xfrm>
            <a:off x="6215074" y="6174816"/>
            <a:ext cx="2198161" cy="656641"/>
            <a:chOff x="0" y="0"/>
            <a:chExt cx="2198160" cy="656640"/>
          </a:xfrm>
        </p:grpSpPr>
        <p:sp>
          <p:nvSpPr>
            <p:cNvPr id="15" name="Google Shape;514;p23">
              <a:extLst>
                <a:ext uri="{FF2B5EF4-FFF2-40B4-BE49-F238E27FC236}">
                  <a16:creationId xmlns:a16="http://schemas.microsoft.com/office/drawing/2014/main" id="{358405D4-04E1-6A49-93D0-FB43A0A8FB20}"/>
                </a:ext>
              </a:extLst>
            </p:cNvPr>
            <p:cNvSpPr/>
            <p:nvPr/>
          </p:nvSpPr>
          <p:spPr>
            <a:xfrm>
              <a:off x="356759" y="38519"/>
              <a:ext cx="1807562" cy="54144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6" name="Google Shape;515;p23">
              <a:extLst>
                <a:ext uri="{FF2B5EF4-FFF2-40B4-BE49-F238E27FC236}">
                  <a16:creationId xmlns:a16="http://schemas.microsoft.com/office/drawing/2014/main" id="{6C7BF5A1-E8C8-D244-B434-A12824FBAAB2}"/>
                </a:ext>
              </a:extLst>
            </p:cNvPr>
            <p:cNvGrpSpPr/>
            <p:nvPr/>
          </p:nvGrpSpPr>
          <p:grpSpPr>
            <a:xfrm>
              <a:off x="-1" y="0"/>
              <a:ext cx="2198162" cy="656641"/>
              <a:chOff x="0" y="0"/>
              <a:chExt cx="2198160" cy="656640"/>
            </a:xfrm>
          </p:grpSpPr>
          <p:pic>
            <p:nvPicPr>
              <p:cNvPr id="17" name="Google Shape;516;p23" descr="Google Shape;516;p23">
                <a:extLst>
                  <a:ext uri="{FF2B5EF4-FFF2-40B4-BE49-F238E27FC236}">
                    <a16:creationId xmlns:a16="http://schemas.microsoft.com/office/drawing/2014/main" id="{E8D59D32-7750-3141-BE81-A788A4070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-1"/>
                <a:ext cx="1253882" cy="5414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" name="Google Shape;517;p23" descr="Google Shape;517;p23">
                <a:extLst>
                  <a:ext uri="{FF2B5EF4-FFF2-40B4-BE49-F238E27FC236}">
                    <a16:creationId xmlns:a16="http://schemas.microsoft.com/office/drawing/2014/main" id="{1EB27D77-8C6B-554B-9705-384970E2B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960" y="195479"/>
                <a:ext cx="1330201" cy="4611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9" name="Google Shape;192;p5">
            <a:extLst>
              <a:ext uri="{FF2B5EF4-FFF2-40B4-BE49-F238E27FC236}">
                <a16:creationId xmlns:a16="http://schemas.microsoft.com/office/drawing/2014/main" id="{4AEE8819-3FA3-CA4D-B020-96557A467532}"/>
              </a:ext>
            </a:extLst>
          </p:cNvPr>
          <p:cNvSpPr txBox="1"/>
          <p:nvPr/>
        </p:nvSpPr>
        <p:spPr>
          <a:xfrm>
            <a:off x="1603440" y="481621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T4.1.3: </a:t>
            </a:r>
            <a:r>
              <a:rPr lang="it-IT" sz="2400" b="0" dirty="0" err="1"/>
              <a:t>search</a:t>
            </a:r>
            <a:r>
              <a:rPr lang="it-IT" sz="2400" b="0" dirty="0"/>
              <a:t> for </a:t>
            </a:r>
            <a:r>
              <a:rPr lang="it-IT" sz="2400" b="0" dirty="0" err="1"/>
              <a:t>squeezing</a:t>
            </a:r>
            <a:endParaRPr lang="it-IT" sz="2400" b="0" baseline="30000" dirty="0"/>
          </a:p>
        </p:txBody>
      </p:sp>
      <p:sp>
        <p:nvSpPr>
          <p:cNvPr id="20" name="Google Shape;332;p16">
            <a:extLst>
              <a:ext uri="{FF2B5EF4-FFF2-40B4-BE49-F238E27FC236}">
                <a16:creationId xmlns:a16="http://schemas.microsoft.com/office/drawing/2014/main" id="{79FE1CA8-1CCE-4B4F-BB09-1439BEA123BB}"/>
              </a:ext>
            </a:extLst>
          </p:cNvPr>
          <p:cNvSpPr txBox="1"/>
          <p:nvPr/>
        </p:nvSpPr>
        <p:spPr>
          <a:xfrm>
            <a:off x="5884382" y="3575890"/>
            <a:ext cx="38133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975" tIns="44975" rIns="44975" bIns="449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QCL-</a:t>
            </a:r>
            <a:r>
              <a:rPr lang="it-IT" sz="140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</a:t>
            </a:r>
            <a:r>
              <a:rPr lang="it-IT"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EV1 299A-107  </a:t>
            </a:r>
            <a:endParaRPr sz="140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 4.7 </a:t>
            </a:r>
            <a:r>
              <a:rPr lang="it-IT" sz="140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μm</a:t>
            </a:r>
            <a:r>
              <a:rPr lang="it-IT"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21" name="Google Shape;333;p16" descr="Google Shape;286;p7">
            <a:extLst>
              <a:ext uri="{FF2B5EF4-FFF2-40B4-BE49-F238E27FC236}">
                <a16:creationId xmlns:a16="http://schemas.microsoft.com/office/drawing/2014/main" id="{491E45F4-5834-5143-8BE6-A95BE4AD3E4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2190" y="4143807"/>
            <a:ext cx="891859" cy="36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34;p16" descr="Google Shape;287;p7">
            <a:extLst>
              <a:ext uri="{FF2B5EF4-FFF2-40B4-BE49-F238E27FC236}">
                <a16:creationId xmlns:a16="http://schemas.microsoft.com/office/drawing/2014/main" id="{DCF92E2A-AC58-324B-85FF-DD1BD244EA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39643" y="3040700"/>
            <a:ext cx="4124660" cy="313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41;p16" descr="Google Shape;371;p12">
            <a:extLst>
              <a:ext uri="{FF2B5EF4-FFF2-40B4-BE49-F238E27FC236}">
                <a16:creationId xmlns:a16="http://schemas.microsoft.com/office/drawing/2014/main" id="{9FF5B8E3-1900-A84C-9B03-A5344A9421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70679"/>
          <a:stretch/>
        </p:blipFill>
        <p:spPr>
          <a:xfrm>
            <a:off x="282321" y="2808575"/>
            <a:ext cx="1843576" cy="30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DD4EC2-21C3-DE48-A08D-432398E6F522}"/>
              </a:ext>
            </a:extLst>
          </p:cNvPr>
          <p:cNvSpPr txBox="1"/>
          <p:nvPr/>
        </p:nvSpPr>
        <p:spPr>
          <a:xfrm>
            <a:off x="651041" y="4819135"/>
            <a:ext cx="163442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Four</a:t>
            </a: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Wav</a:t>
            </a:r>
            <a:r>
              <a:rPr lang="it-IT" i="1" err="1">
                <a:solidFill>
                  <a:srgbClr val="C00000"/>
                </a:solidFill>
              </a:rPr>
              <a:t>e</a:t>
            </a:r>
            <a:r>
              <a:rPr lang="it-IT" i="1">
                <a:solidFill>
                  <a:srgbClr val="C00000"/>
                </a:solidFill>
              </a:rPr>
              <a:t> Mixing?</a:t>
            </a:r>
            <a:endParaRPr kumimoji="0" lang="it-IT" sz="1400" b="0" i="1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3458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 smtClean="0"/>
              <a:t>12</a:t>
            </a:fld>
            <a:endParaRPr/>
          </a:p>
        </p:txBody>
      </p:sp>
      <p:grpSp>
        <p:nvGrpSpPr>
          <p:cNvPr id="14" name="Google Shape;513;p23">
            <a:extLst>
              <a:ext uri="{FF2B5EF4-FFF2-40B4-BE49-F238E27FC236}">
                <a16:creationId xmlns:a16="http://schemas.microsoft.com/office/drawing/2014/main" id="{7EB13009-75CE-8749-B0CA-7EEBFCF9F9D5}"/>
              </a:ext>
            </a:extLst>
          </p:cNvPr>
          <p:cNvGrpSpPr/>
          <p:nvPr/>
        </p:nvGrpSpPr>
        <p:grpSpPr>
          <a:xfrm>
            <a:off x="6215074" y="6174816"/>
            <a:ext cx="2198161" cy="656641"/>
            <a:chOff x="0" y="0"/>
            <a:chExt cx="2198160" cy="656640"/>
          </a:xfrm>
        </p:grpSpPr>
        <p:sp>
          <p:nvSpPr>
            <p:cNvPr id="15" name="Google Shape;514;p23">
              <a:extLst>
                <a:ext uri="{FF2B5EF4-FFF2-40B4-BE49-F238E27FC236}">
                  <a16:creationId xmlns:a16="http://schemas.microsoft.com/office/drawing/2014/main" id="{358405D4-04E1-6A49-93D0-FB43A0A8FB20}"/>
                </a:ext>
              </a:extLst>
            </p:cNvPr>
            <p:cNvSpPr/>
            <p:nvPr/>
          </p:nvSpPr>
          <p:spPr>
            <a:xfrm>
              <a:off x="356759" y="38519"/>
              <a:ext cx="1807562" cy="54144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6" name="Google Shape;515;p23">
              <a:extLst>
                <a:ext uri="{FF2B5EF4-FFF2-40B4-BE49-F238E27FC236}">
                  <a16:creationId xmlns:a16="http://schemas.microsoft.com/office/drawing/2014/main" id="{6C7BF5A1-E8C8-D244-B434-A12824FBAAB2}"/>
                </a:ext>
              </a:extLst>
            </p:cNvPr>
            <p:cNvGrpSpPr/>
            <p:nvPr/>
          </p:nvGrpSpPr>
          <p:grpSpPr>
            <a:xfrm>
              <a:off x="-1" y="0"/>
              <a:ext cx="2198162" cy="656641"/>
              <a:chOff x="0" y="0"/>
              <a:chExt cx="2198160" cy="656640"/>
            </a:xfrm>
          </p:grpSpPr>
          <p:pic>
            <p:nvPicPr>
              <p:cNvPr id="17" name="Google Shape;516;p23" descr="Google Shape;516;p23">
                <a:extLst>
                  <a:ext uri="{FF2B5EF4-FFF2-40B4-BE49-F238E27FC236}">
                    <a16:creationId xmlns:a16="http://schemas.microsoft.com/office/drawing/2014/main" id="{E8D59D32-7750-3141-BE81-A788A4070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-1"/>
                <a:ext cx="1253882" cy="5414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" name="Google Shape;517;p23" descr="Google Shape;517;p23">
                <a:extLst>
                  <a:ext uri="{FF2B5EF4-FFF2-40B4-BE49-F238E27FC236}">
                    <a16:creationId xmlns:a16="http://schemas.microsoft.com/office/drawing/2014/main" id="{1EB27D77-8C6B-554B-9705-384970E2B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960" y="195479"/>
                <a:ext cx="1330201" cy="4611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65BB3D08-57E1-CD46-ABA3-2B41262A78C0}"/>
              </a:ext>
            </a:extLst>
          </p:cNvPr>
          <p:cNvSpPr/>
          <p:nvPr/>
        </p:nvSpPr>
        <p:spPr>
          <a:xfrm>
            <a:off x="1248508" y="1110480"/>
            <a:ext cx="664698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300"/>
            </a:pP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T4.1.3: </a:t>
            </a:r>
            <a:r>
              <a:rPr lang="it-IT" err="1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Squeezing</a:t>
            </a: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err="1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QCL-</a:t>
            </a:r>
            <a:r>
              <a:rPr lang="it-IT" err="1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combs</a:t>
            </a: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err="1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new-generation </a:t>
            </a:r>
            <a:r>
              <a:rPr lang="it-IT" err="1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QCDs</a:t>
            </a: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(M11-M36)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A07F8B00-8442-6543-8B0F-CF1570E3DFC8}"/>
              </a:ext>
            </a:extLst>
          </p:cNvPr>
          <p:cNvSpPr txBox="1"/>
          <p:nvPr/>
        </p:nvSpPr>
        <p:spPr>
          <a:xfrm>
            <a:off x="1038483" y="5192747"/>
            <a:ext cx="34075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800"/>
            </a:lvl1pPr>
          </a:lstStyle>
          <a:p>
            <a:r>
              <a:rPr sz="1400" i="1"/>
              <a:t>We use</a:t>
            </a:r>
            <a:r>
              <a:rPr lang="it-IT" sz="1400" i="1"/>
              <a:t>d the QCL in single mode </a:t>
            </a:r>
            <a:r>
              <a:rPr lang="it-IT" sz="1400" i="1" err="1"/>
              <a:t>operation</a:t>
            </a:r>
            <a:r>
              <a:rPr sz="1400" i="1"/>
              <a:t> to characterize the balanced detection scheme.</a:t>
            </a:r>
          </a:p>
        </p:txBody>
      </p:sp>
      <p:sp>
        <p:nvSpPr>
          <p:cNvPr id="28" name="Google Shape;192;p5">
            <a:extLst>
              <a:ext uri="{FF2B5EF4-FFF2-40B4-BE49-F238E27FC236}">
                <a16:creationId xmlns:a16="http://schemas.microsoft.com/office/drawing/2014/main" id="{D49E0A8B-4AC6-1942-A63E-79C6D69FFF1B}"/>
              </a:ext>
            </a:extLst>
          </p:cNvPr>
          <p:cNvSpPr txBox="1"/>
          <p:nvPr/>
        </p:nvSpPr>
        <p:spPr>
          <a:xfrm>
            <a:off x="1603440" y="481621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T4.1.3: </a:t>
            </a:r>
            <a:r>
              <a:rPr lang="it-IT" sz="2400" b="0" dirty="0" err="1"/>
              <a:t>search</a:t>
            </a:r>
            <a:r>
              <a:rPr lang="it-IT" sz="2400" b="0" dirty="0"/>
              <a:t> for </a:t>
            </a:r>
            <a:r>
              <a:rPr lang="it-IT" sz="2400" b="0" dirty="0" err="1"/>
              <a:t>squeezing</a:t>
            </a:r>
            <a:endParaRPr lang="it-IT" sz="2400" b="0" baseline="30000" dirty="0"/>
          </a:p>
        </p:txBody>
      </p:sp>
      <p:grpSp>
        <p:nvGrpSpPr>
          <p:cNvPr id="19" name="Gruppo 15">
            <a:extLst>
              <a:ext uri="{FF2B5EF4-FFF2-40B4-BE49-F238E27FC236}">
                <a16:creationId xmlns:a16="http://schemas.microsoft.com/office/drawing/2014/main" id="{4FE5AEDE-596F-EE41-8181-97C4F6CB61E7}"/>
              </a:ext>
            </a:extLst>
          </p:cNvPr>
          <p:cNvGrpSpPr/>
          <p:nvPr/>
        </p:nvGrpSpPr>
        <p:grpSpPr>
          <a:xfrm>
            <a:off x="553564" y="1819890"/>
            <a:ext cx="3440424" cy="2876089"/>
            <a:chOff x="0" y="0"/>
            <a:chExt cx="3440423" cy="2876087"/>
          </a:xfrm>
        </p:grpSpPr>
        <p:pic>
          <p:nvPicPr>
            <p:cNvPr id="20" name="Google Shape;433;g6ed16d4d55_0_160" descr="Google Shape;433;g6ed16d4d55_0_160">
              <a:extLst>
                <a:ext uri="{FF2B5EF4-FFF2-40B4-BE49-F238E27FC236}">
                  <a16:creationId xmlns:a16="http://schemas.microsoft.com/office/drawing/2014/main" id="{E92109E6-D118-E04B-8E12-23BE612B3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8165"/>
              <a:ext cx="3378961" cy="27979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4DD08B2E-9575-3340-8142-58C0C4B543E5}"/>
                </a:ext>
              </a:extLst>
            </p:cNvPr>
            <p:cNvSpPr txBox="1"/>
            <p:nvPr/>
          </p:nvSpPr>
          <p:spPr>
            <a:xfrm>
              <a:off x="2794400" y="0"/>
              <a:ext cx="646024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r>
                <a:t>Grating</a:t>
              </a:r>
            </a:p>
          </p:txBody>
        </p:sp>
        <p:sp>
          <p:nvSpPr>
            <p:cNvPr id="22" name="Rettangolo 14">
              <a:extLst>
                <a:ext uri="{FF2B5EF4-FFF2-40B4-BE49-F238E27FC236}">
                  <a16:creationId xmlns:a16="http://schemas.microsoft.com/office/drawing/2014/main" id="{F332943F-9B16-994E-BDCA-80D70B52E939}"/>
                </a:ext>
              </a:extLst>
            </p:cNvPr>
            <p:cNvSpPr/>
            <p:nvPr/>
          </p:nvSpPr>
          <p:spPr>
            <a:xfrm rot="2611950">
              <a:off x="2914410" y="381920"/>
              <a:ext cx="478323" cy="114257"/>
            </a:xfrm>
            <a:prstGeom prst="rect">
              <a:avLst/>
            </a:prstGeom>
            <a:solidFill>
              <a:srgbClr val="808080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B1D6563-CCBA-874F-B060-743094025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5083"/>
            <a:ext cx="3898900" cy="25908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B4BA73-EC9F-E843-B18A-E8D7A7943560}"/>
              </a:ext>
            </a:extLst>
          </p:cNvPr>
          <p:cNvSpPr txBox="1"/>
          <p:nvPr/>
        </p:nvSpPr>
        <p:spPr>
          <a:xfrm>
            <a:off x="5362058" y="1717612"/>
            <a:ext cx="2318783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Is</a:t>
            </a: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it</a:t>
            </a: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possible</a:t>
            </a: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to </a:t>
            </a: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measure</a:t>
            </a: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the </a:t>
            </a: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shot</a:t>
            </a: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noise</a:t>
            </a: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wit</a:t>
            </a:r>
            <a:r>
              <a:rPr lang="it-IT" i="1">
                <a:solidFill>
                  <a:srgbClr val="C00000"/>
                </a:solidFill>
              </a:rPr>
              <a:t>h </a:t>
            </a:r>
            <a:r>
              <a:rPr lang="it-IT" i="1" err="1">
                <a:solidFill>
                  <a:srgbClr val="C00000"/>
                </a:solidFill>
              </a:rPr>
              <a:t>our</a:t>
            </a:r>
            <a:r>
              <a:rPr lang="it-IT" i="1">
                <a:solidFill>
                  <a:srgbClr val="C00000"/>
                </a:solidFill>
              </a:rPr>
              <a:t> detectors?</a:t>
            </a:r>
            <a:endParaRPr kumimoji="0" lang="it-IT" sz="1400" b="0" i="1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60397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513;p23">
            <a:extLst>
              <a:ext uri="{FF2B5EF4-FFF2-40B4-BE49-F238E27FC236}">
                <a16:creationId xmlns:a16="http://schemas.microsoft.com/office/drawing/2014/main" id="{7EB13009-75CE-8749-B0CA-7EEBFCF9F9D5}"/>
              </a:ext>
            </a:extLst>
          </p:cNvPr>
          <p:cNvGrpSpPr/>
          <p:nvPr/>
        </p:nvGrpSpPr>
        <p:grpSpPr>
          <a:xfrm>
            <a:off x="6215072" y="6174815"/>
            <a:ext cx="2198165" cy="656643"/>
            <a:chOff x="-2" y="-1"/>
            <a:chExt cx="2198164" cy="656642"/>
          </a:xfrm>
        </p:grpSpPr>
        <p:sp>
          <p:nvSpPr>
            <p:cNvPr id="15" name="Google Shape;514;p23">
              <a:extLst>
                <a:ext uri="{FF2B5EF4-FFF2-40B4-BE49-F238E27FC236}">
                  <a16:creationId xmlns:a16="http://schemas.microsoft.com/office/drawing/2014/main" id="{358405D4-04E1-6A49-93D0-FB43A0A8FB20}"/>
                </a:ext>
              </a:extLst>
            </p:cNvPr>
            <p:cNvSpPr/>
            <p:nvPr/>
          </p:nvSpPr>
          <p:spPr>
            <a:xfrm>
              <a:off x="356759" y="38519"/>
              <a:ext cx="1807562" cy="54144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6" name="Google Shape;515;p23">
              <a:extLst>
                <a:ext uri="{FF2B5EF4-FFF2-40B4-BE49-F238E27FC236}">
                  <a16:creationId xmlns:a16="http://schemas.microsoft.com/office/drawing/2014/main" id="{6C7BF5A1-E8C8-D244-B434-A12824FBAAB2}"/>
                </a:ext>
              </a:extLst>
            </p:cNvPr>
            <p:cNvGrpSpPr/>
            <p:nvPr/>
          </p:nvGrpSpPr>
          <p:grpSpPr>
            <a:xfrm>
              <a:off x="-2" y="-1"/>
              <a:ext cx="2198164" cy="656642"/>
              <a:chOff x="-1" y="-1"/>
              <a:chExt cx="2198162" cy="656641"/>
            </a:xfrm>
          </p:grpSpPr>
          <p:pic>
            <p:nvPicPr>
              <p:cNvPr id="17" name="Google Shape;516;p23" descr="Google Shape;516;p23">
                <a:extLst>
                  <a:ext uri="{FF2B5EF4-FFF2-40B4-BE49-F238E27FC236}">
                    <a16:creationId xmlns:a16="http://schemas.microsoft.com/office/drawing/2014/main" id="{E8D59D32-7750-3141-BE81-A788A4070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-1"/>
                <a:ext cx="1253882" cy="5414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" name="Google Shape;517;p23" descr="Google Shape;517;p23">
                <a:extLst>
                  <a:ext uri="{FF2B5EF4-FFF2-40B4-BE49-F238E27FC236}">
                    <a16:creationId xmlns:a16="http://schemas.microsoft.com/office/drawing/2014/main" id="{1EB27D77-8C6B-554B-9705-384970E2B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960" y="195479"/>
                <a:ext cx="1330201" cy="4611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65BB3D08-57E1-CD46-ABA3-2B41262A78C0}"/>
              </a:ext>
            </a:extLst>
          </p:cNvPr>
          <p:cNvSpPr/>
          <p:nvPr/>
        </p:nvSpPr>
        <p:spPr>
          <a:xfrm>
            <a:off x="1248508" y="1110480"/>
            <a:ext cx="664698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300"/>
            </a:pP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T4.1.3: </a:t>
            </a:r>
            <a:r>
              <a:rPr lang="it-IT" err="1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Squeezing</a:t>
            </a: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err="1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QCL-</a:t>
            </a:r>
            <a:r>
              <a:rPr lang="it-IT" err="1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combs</a:t>
            </a: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err="1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new-generation </a:t>
            </a:r>
            <a:r>
              <a:rPr lang="it-IT" err="1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QCDs</a:t>
            </a: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(M11-M36)</a:t>
            </a:r>
          </a:p>
        </p:txBody>
      </p:sp>
      <p:sp>
        <p:nvSpPr>
          <p:cNvPr id="28" name="Google Shape;192;p5">
            <a:extLst>
              <a:ext uri="{FF2B5EF4-FFF2-40B4-BE49-F238E27FC236}">
                <a16:creationId xmlns:a16="http://schemas.microsoft.com/office/drawing/2014/main" id="{D49E0A8B-4AC6-1942-A63E-79C6D69FFF1B}"/>
              </a:ext>
            </a:extLst>
          </p:cNvPr>
          <p:cNvSpPr txBox="1"/>
          <p:nvPr/>
        </p:nvSpPr>
        <p:spPr>
          <a:xfrm>
            <a:off x="1603440" y="481621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T4.1.3: </a:t>
            </a:r>
            <a:r>
              <a:rPr lang="it-IT" sz="2400" b="0" dirty="0" err="1"/>
              <a:t>search</a:t>
            </a:r>
            <a:r>
              <a:rPr lang="it-IT" sz="2400" b="0" dirty="0"/>
              <a:t> for </a:t>
            </a:r>
            <a:r>
              <a:rPr lang="it-IT" sz="2400" b="0" dirty="0" err="1"/>
              <a:t>squeezing</a:t>
            </a:r>
            <a:endParaRPr lang="it-IT" sz="2400" b="0" baseline="30000" dirty="0"/>
          </a:p>
        </p:txBody>
      </p:sp>
      <p:pic>
        <p:nvPicPr>
          <p:cNvPr id="22" name="Immagine 15" descr="Immagine 15">
            <a:extLst>
              <a:ext uri="{FF2B5EF4-FFF2-40B4-BE49-F238E27FC236}">
                <a16:creationId xmlns:a16="http://schemas.microsoft.com/office/drawing/2014/main" id="{85FB21EA-67CA-214B-A821-C8B6BCD140A5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4858"/>
          <a:stretch/>
        </p:blipFill>
        <p:spPr>
          <a:xfrm>
            <a:off x="6342406" y="1563949"/>
            <a:ext cx="2370194" cy="1670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Google Shape;392;g778f8949ed_0_0" descr="Immagine 5">
            <a:extLst>
              <a:ext uri="{FF2B5EF4-FFF2-40B4-BE49-F238E27FC236}">
                <a16:creationId xmlns:a16="http://schemas.microsoft.com/office/drawing/2014/main" id="{4AFC9BF2-0239-B146-BF02-60DE1E9DC8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829" y="2965833"/>
            <a:ext cx="3271544" cy="1291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91;g778f8949ed_0_0" descr="Immagine 58">
            <a:extLst>
              <a:ext uri="{FF2B5EF4-FFF2-40B4-BE49-F238E27FC236}">
                <a16:creationId xmlns:a16="http://schemas.microsoft.com/office/drawing/2014/main" id="{387C76AB-333C-5844-82AB-EF06C5AA439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1052" y="4252501"/>
            <a:ext cx="3058708" cy="19223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B1B016-663B-6444-B196-E017170904C3}"/>
              </a:ext>
            </a:extLst>
          </p:cNvPr>
          <p:cNvSpPr txBox="1"/>
          <p:nvPr/>
        </p:nvSpPr>
        <p:spPr>
          <a:xfrm>
            <a:off x="431400" y="1709331"/>
            <a:ext cx="549284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1) </a:t>
            </a: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Characterization</a:t>
            </a: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of </a:t>
            </a: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two</a:t>
            </a:r>
            <a:r>
              <a:rPr lang="it-IT" i="1"/>
              <a:t>-mode </a:t>
            </a:r>
            <a:r>
              <a:rPr lang="it-IT" i="1" err="1"/>
              <a:t>squeezing</a:t>
            </a:r>
            <a:r>
              <a:rPr lang="it-IT" i="1"/>
              <a:t> with a </a:t>
            </a:r>
            <a:r>
              <a:rPr lang="it-IT" i="1" err="1"/>
              <a:t>balanced</a:t>
            </a:r>
            <a:r>
              <a:rPr lang="it-IT" i="1"/>
              <a:t> detector </a:t>
            </a:r>
            <a:endParaRPr kumimoji="0" lang="it-IT" sz="14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A40DC84-A816-2543-994D-3060800D824E}"/>
              </a:ext>
            </a:extLst>
          </p:cNvPr>
          <p:cNvSpPr txBox="1"/>
          <p:nvPr/>
        </p:nvSpPr>
        <p:spPr>
          <a:xfrm>
            <a:off x="4095590" y="3324910"/>
            <a:ext cx="471710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2) Analysis of cross-</a:t>
            </a: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correlation</a:t>
            </a: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vs auto-</a:t>
            </a: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correlation</a:t>
            </a: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of the </a:t>
            </a: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sidebands</a:t>
            </a:r>
            <a:endParaRPr kumimoji="0" lang="it-IT" sz="14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DD59CCB-AAD2-114B-920C-150B4974D4B9}"/>
              </a:ext>
            </a:extLst>
          </p:cNvPr>
          <p:cNvSpPr txBox="1"/>
          <p:nvPr/>
        </p:nvSpPr>
        <p:spPr>
          <a:xfrm>
            <a:off x="769294" y="4950742"/>
            <a:ext cx="471710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i="1"/>
              <a:t>3</a:t>
            </a: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) Non-</a:t>
            </a: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classicality</a:t>
            </a: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certification</a:t>
            </a:r>
            <a:r>
              <a:rPr kumimoji="0" lang="it-IT" sz="14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test on a single-mode quantum </a:t>
            </a:r>
            <a:r>
              <a:rPr kumimoji="0" lang="it-IT" sz="1400" b="0" i="1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system</a:t>
            </a:r>
            <a:endParaRPr kumimoji="0" lang="it-IT" sz="14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1" name="Google Shape;193;p5">
            <a:extLst>
              <a:ext uri="{FF2B5EF4-FFF2-40B4-BE49-F238E27FC236}">
                <a16:creationId xmlns:a16="http://schemas.microsoft.com/office/drawing/2014/main" id="{E61885A5-C771-F741-B28C-C97CE7C98B6A}"/>
              </a:ext>
            </a:extLst>
          </p:cNvPr>
          <p:cNvSpPr txBox="1">
            <a:spLocks/>
          </p:cNvSpPr>
          <p:nvPr/>
        </p:nvSpPr>
        <p:spPr>
          <a:xfrm>
            <a:off x="8594209" y="6356520"/>
            <a:ext cx="215711" cy="31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999" tIns="44999" rIns="44999" bIns="4499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fld id="{86CB4B4D-7CA3-9044-876B-883B54F8677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C05A28-9340-7941-86B9-E17E01033629}"/>
              </a:ext>
            </a:extLst>
          </p:cNvPr>
          <p:cNvSpPr txBox="1"/>
          <p:nvPr/>
        </p:nvSpPr>
        <p:spPr>
          <a:xfrm rot="16200000">
            <a:off x="5792910" y="2190686"/>
            <a:ext cx="909862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Normalized</a:t>
            </a:r>
            <a:r>
              <a:rPr kumimoji="0" lang="it-IT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it-IT" sz="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signal</a:t>
            </a:r>
            <a:endParaRPr kumimoji="0" lang="it-IT" sz="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7519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629;p27"/>
          <p:cNvSpPr txBox="1"/>
          <p:nvPr/>
        </p:nvSpPr>
        <p:spPr>
          <a:xfrm>
            <a:off x="1603439" y="481620"/>
            <a:ext cx="5685122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pPr lvl="0">
              <a:buClr>
                <a:srgbClr val="C00000"/>
              </a:buClr>
              <a:buSzPts val="2900"/>
            </a:pPr>
            <a:r>
              <a:rPr lang="it-IT" sz="2400" b="0" dirty="0"/>
              <a:t>WP4 </a:t>
            </a:r>
            <a:r>
              <a:rPr lang="it-IT" sz="2400" b="0" dirty="0" err="1"/>
              <a:t>Bottlenecks</a:t>
            </a:r>
            <a:r>
              <a:rPr lang="it-IT" sz="2400" b="0" dirty="0"/>
              <a:t> &amp; </a:t>
            </a:r>
            <a:r>
              <a:rPr lang="it-IT" sz="2400" b="0" dirty="0" err="1"/>
              <a:t>lessons</a:t>
            </a:r>
            <a:endParaRPr lang="it-IT" sz="2400" b="0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B279444-1CCC-9C46-865E-A58D077EF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85279"/>
              </p:ext>
            </p:extLst>
          </p:nvPr>
        </p:nvGraphicFramePr>
        <p:xfrm>
          <a:off x="436210" y="1559863"/>
          <a:ext cx="8271580" cy="2750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521685485"/>
                    </a:ext>
                  </a:extLst>
                </a:gridCol>
                <a:gridCol w="3944021">
                  <a:extLst>
                    <a:ext uri="{9D8B030D-6E8A-4147-A177-3AD203B41FA5}">
                      <a16:colId xmlns:a16="http://schemas.microsoft.com/office/drawing/2014/main" val="2212112518"/>
                    </a:ext>
                  </a:extLst>
                </a:gridCol>
                <a:gridCol w="3679859">
                  <a:extLst>
                    <a:ext uri="{9D8B030D-6E8A-4147-A177-3AD203B41FA5}">
                      <a16:colId xmlns:a16="http://schemas.microsoft.com/office/drawing/2014/main" val="3196870501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/>
                      <a:r>
                        <a:rPr lang="it-IT" sz="1200" b="1">
                          <a:solidFill>
                            <a:schemeClr val="tx1"/>
                          </a:solidFill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Problem</a:t>
                      </a:r>
                      <a:endParaRPr lang="it-IT" sz="12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>
                          <a:solidFill>
                            <a:srgbClr val="00B050"/>
                          </a:solidFill>
                        </a:rPr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49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Non-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classicality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of QCL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combs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with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multimode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emission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could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be non-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trivial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to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detect</a:t>
                      </a:r>
                      <a:endParaRPr lang="it-IT" sz="1200" dirty="0"/>
                    </a:p>
                    <a:p>
                      <a:pPr marL="457200" lvl="0" indent="-317500" algn="l">
                        <a:buSzPts val="1400"/>
                        <a:buChar char="-"/>
                      </a:pPr>
                      <a:r>
                        <a:rPr lang="it-IT" sz="1200" dirty="0" err="1"/>
                        <a:t>Correlations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shared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among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many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modes</a:t>
                      </a:r>
                      <a:r>
                        <a:rPr lang="it-IT" sz="1200" dirty="0"/>
                        <a:t> are non-</a:t>
                      </a:r>
                      <a:r>
                        <a:rPr lang="it-IT" sz="1200" dirty="0" err="1"/>
                        <a:t>trivial</a:t>
                      </a:r>
                      <a:r>
                        <a:rPr lang="it-IT" sz="1200" dirty="0"/>
                        <a:t> to </a:t>
                      </a:r>
                      <a:r>
                        <a:rPr lang="it-IT" sz="1200" dirty="0" err="1"/>
                        <a:t>detect</a:t>
                      </a:r>
                      <a:r>
                        <a:rPr lang="it-IT" sz="1200" dirty="0"/>
                        <a:t>;</a:t>
                      </a:r>
                    </a:p>
                    <a:p>
                      <a:pPr marL="457200" lvl="0" indent="-317500" algn="l">
                        <a:buSzPts val="1400"/>
                        <a:buChar char="-"/>
                      </a:pPr>
                      <a:r>
                        <a:rPr lang="it-IT" sz="1200" dirty="0"/>
                        <a:t>Gain and </a:t>
                      </a:r>
                      <a:r>
                        <a:rPr lang="it-IT" sz="1200" dirty="0" err="1"/>
                        <a:t>loss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could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degrade</a:t>
                      </a:r>
                      <a:r>
                        <a:rPr lang="it-IT" sz="1200" dirty="0"/>
                        <a:t> quantum </a:t>
                      </a:r>
                      <a:r>
                        <a:rPr lang="it-IT" sz="1200" dirty="0" err="1"/>
                        <a:t>correlations</a:t>
                      </a:r>
                      <a:r>
                        <a:rPr lang="it-IT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/>
                        <a:t>CNR-INO </a:t>
                      </a:r>
                      <a:r>
                        <a:rPr lang="it-IT" sz="1200" err="1"/>
                        <a:t>asked</a:t>
                      </a:r>
                      <a:r>
                        <a:rPr lang="it-IT" sz="1200"/>
                        <a:t> ETH for new </a:t>
                      </a:r>
                      <a:r>
                        <a:rPr lang="it-IT" sz="1200" err="1"/>
                        <a:t>devices</a:t>
                      </a:r>
                      <a:r>
                        <a:rPr lang="it-IT" sz="1200"/>
                        <a:t>: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it-IT" sz="1200"/>
                        <a:t>Minimum </a:t>
                      </a:r>
                      <a:r>
                        <a:rPr lang="it-IT" sz="1200" err="1"/>
                        <a:t>cavity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losses</a:t>
                      </a:r>
                      <a:r>
                        <a:rPr lang="it-IT" sz="1200"/>
                        <a:t> and </a:t>
                      </a:r>
                      <a:r>
                        <a:rPr lang="it-IT" sz="1200" err="1"/>
                        <a:t>narrowband</a:t>
                      </a:r>
                      <a:r>
                        <a:rPr lang="it-IT" sz="1200"/>
                        <a:t> gain (e.g. with </a:t>
                      </a:r>
                      <a:r>
                        <a:rPr lang="it-IT" sz="1200" err="1"/>
                        <a:t>low</a:t>
                      </a:r>
                      <a:r>
                        <a:rPr lang="it-IT" sz="1200"/>
                        <a:t> doping)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Optimized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χ</a:t>
                      </a:r>
                      <a:r>
                        <a:rPr lang="el-GR" sz="1200" baseline="30000">
                          <a:solidFill>
                            <a:srgbClr val="222222"/>
                          </a:solidFill>
                        </a:rPr>
                        <a:t>(3)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 / χ</a:t>
                      </a:r>
                      <a:r>
                        <a:rPr lang="el-GR" sz="1200" baseline="30000">
                          <a:solidFill>
                            <a:srgbClr val="222222"/>
                          </a:solidFill>
                        </a:rPr>
                        <a:t>(1)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nonlinearity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Number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of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modes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as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low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as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possible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(3);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larger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mode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spacing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for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simplifying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the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study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of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correlations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. </a:t>
                      </a:r>
                      <a:endParaRPr lang="it-IT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02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Current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detectors (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InSb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IR) are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limiting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detection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of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squeezing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for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 err="1"/>
                        <a:t>low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saturation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intensity</a:t>
                      </a:r>
                      <a:r>
                        <a:rPr lang="it-IT" sz="1200"/>
                        <a:t>;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/>
                        <a:t>high background </a:t>
                      </a:r>
                      <a:r>
                        <a:rPr lang="it-IT" sz="1200" err="1"/>
                        <a:t>noise</a:t>
                      </a:r>
                      <a:r>
                        <a:rPr lang="it-IT" sz="1200"/>
                        <a:t>;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 err="1"/>
                        <a:t>low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bandwidth</a:t>
                      </a:r>
                      <a:r>
                        <a:rPr lang="it-IT" sz="12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dirty="0" err="1"/>
                        <a:t>testing</a:t>
                      </a:r>
                      <a:r>
                        <a:rPr lang="it-IT" dirty="0"/>
                        <a:t> new detectors (MCT, </a:t>
                      </a:r>
                      <a:r>
                        <a:rPr lang="it-IT" dirty="0" err="1"/>
                        <a:t>received</a:t>
                      </a:r>
                      <a:r>
                        <a:rPr lang="it-IT" dirty="0"/>
                        <a:t> in March 2020);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dirty="0" err="1"/>
                        <a:t>waiting</a:t>
                      </a:r>
                      <a:r>
                        <a:rPr lang="it-IT" dirty="0"/>
                        <a:t> for QCD </a:t>
                      </a:r>
                      <a:r>
                        <a:rPr lang="it-IT" dirty="0" err="1"/>
                        <a:t>developed</a:t>
                      </a:r>
                      <a:r>
                        <a:rPr lang="it-IT" dirty="0"/>
                        <a:t> by CNRS.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677484"/>
                  </a:ext>
                </a:extLst>
              </a:tr>
            </a:tbl>
          </a:graphicData>
        </a:graphic>
      </p:graphicFrame>
      <p:sp>
        <p:nvSpPr>
          <p:cNvPr id="5" name="Google Shape;193;p5">
            <a:extLst>
              <a:ext uri="{FF2B5EF4-FFF2-40B4-BE49-F238E27FC236}">
                <a16:creationId xmlns:a16="http://schemas.microsoft.com/office/drawing/2014/main" id="{574FF181-AB6E-E54B-A740-0556C559A98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559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44294"/>
            <a:ext cx="5685121" cy="40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b="0" dirty="0"/>
              <a:t>T4.1: </a:t>
            </a:r>
            <a:r>
              <a:rPr lang="it-IT" b="0" dirty="0" err="1"/>
              <a:t>Deliverables</a:t>
            </a:r>
            <a:endParaRPr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 smtClean="0"/>
              <a:t>15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2245104340"/>
              </p:ext>
            </p:extLst>
          </p:nvPr>
        </p:nvGraphicFramePr>
        <p:xfrm>
          <a:off x="282315" y="1153863"/>
          <a:ext cx="8527605" cy="1314858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M12, 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Google Shape;269;g6ed16d4d55_0_61">
            <a:extLst>
              <a:ext uri="{FF2B5EF4-FFF2-40B4-BE49-F238E27FC236}">
                <a16:creationId xmlns:a16="http://schemas.microsoft.com/office/drawing/2014/main" id="{970D04D9-9D8C-AF4A-AD51-9D00062FC3E5}"/>
              </a:ext>
            </a:extLst>
          </p:cNvPr>
          <p:cNvSpPr txBox="1"/>
          <p:nvPr/>
        </p:nvSpPr>
        <p:spPr>
          <a:xfrm>
            <a:off x="492227" y="5010513"/>
            <a:ext cx="6330601" cy="56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>
            <a:lvl1pPr algn="just">
              <a:lnSpc>
                <a:spcPct val="114213"/>
              </a:lnSpc>
              <a:defRPr>
                <a:solidFill>
                  <a:srgbClr val="663300"/>
                </a:solidFill>
              </a:defRPr>
            </a:lvl1pPr>
          </a:lstStyle>
          <a:p>
            <a:r>
              <a:rPr>
                <a:solidFill>
                  <a:schemeClr val="tx1"/>
                </a:solidFill>
              </a:rPr>
              <a:t>D4.6: Detection of squeezed and entangled light states in QCL-combs emission (CNR - M24)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21216D53-DDA8-0846-8138-F23F5CCEFEAC}"/>
              </a:ext>
            </a:extLst>
          </p:cNvPr>
          <p:cNvSpPr txBox="1"/>
          <p:nvPr/>
        </p:nvSpPr>
        <p:spPr>
          <a:xfrm>
            <a:off x="7645744" y="5007467"/>
            <a:ext cx="112351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Work in progress</a:t>
            </a:r>
          </a:p>
        </p:txBody>
      </p:sp>
      <p:sp>
        <p:nvSpPr>
          <p:cNvPr id="11" name="Google Shape;276;g6ed16d4d55_0_61">
            <a:extLst>
              <a:ext uri="{FF2B5EF4-FFF2-40B4-BE49-F238E27FC236}">
                <a16:creationId xmlns:a16="http://schemas.microsoft.com/office/drawing/2014/main" id="{50EB3A26-E1F6-3041-BD98-82C23EBE179F}"/>
              </a:ext>
            </a:extLst>
          </p:cNvPr>
          <p:cNvSpPr txBox="1"/>
          <p:nvPr/>
        </p:nvSpPr>
        <p:spPr>
          <a:xfrm>
            <a:off x="492228" y="3004005"/>
            <a:ext cx="6330601" cy="56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>
            <a:lvl1pPr algn="just">
              <a:lnSpc>
                <a:spcPct val="114213"/>
              </a:lnSpc>
              <a:defRPr b="1"/>
            </a:lvl1pPr>
          </a:lstStyle>
          <a:p>
            <a:r>
              <a:rPr b="0">
                <a:solidFill>
                  <a:srgbClr val="00B050"/>
                </a:solidFill>
              </a:rPr>
              <a:t>D4.1: First QCL-comb devices characterized and delivered to TRT and IRS (CNR - M10)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787EC1A-4715-374A-A58C-1CAA87A46011}"/>
              </a:ext>
            </a:extLst>
          </p:cNvPr>
          <p:cNvSpPr txBox="1"/>
          <p:nvPr/>
        </p:nvSpPr>
        <p:spPr>
          <a:xfrm>
            <a:off x="7699672" y="3004005"/>
            <a:ext cx="101566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Delivered</a:t>
            </a:r>
            <a:endParaRPr kumimoji="0" lang="it-IT" sz="1600" b="1" i="0" u="none" strike="noStrike" cap="none" spc="0" normalizeH="0" baseline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9797386-29C0-3A4C-8632-C4B728548484}"/>
              </a:ext>
            </a:extLst>
          </p:cNvPr>
          <p:cNvSpPr txBox="1"/>
          <p:nvPr/>
        </p:nvSpPr>
        <p:spPr>
          <a:xfrm>
            <a:off x="7699672" y="3638572"/>
            <a:ext cx="101566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Delivered</a:t>
            </a:r>
            <a:endParaRPr kumimoji="0" lang="it-IT" sz="1600" b="1" i="0" u="none" strike="noStrike" cap="none" spc="0" normalizeH="0" baseline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9FE6635-B561-5741-BE71-2BC7AF895F74}"/>
              </a:ext>
            </a:extLst>
          </p:cNvPr>
          <p:cNvSpPr txBox="1"/>
          <p:nvPr/>
        </p:nvSpPr>
        <p:spPr>
          <a:xfrm>
            <a:off x="492228" y="3638572"/>
            <a:ext cx="633060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D4.3: New-generation QCL-</a:t>
            </a:r>
            <a:r>
              <a:rPr kumimoji="0" lang="it-IT" sz="1400" b="0" i="0" u="none" strike="noStrike" cap="none" spc="0" normalizeH="0" baseline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comb</a:t>
            </a:r>
            <a:r>
              <a:rPr kumimoji="0" lang="it-IT" sz="1400" b="0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it-IT" sz="1400" b="0" i="0" u="none" strike="noStrike" cap="none" spc="0" normalizeH="0" baseline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characterized</a:t>
            </a:r>
            <a:r>
              <a:rPr kumimoji="0" lang="it-IT" sz="1400" b="0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and </a:t>
            </a:r>
            <a:r>
              <a:rPr kumimoji="0" lang="it-IT" sz="1400" b="0" i="0" u="none" strike="noStrike" cap="none" spc="0" normalizeH="0" baseline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delivered</a:t>
            </a:r>
            <a:r>
              <a:rPr kumimoji="0" lang="it-IT" sz="1400" b="0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to TRT and IRS (</a:t>
            </a:r>
            <a:r>
              <a:rPr lang="it-IT">
                <a:solidFill>
                  <a:srgbClr val="00B050"/>
                </a:solidFill>
              </a:rPr>
              <a:t>CNR – M12, M30)</a:t>
            </a:r>
            <a:endParaRPr kumimoji="0" lang="it-IT" sz="1400" b="0" i="0" u="none" strike="noStrike" cap="none" spc="0" normalizeH="0" baseline="0">
              <a:ln>
                <a:noFill/>
              </a:ln>
              <a:solidFill>
                <a:srgbClr val="00B050"/>
              </a:solidFill>
              <a:effectLst/>
              <a:uFillTx/>
              <a:sym typeface="Arial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8B08BAD-D9E2-B048-BE58-5D1AEF9E4D7D}"/>
              </a:ext>
            </a:extLst>
          </p:cNvPr>
          <p:cNvSpPr txBox="1"/>
          <p:nvPr/>
        </p:nvSpPr>
        <p:spPr>
          <a:xfrm>
            <a:off x="7722915" y="4302406"/>
            <a:ext cx="9691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Work in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progress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1E76D44-177C-A64B-AB12-2D29146B613C}"/>
              </a:ext>
            </a:extLst>
          </p:cNvPr>
          <p:cNvSpPr txBox="1"/>
          <p:nvPr/>
        </p:nvSpPr>
        <p:spPr>
          <a:xfrm>
            <a:off x="505146" y="4302406"/>
            <a:ext cx="633060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it-IT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D4.4: </a:t>
            </a:r>
            <a:r>
              <a:rPr lang="it-IT"/>
              <a:t>New-</a:t>
            </a:r>
            <a:r>
              <a:rPr lang="it-IT" err="1"/>
              <a:t>generationQCL</a:t>
            </a:r>
            <a:r>
              <a:rPr lang="it-IT"/>
              <a:t>-</a:t>
            </a:r>
            <a:r>
              <a:rPr lang="it-IT" err="1"/>
              <a:t>combs</a:t>
            </a:r>
            <a:r>
              <a:rPr lang="it-IT"/>
              <a:t> (</a:t>
            </a:r>
            <a:r>
              <a:rPr lang="it-IT" err="1"/>
              <a:t>secondgeneration</a:t>
            </a:r>
            <a:r>
              <a:rPr lang="it-IT"/>
              <a:t> </a:t>
            </a:r>
            <a:r>
              <a:rPr lang="it-IT" err="1"/>
              <a:t>activeregion</a:t>
            </a:r>
            <a:r>
              <a:rPr lang="it-IT"/>
              <a:t> design - D1.3)</a:t>
            </a:r>
            <a:r>
              <a:rPr lang="it-IT" err="1"/>
              <a:t>characterized</a:t>
            </a:r>
            <a:r>
              <a:rPr lang="it-IT"/>
              <a:t> </a:t>
            </a:r>
            <a:r>
              <a:rPr lang="it-IT" err="1"/>
              <a:t>anddelivered</a:t>
            </a:r>
            <a:r>
              <a:rPr lang="it-IT"/>
              <a:t> to TRT </a:t>
            </a:r>
            <a:r>
              <a:rPr lang="it-IT" err="1"/>
              <a:t>andIRS</a:t>
            </a:r>
            <a:r>
              <a:rPr lang="it-IT"/>
              <a:t>. (CNR- M30)</a:t>
            </a:r>
            <a:endParaRPr kumimoji="0" lang="it-IT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16662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sz="2400" b="0" dirty="0"/>
              <a:t>Outline</a:t>
            </a:r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16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342692653"/>
              </p:ext>
            </p:extLst>
          </p:nvPr>
        </p:nvGraphicFramePr>
        <p:xfrm>
          <a:off x="282315" y="1153863"/>
          <a:ext cx="8527605" cy="4956472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M12, 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0090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T4.2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Development and test of a metrological difference-frequency-generated mid-infrared frequency comb (M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ENLO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M1-M24)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D4.2 M8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T4.3: QCDs and QWIPs characterization (CNRS; M12-M36)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D4.5 M30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T4.4: Characterization of QCL-comb sensing systems (IRS; M1-M24)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T4.4.1: Characterization of state-of-the-art QCL-comb sensing systems (M1-06)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T4.4.2: Characterization of quantum-simulation-optimized lasers in spectroscopy system (M7-M24)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T4.4.3: Dual-comb spectroscopy with quantum detectors (M9-M24)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D4.10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D4.11 M24</a:t>
                      </a:r>
                    </a:p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D4.7 M24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T4.5: Development and characterization of ultra-low noise current drivers (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PPQ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S, CNR, ASI, CNRS, A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LPES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TRT and IRS; M1-M30)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T4.5.1: Fabrication of currently-available current drivers for project partners (M1-M6)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T4.5.2: Development and testing of ultra-low noise current drivers (M7-M30)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D4.8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D4.9 M30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923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T4.6: Characterization of (new-generation) QCL-combs using Ultra High-Q Whispering Gallery mode Resonators (ASI, CNR; M4-M30)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D4.12 M27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FE4648-5360-9147-AA27-E05BADDEC05C}"/>
              </a:ext>
            </a:extLst>
          </p:cNvPr>
          <p:cNvSpPr txBox="1"/>
          <p:nvPr/>
        </p:nvSpPr>
        <p:spPr>
          <a:xfrm>
            <a:off x="2735917" y="6214486"/>
            <a:ext cx="348909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it-IT" sz="1400" b="1" u="none" strike="noStrike" cap="none" spc="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MILESTONES: </a:t>
            </a:r>
            <a:r>
              <a:rPr lang="it-IT" b="1">
                <a:solidFill>
                  <a:schemeClr val="bg1">
                    <a:lumMod val="85000"/>
                  </a:schemeClr>
                </a:solidFill>
              </a:rPr>
              <a:t>MS7-M26, MS8-M30, CNR</a:t>
            </a:r>
            <a:endParaRPr lang="it-IT" b="1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42">
            <a:extLst>
              <a:ext uri="{FF2B5EF4-FFF2-40B4-BE49-F238E27FC236}">
                <a16:creationId xmlns:a16="http://schemas.microsoft.com/office/drawing/2014/main" id="{96B5B2E1-02FB-1349-AD7E-0E72B8952C9A}"/>
              </a:ext>
            </a:extLst>
          </p:cNvPr>
          <p:cNvSpPr/>
          <p:nvPr/>
        </p:nvSpPr>
        <p:spPr>
          <a:xfrm>
            <a:off x="4743463" y="2887006"/>
            <a:ext cx="1785952" cy="541994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Ronald </a:t>
            </a:r>
            <a:r>
              <a:rPr err="1"/>
              <a:t>Holzwarth</a:t>
            </a:r>
            <a:endParaRPr/>
          </a:p>
          <a:p>
            <a:pPr>
              <a:defRPr sz="1600"/>
            </a:pPr>
            <a:r>
              <a:t>Carsten </a:t>
            </a:r>
            <a:r>
              <a:rPr err="1"/>
              <a:t>Cleff</a:t>
            </a:r>
            <a:endParaRPr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B35D164-4920-984D-96FC-636148893BC4}"/>
              </a:ext>
            </a:extLst>
          </p:cNvPr>
          <p:cNvGrpSpPr/>
          <p:nvPr/>
        </p:nvGrpSpPr>
        <p:grpSpPr>
          <a:xfrm>
            <a:off x="6529415" y="3033651"/>
            <a:ext cx="1848421" cy="435701"/>
            <a:chOff x="0" y="0"/>
            <a:chExt cx="1848419" cy="435700"/>
          </a:xfrm>
          <a:solidFill>
            <a:srgbClr val="FFFFFF"/>
          </a:solidFill>
        </p:grpSpPr>
        <p:pic>
          <p:nvPicPr>
            <p:cNvPr id="8" name="Google Shape;563;p24" descr="Google Shape;563;p24">
              <a:extLst>
                <a:ext uri="{FF2B5EF4-FFF2-40B4-BE49-F238E27FC236}">
                  <a16:creationId xmlns:a16="http://schemas.microsoft.com/office/drawing/2014/main" id="{C5C89F91-655C-FF46-A74D-12C6282BC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" y="276083"/>
              <a:ext cx="823013" cy="1596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  <p:pic>
          <p:nvPicPr>
            <p:cNvPr id="9" name="Google Shape;564;p24" descr="Google Shape;564;p24">
              <a:extLst>
                <a:ext uri="{FF2B5EF4-FFF2-40B4-BE49-F238E27FC236}">
                  <a16:creationId xmlns:a16="http://schemas.microsoft.com/office/drawing/2014/main" id="{B5BA3ED3-6EEB-6147-BA88-10952EE10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48420" cy="27706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456721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T4.2: </a:t>
            </a:r>
            <a:r>
              <a:rPr lang="it-IT" sz="2400" b="0" dirty="0" err="1"/>
              <a:t>Objectives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17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967492969"/>
              </p:ext>
            </p:extLst>
          </p:nvPr>
        </p:nvGraphicFramePr>
        <p:xfrm>
          <a:off x="282315" y="1153863"/>
          <a:ext cx="8527605" cy="88310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0090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T4.2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Development and test of a metrological difference-frequency-generated mid-infrared frequency comb (M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ENLO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M1-M24)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D4.2 M8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Google Shape;574;p25">
            <a:extLst>
              <a:ext uri="{FF2B5EF4-FFF2-40B4-BE49-F238E27FC236}">
                <a16:creationId xmlns:a16="http://schemas.microsoft.com/office/drawing/2014/main" id="{08BDFF8E-3BA0-9946-8234-5F83EFB972A9}"/>
              </a:ext>
            </a:extLst>
          </p:cNvPr>
          <p:cNvSpPr txBox="1"/>
          <p:nvPr/>
        </p:nvSpPr>
        <p:spPr>
          <a:xfrm>
            <a:off x="661596" y="2143677"/>
            <a:ext cx="7591450" cy="9790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 numCol="1" anchor="t">
            <a:spAutoFit/>
          </a:bodyPr>
          <a:lstStyle/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i="1">
                <a:solidFill>
                  <a:schemeClr val="tx1"/>
                </a:solidFill>
              </a:rPr>
              <a:t>Definition of the main features of the DFG-MIR-comb prototype (CNR and Menlo)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i="1">
                <a:solidFill>
                  <a:schemeClr val="tx1"/>
                </a:solidFill>
              </a:rPr>
              <a:t>Development of the DFG-MIR-comb prototype (Menlo)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i="1">
                <a:solidFill>
                  <a:schemeClr val="tx1"/>
                </a:solidFill>
              </a:rPr>
              <a:t>Improvement of spectral bandwidth, tuning range and output power (Menlo)</a:t>
            </a:r>
          </a:p>
        </p:txBody>
      </p:sp>
      <p:sp>
        <p:nvSpPr>
          <p:cNvPr id="12" name="Google Shape;276;g6ed16d4d55_0_61">
            <a:extLst>
              <a:ext uri="{FF2B5EF4-FFF2-40B4-BE49-F238E27FC236}">
                <a16:creationId xmlns:a16="http://schemas.microsoft.com/office/drawing/2014/main" id="{AC6C7EAC-AB5F-BB45-B35A-255D639FBAA6}"/>
              </a:ext>
            </a:extLst>
          </p:cNvPr>
          <p:cNvSpPr txBox="1"/>
          <p:nvPr/>
        </p:nvSpPr>
        <p:spPr>
          <a:xfrm>
            <a:off x="492228" y="3683939"/>
            <a:ext cx="6330601" cy="56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>
            <a:lvl1pPr algn="just">
              <a:lnSpc>
                <a:spcPct val="114213"/>
              </a:lnSpc>
              <a:defRPr b="1"/>
            </a:lvl1pPr>
          </a:lstStyle>
          <a:p>
            <a:r>
              <a:rPr lang="it-IT" b="0"/>
              <a:t>D4.2: </a:t>
            </a:r>
            <a:r>
              <a:rPr lang="it-IT" b="0" err="1"/>
              <a:t>Prototype</a:t>
            </a:r>
            <a:r>
              <a:rPr lang="it-IT" b="0"/>
              <a:t> of </a:t>
            </a:r>
            <a:r>
              <a:rPr lang="it-IT" b="0" err="1"/>
              <a:t>metrological</a:t>
            </a:r>
            <a:r>
              <a:rPr lang="it-IT" b="0"/>
              <a:t> DFG </a:t>
            </a:r>
            <a:r>
              <a:rPr lang="it-IT" b="0" err="1"/>
              <a:t>mid-infrared</a:t>
            </a:r>
            <a:r>
              <a:rPr lang="it-IT" b="0"/>
              <a:t> </a:t>
            </a:r>
            <a:r>
              <a:rPr lang="it-IT" b="0" err="1"/>
              <a:t>comb</a:t>
            </a:r>
            <a:r>
              <a:rPr lang="it-IT" b="0"/>
              <a:t> with </a:t>
            </a:r>
            <a:r>
              <a:rPr lang="it-IT" b="0" err="1"/>
              <a:t>fixed</a:t>
            </a:r>
            <a:r>
              <a:rPr lang="it-IT" b="0"/>
              <a:t> </a:t>
            </a:r>
            <a:r>
              <a:rPr lang="it-IT" b="0" err="1"/>
              <a:t>emission</a:t>
            </a:r>
            <a:r>
              <a:rPr lang="it-IT" b="0"/>
              <a:t> </a:t>
            </a:r>
            <a:r>
              <a:rPr lang="it-IT" b="0" err="1"/>
              <a:t>wavelength</a:t>
            </a:r>
            <a:r>
              <a:rPr lang="it-IT" b="0"/>
              <a:t> </a:t>
            </a:r>
            <a:r>
              <a:rPr lang="it-IT" b="0" err="1"/>
              <a:t>delivered</a:t>
            </a:r>
            <a:r>
              <a:rPr lang="it-IT" b="0"/>
              <a:t> to CNR  (</a:t>
            </a:r>
            <a:r>
              <a:rPr lang="it-IT" b="0" err="1"/>
              <a:t>Menlo</a:t>
            </a:r>
            <a:r>
              <a:rPr lang="it-IT" b="0"/>
              <a:t> - M8)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9E719125-20F8-984C-9C08-FF9727E231DD}"/>
              </a:ext>
            </a:extLst>
          </p:cNvPr>
          <p:cNvGrpSpPr/>
          <p:nvPr/>
        </p:nvGrpSpPr>
        <p:grpSpPr>
          <a:xfrm>
            <a:off x="6364350" y="6356520"/>
            <a:ext cx="1848421" cy="435701"/>
            <a:chOff x="0" y="0"/>
            <a:chExt cx="1848419" cy="435700"/>
          </a:xfrm>
        </p:grpSpPr>
        <p:pic>
          <p:nvPicPr>
            <p:cNvPr id="15" name="Google Shape;563;p24" descr="Google Shape;563;p24">
              <a:extLst>
                <a:ext uri="{FF2B5EF4-FFF2-40B4-BE49-F238E27FC236}">
                  <a16:creationId xmlns:a16="http://schemas.microsoft.com/office/drawing/2014/main" id="{A84321D8-5B63-2542-874C-E531B749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" y="276083"/>
              <a:ext cx="823013" cy="159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Google Shape;564;p24" descr="Google Shape;564;p24">
              <a:extLst>
                <a:ext uri="{FF2B5EF4-FFF2-40B4-BE49-F238E27FC236}">
                  <a16:creationId xmlns:a16="http://schemas.microsoft.com/office/drawing/2014/main" id="{2290CD09-4E1B-1442-8B12-75271E0DA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48420" cy="2770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8563712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569;p25"/>
          <p:cNvSpPr txBox="1"/>
          <p:nvPr/>
        </p:nvSpPr>
        <p:spPr>
          <a:xfrm>
            <a:off x="1603439" y="481620"/>
            <a:ext cx="5685122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sz="2400" b="0" dirty="0"/>
              <a:t>T4.2</a:t>
            </a:r>
            <a:r>
              <a:rPr lang="it-IT" sz="2400" b="0" dirty="0"/>
              <a:t>: DFG in the 4-5 µm </a:t>
            </a:r>
            <a:r>
              <a:rPr lang="it-IT" sz="2400" b="0" dirty="0" err="1"/>
              <a:t>range</a:t>
            </a:r>
            <a:endParaRPr lang="it-IT" sz="2400" b="0" dirty="0"/>
          </a:p>
        </p:txBody>
      </p:sp>
      <p:sp>
        <p:nvSpPr>
          <p:cNvPr id="926" name="Google Shape;570;p25"/>
          <p:cNvSpPr txBox="1">
            <a:spLocks noGrp="1"/>
          </p:cNvSpPr>
          <p:nvPr>
            <p:ph type="sldNum" sz="quarter" idx="4294967295"/>
          </p:nvPr>
        </p:nvSpPr>
        <p:spPr>
          <a:xfrm>
            <a:off x="8481199" y="6333074"/>
            <a:ext cx="32872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18</a:t>
            </a:fld>
            <a:endParaRPr/>
          </a:p>
        </p:txBody>
      </p:sp>
      <p:grpSp>
        <p:nvGrpSpPr>
          <p:cNvPr id="933" name="Gruppieren 4"/>
          <p:cNvGrpSpPr/>
          <p:nvPr/>
        </p:nvGrpSpPr>
        <p:grpSpPr>
          <a:xfrm>
            <a:off x="1857356" y="3514361"/>
            <a:ext cx="5500726" cy="2854785"/>
            <a:chOff x="0" y="0"/>
            <a:chExt cx="5500725" cy="2854784"/>
          </a:xfrm>
        </p:grpSpPr>
        <p:pic>
          <p:nvPicPr>
            <p:cNvPr id="928" name="Grafik 5" descr="Grafi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500726" cy="2854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29" name="Ellipse 6"/>
            <p:cNvSpPr/>
            <p:nvPr/>
          </p:nvSpPr>
          <p:spPr>
            <a:xfrm flipH="1">
              <a:off x="4667894" y="1213013"/>
              <a:ext cx="194803" cy="194423"/>
            </a:xfrm>
            <a:prstGeom prst="ellipse">
              <a:avLst/>
            </a:prstGeom>
            <a:noFill/>
            <a:ln w="19050" cap="flat">
              <a:solidFill>
                <a:srgbClr val="C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0" name="Gerade Verbindung mit Pfeil 7"/>
            <p:cNvSpPr/>
            <p:nvPr/>
          </p:nvSpPr>
          <p:spPr>
            <a:xfrm>
              <a:off x="4761548" y="1183322"/>
              <a:ext cx="202296" cy="1"/>
            </a:xfrm>
            <a:prstGeom prst="line">
              <a:avLst/>
            </a:prstGeom>
            <a:noFill/>
            <a:ln w="19050" cap="flat">
              <a:solidFill>
                <a:srgbClr val="C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1" name="Ellipse 8"/>
            <p:cNvSpPr/>
            <p:nvPr/>
          </p:nvSpPr>
          <p:spPr>
            <a:xfrm>
              <a:off x="2385951" y="499110"/>
              <a:ext cx="194803" cy="194423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2" name="Gerade Verbindung mit Pfeil 9"/>
            <p:cNvSpPr/>
            <p:nvPr/>
          </p:nvSpPr>
          <p:spPr>
            <a:xfrm flipH="1">
              <a:off x="2141629" y="581860"/>
              <a:ext cx="202296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34" name="Rechteck 10"/>
          <p:cNvSpPr txBox="1"/>
          <p:nvPr/>
        </p:nvSpPr>
        <p:spPr>
          <a:xfrm>
            <a:off x="1485507" y="1630390"/>
            <a:ext cx="3326526" cy="1330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359999" indent="-359999" defTabSz="91442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t>High DFG output power levels</a:t>
            </a:r>
            <a:endParaRPr>
              <a:solidFill>
                <a:srgbClr val="FFFFFF"/>
              </a:solidFill>
            </a:endParaRPr>
          </a:p>
          <a:p>
            <a:pPr marL="359999" indent="-359999" defTabSz="91442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t>Wide tuning range between 3-5 µm</a:t>
            </a:r>
            <a:endParaRPr>
              <a:solidFill>
                <a:srgbClr val="FFFFFF"/>
              </a:solidFill>
            </a:endParaRPr>
          </a:p>
          <a:p>
            <a:pPr marL="359999" indent="-359999" defTabSz="91442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t>High power per mode of tens of µW/mode</a:t>
            </a:r>
            <a:endParaRPr>
              <a:solidFill>
                <a:srgbClr val="FFFFFF"/>
              </a:solidFill>
            </a:endParaRPr>
          </a:p>
          <a:p>
            <a:pPr marL="359999" indent="-359999" defTabSz="914422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t>Compact laser head</a:t>
            </a:r>
          </a:p>
        </p:txBody>
      </p:sp>
      <p:grpSp>
        <p:nvGrpSpPr>
          <p:cNvPr id="938" name="Gruppieren 12"/>
          <p:cNvGrpSpPr/>
          <p:nvPr/>
        </p:nvGrpSpPr>
        <p:grpSpPr>
          <a:xfrm>
            <a:off x="5434902" y="3871550"/>
            <a:ext cx="1005964" cy="636784"/>
            <a:chOff x="0" y="0"/>
            <a:chExt cx="1005963" cy="636782"/>
          </a:xfrm>
        </p:grpSpPr>
        <p:sp>
          <p:nvSpPr>
            <p:cNvPr id="936" name="Textfeld 13"/>
            <p:cNvSpPr txBox="1"/>
            <p:nvPr/>
          </p:nvSpPr>
          <p:spPr>
            <a:xfrm>
              <a:off x="0" y="363003"/>
              <a:ext cx="1005965" cy="27378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>
                  <a:solidFill>
                    <a:srgbClr val="FF0000"/>
                  </a:solidFill>
                </a:defRPr>
              </a:lvl1pPr>
            </a:lstStyle>
            <a:p>
              <a:r>
                <a:t>32 µW/mode</a:t>
              </a:r>
            </a:p>
          </p:txBody>
        </p:sp>
        <p:sp>
          <p:nvSpPr>
            <p:cNvPr id="937" name="Ellipse 14"/>
            <p:cNvSpPr/>
            <p:nvPr/>
          </p:nvSpPr>
          <p:spPr>
            <a:xfrm flipH="1">
              <a:off x="445714" y="0"/>
              <a:ext cx="226425" cy="217715"/>
            </a:xfrm>
            <a:prstGeom prst="ellips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45" name="Gruppieren 15"/>
          <p:cNvGrpSpPr/>
          <p:nvPr/>
        </p:nvGrpSpPr>
        <p:grpSpPr>
          <a:xfrm>
            <a:off x="4931832" y="1580126"/>
            <a:ext cx="2751056" cy="1552958"/>
            <a:chOff x="0" y="0"/>
            <a:chExt cx="2751054" cy="1552956"/>
          </a:xfrm>
        </p:grpSpPr>
        <p:pic>
          <p:nvPicPr>
            <p:cNvPr id="939" name="Grafik 16" descr="Grafik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1438"/>
              <a:ext cx="2088159" cy="11957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40" name="Gerade Verbindung mit Pfeil 17"/>
            <p:cNvSpPr/>
            <p:nvPr/>
          </p:nvSpPr>
          <p:spPr>
            <a:xfrm flipV="1">
              <a:off x="966395" y="808201"/>
              <a:ext cx="905134" cy="4149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1" name="Textfeld 18"/>
            <p:cNvSpPr txBox="1"/>
            <p:nvPr/>
          </p:nvSpPr>
          <p:spPr>
            <a:xfrm rot="19897504">
              <a:off x="1272741" y="942406"/>
              <a:ext cx="588316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42 cm</a:t>
              </a:r>
            </a:p>
          </p:txBody>
        </p:sp>
        <p:sp>
          <p:nvSpPr>
            <p:cNvPr id="942" name="Gerade Verbindung mit Pfeil 19"/>
            <p:cNvSpPr/>
            <p:nvPr/>
          </p:nvSpPr>
          <p:spPr>
            <a:xfrm flipV="1">
              <a:off x="1687260" y="290580"/>
              <a:ext cx="222903" cy="85802"/>
            </a:xfrm>
            <a:prstGeom prst="line">
              <a:avLst/>
            </a:prstGeom>
            <a:noFill/>
            <a:ln w="28575" cap="flat">
              <a:solidFill>
                <a:srgbClr val="C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3" name="Textfeld 20"/>
            <p:cNvSpPr txBox="1"/>
            <p:nvPr/>
          </p:nvSpPr>
          <p:spPr>
            <a:xfrm>
              <a:off x="1644780" y="0"/>
              <a:ext cx="1106275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>
                  <a:solidFill>
                    <a:srgbClr val="C00000"/>
                  </a:solidFill>
                </a:defRPr>
              </a:lvl1pPr>
            </a:lstStyle>
            <a:p>
              <a:r>
                <a:t>3-5 µm output</a:t>
              </a:r>
            </a:p>
          </p:txBody>
        </p:sp>
        <p:sp>
          <p:nvSpPr>
            <p:cNvPr id="944" name="Textfeld 21"/>
            <p:cNvSpPr txBox="1"/>
            <p:nvPr/>
          </p:nvSpPr>
          <p:spPr>
            <a:xfrm>
              <a:off x="426934" y="1264133"/>
              <a:ext cx="1536872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DFG system head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71C12F02-269A-AE42-8DC3-55B03390569B}"/>
              </a:ext>
            </a:extLst>
          </p:cNvPr>
          <p:cNvGrpSpPr/>
          <p:nvPr/>
        </p:nvGrpSpPr>
        <p:grpSpPr>
          <a:xfrm>
            <a:off x="6364350" y="6356520"/>
            <a:ext cx="1848421" cy="435701"/>
            <a:chOff x="0" y="0"/>
            <a:chExt cx="1848419" cy="435700"/>
          </a:xfrm>
        </p:grpSpPr>
        <p:pic>
          <p:nvPicPr>
            <p:cNvPr id="27" name="Google Shape;563;p24" descr="Google Shape;563;p24">
              <a:extLst>
                <a:ext uri="{FF2B5EF4-FFF2-40B4-BE49-F238E27FC236}">
                  <a16:creationId xmlns:a16="http://schemas.microsoft.com/office/drawing/2014/main" id="{FB4E2F30-937A-FA49-BBD7-DA7BE26CD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" y="276083"/>
              <a:ext cx="823013" cy="159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Google Shape;564;p24" descr="Google Shape;564;p24">
              <a:extLst>
                <a:ext uri="{FF2B5EF4-FFF2-40B4-BE49-F238E27FC236}">
                  <a16:creationId xmlns:a16="http://schemas.microsoft.com/office/drawing/2014/main" id="{B2AEB3D4-BC71-AA45-8B4D-54F409297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848420" cy="2770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T4.2: </a:t>
            </a:r>
            <a:r>
              <a:rPr lang="it-IT" sz="2400" b="0" dirty="0" err="1"/>
              <a:t>Achievements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19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2036362953"/>
              </p:ext>
            </p:extLst>
          </p:nvPr>
        </p:nvGraphicFramePr>
        <p:xfrm>
          <a:off x="282315" y="1153863"/>
          <a:ext cx="8527605" cy="88310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0090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T4.2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Development and test of a metrological difference-frequency-generated mid-infrared frequency comb (M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ENLO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M1-M24)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D4.2 M8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Google Shape;574;p25">
            <a:extLst>
              <a:ext uri="{FF2B5EF4-FFF2-40B4-BE49-F238E27FC236}">
                <a16:creationId xmlns:a16="http://schemas.microsoft.com/office/drawing/2014/main" id="{08BDFF8E-3BA0-9946-8234-5F83EFB972A9}"/>
              </a:ext>
            </a:extLst>
          </p:cNvPr>
          <p:cNvSpPr txBox="1"/>
          <p:nvPr/>
        </p:nvSpPr>
        <p:spPr>
          <a:xfrm>
            <a:off x="661596" y="2143677"/>
            <a:ext cx="7591450" cy="9790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 numCol="1" anchor="t">
            <a:spAutoFit/>
          </a:bodyPr>
          <a:lstStyle/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i="1">
                <a:solidFill>
                  <a:schemeClr val="tx1"/>
                </a:solidFill>
              </a:rPr>
              <a:t>Definition of the main features of the DFG-MIR-comb prototype (CNR and Menlo)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i="1">
                <a:solidFill>
                  <a:schemeClr val="tx1"/>
                </a:solidFill>
              </a:rPr>
              <a:t>Development of the DFG-MIR-comb prototype (Menlo)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i="1">
                <a:solidFill>
                  <a:srgbClr val="C00000"/>
                </a:solidFill>
              </a:rPr>
              <a:t>Improvement of spectral bandwidth, tuning range and output power (Menlo)</a:t>
            </a:r>
          </a:p>
        </p:txBody>
      </p:sp>
      <p:grpSp>
        <p:nvGrpSpPr>
          <p:cNvPr id="11" name="Gruppo 25">
            <a:extLst>
              <a:ext uri="{FF2B5EF4-FFF2-40B4-BE49-F238E27FC236}">
                <a16:creationId xmlns:a16="http://schemas.microsoft.com/office/drawing/2014/main" id="{8D276361-D142-5E4D-A317-B5D44321345D}"/>
              </a:ext>
            </a:extLst>
          </p:cNvPr>
          <p:cNvGrpSpPr/>
          <p:nvPr/>
        </p:nvGrpSpPr>
        <p:grpSpPr>
          <a:xfrm>
            <a:off x="6364350" y="6356520"/>
            <a:ext cx="1848421" cy="435701"/>
            <a:chOff x="0" y="0"/>
            <a:chExt cx="1848419" cy="435700"/>
          </a:xfrm>
        </p:grpSpPr>
        <p:pic>
          <p:nvPicPr>
            <p:cNvPr id="14" name="Google Shape;563;p24" descr="Google Shape;563;p24">
              <a:extLst>
                <a:ext uri="{FF2B5EF4-FFF2-40B4-BE49-F238E27FC236}">
                  <a16:creationId xmlns:a16="http://schemas.microsoft.com/office/drawing/2014/main" id="{29342871-18F5-0E45-AB1E-270EE2B5F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" y="276083"/>
              <a:ext cx="823013" cy="159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Google Shape;564;p24" descr="Google Shape;564;p24">
              <a:extLst>
                <a:ext uri="{FF2B5EF4-FFF2-40B4-BE49-F238E27FC236}">
                  <a16:creationId xmlns:a16="http://schemas.microsoft.com/office/drawing/2014/main" id="{29CF4181-822E-DF4C-966B-FA355464A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48420" cy="2770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" name="Google Shape;481;p32">
            <a:extLst>
              <a:ext uri="{FF2B5EF4-FFF2-40B4-BE49-F238E27FC236}">
                <a16:creationId xmlns:a16="http://schemas.microsoft.com/office/drawing/2014/main" id="{DF371270-4045-BE40-9ABE-1C0705307B50}"/>
              </a:ext>
            </a:extLst>
          </p:cNvPr>
          <p:cNvSpPr txBox="1"/>
          <p:nvPr/>
        </p:nvSpPr>
        <p:spPr>
          <a:xfrm>
            <a:off x="282325" y="3529674"/>
            <a:ext cx="8527500" cy="256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Arial"/>
              <a:buChar char="•"/>
            </a:pPr>
            <a:r>
              <a:rPr lang="it-IT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high </a:t>
            </a:r>
            <a:r>
              <a:rPr lang="it-IT" b="0" i="0" u="none" strike="noStrike" cap="none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average</a:t>
            </a:r>
            <a:r>
              <a:rPr lang="it-IT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cap="none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r>
              <a:rPr lang="it-IT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generation: &gt;</a:t>
            </a:r>
            <a:r>
              <a:rPr lang="it-IT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200 </a:t>
            </a:r>
            <a:r>
              <a:rPr lang="it-IT" b="1" i="0" u="none" strike="noStrike" cap="none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mW</a:t>
            </a:r>
            <a:r>
              <a:rPr lang="it-IT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@ </a:t>
            </a:r>
            <a:r>
              <a:rPr lang="it-IT" b="1" i="0" u="none" strike="noStrike" cap="none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λ</a:t>
            </a:r>
            <a:r>
              <a:rPr lang="it-IT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= 4.5 µm</a:t>
            </a:r>
            <a:endParaRPr>
              <a:solidFill>
                <a:srgbClr val="38761D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Arial"/>
              <a:buChar char="•"/>
            </a:pPr>
            <a:r>
              <a:rPr lang="it-IT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high </a:t>
            </a:r>
            <a:r>
              <a:rPr lang="it-IT" b="0" i="0" u="none" strike="noStrike" cap="none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r>
              <a:rPr lang="it-IT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per mode: </a:t>
            </a:r>
            <a:r>
              <a:rPr lang="it-IT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32 µ</a:t>
            </a:r>
            <a:r>
              <a:rPr lang="it-IT" b="1" i="0" u="none" strike="noStrike" cap="none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it-IT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/mode </a:t>
            </a:r>
            <a:r>
              <a:rPr lang="it-IT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for a DFG </a:t>
            </a:r>
            <a:r>
              <a:rPr lang="it-IT" b="0" i="0" u="none" strike="noStrike" cap="none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r>
              <a:rPr lang="it-IT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it-IT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250 MHz </a:t>
            </a:r>
            <a:r>
              <a:rPr lang="it-IT" b="0" i="0" u="none" strike="noStrike" cap="none" err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repetition</a:t>
            </a:r>
            <a:r>
              <a:rPr lang="it-IT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rate</a:t>
            </a:r>
            <a:endParaRPr b="0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err="1">
                <a:solidFill>
                  <a:srgbClr val="C00000"/>
                </a:solidFill>
              </a:rPr>
              <a:t>ongoing</a:t>
            </a:r>
            <a:r>
              <a:rPr lang="it-IT" b="1">
                <a:solidFill>
                  <a:srgbClr val="C00000"/>
                </a:solidFill>
              </a:rPr>
              <a:t> </a:t>
            </a:r>
            <a:r>
              <a:rPr lang="it-IT" b="1" err="1">
                <a:solidFill>
                  <a:srgbClr val="C00000"/>
                </a:solidFill>
              </a:rPr>
              <a:t>activities</a:t>
            </a:r>
            <a:r>
              <a:rPr lang="it-IT" b="1">
                <a:solidFill>
                  <a:srgbClr val="C00000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Arial"/>
              <a:buChar char="•"/>
            </a:pPr>
            <a:r>
              <a:rPr lang="it-IT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mid</a:t>
            </a:r>
            <a:r>
              <a:rPr lang="it-IT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-IR </a:t>
            </a:r>
            <a:r>
              <a:rPr lang="it-IT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lang="it-IT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1" err="1">
                <a:solidFill>
                  <a:srgbClr val="C00000"/>
                </a:solidFill>
              </a:rPr>
              <a:t>λ</a:t>
            </a:r>
            <a:r>
              <a:rPr lang="it-IT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&gt; 5 µm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employing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new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such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OP-</a:t>
            </a:r>
            <a:r>
              <a:rPr lang="it-IT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GaP</a:t>
            </a:r>
            <a:endParaRPr b="1">
              <a:solidFill>
                <a:srgbClr val="C00000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beyond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 µm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Menlo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demonstrated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it-IT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output </a:t>
            </a:r>
            <a:r>
              <a:rPr lang="it-IT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r>
              <a:rPr lang="it-IT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of up to 2.7 </a:t>
            </a:r>
            <a:r>
              <a:rPr lang="it-IT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mW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err="1"/>
              <a:t>limited</a:t>
            </a:r>
            <a:r>
              <a:rPr lang="it-IT"/>
              <a:t> </a:t>
            </a:r>
            <a:r>
              <a:rPr lang="it-IT" err="1"/>
              <a:t>but</a:t>
            </a:r>
            <a:r>
              <a:rPr lang="it-IT"/>
              <a:t> </a:t>
            </a:r>
            <a:r>
              <a:rPr lang="it-IT" err="1"/>
              <a:t>still</a:t>
            </a:r>
            <a:r>
              <a:rPr lang="it-IT"/>
              <a:t> a </a:t>
            </a:r>
            <a:r>
              <a:rPr lang="it-IT" err="1"/>
              <a:t>good</a:t>
            </a:r>
            <a:r>
              <a:rPr lang="it-IT"/>
              <a:t> </a:t>
            </a:r>
            <a:r>
              <a:rPr lang="it-IT" err="1"/>
              <a:t>result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high-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repetition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rate,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stabilized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systems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wavelength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optical</a:t>
            </a:r>
            <a:r>
              <a:rPr lang="it-IT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linewidth</a:t>
            </a:r>
            <a:r>
              <a:rPr lang="it-IT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of &lt; 1 Hz 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DFG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-IR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52540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135;p3"/>
          <p:cNvSpPr txBox="1"/>
          <p:nvPr/>
        </p:nvSpPr>
        <p:spPr>
          <a:xfrm>
            <a:off x="1603439" y="481620"/>
            <a:ext cx="5685122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sz="2400" b="0" dirty="0" err="1"/>
              <a:t>Qombs</a:t>
            </a:r>
            <a:r>
              <a:rPr lang="it-IT" sz="2400" b="0" dirty="0"/>
              <a:t> – WP4</a:t>
            </a:r>
            <a:endParaRPr sz="2400" b="0" dirty="0"/>
          </a:p>
        </p:txBody>
      </p:sp>
      <p:sp>
        <p:nvSpPr>
          <p:cNvPr id="311" name="Google Shape;136;p3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312" name="Google Shape;137;p3"/>
          <p:cNvSpPr txBox="1"/>
          <p:nvPr/>
        </p:nvSpPr>
        <p:spPr>
          <a:xfrm>
            <a:off x="500159" y="1440478"/>
            <a:ext cx="8139002" cy="321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defRPr sz="1800" b="1"/>
            </a:pPr>
            <a:r>
              <a:rPr sz="1500"/>
              <a:t>Main target</a:t>
            </a:r>
            <a:r>
              <a:rPr sz="1500" b="0"/>
              <a:t>: characterization methodologies for QCL-combs</a:t>
            </a:r>
          </a:p>
        </p:txBody>
      </p:sp>
      <p:pic>
        <p:nvPicPr>
          <p:cNvPr id="313" name="Google Shape;141;p3" descr="Google Shape;141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40" y="2256956"/>
            <a:ext cx="7988041" cy="3169802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Google Shape;142;p3"/>
          <p:cNvSpPr/>
          <p:nvPr/>
        </p:nvSpPr>
        <p:spPr>
          <a:xfrm>
            <a:off x="601050" y="4492830"/>
            <a:ext cx="7937301" cy="278305"/>
          </a:xfrm>
          <a:prstGeom prst="rect">
            <a:avLst/>
          </a:prstGeom>
          <a:solidFill>
            <a:srgbClr val="EDAA42">
              <a:alpha val="3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629;p27"/>
          <p:cNvSpPr txBox="1"/>
          <p:nvPr/>
        </p:nvSpPr>
        <p:spPr>
          <a:xfrm>
            <a:off x="1603439" y="481620"/>
            <a:ext cx="5685122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pPr lvl="0">
              <a:buClr>
                <a:srgbClr val="C00000"/>
              </a:buClr>
              <a:buSzPts val="2900"/>
            </a:pPr>
            <a:r>
              <a:rPr lang="it-IT" sz="2400" b="0" dirty="0"/>
              <a:t>WP4 </a:t>
            </a:r>
            <a:r>
              <a:rPr lang="it-IT" sz="2400" b="0" dirty="0" err="1"/>
              <a:t>Bottlenecks</a:t>
            </a:r>
            <a:r>
              <a:rPr lang="it-IT" sz="2400" b="0" dirty="0"/>
              <a:t> &amp; </a:t>
            </a:r>
            <a:r>
              <a:rPr lang="it-IT" sz="2400" b="0" dirty="0" err="1"/>
              <a:t>lessons</a:t>
            </a:r>
            <a:endParaRPr lang="it-IT" sz="2400" b="0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B279444-1CCC-9C46-865E-A58D077EF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309792"/>
              </p:ext>
            </p:extLst>
          </p:nvPr>
        </p:nvGraphicFramePr>
        <p:xfrm>
          <a:off x="436210" y="1559863"/>
          <a:ext cx="8271580" cy="2750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521685485"/>
                    </a:ext>
                  </a:extLst>
                </a:gridCol>
                <a:gridCol w="3944021">
                  <a:extLst>
                    <a:ext uri="{9D8B030D-6E8A-4147-A177-3AD203B41FA5}">
                      <a16:colId xmlns:a16="http://schemas.microsoft.com/office/drawing/2014/main" val="2212112518"/>
                    </a:ext>
                  </a:extLst>
                </a:gridCol>
                <a:gridCol w="3679859">
                  <a:extLst>
                    <a:ext uri="{9D8B030D-6E8A-4147-A177-3AD203B41FA5}">
                      <a16:colId xmlns:a16="http://schemas.microsoft.com/office/drawing/2014/main" val="3196870501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/>
                      <a:r>
                        <a:rPr lang="it-IT" sz="1200" b="1">
                          <a:solidFill>
                            <a:schemeClr val="tx1"/>
                          </a:solidFill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Problem</a:t>
                      </a:r>
                      <a:endParaRPr lang="it-IT" sz="12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>
                          <a:solidFill>
                            <a:srgbClr val="00B050"/>
                          </a:solidFill>
                        </a:rPr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49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Non-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classicality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of QCL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combs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with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multimode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emission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could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be non-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trivial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to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detect</a:t>
                      </a:r>
                      <a:endParaRPr lang="it-IT" sz="1200" dirty="0"/>
                    </a:p>
                    <a:p>
                      <a:pPr marL="457200" lvl="0" indent="-317500" algn="l">
                        <a:buSzPts val="1400"/>
                        <a:buChar char="-"/>
                      </a:pPr>
                      <a:r>
                        <a:rPr lang="it-IT" sz="1200" dirty="0" err="1"/>
                        <a:t>Correlations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shared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among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many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modes</a:t>
                      </a:r>
                      <a:r>
                        <a:rPr lang="it-IT" sz="1200" dirty="0"/>
                        <a:t> are non-</a:t>
                      </a:r>
                      <a:r>
                        <a:rPr lang="it-IT" sz="1200" dirty="0" err="1"/>
                        <a:t>trivial</a:t>
                      </a:r>
                      <a:r>
                        <a:rPr lang="it-IT" sz="1200" dirty="0"/>
                        <a:t> to </a:t>
                      </a:r>
                      <a:r>
                        <a:rPr lang="it-IT" sz="1200" dirty="0" err="1"/>
                        <a:t>detect</a:t>
                      </a:r>
                      <a:r>
                        <a:rPr lang="it-IT" sz="1200" dirty="0"/>
                        <a:t>;</a:t>
                      </a:r>
                    </a:p>
                    <a:p>
                      <a:pPr marL="457200" lvl="0" indent="-317500" algn="l">
                        <a:buSzPts val="1400"/>
                        <a:buChar char="-"/>
                      </a:pPr>
                      <a:r>
                        <a:rPr lang="it-IT" sz="1200" dirty="0"/>
                        <a:t>Gain and </a:t>
                      </a:r>
                      <a:r>
                        <a:rPr lang="it-IT" sz="1200" dirty="0" err="1"/>
                        <a:t>loss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could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degrade</a:t>
                      </a:r>
                      <a:r>
                        <a:rPr lang="it-IT" sz="1200" dirty="0"/>
                        <a:t> quantum </a:t>
                      </a:r>
                      <a:r>
                        <a:rPr lang="it-IT" sz="1200" dirty="0" err="1"/>
                        <a:t>correlations</a:t>
                      </a:r>
                      <a:r>
                        <a:rPr lang="it-IT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/>
                        <a:t>CNR-INO </a:t>
                      </a:r>
                      <a:r>
                        <a:rPr lang="it-IT" sz="1200" err="1"/>
                        <a:t>asked</a:t>
                      </a:r>
                      <a:r>
                        <a:rPr lang="it-IT" sz="1200"/>
                        <a:t> ETH for new </a:t>
                      </a:r>
                      <a:r>
                        <a:rPr lang="it-IT" sz="1200" err="1"/>
                        <a:t>devices</a:t>
                      </a:r>
                      <a:r>
                        <a:rPr lang="it-IT" sz="1200"/>
                        <a:t>: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it-IT" sz="1200"/>
                        <a:t>Minimum </a:t>
                      </a:r>
                      <a:r>
                        <a:rPr lang="it-IT" sz="1200" err="1"/>
                        <a:t>cavity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losses</a:t>
                      </a:r>
                      <a:r>
                        <a:rPr lang="it-IT" sz="1200"/>
                        <a:t> and </a:t>
                      </a:r>
                      <a:r>
                        <a:rPr lang="it-IT" sz="1200" err="1"/>
                        <a:t>narrowband</a:t>
                      </a:r>
                      <a:r>
                        <a:rPr lang="it-IT" sz="1200"/>
                        <a:t> gain (e.g. with </a:t>
                      </a:r>
                      <a:r>
                        <a:rPr lang="it-IT" sz="1200" err="1"/>
                        <a:t>low</a:t>
                      </a:r>
                      <a:r>
                        <a:rPr lang="it-IT" sz="1200"/>
                        <a:t> doping)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Optimized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χ</a:t>
                      </a:r>
                      <a:r>
                        <a:rPr lang="el-GR" sz="1200" baseline="30000">
                          <a:solidFill>
                            <a:srgbClr val="222222"/>
                          </a:solidFill>
                        </a:rPr>
                        <a:t>(3)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 / χ</a:t>
                      </a:r>
                      <a:r>
                        <a:rPr lang="el-GR" sz="1200" baseline="30000">
                          <a:solidFill>
                            <a:srgbClr val="222222"/>
                          </a:solidFill>
                        </a:rPr>
                        <a:t>(1)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nonlinearity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Number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of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modes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as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low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as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possible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(3);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larger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mode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spacing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for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simplifying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the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study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of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correlations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. </a:t>
                      </a:r>
                      <a:endParaRPr lang="it-IT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02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currently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used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detectors (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InSb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IR) are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limiting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detection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of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squeezing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for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 err="1"/>
                        <a:t>low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saturation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intensity</a:t>
                      </a:r>
                      <a:r>
                        <a:rPr lang="it-IT" sz="1200"/>
                        <a:t>;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/>
                        <a:t>high background </a:t>
                      </a:r>
                      <a:r>
                        <a:rPr lang="it-IT" sz="1200" err="1"/>
                        <a:t>noise</a:t>
                      </a:r>
                      <a:r>
                        <a:rPr lang="it-IT" sz="1200"/>
                        <a:t>;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 err="1"/>
                        <a:t>low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bandwidth</a:t>
                      </a:r>
                      <a:r>
                        <a:rPr lang="it-IT" sz="12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dirty="0" err="1"/>
                        <a:t>testing</a:t>
                      </a:r>
                      <a:r>
                        <a:rPr lang="it-IT" dirty="0"/>
                        <a:t> new detectors (MCT, </a:t>
                      </a:r>
                      <a:r>
                        <a:rPr lang="it-IT" dirty="0" err="1"/>
                        <a:t>received</a:t>
                      </a:r>
                      <a:r>
                        <a:rPr lang="it-IT" dirty="0"/>
                        <a:t> in March 2020);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dirty="0" err="1"/>
                        <a:t>waiting</a:t>
                      </a:r>
                      <a:r>
                        <a:rPr lang="it-IT" dirty="0"/>
                        <a:t> for QCD </a:t>
                      </a:r>
                      <a:r>
                        <a:rPr lang="it-IT" dirty="0" err="1"/>
                        <a:t>developed</a:t>
                      </a:r>
                      <a:r>
                        <a:rPr lang="it-IT" dirty="0"/>
                        <a:t> by CNRS.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677484"/>
                  </a:ext>
                </a:extLst>
              </a:tr>
            </a:tbl>
          </a:graphicData>
        </a:graphic>
      </p:graphicFrame>
      <p:sp>
        <p:nvSpPr>
          <p:cNvPr id="7" name="Google Shape;193;p5">
            <a:extLst>
              <a:ext uri="{FF2B5EF4-FFF2-40B4-BE49-F238E27FC236}">
                <a16:creationId xmlns:a16="http://schemas.microsoft.com/office/drawing/2014/main" id="{2D08B3E6-4E95-544F-B271-F200F7F6EB6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15734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629;p27"/>
          <p:cNvSpPr txBox="1"/>
          <p:nvPr/>
        </p:nvSpPr>
        <p:spPr>
          <a:xfrm>
            <a:off x="1603439" y="481620"/>
            <a:ext cx="5685122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pPr lvl="0">
              <a:buClr>
                <a:srgbClr val="C00000"/>
              </a:buClr>
              <a:buSzPts val="2900"/>
            </a:pPr>
            <a:r>
              <a:rPr lang="it-IT" sz="2400" b="0" dirty="0"/>
              <a:t>WP4 </a:t>
            </a:r>
            <a:r>
              <a:rPr lang="it-IT" sz="2400" b="0" dirty="0" err="1"/>
              <a:t>Bottlenecks</a:t>
            </a:r>
            <a:r>
              <a:rPr lang="it-IT" sz="2400" b="0" dirty="0"/>
              <a:t> &amp; </a:t>
            </a:r>
            <a:r>
              <a:rPr lang="it-IT" sz="2400" b="0" dirty="0" err="1"/>
              <a:t>lessons</a:t>
            </a:r>
            <a:endParaRPr lang="it-IT" sz="2400" b="0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B279444-1CCC-9C46-865E-A58D077EF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26539"/>
              </p:ext>
            </p:extLst>
          </p:nvPr>
        </p:nvGraphicFramePr>
        <p:xfrm>
          <a:off x="436210" y="1559863"/>
          <a:ext cx="8271580" cy="3390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521685485"/>
                    </a:ext>
                  </a:extLst>
                </a:gridCol>
                <a:gridCol w="3944021">
                  <a:extLst>
                    <a:ext uri="{9D8B030D-6E8A-4147-A177-3AD203B41FA5}">
                      <a16:colId xmlns:a16="http://schemas.microsoft.com/office/drawing/2014/main" val="2212112518"/>
                    </a:ext>
                  </a:extLst>
                </a:gridCol>
                <a:gridCol w="3679859">
                  <a:extLst>
                    <a:ext uri="{9D8B030D-6E8A-4147-A177-3AD203B41FA5}">
                      <a16:colId xmlns:a16="http://schemas.microsoft.com/office/drawing/2014/main" val="3196870501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/>
                      <a:r>
                        <a:rPr lang="it-IT" sz="1200" b="1">
                          <a:solidFill>
                            <a:schemeClr val="tx1"/>
                          </a:solidFill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Problem</a:t>
                      </a:r>
                      <a:endParaRPr lang="it-IT" sz="12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>
                          <a:solidFill>
                            <a:srgbClr val="00B050"/>
                          </a:solidFill>
                        </a:rPr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49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Non-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classicality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of QCL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combs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with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multimode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emission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could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be non-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trivial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to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detect</a:t>
                      </a:r>
                      <a:endParaRPr lang="it-IT" sz="1200" dirty="0"/>
                    </a:p>
                    <a:p>
                      <a:pPr marL="457200" lvl="0" indent="-317500" algn="l">
                        <a:buSzPts val="1400"/>
                        <a:buChar char="-"/>
                      </a:pPr>
                      <a:r>
                        <a:rPr lang="it-IT" sz="1200" dirty="0" err="1"/>
                        <a:t>Correlations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shared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among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many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modes</a:t>
                      </a:r>
                      <a:r>
                        <a:rPr lang="it-IT" sz="1200" dirty="0"/>
                        <a:t> are non-</a:t>
                      </a:r>
                      <a:r>
                        <a:rPr lang="it-IT" sz="1200" dirty="0" err="1"/>
                        <a:t>trivial</a:t>
                      </a:r>
                      <a:r>
                        <a:rPr lang="it-IT" sz="1200" dirty="0"/>
                        <a:t> to </a:t>
                      </a:r>
                      <a:r>
                        <a:rPr lang="it-IT" sz="1200" dirty="0" err="1"/>
                        <a:t>detect</a:t>
                      </a:r>
                      <a:r>
                        <a:rPr lang="it-IT" sz="1200" dirty="0"/>
                        <a:t>;</a:t>
                      </a:r>
                    </a:p>
                    <a:p>
                      <a:pPr marL="457200" lvl="0" indent="-317500" algn="l">
                        <a:buSzPts val="1400"/>
                        <a:buChar char="-"/>
                      </a:pPr>
                      <a:r>
                        <a:rPr lang="it-IT" sz="1200" dirty="0"/>
                        <a:t>Gain and </a:t>
                      </a:r>
                      <a:r>
                        <a:rPr lang="it-IT" sz="1200" dirty="0" err="1"/>
                        <a:t>loss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could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degrade</a:t>
                      </a:r>
                      <a:r>
                        <a:rPr lang="it-IT" sz="1200" dirty="0"/>
                        <a:t> quantum </a:t>
                      </a:r>
                      <a:r>
                        <a:rPr lang="it-IT" sz="1200" dirty="0" err="1"/>
                        <a:t>correlations</a:t>
                      </a:r>
                      <a:r>
                        <a:rPr lang="it-IT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/>
                        <a:t>CNR-INO </a:t>
                      </a:r>
                      <a:r>
                        <a:rPr lang="it-IT" sz="1200" err="1"/>
                        <a:t>asked</a:t>
                      </a:r>
                      <a:r>
                        <a:rPr lang="it-IT" sz="1200"/>
                        <a:t> ETH for new </a:t>
                      </a:r>
                      <a:r>
                        <a:rPr lang="it-IT" sz="1200" err="1"/>
                        <a:t>devices</a:t>
                      </a:r>
                      <a:r>
                        <a:rPr lang="it-IT" sz="1200"/>
                        <a:t>: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it-IT" sz="1200"/>
                        <a:t>Minimum </a:t>
                      </a:r>
                      <a:r>
                        <a:rPr lang="it-IT" sz="1200" err="1"/>
                        <a:t>cavity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losses</a:t>
                      </a:r>
                      <a:r>
                        <a:rPr lang="it-IT" sz="1200"/>
                        <a:t> and </a:t>
                      </a:r>
                      <a:r>
                        <a:rPr lang="it-IT" sz="1200" err="1"/>
                        <a:t>narrowband</a:t>
                      </a:r>
                      <a:r>
                        <a:rPr lang="it-IT" sz="1200"/>
                        <a:t> gain (e.g. with </a:t>
                      </a:r>
                      <a:r>
                        <a:rPr lang="it-IT" sz="1200" err="1"/>
                        <a:t>low</a:t>
                      </a:r>
                      <a:r>
                        <a:rPr lang="it-IT" sz="1200"/>
                        <a:t> doping)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Optimized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χ</a:t>
                      </a:r>
                      <a:r>
                        <a:rPr lang="el-GR" sz="1200" baseline="30000">
                          <a:solidFill>
                            <a:srgbClr val="222222"/>
                          </a:solidFill>
                        </a:rPr>
                        <a:t>(3)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 / χ</a:t>
                      </a:r>
                      <a:r>
                        <a:rPr lang="el-GR" sz="1200" baseline="30000">
                          <a:solidFill>
                            <a:srgbClr val="222222"/>
                          </a:solidFill>
                        </a:rPr>
                        <a:t>(1)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nonlinearity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Number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of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modes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as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low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as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possible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(3);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larger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mode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spacing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for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simplifying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the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study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of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correlations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. </a:t>
                      </a:r>
                      <a:endParaRPr lang="it-IT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02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currently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used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detectors (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InSb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IR) are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limiting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detection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of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squeezing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for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 err="1"/>
                        <a:t>low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saturation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intensity</a:t>
                      </a:r>
                      <a:r>
                        <a:rPr lang="it-IT" sz="1200"/>
                        <a:t>;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/>
                        <a:t>high background </a:t>
                      </a:r>
                      <a:r>
                        <a:rPr lang="it-IT" sz="1200" err="1"/>
                        <a:t>noise</a:t>
                      </a:r>
                      <a:r>
                        <a:rPr lang="it-IT" sz="1200"/>
                        <a:t>;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 err="1"/>
                        <a:t>low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bandwidth</a:t>
                      </a:r>
                      <a:r>
                        <a:rPr lang="it-IT" sz="12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err="1"/>
                        <a:t>testing</a:t>
                      </a:r>
                      <a:r>
                        <a:rPr lang="it-IT"/>
                        <a:t> new detectors (MCT, </a:t>
                      </a:r>
                      <a:r>
                        <a:rPr lang="it-IT" err="1"/>
                        <a:t>received</a:t>
                      </a:r>
                      <a:r>
                        <a:rPr lang="it-IT"/>
                        <a:t> in March 2020);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err="1"/>
                        <a:t>waiting</a:t>
                      </a:r>
                      <a:r>
                        <a:rPr lang="it-IT"/>
                        <a:t> for QCD </a:t>
                      </a:r>
                      <a:r>
                        <a:rPr lang="it-IT" err="1"/>
                        <a:t>developed</a:t>
                      </a:r>
                      <a:r>
                        <a:rPr lang="it-IT"/>
                        <a:t> by CNRS.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67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DFG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comb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with </a:t>
                      </a:r>
                      <a:r>
                        <a:rPr lang="el-GR" sz="1200" b="1">
                          <a:solidFill>
                            <a:srgbClr val="C00000"/>
                          </a:solidFill>
                        </a:rPr>
                        <a:t>λ &gt; 5 μ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m with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low-power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emission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wavelenght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region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difficult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to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access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with DFG (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lack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of high-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efficiency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nonlinear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crystals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improving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mode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matching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in the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crystals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exploring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new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nonlinear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materials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627663"/>
                  </a:ext>
                </a:extLst>
              </a:tr>
            </a:tbl>
          </a:graphicData>
        </a:graphic>
      </p:graphicFrame>
      <p:sp>
        <p:nvSpPr>
          <p:cNvPr id="5" name="Google Shape;193;p5">
            <a:extLst>
              <a:ext uri="{FF2B5EF4-FFF2-40B4-BE49-F238E27FC236}">
                <a16:creationId xmlns:a16="http://schemas.microsoft.com/office/drawing/2014/main" id="{59780A50-D5D4-944F-BDF9-1058F3DCB87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57467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T4.2: </a:t>
            </a:r>
            <a:r>
              <a:rPr lang="it-IT" sz="2400" b="0" dirty="0" err="1"/>
              <a:t>Deliverables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22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4055387874"/>
              </p:ext>
            </p:extLst>
          </p:nvPr>
        </p:nvGraphicFramePr>
        <p:xfrm>
          <a:off x="282315" y="1153863"/>
          <a:ext cx="8527605" cy="88310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0090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T4.2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Development and test of a metrological difference-frequency-generated mid-infrared frequency comb (M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ENLO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M1-M24)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D4.2 M8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Google Shape;574;p25">
            <a:extLst>
              <a:ext uri="{FF2B5EF4-FFF2-40B4-BE49-F238E27FC236}">
                <a16:creationId xmlns:a16="http://schemas.microsoft.com/office/drawing/2014/main" id="{08BDFF8E-3BA0-9946-8234-5F83EFB972A9}"/>
              </a:ext>
            </a:extLst>
          </p:cNvPr>
          <p:cNvSpPr txBox="1"/>
          <p:nvPr/>
        </p:nvSpPr>
        <p:spPr>
          <a:xfrm>
            <a:off x="661596" y="2143677"/>
            <a:ext cx="7591450" cy="9790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 numCol="1" anchor="t">
            <a:spAutoFit/>
          </a:bodyPr>
          <a:lstStyle/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i="1">
                <a:solidFill>
                  <a:schemeClr val="tx1"/>
                </a:solidFill>
              </a:rPr>
              <a:t>Definition of the main features of the DFG-MIR-comb prototype (CNR and Menlo)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i="1">
                <a:solidFill>
                  <a:schemeClr val="tx1"/>
                </a:solidFill>
              </a:rPr>
              <a:t>Development of the DFG-MIR-comb prototype (Menlo)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i="1">
                <a:solidFill>
                  <a:schemeClr val="tx1"/>
                </a:solidFill>
              </a:rPr>
              <a:t>Improvement of spectral bandwidth, tuning range and output power (Menlo)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6BFD26E-AA14-AA4A-AF69-693777448318}"/>
              </a:ext>
            </a:extLst>
          </p:cNvPr>
          <p:cNvSpPr/>
          <p:nvPr/>
        </p:nvSpPr>
        <p:spPr>
          <a:xfrm>
            <a:off x="492228" y="4431103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/>
              <a:t>Installation: </a:t>
            </a:r>
            <a:r>
              <a:rPr lang="it-IT" i="1" err="1"/>
              <a:t>mid</a:t>
            </a:r>
            <a:r>
              <a:rPr lang="it-IT" i="1"/>
              <a:t> </a:t>
            </a:r>
            <a:r>
              <a:rPr lang="it-IT" i="1" err="1"/>
              <a:t>September</a:t>
            </a:r>
            <a:r>
              <a:rPr lang="it-IT" i="1"/>
              <a:t> 2019</a:t>
            </a:r>
          </a:p>
        </p:txBody>
      </p:sp>
      <p:sp>
        <p:nvSpPr>
          <p:cNvPr id="12" name="Google Shape;276;g6ed16d4d55_0_61">
            <a:extLst>
              <a:ext uri="{FF2B5EF4-FFF2-40B4-BE49-F238E27FC236}">
                <a16:creationId xmlns:a16="http://schemas.microsoft.com/office/drawing/2014/main" id="{AC6C7EAC-AB5F-BB45-B35A-255D639FBAA6}"/>
              </a:ext>
            </a:extLst>
          </p:cNvPr>
          <p:cNvSpPr txBox="1"/>
          <p:nvPr/>
        </p:nvSpPr>
        <p:spPr>
          <a:xfrm>
            <a:off x="492228" y="3683939"/>
            <a:ext cx="6330601" cy="56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>
            <a:lvl1pPr algn="just">
              <a:lnSpc>
                <a:spcPct val="114213"/>
              </a:lnSpc>
              <a:defRPr b="1"/>
            </a:lvl1pPr>
          </a:lstStyle>
          <a:p>
            <a:r>
              <a:rPr lang="it-IT" b="0"/>
              <a:t>D4.2: </a:t>
            </a:r>
            <a:r>
              <a:rPr lang="it-IT" b="0" err="1"/>
              <a:t>Prototype</a:t>
            </a:r>
            <a:r>
              <a:rPr lang="it-IT" b="0"/>
              <a:t> of </a:t>
            </a:r>
            <a:r>
              <a:rPr lang="it-IT" b="0" err="1"/>
              <a:t>metrological</a:t>
            </a:r>
            <a:r>
              <a:rPr lang="it-IT" b="0"/>
              <a:t> DFG </a:t>
            </a:r>
            <a:r>
              <a:rPr lang="it-IT" b="0" err="1"/>
              <a:t>mid-infrared</a:t>
            </a:r>
            <a:r>
              <a:rPr lang="it-IT" b="0"/>
              <a:t> </a:t>
            </a:r>
            <a:r>
              <a:rPr lang="it-IT" b="0" err="1"/>
              <a:t>comb</a:t>
            </a:r>
            <a:r>
              <a:rPr lang="it-IT" b="0"/>
              <a:t> with </a:t>
            </a:r>
            <a:r>
              <a:rPr lang="it-IT" b="0" err="1"/>
              <a:t>fixed</a:t>
            </a:r>
            <a:r>
              <a:rPr lang="it-IT" b="0"/>
              <a:t> </a:t>
            </a:r>
            <a:r>
              <a:rPr lang="it-IT" b="0" err="1"/>
              <a:t>emission</a:t>
            </a:r>
            <a:r>
              <a:rPr lang="it-IT" b="0"/>
              <a:t> </a:t>
            </a:r>
            <a:r>
              <a:rPr lang="it-IT" b="0" err="1"/>
              <a:t>wavelength</a:t>
            </a:r>
            <a:r>
              <a:rPr lang="it-IT" b="0"/>
              <a:t> </a:t>
            </a:r>
            <a:r>
              <a:rPr lang="it-IT" b="0" err="1"/>
              <a:t>delivered</a:t>
            </a:r>
            <a:r>
              <a:rPr lang="it-IT" b="0"/>
              <a:t> to CNR  (</a:t>
            </a:r>
            <a:r>
              <a:rPr lang="it-IT" b="0" err="1"/>
              <a:t>Menlo</a:t>
            </a:r>
            <a:r>
              <a:rPr lang="it-IT" b="0"/>
              <a:t> - M8)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E8BB82-6F83-D647-B6A9-7FD3329A1A5B}"/>
              </a:ext>
            </a:extLst>
          </p:cNvPr>
          <p:cNvSpPr txBox="1"/>
          <p:nvPr/>
        </p:nvSpPr>
        <p:spPr>
          <a:xfrm>
            <a:off x="7605084" y="3683939"/>
            <a:ext cx="101566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Delivered</a:t>
            </a:r>
            <a:endParaRPr kumimoji="0" lang="it-IT" sz="1600" b="1" i="0" u="none" strike="noStrike" cap="none" spc="0" normalizeH="0" baseline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0" name="Gruppo 25">
            <a:extLst>
              <a:ext uri="{FF2B5EF4-FFF2-40B4-BE49-F238E27FC236}">
                <a16:creationId xmlns:a16="http://schemas.microsoft.com/office/drawing/2014/main" id="{02D3A4D9-AD3A-BD44-89CA-BB8D58505B2A}"/>
              </a:ext>
            </a:extLst>
          </p:cNvPr>
          <p:cNvGrpSpPr/>
          <p:nvPr/>
        </p:nvGrpSpPr>
        <p:grpSpPr>
          <a:xfrm>
            <a:off x="6364350" y="6356520"/>
            <a:ext cx="1848421" cy="435701"/>
            <a:chOff x="0" y="0"/>
            <a:chExt cx="1848419" cy="435700"/>
          </a:xfrm>
        </p:grpSpPr>
        <p:pic>
          <p:nvPicPr>
            <p:cNvPr id="11" name="Google Shape;563;p24" descr="Google Shape;563;p24">
              <a:extLst>
                <a:ext uri="{FF2B5EF4-FFF2-40B4-BE49-F238E27FC236}">
                  <a16:creationId xmlns:a16="http://schemas.microsoft.com/office/drawing/2014/main" id="{1ACAC1CB-6404-834C-9F8F-BDB101164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" y="276083"/>
              <a:ext cx="823013" cy="159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Google Shape;564;p24" descr="Google Shape;564;p24">
              <a:extLst>
                <a:ext uri="{FF2B5EF4-FFF2-40B4-BE49-F238E27FC236}">
                  <a16:creationId xmlns:a16="http://schemas.microsoft.com/office/drawing/2014/main" id="{11A40F1E-8FFF-2D47-B0D1-0BDFF31B3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48420" cy="2770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8296247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sz="2400" b="0"/>
              <a:t>Outline</a:t>
            </a:r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23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2325877820"/>
              </p:ext>
            </p:extLst>
          </p:nvPr>
        </p:nvGraphicFramePr>
        <p:xfrm>
          <a:off x="282315" y="1153863"/>
          <a:ext cx="8527605" cy="4956472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M12, 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T4.2: Development and test of a metrological difference-frequency-generated mid-infrared frequency comb (M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ENLO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M1-M24)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D4.2 M8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929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T4.3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QCDs and QWIPs characterization (CNRS; M12-M36)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D4.5 M30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T4.4: Characterization of QCL-comb sensing systems (IRS; M1-M24)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T4.4.1: Characterization of state-of-the-art QCL-comb sensing systems (M1-06)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T4.4.2: Characterization of quantum-simulation-optimized lasers in spectroscopy system (M7-M24)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T4.4.3: Dual-comb spectroscopy with quantum detectors (M9-M24)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D4.10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D4.11 M24</a:t>
                      </a:r>
                    </a:p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D4.7 M24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T4.5: Development and characterization of ultra-low noise current drivers (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PPQ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S, CNR, ASI, CNRS, A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LPES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TRT and IRS; M1-M30)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T4.5.1: Fabrication of currently-available current drivers for project partners (M1-M6)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T4.5.2: Development and testing of ultra-low noise current drivers (M7-M30)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D4.8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D4.9 M30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923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T4.6: Characterization of (new-generation) QCL-combs using Ultra High-Q Whispering Gallery mode Resonators (ASI, CNR; M4-M30)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D4.12 M27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FE4648-5360-9147-AA27-E05BADDEC05C}"/>
              </a:ext>
            </a:extLst>
          </p:cNvPr>
          <p:cNvSpPr txBox="1"/>
          <p:nvPr/>
        </p:nvSpPr>
        <p:spPr>
          <a:xfrm>
            <a:off x="2735917" y="6214486"/>
            <a:ext cx="348909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it-IT" sz="1400" b="1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MILESTONES: </a:t>
            </a:r>
            <a:r>
              <a:rPr lang="it-IT" b="1">
                <a:solidFill>
                  <a:schemeClr val="bg1">
                    <a:lumMod val="75000"/>
                  </a:schemeClr>
                </a:solidFill>
              </a:rPr>
              <a:t>MS7-M26, MS8-M30, CNR</a:t>
            </a:r>
            <a:endParaRPr lang="it-IT" b="1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43">
            <a:extLst>
              <a:ext uri="{FF2B5EF4-FFF2-40B4-BE49-F238E27FC236}">
                <a16:creationId xmlns:a16="http://schemas.microsoft.com/office/drawing/2014/main" id="{E5356CA1-3B3E-074C-9BB1-874DD3633E59}"/>
              </a:ext>
            </a:extLst>
          </p:cNvPr>
          <p:cNvSpPr/>
          <p:nvPr/>
        </p:nvSpPr>
        <p:spPr>
          <a:xfrm>
            <a:off x="4446000" y="3632099"/>
            <a:ext cx="2000265" cy="54199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Carlo </a:t>
            </a:r>
            <a:r>
              <a:rPr err="1"/>
              <a:t>Sirtori</a:t>
            </a:r>
            <a:endParaRPr/>
          </a:p>
          <a:p>
            <a:pPr>
              <a:defRPr sz="1600"/>
            </a:pPr>
            <a:r>
              <a:t>Yanko Todorov</a:t>
            </a:r>
          </a:p>
        </p:txBody>
      </p:sp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595EDBC7-B64F-F545-BB2E-7A603D7F4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29" y="3292658"/>
            <a:ext cx="1214447" cy="12208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007016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T4.3: </a:t>
            </a:r>
            <a:r>
              <a:rPr lang="it-IT" sz="2400" b="0" dirty="0" err="1"/>
              <a:t>Objectives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24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3590241420"/>
              </p:ext>
            </p:extLst>
          </p:nvPr>
        </p:nvGraphicFramePr>
        <p:xfrm>
          <a:off x="282315" y="1153863"/>
          <a:ext cx="8527605" cy="710106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897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929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T4.3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QCDs and QWIPs characterization (CNRS; M12-M36)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D4.5 M30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Google Shape;574;p25">
            <a:extLst>
              <a:ext uri="{FF2B5EF4-FFF2-40B4-BE49-F238E27FC236}">
                <a16:creationId xmlns:a16="http://schemas.microsoft.com/office/drawing/2014/main" id="{08BDFF8E-3BA0-9946-8234-5F83EFB972A9}"/>
              </a:ext>
            </a:extLst>
          </p:cNvPr>
          <p:cNvSpPr txBox="1"/>
          <p:nvPr/>
        </p:nvSpPr>
        <p:spPr>
          <a:xfrm>
            <a:off x="661596" y="2143677"/>
            <a:ext cx="7591450" cy="521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 numCol="1" anchor="t">
            <a:spAutoFit/>
          </a:bodyPr>
          <a:lstStyle/>
          <a:p>
            <a:r>
              <a:rPr lang="it-IT" i="1"/>
              <a:t>Full </a:t>
            </a:r>
            <a:r>
              <a:rPr lang="it-IT" i="1" err="1"/>
              <a:t>optical</a:t>
            </a:r>
            <a:r>
              <a:rPr lang="it-IT" i="1"/>
              <a:t> and </a:t>
            </a:r>
            <a:r>
              <a:rPr lang="it-IT" i="1" err="1"/>
              <a:t>electrical</a:t>
            </a:r>
            <a:r>
              <a:rPr lang="it-IT" i="1"/>
              <a:t> </a:t>
            </a:r>
            <a:r>
              <a:rPr lang="it-IT" i="1" err="1"/>
              <a:t>characterization</a:t>
            </a:r>
            <a:r>
              <a:rPr lang="it-IT" i="1"/>
              <a:t> of detectors </a:t>
            </a:r>
            <a:r>
              <a:rPr lang="it-IT" i="1" err="1"/>
              <a:t>fabricated</a:t>
            </a:r>
            <a:r>
              <a:rPr lang="it-IT" i="1"/>
              <a:t> in double-metal </a:t>
            </a:r>
            <a:r>
              <a:rPr lang="it-IT" i="1" err="1"/>
              <a:t>structures</a:t>
            </a:r>
            <a:r>
              <a:rPr lang="it-IT" i="1"/>
              <a:t>: </a:t>
            </a:r>
            <a:r>
              <a:rPr lang="it-IT" i="1" err="1"/>
              <a:t>spectral</a:t>
            </a:r>
            <a:r>
              <a:rPr lang="it-IT" i="1"/>
              <a:t> </a:t>
            </a:r>
            <a:r>
              <a:rPr lang="it-IT" i="1" err="1"/>
              <a:t>response</a:t>
            </a:r>
            <a:r>
              <a:rPr lang="it-IT" i="1"/>
              <a:t>, </a:t>
            </a:r>
            <a:r>
              <a:rPr lang="it-IT" i="1" err="1"/>
              <a:t>responsivity</a:t>
            </a:r>
            <a:r>
              <a:rPr lang="it-IT" i="1"/>
              <a:t>, gain, NEP (CNRS)</a:t>
            </a:r>
          </a:p>
        </p:txBody>
      </p:sp>
      <p:pic>
        <p:nvPicPr>
          <p:cNvPr id="10" name="Google Shape;830;p33" descr="Google Shape;830;p33">
            <a:extLst>
              <a:ext uri="{FF2B5EF4-FFF2-40B4-BE49-F238E27FC236}">
                <a16:creationId xmlns:a16="http://schemas.microsoft.com/office/drawing/2014/main" id="{58E76840-0B00-714C-A23C-E365EDD95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561" y="5746151"/>
            <a:ext cx="926281" cy="92232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66210636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T4.3: </a:t>
            </a:r>
            <a:r>
              <a:rPr lang="it-IT" sz="2400" b="0" dirty="0" err="1"/>
              <a:t>Objectives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25</a:t>
            </a:fld>
            <a:endParaRPr/>
          </a:p>
        </p:txBody>
      </p:sp>
      <p:graphicFrame>
        <p:nvGraphicFramePr>
          <p:cNvPr id="367" name="Tabella"/>
          <p:cNvGraphicFramePr/>
          <p:nvPr/>
        </p:nvGraphicFramePr>
        <p:xfrm>
          <a:off x="282315" y="1153863"/>
          <a:ext cx="8527605" cy="710106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897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929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T4.3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QCDs and QWIPs characterization (CNRS; M12-M36)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D4.5 M30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Google Shape;574;p25">
            <a:extLst>
              <a:ext uri="{FF2B5EF4-FFF2-40B4-BE49-F238E27FC236}">
                <a16:creationId xmlns:a16="http://schemas.microsoft.com/office/drawing/2014/main" id="{08BDFF8E-3BA0-9946-8234-5F83EFB972A9}"/>
              </a:ext>
            </a:extLst>
          </p:cNvPr>
          <p:cNvSpPr txBox="1"/>
          <p:nvPr/>
        </p:nvSpPr>
        <p:spPr>
          <a:xfrm>
            <a:off x="661596" y="2143677"/>
            <a:ext cx="7591450" cy="521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 numCol="1" anchor="t">
            <a:spAutoFit/>
          </a:bodyPr>
          <a:lstStyle/>
          <a:p>
            <a:r>
              <a:rPr lang="it-IT" i="1"/>
              <a:t>Full </a:t>
            </a:r>
            <a:r>
              <a:rPr lang="it-IT" i="1" err="1"/>
              <a:t>optical</a:t>
            </a:r>
            <a:r>
              <a:rPr lang="it-IT" i="1"/>
              <a:t> and </a:t>
            </a:r>
            <a:r>
              <a:rPr lang="it-IT" i="1" err="1"/>
              <a:t>electrical</a:t>
            </a:r>
            <a:r>
              <a:rPr lang="it-IT" i="1"/>
              <a:t> </a:t>
            </a:r>
            <a:r>
              <a:rPr lang="it-IT" i="1" err="1"/>
              <a:t>characterization</a:t>
            </a:r>
            <a:r>
              <a:rPr lang="it-IT" i="1"/>
              <a:t> of detectors </a:t>
            </a:r>
            <a:r>
              <a:rPr lang="it-IT" i="1" err="1"/>
              <a:t>fabricated</a:t>
            </a:r>
            <a:r>
              <a:rPr lang="it-IT" i="1"/>
              <a:t> in double-metal </a:t>
            </a:r>
            <a:r>
              <a:rPr lang="it-IT" i="1" err="1"/>
              <a:t>structures</a:t>
            </a:r>
            <a:r>
              <a:rPr lang="it-IT" i="1"/>
              <a:t>: </a:t>
            </a:r>
            <a:r>
              <a:rPr lang="it-IT" i="1" err="1"/>
              <a:t>spectral</a:t>
            </a:r>
            <a:r>
              <a:rPr lang="it-IT" i="1"/>
              <a:t> </a:t>
            </a:r>
            <a:r>
              <a:rPr lang="it-IT" i="1" err="1"/>
              <a:t>response</a:t>
            </a:r>
            <a:r>
              <a:rPr lang="it-IT" i="1"/>
              <a:t>, </a:t>
            </a:r>
            <a:r>
              <a:rPr lang="it-IT" i="1" err="1"/>
              <a:t>responsivity</a:t>
            </a:r>
            <a:r>
              <a:rPr lang="it-IT" i="1"/>
              <a:t>, gain, NEP (CNRS)</a:t>
            </a:r>
          </a:p>
        </p:txBody>
      </p:sp>
      <p:pic>
        <p:nvPicPr>
          <p:cNvPr id="10" name="Google Shape;830;p33" descr="Google Shape;830;p33">
            <a:extLst>
              <a:ext uri="{FF2B5EF4-FFF2-40B4-BE49-F238E27FC236}">
                <a16:creationId xmlns:a16="http://schemas.microsoft.com/office/drawing/2014/main" id="{58E76840-0B00-714C-A23C-E365EDD95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561" y="5746151"/>
            <a:ext cx="926281" cy="92232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Google Shape;528;g778f8949ed_0_63">
            <a:extLst>
              <a:ext uri="{FF2B5EF4-FFF2-40B4-BE49-F238E27FC236}">
                <a16:creationId xmlns:a16="http://schemas.microsoft.com/office/drawing/2014/main" id="{5574A5B9-6247-0C41-AC91-6EC8F33C679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226" y="2910704"/>
            <a:ext cx="3014544" cy="213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29;g778f8949ed_0_63">
            <a:extLst>
              <a:ext uri="{FF2B5EF4-FFF2-40B4-BE49-F238E27FC236}">
                <a16:creationId xmlns:a16="http://schemas.microsoft.com/office/drawing/2014/main" id="{FCB985F4-33ED-3A44-B81B-8A5C568A6E0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2649" y="2915577"/>
            <a:ext cx="2736013" cy="190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5" descr="Image 5">
            <a:extLst>
              <a:ext uri="{FF2B5EF4-FFF2-40B4-BE49-F238E27FC236}">
                <a16:creationId xmlns:a16="http://schemas.microsoft.com/office/drawing/2014/main" id="{2366A81E-366B-4B49-A026-2A02BC2F5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15" y="2910704"/>
            <a:ext cx="2608770" cy="18216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Google Shape;276;g6ed16d4d55_0_61">
            <a:extLst>
              <a:ext uri="{FF2B5EF4-FFF2-40B4-BE49-F238E27FC236}">
                <a16:creationId xmlns:a16="http://schemas.microsoft.com/office/drawing/2014/main" id="{D5355AC4-D18A-FF4D-8C57-FE2B870CC8FE}"/>
              </a:ext>
            </a:extLst>
          </p:cNvPr>
          <p:cNvSpPr txBox="1"/>
          <p:nvPr/>
        </p:nvSpPr>
        <p:spPr>
          <a:xfrm>
            <a:off x="646571" y="5103360"/>
            <a:ext cx="6330601" cy="56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>
            <a:lvl1pPr algn="just">
              <a:lnSpc>
                <a:spcPct val="114213"/>
              </a:lnSpc>
              <a:defRPr b="1"/>
            </a:lvl1pPr>
          </a:lstStyle>
          <a:p>
            <a:r>
              <a:rPr lang="it-IT" b="0"/>
              <a:t>D4.5: New-generation QCD </a:t>
            </a:r>
            <a:r>
              <a:rPr lang="it-IT" b="0" err="1"/>
              <a:t>characterized</a:t>
            </a:r>
            <a:r>
              <a:rPr lang="it-IT" b="0"/>
              <a:t>, </a:t>
            </a:r>
            <a:r>
              <a:rPr lang="it-IT" b="0" err="1"/>
              <a:t>shared</a:t>
            </a:r>
            <a:r>
              <a:rPr lang="it-IT" b="0"/>
              <a:t> with CNR for </a:t>
            </a:r>
            <a:r>
              <a:rPr lang="it-IT" b="0" err="1"/>
              <a:t>squeezing</a:t>
            </a:r>
            <a:r>
              <a:rPr lang="it-IT" b="0"/>
              <a:t> </a:t>
            </a:r>
            <a:r>
              <a:rPr lang="it-IT" b="0" err="1"/>
              <a:t>detection</a:t>
            </a:r>
            <a:r>
              <a:rPr lang="it-IT" b="0"/>
              <a:t> and </a:t>
            </a:r>
            <a:r>
              <a:rPr lang="it-IT" b="0" err="1"/>
              <a:t>delivered</a:t>
            </a:r>
            <a:r>
              <a:rPr lang="it-IT" b="0"/>
              <a:t> to TRT and IRS (CNRS - M24)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15E7B2C-0599-F547-8E1B-FED8208832D1}"/>
              </a:ext>
            </a:extLst>
          </p:cNvPr>
          <p:cNvSpPr txBox="1"/>
          <p:nvPr/>
        </p:nvSpPr>
        <p:spPr>
          <a:xfrm>
            <a:off x="7840746" y="5144954"/>
            <a:ext cx="9691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Work in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>
                <a:solidFill>
                  <a:srgbClr val="C00000"/>
                </a:solidFill>
              </a:rPr>
              <a:t>progress</a:t>
            </a:r>
            <a:endParaRPr kumimoji="0" lang="it-IT" sz="1600" b="1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29089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sz="2400" b="0" dirty="0"/>
              <a:t>Outline</a:t>
            </a:r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26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1676784943"/>
              </p:ext>
            </p:extLst>
          </p:nvPr>
        </p:nvGraphicFramePr>
        <p:xfrm>
          <a:off x="282315" y="1153863"/>
          <a:ext cx="8527605" cy="4956472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M12, 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T4.2: Development and test of a metrological difference-frequency-generated mid-infrared frequency comb (M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ENLO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M1-M24)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D4.2 M8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T4.3: QCDs and QWIPs characterization (CNRS; M12-M36)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D4.5 M30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FF9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 sensing systems (IRS; M1-M24)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T4.4.1: Characterization of state-of-the-art QCL-comb sensing systems (M1-06)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T4.4.2: Characterization of quantum-simulation-optimized lasers in spectroscopy system (M7-M24)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T4.4.3: Dual-comb spectroscopy with quantum detectors (M9-M24)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D4.10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D4.11 M24</a:t>
                      </a:r>
                    </a:p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D4.7 M24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T4.5: Development and characterization of ultra-low noise current drivers (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PPQ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S, CNR, ASI, CNRS, A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LPES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TRT and IRS; M1-M30)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T4.5.1: Fabrication of currently-available current drivers for project partners (M1-M6)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T4.5.2: Development and testing of ultra-low noise current drivers (M7-M30)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D4.8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D4.9 M30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923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T4.6: Characterization of (new-generation) QCL-combs using Ultra High-Q Whispering Gallery mode Resonators (ASI, CNR; M4-M30)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D4.12 M27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FE4648-5360-9147-AA27-E05BADDEC05C}"/>
              </a:ext>
            </a:extLst>
          </p:cNvPr>
          <p:cNvSpPr txBox="1"/>
          <p:nvPr/>
        </p:nvSpPr>
        <p:spPr>
          <a:xfrm>
            <a:off x="2735917" y="6214486"/>
            <a:ext cx="348909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it-IT" sz="1400" b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MILESTONES: </a:t>
            </a:r>
            <a:r>
              <a:rPr lang="it-IT" b="1">
                <a:solidFill>
                  <a:srgbClr val="C00000"/>
                </a:solidFill>
              </a:rPr>
              <a:t>MS7-M26, MS8-M30, CNR</a:t>
            </a:r>
            <a:endParaRPr lang="it-IT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42">
            <a:extLst>
              <a:ext uri="{FF2B5EF4-FFF2-40B4-BE49-F238E27FC236}">
                <a16:creationId xmlns:a16="http://schemas.microsoft.com/office/drawing/2014/main" id="{02F843A2-98CA-574A-8D2F-2412FF07B45E}"/>
              </a:ext>
            </a:extLst>
          </p:cNvPr>
          <p:cNvSpPr/>
          <p:nvPr/>
        </p:nvSpPr>
        <p:spPr>
          <a:xfrm>
            <a:off x="3766091" y="4542913"/>
            <a:ext cx="1785952" cy="5419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Andreas </a:t>
            </a:r>
            <a:r>
              <a:rPr err="1"/>
              <a:t>Hugi</a:t>
            </a:r>
            <a:endParaRPr/>
          </a:p>
          <a:p>
            <a:pPr>
              <a:defRPr sz="1600"/>
            </a:pPr>
            <a:r>
              <a:t>Pitt Allmendinger</a:t>
            </a:r>
          </a:p>
        </p:txBody>
      </p:sp>
      <p:pic>
        <p:nvPicPr>
          <p:cNvPr id="8" name="Google Shape;751;p30" descr="Google Shape;751;p30">
            <a:extLst>
              <a:ext uri="{FF2B5EF4-FFF2-40B4-BE49-F238E27FC236}">
                <a16:creationId xmlns:a16="http://schemas.microsoft.com/office/drawing/2014/main" id="{4993AF38-DD4D-6F46-BF8B-C1E99E601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043" y="4595568"/>
            <a:ext cx="1317242" cy="43668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99119302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T4.4: </a:t>
            </a:r>
            <a:r>
              <a:rPr lang="it-IT" sz="2400" b="0" dirty="0" err="1"/>
              <a:t>Objectives</a:t>
            </a:r>
            <a:r>
              <a:rPr lang="it-IT" sz="2400" b="0" dirty="0"/>
              <a:t> &amp; </a:t>
            </a:r>
            <a:r>
              <a:rPr lang="it-IT" sz="2400" b="0" dirty="0" err="1"/>
              <a:t>Deliverables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27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4265259957"/>
              </p:ext>
            </p:extLst>
          </p:nvPr>
        </p:nvGraphicFramePr>
        <p:xfrm>
          <a:off x="282315" y="1153863"/>
          <a:ext cx="8527605" cy="1520409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FF9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 sensing systems (IRS; M1-M24)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highlight>
                            <a:srgbClr val="F5E4B9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T4.4.1: Characterization of state-of-the-art QCL-comb sensing systems (M1-06)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T4.4.2: Characterization of quantum-simulation-optimized lasers in spectroscopy system (M7-M24)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T4.4.3: Dual-comb spectroscopy with quantum detectors (M9-M24)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D4.10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D4.11 M24</a:t>
                      </a:r>
                    </a:p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D4.7 M24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Google Shape;751;p30" descr="Google Shape;751;p30">
            <a:extLst>
              <a:ext uri="{FF2B5EF4-FFF2-40B4-BE49-F238E27FC236}">
                <a16:creationId xmlns:a16="http://schemas.microsoft.com/office/drawing/2014/main" id="{4993AF38-DD4D-6F46-BF8B-C1E99E601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859" y="6283292"/>
            <a:ext cx="1317242" cy="43668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</p:pic>
      <p:sp>
        <p:nvSpPr>
          <p:cNvPr id="9" name="Google Shape;574;p25">
            <a:extLst>
              <a:ext uri="{FF2B5EF4-FFF2-40B4-BE49-F238E27FC236}">
                <a16:creationId xmlns:a16="http://schemas.microsoft.com/office/drawing/2014/main" id="{751A68AE-92E7-9340-BF59-61F638CDA4AD}"/>
              </a:ext>
            </a:extLst>
          </p:cNvPr>
          <p:cNvSpPr txBox="1"/>
          <p:nvPr/>
        </p:nvSpPr>
        <p:spPr>
          <a:xfrm>
            <a:off x="282315" y="2724456"/>
            <a:ext cx="8527605" cy="9790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 numCol="1" anchor="t">
            <a:spAutoFit/>
          </a:bodyPr>
          <a:lstStyle/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 err="1">
                <a:solidFill>
                  <a:schemeClr val="tx1"/>
                </a:solidFill>
              </a:rPr>
              <a:t>Fabrication</a:t>
            </a:r>
            <a:r>
              <a:rPr lang="it-IT" i="1">
                <a:solidFill>
                  <a:schemeClr val="tx1"/>
                </a:solidFill>
              </a:rPr>
              <a:t> of </a:t>
            </a:r>
            <a:r>
              <a:rPr lang="it-IT" i="1" err="1">
                <a:solidFill>
                  <a:schemeClr val="tx1"/>
                </a:solidFill>
              </a:rPr>
              <a:t>dedicated</a:t>
            </a:r>
            <a:r>
              <a:rPr lang="it-IT" i="1">
                <a:solidFill>
                  <a:schemeClr val="tx1"/>
                </a:solidFill>
              </a:rPr>
              <a:t> state-of-the-art </a:t>
            </a:r>
            <a:r>
              <a:rPr lang="it-IT" i="1" err="1">
                <a:solidFill>
                  <a:schemeClr val="tx1"/>
                </a:solidFill>
              </a:rPr>
              <a:t>dual-comb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system</a:t>
            </a:r>
            <a:r>
              <a:rPr lang="it-IT" i="1">
                <a:solidFill>
                  <a:schemeClr val="tx1"/>
                </a:solidFill>
              </a:rPr>
              <a:t> (IRS)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>
                <a:solidFill>
                  <a:schemeClr val="tx1"/>
                </a:solidFill>
              </a:rPr>
              <a:t>Evaluation of </a:t>
            </a:r>
            <a:r>
              <a:rPr lang="it-IT" i="1" err="1">
                <a:solidFill>
                  <a:schemeClr val="tx1"/>
                </a:solidFill>
              </a:rPr>
              <a:t>noise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contributions</a:t>
            </a:r>
            <a:r>
              <a:rPr lang="it-IT" i="1">
                <a:solidFill>
                  <a:schemeClr val="tx1"/>
                </a:solidFill>
              </a:rPr>
              <a:t> for the </a:t>
            </a:r>
            <a:r>
              <a:rPr lang="it-IT" i="1" err="1">
                <a:solidFill>
                  <a:schemeClr val="tx1"/>
                </a:solidFill>
              </a:rPr>
              <a:t>sources</a:t>
            </a:r>
            <a:r>
              <a:rPr lang="it-IT" i="1">
                <a:solidFill>
                  <a:schemeClr val="tx1"/>
                </a:solidFill>
              </a:rPr>
              <a:t>, detectors and </a:t>
            </a:r>
            <a:r>
              <a:rPr lang="it-IT" i="1" err="1">
                <a:solidFill>
                  <a:schemeClr val="tx1"/>
                </a:solidFill>
              </a:rPr>
              <a:t>electronics</a:t>
            </a:r>
            <a:r>
              <a:rPr lang="it-IT" i="1">
                <a:solidFill>
                  <a:schemeClr val="tx1"/>
                </a:solidFill>
              </a:rPr>
              <a:t> (IRS)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 err="1">
                <a:solidFill>
                  <a:schemeClr val="tx1"/>
                </a:solidFill>
              </a:rPr>
              <a:t>Characterization</a:t>
            </a:r>
            <a:r>
              <a:rPr lang="it-IT" i="1">
                <a:solidFill>
                  <a:schemeClr val="tx1"/>
                </a:solidFill>
              </a:rPr>
              <a:t> of </a:t>
            </a:r>
            <a:r>
              <a:rPr lang="it-IT" i="1" err="1">
                <a:solidFill>
                  <a:schemeClr val="tx1"/>
                </a:solidFill>
              </a:rPr>
              <a:t>frequency</a:t>
            </a:r>
            <a:r>
              <a:rPr lang="it-IT" i="1">
                <a:solidFill>
                  <a:schemeClr val="tx1"/>
                </a:solidFill>
              </a:rPr>
              <a:t> and mode-</a:t>
            </a:r>
            <a:r>
              <a:rPr lang="it-IT" i="1" err="1">
                <a:solidFill>
                  <a:schemeClr val="tx1"/>
                </a:solidFill>
              </a:rPr>
              <a:t>spacing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stability</a:t>
            </a:r>
            <a:r>
              <a:rPr lang="it-IT" i="1">
                <a:solidFill>
                  <a:schemeClr val="tx1"/>
                </a:solidFill>
              </a:rPr>
              <a:t> (IRS)</a:t>
            </a:r>
          </a:p>
        </p:txBody>
      </p:sp>
      <p:sp>
        <p:nvSpPr>
          <p:cNvPr id="10" name="Google Shape;276;g6ed16d4d55_0_61">
            <a:extLst>
              <a:ext uri="{FF2B5EF4-FFF2-40B4-BE49-F238E27FC236}">
                <a16:creationId xmlns:a16="http://schemas.microsoft.com/office/drawing/2014/main" id="{1729127E-0507-FB4C-8427-D2965A68D590}"/>
              </a:ext>
            </a:extLst>
          </p:cNvPr>
          <p:cNvSpPr txBox="1"/>
          <p:nvPr/>
        </p:nvSpPr>
        <p:spPr>
          <a:xfrm>
            <a:off x="492228" y="3747346"/>
            <a:ext cx="6330601" cy="807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>
            <a:lvl1pPr algn="just">
              <a:lnSpc>
                <a:spcPct val="114213"/>
              </a:lnSpc>
              <a:defRPr b="1"/>
            </a:lvl1pPr>
          </a:lstStyle>
          <a:p>
            <a:r>
              <a:rPr lang="it-IT" b="0"/>
              <a:t>D4.10: Report on the </a:t>
            </a:r>
            <a:r>
              <a:rPr lang="it-IT" b="0" err="1"/>
              <a:t>limiting</a:t>
            </a:r>
            <a:r>
              <a:rPr lang="it-IT" b="0"/>
              <a:t> </a:t>
            </a:r>
            <a:r>
              <a:rPr lang="it-IT" b="0" err="1"/>
              <a:t>factors</a:t>
            </a:r>
            <a:r>
              <a:rPr lang="it-IT" b="0"/>
              <a:t> of </a:t>
            </a:r>
            <a:r>
              <a:rPr lang="it-IT" b="0" err="1"/>
              <a:t>current</a:t>
            </a:r>
            <a:r>
              <a:rPr lang="it-IT" b="0"/>
              <a:t> </a:t>
            </a:r>
            <a:r>
              <a:rPr lang="it-IT" b="0" err="1"/>
              <a:t>dual-comb</a:t>
            </a:r>
            <a:r>
              <a:rPr lang="it-IT" b="0"/>
              <a:t> </a:t>
            </a:r>
            <a:r>
              <a:rPr lang="it-IT" b="0" err="1"/>
              <a:t>systems</a:t>
            </a:r>
            <a:r>
              <a:rPr lang="it-IT" b="0"/>
              <a:t> and performance </a:t>
            </a:r>
            <a:r>
              <a:rPr lang="it-IT" b="0" err="1"/>
              <a:t>improvements</a:t>
            </a:r>
            <a:r>
              <a:rPr lang="it-IT" b="0"/>
              <a:t> from the </a:t>
            </a:r>
            <a:r>
              <a:rPr lang="it-IT" b="0" err="1"/>
              <a:t>lasers</a:t>
            </a:r>
            <a:r>
              <a:rPr lang="it-IT" b="0"/>
              <a:t> and quantum detectors </a:t>
            </a:r>
            <a:r>
              <a:rPr lang="it-IT" b="0" err="1"/>
              <a:t>developed</a:t>
            </a:r>
            <a:r>
              <a:rPr lang="it-IT" b="0"/>
              <a:t> in the </a:t>
            </a:r>
            <a:r>
              <a:rPr lang="it-IT" b="0" err="1"/>
              <a:t>project</a:t>
            </a:r>
            <a:r>
              <a:rPr lang="it-IT" b="0"/>
              <a:t> (IRS - M6)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BB81EF-0C5C-0F48-ADD4-A86C4F8D1158}"/>
              </a:ext>
            </a:extLst>
          </p:cNvPr>
          <p:cNvSpPr txBox="1"/>
          <p:nvPr/>
        </p:nvSpPr>
        <p:spPr>
          <a:xfrm>
            <a:off x="7605084" y="3906370"/>
            <a:ext cx="120483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Delivered</a:t>
            </a:r>
            <a:r>
              <a:rPr kumimoji="0" lang="it-IT" sz="1600" b="1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!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4919820-81A0-AD4A-9919-8C8E8C96B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39" y="4499108"/>
            <a:ext cx="2738081" cy="19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579;p43">
            <a:extLst>
              <a:ext uri="{FF2B5EF4-FFF2-40B4-BE49-F238E27FC236}">
                <a16:creationId xmlns:a16="http://schemas.microsoft.com/office/drawing/2014/main" id="{72D7D362-5622-BA44-9BFC-3A4813F4E7C9}"/>
              </a:ext>
            </a:extLst>
          </p:cNvPr>
          <p:cNvSpPr txBox="1"/>
          <p:nvPr/>
        </p:nvSpPr>
        <p:spPr>
          <a:xfrm>
            <a:off x="416025" y="4792198"/>
            <a:ext cx="34587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err="1">
                <a:solidFill>
                  <a:srgbClr val="C00000"/>
                </a:solidFill>
              </a:rPr>
              <a:t>Main</a:t>
            </a:r>
            <a:r>
              <a:rPr lang="it-IT" i="1">
                <a:solidFill>
                  <a:srgbClr val="C00000"/>
                </a:solidFill>
              </a:rPr>
              <a:t> </a:t>
            </a:r>
            <a:r>
              <a:rPr lang="it-IT" i="1" err="1">
                <a:solidFill>
                  <a:srgbClr val="C00000"/>
                </a:solidFill>
              </a:rPr>
              <a:t>potential</a:t>
            </a:r>
            <a:r>
              <a:rPr lang="it-IT" i="1">
                <a:solidFill>
                  <a:srgbClr val="C00000"/>
                </a:solidFill>
              </a:rPr>
              <a:t> </a:t>
            </a:r>
            <a:r>
              <a:rPr lang="it-IT" i="1" err="1">
                <a:solidFill>
                  <a:srgbClr val="C00000"/>
                </a:solidFill>
              </a:rPr>
              <a:t>improvements</a:t>
            </a:r>
            <a:r>
              <a:rPr lang="it-IT" i="1">
                <a:solidFill>
                  <a:srgbClr val="C00000"/>
                </a:solidFill>
              </a:rPr>
              <a:t>: </a:t>
            </a:r>
            <a:endParaRPr i="1">
              <a:solidFill>
                <a:srgbClr val="C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 i="1">
                <a:solidFill>
                  <a:srgbClr val="C00000"/>
                </a:solidFill>
              </a:rPr>
              <a:t>Lower detectors dark </a:t>
            </a:r>
            <a:r>
              <a:rPr lang="it-IT" i="1" err="1">
                <a:solidFill>
                  <a:srgbClr val="C00000"/>
                </a:solidFill>
              </a:rPr>
              <a:t>counts</a:t>
            </a:r>
            <a:r>
              <a:rPr lang="it-IT" i="1">
                <a:solidFill>
                  <a:srgbClr val="C00000"/>
                </a:solidFill>
              </a:rPr>
              <a:t> (</a:t>
            </a:r>
            <a:r>
              <a:rPr lang="it-IT" i="1" err="1">
                <a:solidFill>
                  <a:srgbClr val="C00000"/>
                </a:solidFill>
              </a:rPr>
              <a:t>improve</a:t>
            </a:r>
            <a:r>
              <a:rPr lang="it-IT" i="1">
                <a:solidFill>
                  <a:srgbClr val="C00000"/>
                </a:solidFill>
              </a:rPr>
              <a:t> </a:t>
            </a:r>
            <a:r>
              <a:rPr lang="it-IT" i="1" err="1">
                <a:solidFill>
                  <a:srgbClr val="C00000"/>
                </a:solidFill>
              </a:rPr>
              <a:t>dynamical</a:t>
            </a:r>
            <a:r>
              <a:rPr lang="it-IT" i="1">
                <a:solidFill>
                  <a:srgbClr val="C00000"/>
                </a:solidFill>
              </a:rPr>
              <a:t> </a:t>
            </a:r>
            <a:r>
              <a:rPr lang="it-IT" i="1" err="1">
                <a:solidFill>
                  <a:srgbClr val="C00000"/>
                </a:solidFill>
              </a:rPr>
              <a:t>range</a:t>
            </a:r>
            <a:r>
              <a:rPr lang="it-IT" i="1">
                <a:solidFill>
                  <a:srgbClr val="C00000"/>
                </a:solidFill>
              </a:rPr>
              <a:t>); </a:t>
            </a:r>
            <a:endParaRPr i="1">
              <a:solidFill>
                <a:srgbClr val="C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 i="1">
                <a:solidFill>
                  <a:srgbClr val="C00000"/>
                </a:solidFill>
              </a:rPr>
              <a:t>More </a:t>
            </a:r>
            <a:r>
              <a:rPr lang="it-IT" i="1" err="1">
                <a:solidFill>
                  <a:srgbClr val="C00000"/>
                </a:solidFill>
              </a:rPr>
              <a:t>reliable</a:t>
            </a:r>
            <a:r>
              <a:rPr lang="it-IT" i="1">
                <a:solidFill>
                  <a:srgbClr val="C00000"/>
                </a:solidFill>
              </a:rPr>
              <a:t> QCL-</a:t>
            </a:r>
            <a:r>
              <a:rPr lang="it-IT" i="1" err="1">
                <a:solidFill>
                  <a:srgbClr val="C00000"/>
                </a:solidFill>
              </a:rPr>
              <a:t>combs</a:t>
            </a:r>
            <a:r>
              <a:rPr lang="it-IT" i="1">
                <a:solidFill>
                  <a:srgbClr val="C00000"/>
                </a:solidFill>
              </a:rPr>
              <a:t> with </a:t>
            </a:r>
            <a:r>
              <a:rPr lang="it-IT" i="1" err="1">
                <a:solidFill>
                  <a:srgbClr val="C00000"/>
                </a:solidFill>
              </a:rPr>
              <a:t>less</a:t>
            </a:r>
            <a:r>
              <a:rPr lang="it-IT" i="1">
                <a:solidFill>
                  <a:srgbClr val="C00000"/>
                </a:solidFill>
              </a:rPr>
              <a:t> sub </a:t>
            </a:r>
            <a:r>
              <a:rPr lang="it-IT" i="1" err="1">
                <a:solidFill>
                  <a:srgbClr val="C00000"/>
                </a:solidFill>
              </a:rPr>
              <a:t>comb</a:t>
            </a:r>
            <a:r>
              <a:rPr lang="it-IT" i="1">
                <a:solidFill>
                  <a:srgbClr val="C00000"/>
                </a:solidFill>
              </a:rPr>
              <a:t> </a:t>
            </a:r>
            <a:r>
              <a:rPr lang="it-IT" i="1" err="1">
                <a:solidFill>
                  <a:srgbClr val="C00000"/>
                </a:solidFill>
              </a:rPr>
              <a:t>modes</a:t>
            </a:r>
            <a:r>
              <a:rPr lang="it-IT" i="1">
                <a:solidFill>
                  <a:srgbClr val="C00000"/>
                </a:solidFill>
              </a:rPr>
              <a:t>; </a:t>
            </a:r>
            <a:endParaRPr i="1">
              <a:solidFill>
                <a:srgbClr val="C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 i="1" err="1">
                <a:solidFill>
                  <a:srgbClr val="C00000"/>
                </a:solidFill>
              </a:rPr>
              <a:t>Low</a:t>
            </a:r>
            <a:r>
              <a:rPr lang="it-IT" i="1">
                <a:solidFill>
                  <a:srgbClr val="C00000"/>
                </a:solidFill>
              </a:rPr>
              <a:t> </a:t>
            </a:r>
            <a:r>
              <a:rPr lang="it-IT" i="1" err="1">
                <a:solidFill>
                  <a:srgbClr val="C00000"/>
                </a:solidFill>
              </a:rPr>
              <a:t>noise</a:t>
            </a:r>
            <a:r>
              <a:rPr lang="it-IT" i="1">
                <a:solidFill>
                  <a:srgbClr val="C00000"/>
                </a:solidFill>
              </a:rPr>
              <a:t> drivers for </a:t>
            </a:r>
            <a:r>
              <a:rPr lang="it-IT" i="1" err="1">
                <a:solidFill>
                  <a:srgbClr val="C00000"/>
                </a:solidFill>
              </a:rPr>
              <a:t>better</a:t>
            </a:r>
            <a:r>
              <a:rPr lang="it-IT" i="1">
                <a:solidFill>
                  <a:srgbClr val="C00000"/>
                </a:solidFill>
              </a:rPr>
              <a:t> </a:t>
            </a:r>
            <a:r>
              <a:rPr lang="it-IT" i="1" err="1">
                <a:solidFill>
                  <a:srgbClr val="C00000"/>
                </a:solidFill>
              </a:rPr>
              <a:t>frequency</a:t>
            </a:r>
            <a:r>
              <a:rPr lang="it-IT" i="1">
                <a:solidFill>
                  <a:srgbClr val="C00000"/>
                </a:solidFill>
              </a:rPr>
              <a:t> </a:t>
            </a:r>
            <a:r>
              <a:rPr lang="it-IT" i="1" err="1">
                <a:solidFill>
                  <a:srgbClr val="C00000"/>
                </a:solidFill>
              </a:rPr>
              <a:t>stability</a:t>
            </a:r>
            <a:r>
              <a:rPr lang="it-IT" i="1">
                <a:solidFill>
                  <a:srgbClr val="C00000"/>
                </a:solidFill>
              </a:rPr>
              <a:t>. </a:t>
            </a:r>
            <a:endParaRPr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3544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T4.4: </a:t>
            </a:r>
            <a:r>
              <a:rPr lang="it-IT" sz="2400" b="0" dirty="0" err="1"/>
              <a:t>Objectives</a:t>
            </a:r>
            <a:r>
              <a:rPr lang="it-IT" sz="2400" b="0" dirty="0"/>
              <a:t> &amp; </a:t>
            </a:r>
            <a:r>
              <a:rPr lang="it-IT" sz="2400" b="0" dirty="0" err="1"/>
              <a:t>Deliverables</a:t>
            </a:r>
            <a:endParaRPr lang="it-IT"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28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2670523020"/>
              </p:ext>
            </p:extLst>
          </p:nvPr>
        </p:nvGraphicFramePr>
        <p:xfrm>
          <a:off x="282315" y="1153863"/>
          <a:ext cx="8527605" cy="1520409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FF9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 sensing systems (IRS; M1-M24)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T4.4.1: Characterization of state-of-the-art QCL-comb sensing systems (M1-06)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highlight>
                            <a:srgbClr val="F5E4B9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T4.4.2: Characterization of quantum-simulation-optimized lasers in spectroscopy system (M7-M24)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T4.4.3: Dual-comb spectroscopy with quantum detectors (M9-M24)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D4.10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D4.11 M24</a:t>
                      </a:r>
                    </a:p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D4.7 M24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Google Shape;751;p30" descr="Google Shape;751;p30">
            <a:extLst>
              <a:ext uri="{FF2B5EF4-FFF2-40B4-BE49-F238E27FC236}">
                <a16:creationId xmlns:a16="http://schemas.microsoft.com/office/drawing/2014/main" id="{4993AF38-DD4D-6F46-BF8B-C1E99E601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859" y="6283292"/>
            <a:ext cx="1317242" cy="43668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</p:pic>
      <p:sp>
        <p:nvSpPr>
          <p:cNvPr id="9" name="Google Shape;574;p25">
            <a:extLst>
              <a:ext uri="{FF2B5EF4-FFF2-40B4-BE49-F238E27FC236}">
                <a16:creationId xmlns:a16="http://schemas.microsoft.com/office/drawing/2014/main" id="{751A68AE-92E7-9340-BF59-61F638CDA4AD}"/>
              </a:ext>
            </a:extLst>
          </p:cNvPr>
          <p:cNvSpPr txBox="1"/>
          <p:nvPr/>
        </p:nvSpPr>
        <p:spPr>
          <a:xfrm>
            <a:off x="282315" y="2724456"/>
            <a:ext cx="8527605" cy="670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 numCol="1" anchor="t">
            <a:spAutoFit/>
          </a:bodyPr>
          <a:lstStyle/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>
                <a:solidFill>
                  <a:schemeClr val="tx1"/>
                </a:solidFill>
              </a:rPr>
              <a:t>Integration of </a:t>
            </a:r>
            <a:r>
              <a:rPr lang="it-IT" i="1" err="1">
                <a:solidFill>
                  <a:schemeClr val="tx1"/>
                </a:solidFill>
              </a:rPr>
              <a:t>novel</a:t>
            </a:r>
            <a:r>
              <a:rPr lang="it-IT" i="1">
                <a:solidFill>
                  <a:schemeClr val="tx1"/>
                </a:solidFill>
              </a:rPr>
              <a:t> laser </a:t>
            </a:r>
            <a:r>
              <a:rPr lang="it-IT" i="1" err="1">
                <a:solidFill>
                  <a:schemeClr val="tx1"/>
                </a:solidFill>
              </a:rPr>
              <a:t>components</a:t>
            </a:r>
            <a:r>
              <a:rPr lang="it-IT" i="1">
                <a:solidFill>
                  <a:schemeClr val="tx1"/>
                </a:solidFill>
              </a:rPr>
              <a:t> in the </a:t>
            </a:r>
            <a:r>
              <a:rPr lang="it-IT" i="1" err="1">
                <a:solidFill>
                  <a:schemeClr val="tx1"/>
                </a:solidFill>
              </a:rPr>
              <a:t>dual-comb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system</a:t>
            </a:r>
            <a:r>
              <a:rPr lang="it-IT" i="1">
                <a:solidFill>
                  <a:schemeClr val="tx1"/>
                </a:solidFill>
              </a:rPr>
              <a:t> (IRS/ETH)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 err="1">
                <a:solidFill>
                  <a:schemeClr val="tx1"/>
                </a:solidFill>
              </a:rPr>
              <a:t>Validation</a:t>
            </a:r>
            <a:r>
              <a:rPr lang="it-IT" i="1">
                <a:solidFill>
                  <a:schemeClr val="tx1"/>
                </a:solidFill>
              </a:rPr>
              <a:t> of the performance of the new ‘quantum’ </a:t>
            </a:r>
            <a:r>
              <a:rPr lang="it-IT" i="1" err="1">
                <a:solidFill>
                  <a:schemeClr val="tx1"/>
                </a:solidFill>
              </a:rPr>
              <a:t>devices</a:t>
            </a:r>
            <a:r>
              <a:rPr lang="it-IT" i="1">
                <a:solidFill>
                  <a:schemeClr val="tx1"/>
                </a:solidFill>
              </a:rPr>
              <a:t> for </a:t>
            </a:r>
            <a:r>
              <a:rPr lang="it-IT" i="1" err="1">
                <a:solidFill>
                  <a:schemeClr val="tx1"/>
                </a:solidFill>
              </a:rPr>
              <a:t>sensing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applications</a:t>
            </a:r>
            <a:r>
              <a:rPr lang="it-IT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Google Shape;276;g6ed16d4d55_0_61">
            <a:extLst>
              <a:ext uri="{FF2B5EF4-FFF2-40B4-BE49-F238E27FC236}">
                <a16:creationId xmlns:a16="http://schemas.microsoft.com/office/drawing/2014/main" id="{1729127E-0507-FB4C-8427-D2965A68D590}"/>
              </a:ext>
            </a:extLst>
          </p:cNvPr>
          <p:cNvSpPr txBox="1"/>
          <p:nvPr/>
        </p:nvSpPr>
        <p:spPr>
          <a:xfrm>
            <a:off x="492228" y="5447255"/>
            <a:ext cx="6330601" cy="56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>
            <a:lvl1pPr algn="just">
              <a:lnSpc>
                <a:spcPct val="114213"/>
              </a:lnSpc>
              <a:defRPr b="1"/>
            </a:lvl1pPr>
          </a:lstStyle>
          <a:p>
            <a:r>
              <a:rPr lang="it-IT" b="0"/>
              <a:t>D4.11: Report on </a:t>
            </a:r>
            <a:r>
              <a:rPr lang="it-IT" b="0" err="1"/>
              <a:t>noise</a:t>
            </a:r>
            <a:r>
              <a:rPr lang="it-IT" b="0"/>
              <a:t> performance of the </a:t>
            </a:r>
            <a:r>
              <a:rPr lang="it-IT" b="0" err="1"/>
              <a:t>different</a:t>
            </a:r>
            <a:r>
              <a:rPr lang="it-IT" b="0"/>
              <a:t> </a:t>
            </a:r>
            <a:r>
              <a:rPr lang="it-IT" b="0" err="1"/>
              <a:t>generations</a:t>
            </a:r>
            <a:r>
              <a:rPr lang="it-IT" b="0"/>
              <a:t> of </a:t>
            </a:r>
            <a:r>
              <a:rPr lang="it-IT" b="0" err="1"/>
              <a:t>devices</a:t>
            </a:r>
            <a:r>
              <a:rPr lang="it-IT" b="0"/>
              <a:t> </a:t>
            </a:r>
            <a:r>
              <a:rPr lang="it-IT" b="0" err="1"/>
              <a:t>developed</a:t>
            </a:r>
            <a:r>
              <a:rPr lang="it-IT" b="0"/>
              <a:t> in the </a:t>
            </a:r>
            <a:r>
              <a:rPr lang="it-IT" b="0" err="1"/>
              <a:t>project</a:t>
            </a:r>
            <a:r>
              <a:rPr lang="it-IT" b="0"/>
              <a:t> (IRS - M24)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DB2E84-1ABF-F241-B261-162F40B5FDD6}"/>
              </a:ext>
            </a:extLst>
          </p:cNvPr>
          <p:cNvSpPr txBox="1"/>
          <p:nvPr/>
        </p:nvSpPr>
        <p:spPr>
          <a:xfrm>
            <a:off x="7605084" y="5447255"/>
            <a:ext cx="120483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Work in progress</a:t>
            </a:r>
          </a:p>
        </p:txBody>
      </p:sp>
      <p:sp>
        <p:nvSpPr>
          <p:cNvPr id="13" name="CasellaDiTesto 26">
            <a:extLst>
              <a:ext uri="{FF2B5EF4-FFF2-40B4-BE49-F238E27FC236}">
                <a16:creationId xmlns:a16="http://schemas.microsoft.com/office/drawing/2014/main" id="{5FE94FE6-F6E2-D04A-A5A1-94C0B5146C1E}"/>
              </a:ext>
            </a:extLst>
          </p:cNvPr>
          <p:cNvSpPr txBox="1"/>
          <p:nvPr/>
        </p:nvSpPr>
        <p:spPr>
          <a:xfrm>
            <a:off x="4120110" y="3646627"/>
            <a:ext cx="3792234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b="1"/>
            </a:pPr>
            <a:r>
              <a:t>Laser drivers</a:t>
            </a:r>
          </a:p>
          <a:p>
            <a:pPr algn="just"/>
            <a:r>
              <a:rPr lang="it-IT" b="1">
                <a:solidFill>
                  <a:srgbClr val="C00000"/>
                </a:solidFill>
              </a:rPr>
              <a:t>NEW </a:t>
            </a:r>
            <a:r>
              <a:rPr b="1">
                <a:solidFill>
                  <a:srgbClr val="C00000"/>
                </a:solidFill>
              </a:rPr>
              <a:t>dual-laser driver in one unit </a:t>
            </a:r>
            <a:r>
              <a:t>instead of having two separate units. This opens a direct integration into the IRis-Fi1 control unit. A </a:t>
            </a:r>
            <a:r>
              <a:rPr b="1">
                <a:solidFill>
                  <a:srgbClr val="C00000"/>
                </a:solidFill>
              </a:rPr>
              <a:t>prototype</a:t>
            </a:r>
            <a:r>
              <a:t> is under construction and will be tested soon.</a:t>
            </a:r>
          </a:p>
        </p:txBody>
      </p:sp>
      <p:pic>
        <p:nvPicPr>
          <p:cNvPr id="14" name="Picture 2" descr="Picture 2">
            <a:extLst>
              <a:ext uri="{FF2B5EF4-FFF2-40B4-BE49-F238E27FC236}">
                <a16:creationId xmlns:a16="http://schemas.microsoft.com/office/drawing/2014/main" id="{AC8EEFA0-A04D-3640-AAFC-D20362F8D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438" y="3983538"/>
            <a:ext cx="1136536" cy="6709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4660447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T4.4: </a:t>
            </a:r>
            <a:r>
              <a:rPr lang="it-IT" sz="2400" b="0" dirty="0" err="1"/>
              <a:t>Objectives</a:t>
            </a:r>
            <a:r>
              <a:rPr lang="it-IT" sz="2400" b="0" dirty="0"/>
              <a:t> &amp; </a:t>
            </a:r>
            <a:r>
              <a:rPr lang="it-IT" sz="2400" b="0" dirty="0" err="1"/>
              <a:t>Deliverables</a:t>
            </a:r>
            <a:endParaRPr lang="it-IT"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29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3124735341"/>
              </p:ext>
            </p:extLst>
          </p:nvPr>
        </p:nvGraphicFramePr>
        <p:xfrm>
          <a:off x="282315" y="1153863"/>
          <a:ext cx="8527605" cy="1520409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FF9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 sensing systems (IRS; M1-M24)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T4.4.1: Characterization of state-of-the-art QCL-comb sensing systems (M1-06)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T4.4.2: Characterization of quantum-simulation-optimized lasers in spectroscopy system (M7-M24)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highlight>
                            <a:srgbClr val="F5E4B9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T4.4.3: Dual-comb spectroscopy with quantum detectors (M9-M24)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D4.10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D4.11 M24</a:t>
                      </a:r>
                    </a:p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D4.7 M24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Google Shape;751;p30" descr="Google Shape;751;p30">
            <a:extLst>
              <a:ext uri="{FF2B5EF4-FFF2-40B4-BE49-F238E27FC236}">
                <a16:creationId xmlns:a16="http://schemas.microsoft.com/office/drawing/2014/main" id="{4993AF38-DD4D-6F46-BF8B-C1E99E601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859" y="6283292"/>
            <a:ext cx="1317242" cy="43668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</p:pic>
      <p:sp>
        <p:nvSpPr>
          <p:cNvPr id="9" name="Google Shape;574;p25">
            <a:extLst>
              <a:ext uri="{FF2B5EF4-FFF2-40B4-BE49-F238E27FC236}">
                <a16:creationId xmlns:a16="http://schemas.microsoft.com/office/drawing/2014/main" id="{751A68AE-92E7-9340-BF59-61F638CDA4AD}"/>
              </a:ext>
            </a:extLst>
          </p:cNvPr>
          <p:cNvSpPr txBox="1"/>
          <p:nvPr/>
        </p:nvSpPr>
        <p:spPr>
          <a:xfrm>
            <a:off x="282315" y="2724456"/>
            <a:ext cx="8527605" cy="670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 numCol="1" anchor="t">
            <a:spAutoFit/>
          </a:bodyPr>
          <a:lstStyle/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>
                <a:solidFill>
                  <a:schemeClr val="tx1"/>
                </a:solidFill>
              </a:rPr>
              <a:t>Integration of QCD and QWIP detectors in the </a:t>
            </a:r>
            <a:r>
              <a:rPr lang="it-IT" i="1" err="1">
                <a:solidFill>
                  <a:schemeClr val="tx1"/>
                </a:solidFill>
              </a:rPr>
              <a:t>dual-comb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system</a:t>
            </a:r>
            <a:r>
              <a:rPr lang="it-IT" i="1">
                <a:solidFill>
                  <a:schemeClr val="tx1"/>
                </a:solidFill>
              </a:rPr>
              <a:t> (IRS/CNRS)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 err="1">
                <a:solidFill>
                  <a:schemeClr val="tx1"/>
                </a:solidFill>
              </a:rPr>
              <a:t>Validation</a:t>
            </a:r>
            <a:r>
              <a:rPr lang="it-IT" i="1">
                <a:solidFill>
                  <a:schemeClr val="tx1"/>
                </a:solidFill>
              </a:rPr>
              <a:t> of the performance of the new detectors, </a:t>
            </a:r>
            <a:r>
              <a:rPr lang="it-IT" i="1" err="1">
                <a:solidFill>
                  <a:schemeClr val="tx1"/>
                </a:solidFill>
              </a:rPr>
              <a:t>comparison</a:t>
            </a:r>
            <a:r>
              <a:rPr lang="it-IT" i="1">
                <a:solidFill>
                  <a:schemeClr val="tx1"/>
                </a:solidFill>
              </a:rPr>
              <a:t> with MCT detectors (IRS)</a:t>
            </a:r>
          </a:p>
        </p:txBody>
      </p:sp>
      <p:pic>
        <p:nvPicPr>
          <p:cNvPr id="12" name="Google Shape;830;p33" descr="Google Shape;830;p33">
            <a:extLst>
              <a:ext uri="{FF2B5EF4-FFF2-40B4-BE49-F238E27FC236}">
                <a16:creationId xmlns:a16="http://schemas.microsoft.com/office/drawing/2014/main" id="{F9E09783-803C-C848-85BC-7F625014C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482" y="5890511"/>
            <a:ext cx="926281" cy="92232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Google Shape;602;g778f8949ed_0_76">
            <a:extLst>
              <a:ext uri="{FF2B5EF4-FFF2-40B4-BE49-F238E27FC236}">
                <a16:creationId xmlns:a16="http://schemas.microsoft.com/office/drawing/2014/main" id="{F7B34E45-04FD-F141-9027-A92949700CB5}"/>
              </a:ext>
            </a:extLst>
          </p:cNvPr>
          <p:cNvSpPr txBox="1"/>
          <p:nvPr/>
        </p:nvSpPr>
        <p:spPr>
          <a:xfrm>
            <a:off x="282315" y="3625057"/>
            <a:ext cx="3979500" cy="198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err="1"/>
              <a:t>Two</a:t>
            </a:r>
            <a:r>
              <a:rPr lang="it-IT"/>
              <a:t> </a:t>
            </a:r>
            <a:r>
              <a:rPr lang="it-IT" err="1"/>
              <a:t>lasers</a:t>
            </a:r>
            <a:r>
              <a:rPr lang="it-IT"/>
              <a:t> </a:t>
            </a:r>
            <a:r>
              <a:rPr lang="it-IT" err="1"/>
              <a:t>delivered</a:t>
            </a:r>
            <a:r>
              <a:rPr lang="it-IT"/>
              <a:t> from Alpes </a:t>
            </a:r>
            <a:r>
              <a:rPr lang="it-IT" err="1"/>
              <a:t>have</a:t>
            </a:r>
            <a:r>
              <a:rPr lang="it-IT"/>
              <a:t> </a:t>
            </a:r>
            <a:r>
              <a:rPr lang="it-IT" err="1"/>
              <a:t>been</a:t>
            </a:r>
            <a:r>
              <a:rPr lang="it-IT"/>
              <a:t> </a:t>
            </a:r>
            <a:r>
              <a:rPr lang="it-IT" err="1"/>
              <a:t>characterized</a:t>
            </a:r>
            <a:r>
              <a:rPr lang="it-IT"/>
              <a:t>: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-IT" err="1"/>
              <a:t>good</a:t>
            </a:r>
            <a:r>
              <a:rPr lang="it-IT"/>
              <a:t> </a:t>
            </a:r>
            <a:r>
              <a:rPr lang="it-IT" err="1"/>
              <a:t>frequency</a:t>
            </a:r>
            <a:r>
              <a:rPr lang="it-IT"/>
              <a:t> </a:t>
            </a:r>
            <a:r>
              <a:rPr lang="it-IT" err="1"/>
              <a:t>stability</a:t>
            </a:r>
            <a:r>
              <a:rPr lang="it-IT"/>
              <a:t>, no </a:t>
            </a:r>
            <a:r>
              <a:rPr lang="it-IT" err="1"/>
              <a:t>subcombs</a:t>
            </a:r>
            <a:endParaRPr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-IT" err="1"/>
              <a:t>almost</a:t>
            </a:r>
            <a:r>
              <a:rPr lang="it-IT"/>
              <a:t> complete </a:t>
            </a:r>
            <a:r>
              <a:rPr lang="it-IT" err="1"/>
              <a:t>superposition</a:t>
            </a:r>
            <a:r>
              <a:rPr lang="it-IT"/>
              <a:t> of </a:t>
            </a:r>
            <a:r>
              <a:rPr lang="it-IT" err="1"/>
              <a:t>combs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-"/>
            </a:pPr>
            <a:r>
              <a:rPr lang="it-IT" b="1" err="1">
                <a:solidFill>
                  <a:srgbClr val="38761D"/>
                </a:solidFill>
              </a:rPr>
              <a:t>good</a:t>
            </a:r>
            <a:r>
              <a:rPr lang="it-IT" b="1">
                <a:solidFill>
                  <a:srgbClr val="38761D"/>
                </a:solidFill>
              </a:rPr>
              <a:t> performance for the </a:t>
            </a:r>
            <a:r>
              <a:rPr lang="it-IT" b="1" err="1">
                <a:solidFill>
                  <a:srgbClr val="38761D"/>
                </a:solidFill>
              </a:rPr>
              <a:t>spectrometer</a:t>
            </a:r>
            <a:r>
              <a:rPr lang="it-IT" b="1">
                <a:solidFill>
                  <a:srgbClr val="38761D"/>
                </a:solidFill>
              </a:rPr>
              <a:t> for </a:t>
            </a:r>
            <a:r>
              <a:rPr lang="it-IT" b="1" err="1">
                <a:solidFill>
                  <a:srgbClr val="38761D"/>
                </a:solidFill>
              </a:rPr>
              <a:t>sensing</a:t>
            </a:r>
            <a:r>
              <a:rPr lang="it-IT" b="1">
                <a:solidFill>
                  <a:srgbClr val="38761D"/>
                </a:solidFill>
              </a:rPr>
              <a:t> </a:t>
            </a:r>
            <a:r>
              <a:rPr lang="it-IT" b="1" err="1">
                <a:solidFill>
                  <a:srgbClr val="38761D"/>
                </a:solidFill>
              </a:rPr>
              <a:t>applications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5" name="Google Shape;603;g778f8949ed_0_76" descr="Picture 2">
            <a:extLst>
              <a:ext uri="{FF2B5EF4-FFF2-40B4-BE49-F238E27FC236}">
                <a16:creationId xmlns:a16="http://schemas.microsoft.com/office/drawing/2014/main" id="{FCBD4FAE-EEE0-9D4F-BAD4-6CC932123D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503" y="3407561"/>
            <a:ext cx="3256159" cy="2422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7501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sz="2400" b="0" dirty="0"/>
              <a:t>Outline</a:t>
            </a:r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3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2047008583"/>
              </p:ext>
            </p:extLst>
          </p:nvPr>
        </p:nvGraphicFramePr>
        <p:xfrm>
          <a:off x="282315" y="1153863"/>
          <a:ext cx="8527605" cy="4956472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M12, 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0090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T4.2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Development and test of a metrological difference-frequency-generated mid-infrared frequency comb (M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ENLO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M1-M24)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D4.2 M8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929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T4.3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QCDs and QWIPs characterization (CNRS; M12-M36)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D4.5 M30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FF9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 sensing systems (IRS; M1-M24)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T4.4.1: Characterization of state-of-the-art QCL-comb sensing systems (M1-06)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T4.4.2: Characterization of quantum-simulation-optimized lasers in spectroscopy system (M7-M24)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T4.4.3: Dual-comb spectroscopy with quantum detectors (M9-M24)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D4.10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D4.11 M24</a:t>
                      </a:r>
                    </a:p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D4.7 M24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FF2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Development and characterization of ultra-low noise current drivers (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PPQ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S, CNR, ASI, CNRS, A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LPES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TRT and IRS; M1-M30)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T4.5.1: Fabrication of currently-available current drivers for project partners (M1-M6)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T4.5.2: Development and testing of ultra-low noise current drivers (M7-M30)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D4.8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D4.9 M30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923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9417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T4.6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(new-generation) QCL-combs using Ultra High-Q Whispering Gallery mode Resonators (ASI, CNR; M4-M30)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D4.12 M27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FE4648-5360-9147-AA27-E05BADDEC05C}"/>
              </a:ext>
            </a:extLst>
          </p:cNvPr>
          <p:cNvSpPr txBox="1"/>
          <p:nvPr/>
        </p:nvSpPr>
        <p:spPr>
          <a:xfrm>
            <a:off x="2735917" y="6214486"/>
            <a:ext cx="348909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it-IT" sz="1400" b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MILESTONES: </a:t>
            </a:r>
            <a:r>
              <a:rPr lang="it-IT" b="1">
                <a:solidFill>
                  <a:srgbClr val="C00000"/>
                </a:solidFill>
              </a:rPr>
              <a:t>MS7-M26, MS8-M30, CNR</a:t>
            </a:r>
            <a:endParaRPr lang="it-IT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629;p27"/>
          <p:cNvSpPr txBox="1"/>
          <p:nvPr/>
        </p:nvSpPr>
        <p:spPr>
          <a:xfrm>
            <a:off x="1603439" y="481620"/>
            <a:ext cx="5685122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pPr lvl="0">
              <a:buClr>
                <a:srgbClr val="C00000"/>
              </a:buClr>
              <a:buSzPts val="2900"/>
            </a:pPr>
            <a:r>
              <a:rPr lang="it-IT" sz="2400" b="0" dirty="0"/>
              <a:t>WP4 </a:t>
            </a:r>
            <a:r>
              <a:rPr lang="it-IT" sz="2400" b="0" dirty="0" err="1"/>
              <a:t>Bottlenecks</a:t>
            </a:r>
            <a:r>
              <a:rPr lang="it-IT" sz="2400" b="0" dirty="0"/>
              <a:t> &amp; </a:t>
            </a:r>
            <a:r>
              <a:rPr lang="it-IT" sz="2400" b="0" dirty="0" err="1"/>
              <a:t>lessons</a:t>
            </a:r>
            <a:endParaRPr lang="it-IT" sz="2400" b="0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B279444-1CCC-9C46-865E-A58D077EF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531423"/>
              </p:ext>
            </p:extLst>
          </p:nvPr>
        </p:nvGraphicFramePr>
        <p:xfrm>
          <a:off x="436210" y="1559863"/>
          <a:ext cx="8271580" cy="3390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521685485"/>
                    </a:ext>
                  </a:extLst>
                </a:gridCol>
                <a:gridCol w="3944021">
                  <a:extLst>
                    <a:ext uri="{9D8B030D-6E8A-4147-A177-3AD203B41FA5}">
                      <a16:colId xmlns:a16="http://schemas.microsoft.com/office/drawing/2014/main" val="2212112518"/>
                    </a:ext>
                  </a:extLst>
                </a:gridCol>
                <a:gridCol w="3679859">
                  <a:extLst>
                    <a:ext uri="{9D8B030D-6E8A-4147-A177-3AD203B41FA5}">
                      <a16:colId xmlns:a16="http://schemas.microsoft.com/office/drawing/2014/main" val="3196870501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/>
                      <a:r>
                        <a:rPr lang="it-IT" sz="1200" b="1">
                          <a:solidFill>
                            <a:schemeClr val="tx1"/>
                          </a:solidFill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Problem</a:t>
                      </a:r>
                      <a:endParaRPr lang="it-IT" sz="12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>
                          <a:solidFill>
                            <a:srgbClr val="00B050"/>
                          </a:solidFill>
                        </a:rPr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49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Non-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classicality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of QCL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combs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with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multimode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emission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could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be non-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trivial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to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detect</a:t>
                      </a:r>
                      <a:endParaRPr lang="it-IT" sz="1200" dirty="0"/>
                    </a:p>
                    <a:p>
                      <a:pPr marL="457200" lvl="0" indent="-317500" algn="l">
                        <a:buSzPts val="1400"/>
                        <a:buChar char="-"/>
                      </a:pPr>
                      <a:r>
                        <a:rPr lang="it-IT" sz="1200" dirty="0" err="1"/>
                        <a:t>Correlations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shared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among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many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modes</a:t>
                      </a:r>
                      <a:r>
                        <a:rPr lang="it-IT" sz="1200" dirty="0"/>
                        <a:t> are non-</a:t>
                      </a:r>
                      <a:r>
                        <a:rPr lang="it-IT" sz="1200" dirty="0" err="1"/>
                        <a:t>trivial</a:t>
                      </a:r>
                      <a:r>
                        <a:rPr lang="it-IT" sz="1200" dirty="0"/>
                        <a:t> to </a:t>
                      </a:r>
                      <a:r>
                        <a:rPr lang="it-IT" sz="1200" dirty="0" err="1"/>
                        <a:t>detect</a:t>
                      </a:r>
                      <a:r>
                        <a:rPr lang="it-IT" sz="1200" dirty="0"/>
                        <a:t>;</a:t>
                      </a:r>
                    </a:p>
                    <a:p>
                      <a:pPr marL="457200" lvl="0" indent="-317500" algn="l">
                        <a:buSzPts val="1400"/>
                        <a:buChar char="-"/>
                      </a:pPr>
                      <a:r>
                        <a:rPr lang="it-IT" sz="1200" dirty="0"/>
                        <a:t>Gain and </a:t>
                      </a:r>
                      <a:r>
                        <a:rPr lang="it-IT" sz="1200" dirty="0" err="1"/>
                        <a:t>loss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could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degrade</a:t>
                      </a:r>
                      <a:r>
                        <a:rPr lang="it-IT" sz="1200" dirty="0"/>
                        <a:t> quantum </a:t>
                      </a:r>
                      <a:r>
                        <a:rPr lang="it-IT" sz="1200" dirty="0" err="1"/>
                        <a:t>correlations</a:t>
                      </a:r>
                      <a:r>
                        <a:rPr lang="it-IT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/>
                        <a:t>CNR-INO </a:t>
                      </a:r>
                      <a:r>
                        <a:rPr lang="it-IT" sz="1200" err="1"/>
                        <a:t>asked</a:t>
                      </a:r>
                      <a:r>
                        <a:rPr lang="it-IT" sz="1200"/>
                        <a:t> ETH for new </a:t>
                      </a:r>
                      <a:r>
                        <a:rPr lang="it-IT" sz="1200" err="1"/>
                        <a:t>devices</a:t>
                      </a:r>
                      <a:r>
                        <a:rPr lang="it-IT" sz="1200"/>
                        <a:t>: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it-IT" sz="1200"/>
                        <a:t>Minimum </a:t>
                      </a:r>
                      <a:r>
                        <a:rPr lang="it-IT" sz="1200" err="1"/>
                        <a:t>cavity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losses</a:t>
                      </a:r>
                      <a:r>
                        <a:rPr lang="it-IT" sz="1200"/>
                        <a:t> and </a:t>
                      </a:r>
                      <a:r>
                        <a:rPr lang="it-IT" sz="1200" err="1"/>
                        <a:t>narrowband</a:t>
                      </a:r>
                      <a:r>
                        <a:rPr lang="it-IT" sz="1200"/>
                        <a:t> gain (e.g. with </a:t>
                      </a:r>
                      <a:r>
                        <a:rPr lang="it-IT" sz="1200" err="1"/>
                        <a:t>low</a:t>
                      </a:r>
                      <a:r>
                        <a:rPr lang="it-IT" sz="1200"/>
                        <a:t> doping)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Optimized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χ</a:t>
                      </a:r>
                      <a:r>
                        <a:rPr lang="el-GR" sz="1200" baseline="30000">
                          <a:solidFill>
                            <a:srgbClr val="222222"/>
                          </a:solidFill>
                        </a:rPr>
                        <a:t>(3)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 / χ</a:t>
                      </a:r>
                      <a:r>
                        <a:rPr lang="el-GR" sz="1200" baseline="30000">
                          <a:solidFill>
                            <a:srgbClr val="222222"/>
                          </a:solidFill>
                        </a:rPr>
                        <a:t>(1)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nonlinearity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Number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of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modes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as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low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as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possible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(3);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larger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mode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spacing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for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simplifying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the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study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of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correlations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. </a:t>
                      </a:r>
                      <a:endParaRPr lang="it-IT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02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currently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used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detectors (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InSb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IR) are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limiting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detection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of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squeezing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for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 err="1"/>
                        <a:t>low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saturation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intensity</a:t>
                      </a:r>
                      <a:r>
                        <a:rPr lang="it-IT" sz="1200"/>
                        <a:t>;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/>
                        <a:t>high background </a:t>
                      </a:r>
                      <a:r>
                        <a:rPr lang="it-IT" sz="1200" err="1"/>
                        <a:t>noise</a:t>
                      </a:r>
                      <a:r>
                        <a:rPr lang="it-IT" sz="1200"/>
                        <a:t>;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 err="1"/>
                        <a:t>low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bandwidth</a:t>
                      </a:r>
                      <a:r>
                        <a:rPr lang="it-IT" sz="12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err="1"/>
                        <a:t>testing</a:t>
                      </a:r>
                      <a:r>
                        <a:rPr lang="it-IT"/>
                        <a:t> new detectors (MCT, </a:t>
                      </a:r>
                      <a:r>
                        <a:rPr lang="it-IT" err="1"/>
                        <a:t>received</a:t>
                      </a:r>
                      <a:r>
                        <a:rPr lang="it-IT"/>
                        <a:t> in March 2020);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err="1"/>
                        <a:t>waiting</a:t>
                      </a:r>
                      <a:r>
                        <a:rPr lang="it-IT"/>
                        <a:t> for QCD </a:t>
                      </a:r>
                      <a:r>
                        <a:rPr lang="it-IT" err="1"/>
                        <a:t>developed</a:t>
                      </a:r>
                      <a:r>
                        <a:rPr lang="it-IT"/>
                        <a:t> by CNRS.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67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DFG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comb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with </a:t>
                      </a:r>
                      <a:r>
                        <a:rPr lang="el-GR" sz="1200" b="1">
                          <a:solidFill>
                            <a:srgbClr val="C00000"/>
                          </a:solidFill>
                        </a:rPr>
                        <a:t>λ &gt; 5 μ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m with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low-power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emission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wavelenght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region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difficult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to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access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with DFG (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lack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of high-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efficiency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nonlinear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crystals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improving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mode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matching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in the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crystals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exploring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new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nonlinear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materials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627663"/>
                  </a:ext>
                </a:extLst>
              </a:tr>
            </a:tbl>
          </a:graphicData>
        </a:graphic>
      </p:graphicFrame>
      <p:sp>
        <p:nvSpPr>
          <p:cNvPr id="5" name="Google Shape;193;p5">
            <a:extLst>
              <a:ext uri="{FF2B5EF4-FFF2-40B4-BE49-F238E27FC236}">
                <a16:creationId xmlns:a16="http://schemas.microsoft.com/office/drawing/2014/main" id="{DDE772A0-FF49-FC43-A778-170E34C38D5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651104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629;p27"/>
          <p:cNvSpPr txBox="1"/>
          <p:nvPr/>
        </p:nvSpPr>
        <p:spPr>
          <a:xfrm>
            <a:off x="1603439" y="481620"/>
            <a:ext cx="5685122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pPr lvl="0">
              <a:buClr>
                <a:srgbClr val="C00000"/>
              </a:buClr>
              <a:buSzPts val="2900"/>
            </a:pPr>
            <a:r>
              <a:rPr lang="it-IT" sz="2400" b="0" dirty="0"/>
              <a:t>WP4 </a:t>
            </a:r>
            <a:r>
              <a:rPr lang="it-IT" sz="2400" b="0" dirty="0" err="1"/>
              <a:t>Bottlenecks</a:t>
            </a:r>
            <a:r>
              <a:rPr lang="it-IT" sz="2400" b="0" dirty="0"/>
              <a:t> &amp; </a:t>
            </a:r>
            <a:r>
              <a:rPr lang="it-IT" sz="2400" b="0" dirty="0" err="1"/>
              <a:t>lessons</a:t>
            </a:r>
            <a:endParaRPr lang="it-IT" sz="2400" b="0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B279444-1CCC-9C46-865E-A58D077EF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3138"/>
              </p:ext>
            </p:extLst>
          </p:nvPr>
        </p:nvGraphicFramePr>
        <p:xfrm>
          <a:off x="436210" y="1559863"/>
          <a:ext cx="8271580" cy="4213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521685485"/>
                    </a:ext>
                  </a:extLst>
                </a:gridCol>
                <a:gridCol w="3944021">
                  <a:extLst>
                    <a:ext uri="{9D8B030D-6E8A-4147-A177-3AD203B41FA5}">
                      <a16:colId xmlns:a16="http://schemas.microsoft.com/office/drawing/2014/main" val="2212112518"/>
                    </a:ext>
                  </a:extLst>
                </a:gridCol>
                <a:gridCol w="3679859">
                  <a:extLst>
                    <a:ext uri="{9D8B030D-6E8A-4147-A177-3AD203B41FA5}">
                      <a16:colId xmlns:a16="http://schemas.microsoft.com/office/drawing/2014/main" val="3196870501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/>
                      <a:r>
                        <a:rPr lang="it-IT" sz="1200" b="1">
                          <a:solidFill>
                            <a:schemeClr val="tx1"/>
                          </a:solidFill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Problem</a:t>
                      </a:r>
                      <a:endParaRPr lang="it-IT" sz="12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>
                          <a:solidFill>
                            <a:srgbClr val="00B050"/>
                          </a:solidFill>
                        </a:rPr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49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Non-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classicality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of QCL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combs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with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multimode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emission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could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be non-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trivial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to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detect</a:t>
                      </a:r>
                      <a:endParaRPr lang="it-IT" sz="1200" dirty="0"/>
                    </a:p>
                    <a:p>
                      <a:pPr marL="457200" lvl="0" indent="-317500" algn="l">
                        <a:buSzPts val="1400"/>
                        <a:buChar char="-"/>
                      </a:pPr>
                      <a:r>
                        <a:rPr lang="it-IT" sz="1200" dirty="0" err="1"/>
                        <a:t>Correlations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shared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among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many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modes</a:t>
                      </a:r>
                      <a:r>
                        <a:rPr lang="it-IT" sz="1200" dirty="0"/>
                        <a:t> are non-</a:t>
                      </a:r>
                      <a:r>
                        <a:rPr lang="it-IT" sz="1200" dirty="0" err="1"/>
                        <a:t>trivial</a:t>
                      </a:r>
                      <a:r>
                        <a:rPr lang="it-IT" sz="1200" dirty="0"/>
                        <a:t> to </a:t>
                      </a:r>
                      <a:r>
                        <a:rPr lang="it-IT" sz="1200" dirty="0" err="1"/>
                        <a:t>detect</a:t>
                      </a:r>
                      <a:r>
                        <a:rPr lang="it-IT" sz="1200" dirty="0"/>
                        <a:t>;</a:t>
                      </a:r>
                    </a:p>
                    <a:p>
                      <a:pPr marL="457200" lvl="0" indent="-317500" algn="l">
                        <a:buSzPts val="1400"/>
                        <a:buChar char="-"/>
                      </a:pPr>
                      <a:r>
                        <a:rPr lang="it-IT" sz="1200" dirty="0"/>
                        <a:t>Gain and </a:t>
                      </a:r>
                      <a:r>
                        <a:rPr lang="it-IT" sz="1200" dirty="0" err="1"/>
                        <a:t>loss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could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degrade</a:t>
                      </a:r>
                      <a:r>
                        <a:rPr lang="it-IT" sz="1200" dirty="0"/>
                        <a:t> quantum </a:t>
                      </a:r>
                      <a:r>
                        <a:rPr lang="it-IT" sz="1200" dirty="0" err="1"/>
                        <a:t>correlations</a:t>
                      </a:r>
                      <a:r>
                        <a:rPr lang="it-IT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/>
                        <a:t>CNR-INO </a:t>
                      </a:r>
                      <a:r>
                        <a:rPr lang="it-IT" sz="1200" err="1"/>
                        <a:t>asked</a:t>
                      </a:r>
                      <a:r>
                        <a:rPr lang="it-IT" sz="1200"/>
                        <a:t> ETH for new </a:t>
                      </a:r>
                      <a:r>
                        <a:rPr lang="it-IT" sz="1200" err="1"/>
                        <a:t>devices</a:t>
                      </a:r>
                      <a:r>
                        <a:rPr lang="it-IT" sz="1200"/>
                        <a:t>: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it-IT" sz="1200"/>
                        <a:t>Minimum </a:t>
                      </a:r>
                      <a:r>
                        <a:rPr lang="it-IT" sz="1200" err="1"/>
                        <a:t>cavity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losses</a:t>
                      </a:r>
                      <a:r>
                        <a:rPr lang="it-IT" sz="1200"/>
                        <a:t> and </a:t>
                      </a:r>
                      <a:r>
                        <a:rPr lang="it-IT" sz="1200" err="1"/>
                        <a:t>narrowband</a:t>
                      </a:r>
                      <a:r>
                        <a:rPr lang="it-IT" sz="1200"/>
                        <a:t> gain (e.g. with </a:t>
                      </a:r>
                      <a:r>
                        <a:rPr lang="it-IT" sz="1200" err="1"/>
                        <a:t>low</a:t>
                      </a:r>
                      <a:r>
                        <a:rPr lang="it-IT" sz="1200"/>
                        <a:t> doping)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Optimized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χ</a:t>
                      </a:r>
                      <a:r>
                        <a:rPr lang="el-GR" sz="1200" baseline="30000">
                          <a:solidFill>
                            <a:srgbClr val="222222"/>
                          </a:solidFill>
                        </a:rPr>
                        <a:t>(3)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 / χ</a:t>
                      </a:r>
                      <a:r>
                        <a:rPr lang="el-GR" sz="1200" baseline="30000">
                          <a:solidFill>
                            <a:srgbClr val="222222"/>
                          </a:solidFill>
                        </a:rPr>
                        <a:t>(1)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nonlinearity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Number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of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modes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as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low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as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possible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(3);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larger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mode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spacing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for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simplifying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the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study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of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correlations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. </a:t>
                      </a:r>
                      <a:endParaRPr lang="it-IT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02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currently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used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detectors (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InSb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IR) are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limiting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detection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of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squeezing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for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 err="1"/>
                        <a:t>low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saturation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intensity</a:t>
                      </a:r>
                      <a:r>
                        <a:rPr lang="it-IT" sz="1200"/>
                        <a:t>;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/>
                        <a:t>high background </a:t>
                      </a:r>
                      <a:r>
                        <a:rPr lang="it-IT" sz="1200" err="1"/>
                        <a:t>noise</a:t>
                      </a:r>
                      <a:r>
                        <a:rPr lang="it-IT" sz="1200"/>
                        <a:t>;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 err="1"/>
                        <a:t>low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bandwidth</a:t>
                      </a:r>
                      <a:r>
                        <a:rPr lang="it-IT" sz="12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err="1"/>
                        <a:t>testing</a:t>
                      </a:r>
                      <a:r>
                        <a:rPr lang="it-IT"/>
                        <a:t> new detectors (MCT, </a:t>
                      </a:r>
                      <a:r>
                        <a:rPr lang="it-IT" err="1"/>
                        <a:t>received</a:t>
                      </a:r>
                      <a:r>
                        <a:rPr lang="it-IT"/>
                        <a:t> in March 2020);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err="1"/>
                        <a:t>waiting</a:t>
                      </a:r>
                      <a:r>
                        <a:rPr lang="it-IT"/>
                        <a:t> for QCD </a:t>
                      </a:r>
                      <a:r>
                        <a:rPr lang="it-IT" err="1"/>
                        <a:t>developed</a:t>
                      </a:r>
                      <a:r>
                        <a:rPr lang="it-IT"/>
                        <a:t> by CNRS.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67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DFG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comb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with </a:t>
                      </a:r>
                      <a:r>
                        <a:rPr lang="el-GR" sz="1200" b="1">
                          <a:solidFill>
                            <a:srgbClr val="C00000"/>
                          </a:solidFill>
                        </a:rPr>
                        <a:t>λ &gt; 5 μ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m with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low-power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emission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wavelenght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region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difficult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to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access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with DFG (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lack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of high-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efficiency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nonlinear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crystals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improving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 mode </a:t>
                      </a: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matching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 in the </a:t>
                      </a: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crystals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exploring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 new </a:t>
                      </a: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nonlinear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materials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627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Cryogenic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detectors (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current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version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of CNRS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QCDs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cannot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be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integrated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into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spectrometer</a:t>
                      </a:r>
                      <a:endParaRPr lang="it-IT" sz="1200" b="1">
                        <a:solidFill>
                          <a:srgbClr val="C00000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cryocooling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systems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are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unsuitable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for on-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field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instrumentation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improving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operating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temperature of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QCDs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with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better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MBE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growing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conditions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using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MCT detectors.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96146"/>
                  </a:ext>
                </a:extLst>
              </a:tr>
            </a:tbl>
          </a:graphicData>
        </a:graphic>
      </p:graphicFrame>
      <p:sp>
        <p:nvSpPr>
          <p:cNvPr id="5" name="Google Shape;193;p5">
            <a:extLst>
              <a:ext uri="{FF2B5EF4-FFF2-40B4-BE49-F238E27FC236}">
                <a16:creationId xmlns:a16="http://schemas.microsoft.com/office/drawing/2014/main" id="{08FFB65E-97A9-8246-BDA9-07AC4BF4CF1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120850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T4.4: </a:t>
            </a:r>
            <a:r>
              <a:rPr lang="it-IT" sz="2400" b="0" dirty="0" err="1"/>
              <a:t>Objectives</a:t>
            </a:r>
            <a:r>
              <a:rPr lang="it-IT" sz="2400" b="0" dirty="0"/>
              <a:t> &amp; </a:t>
            </a:r>
            <a:r>
              <a:rPr lang="it-IT" sz="2400" b="0" dirty="0" err="1"/>
              <a:t>Deliverables</a:t>
            </a:r>
            <a:endParaRPr lang="it-IT"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32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670506566"/>
              </p:ext>
            </p:extLst>
          </p:nvPr>
        </p:nvGraphicFramePr>
        <p:xfrm>
          <a:off x="282315" y="1153863"/>
          <a:ext cx="8527605" cy="1520409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FF9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 sensing systems (IRS; M1-M24)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T4.4.1: Characterization of state-of-the-art QCL-comb sensing systems (M1-06)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T4.4.2: Characterization of quantum-simulation-optimized lasers in spectroscopy system (M7-M24)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highlight>
                            <a:srgbClr val="F5E4B9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T4.4.3: Dual-comb spectroscopy with quantum detectors (M9-M24)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D4.10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D4.11 M24</a:t>
                      </a:r>
                    </a:p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D4.7 M24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Google Shape;751;p30" descr="Google Shape;751;p30">
            <a:extLst>
              <a:ext uri="{FF2B5EF4-FFF2-40B4-BE49-F238E27FC236}">
                <a16:creationId xmlns:a16="http://schemas.microsoft.com/office/drawing/2014/main" id="{4993AF38-DD4D-6F46-BF8B-C1E99E601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859" y="6283292"/>
            <a:ext cx="1317242" cy="43668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</p:pic>
      <p:sp>
        <p:nvSpPr>
          <p:cNvPr id="9" name="Google Shape;574;p25">
            <a:extLst>
              <a:ext uri="{FF2B5EF4-FFF2-40B4-BE49-F238E27FC236}">
                <a16:creationId xmlns:a16="http://schemas.microsoft.com/office/drawing/2014/main" id="{751A68AE-92E7-9340-BF59-61F638CDA4AD}"/>
              </a:ext>
            </a:extLst>
          </p:cNvPr>
          <p:cNvSpPr txBox="1"/>
          <p:nvPr/>
        </p:nvSpPr>
        <p:spPr>
          <a:xfrm>
            <a:off x="282315" y="2724456"/>
            <a:ext cx="8527605" cy="670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 numCol="1" anchor="t">
            <a:spAutoFit/>
          </a:bodyPr>
          <a:lstStyle/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>
                <a:solidFill>
                  <a:schemeClr val="tx1"/>
                </a:solidFill>
              </a:rPr>
              <a:t>Integration of QCD and QWIP detectors in the </a:t>
            </a:r>
            <a:r>
              <a:rPr lang="it-IT" i="1" err="1">
                <a:solidFill>
                  <a:schemeClr val="tx1"/>
                </a:solidFill>
              </a:rPr>
              <a:t>dual-comb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system</a:t>
            </a:r>
            <a:r>
              <a:rPr lang="it-IT" i="1">
                <a:solidFill>
                  <a:schemeClr val="tx1"/>
                </a:solidFill>
              </a:rPr>
              <a:t> (IRS/CNRS)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 err="1">
                <a:solidFill>
                  <a:schemeClr val="tx1"/>
                </a:solidFill>
              </a:rPr>
              <a:t>Validation</a:t>
            </a:r>
            <a:r>
              <a:rPr lang="it-IT" i="1">
                <a:solidFill>
                  <a:schemeClr val="tx1"/>
                </a:solidFill>
              </a:rPr>
              <a:t> of the performance of the new detectors, </a:t>
            </a:r>
            <a:r>
              <a:rPr lang="it-IT" i="1" err="1">
                <a:solidFill>
                  <a:schemeClr val="tx1"/>
                </a:solidFill>
              </a:rPr>
              <a:t>comparison</a:t>
            </a:r>
            <a:r>
              <a:rPr lang="it-IT" i="1">
                <a:solidFill>
                  <a:schemeClr val="tx1"/>
                </a:solidFill>
              </a:rPr>
              <a:t> with MCT detectors (IRS)</a:t>
            </a:r>
          </a:p>
        </p:txBody>
      </p:sp>
      <p:sp>
        <p:nvSpPr>
          <p:cNvPr id="10" name="Google Shape;276;g6ed16d4d55_0_61">
            <a:extLst>
              <a:ext uri="{FF2B5EF4-FFF2-40B4-BE49-F238E27FC236}">
                <a16:creationId xmlns:a16="http://schemas.microsoft.com/office/drawing/2014/main" id="{1729127E-0507-FB4C-8427-D2965A68D590}"/>
              </a:ext>
            </a:extLst>
          </p:cNvPr>
          <p:cNvSpPr txBox="1"/>
          <p:nvPr/>
        </p:nvSpPr>
        <p:spPr>
          <a:xfrm>
            <a:off x="492228" y="4052686"/>
            <a:ext cx="6330601" cy="56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>
            <a:lvl1pPr algn="just">
              <a:lnSpc>
                <a:spcPct val="114213"/>
              </a:lnSpc>
              <a:defRPr b="1"/>
            </a:lvl1pPr>
          </a:lstStyle>
          <a:p>
            <a:r>
              <a:rPr lang="it-IT" b="0"/>
              <a:t>D4.7: Device-performance for </a:t>
            </a:r>
            <a:r>
              <a:rPr lang="it-IT" b="0" err="1"/>
              <a:t>sensing</a:t>
            </a:r>
            <a:r>
              <a:rPr lang="it-IT" b="0"/>
              <a:t> </a:t>
            </a:r>
            <a:r>
              <a:rPr lang="it-IT" b="0" err="1"/>
              <a:t>applications</a:t>
            </a:r>
            <a:r>
              <a:rPr lang="it-IT" b="0"/>
              <a:t> </a:t>
            </a:r>
            <a:r>
              <a:rPr lang="it-IT" b="0" err="1"/>
              <a:t>validated</a:t>
            </a:r>
            <a:r>
              <a:rPr lang="it-IT" b="0"/>
              <a:t> in </a:t>
            </a:r>
            <a:r>
              <a:rPr lang="it-IT" b="0" err="1"/>
              <a:t>dual</a:t>
            </a:r>
            <a:r>
              <a:rPr lang="it-IT" b="0"/>
              <a:t>-QCL-</a:t>
            </a:r>
            <a:r>
              <a:rPr lang="it-IT" b="0" err="1"/>
              <a:t>comb</a:t>
            </a:r>
            <a:r>
              <a:rPr lang="it-IT" b="0"/>
              <a:t> </a:t>
            </a:r>
            <a:r>
              <a:rPr lang="it-IT" b="0" err="1"/>
              <a:t>system</a:t>
            </a:r>
            <a:r>
              <a:rPr lang="it-IT" b="0"/>
              <a:t> (IRS - M36)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BB81EF-0C5C-0F48-ADD4-A86C4F8D1158}"/>
              </a:ext>
            </a:extLst>
          </p:cNvPr>
          <p:cNvSpPr txBox="1"/>
          <p:nvPr/>
        </p:nvSpPr>
        <p:spPr>
          <a:xfrm>
            <a:off x="7605084" y="4052686"/>
            <a:ext cx="120483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Work in progress</a:t>
            </a:r>
          </a:p>
        </p:txBody>
      </p:sp>
      <p:pic>
        <p:nvPicPr>
          <p:cNvPr id="12" name="Google Shape;830;p33" descr="Google Shape;830;p33">
            <a:extLst>
              <a:ext uri="{FF2B5EF4-FFF2-40B4-BE49-F238E27FC236}">
                <a16:creationId xmlns:a16="http://schemas.microsoft.com/office/drawing/2014/main" id="{F9E09783-803C-C848-85BC-7F625014C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482" y="5890511"/>
            <a:ext cx="926281" cy="92232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Google Shape;616;p45">
            <a:extLst>
              <a:ext uri="{FF2B5EF4-FFF2-40B4-BE49-F238E27FC236}">
                <a16:creationId xmlns:a16="http://schemas.microsoft.com/office/drawing/2014/main" id="{0A7B5AE7-8C90-6A43-842C-B7384FEB73C4}"/>
              </a:ext>
            </a:extLst>
          </p:cNvPr>
          <p:cNvSpPr txBox="1"/>
          <p:nvPr/>
        </p:nvSpPr>
        <p:spPr>
          <a:xfrm>
            <a:off x="492236" y="4614197"/>
            <a:ext cx="7286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1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IRsweep</a:t>
            </a:r>
            <a:r>
              <a:rPr lang="it-IT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i="1" err="1"/>
              <a:t>is</a:t>
            </a:r>
            <a:r>
              <a:rPr lang="it-IT" i="1"/>
              <a:t> </a:t>
            </a:r>
            <a:r>
              <a:rPr lang="it-IT" i="1" err="1"/>
              <a:t>waiting</a:t>
            </a:r>
            <a:r>
              <a:rPr lang="it-IT" i="1"/>
              <a:t> for</a:t>
            </a:r>
            <a:r>
              <a:rPr lang="it-IT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quantum detectors from </a:t>
            </a:r>
            <a:r>
              <a:rPr lang="it-IT" i="1"/>
              <a:t>CNRS</a:t>
            </a:r>
            <a:r>
              <a:rPr lang="it-IT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it-IT" sz="1400" b="0" i="1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</a:t>
            </a:r>
            <a:r>
              <a:rPr lang="it-IT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i="1"/>
          </a:p>
        </p:txBody>
      </p:sp>
    </p:spTree>
    <p:extLst>
      <p:ext uri="{BB962C8B-B14F-4D97-AF65-F5344CB8AC3E}">
        <p14:creationId xmlns:p14="http://schemas.microsoft.com/office/powerpoint/2010/main" val="15423242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sz="2400" b="0" dirty="0"/>
              <a:t>Outline</a:t>
            </a:r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2"/>
          </p:nvPr>
        </p:nvSpPr>
        <p:spPr>
          <a:xfrm>
            <a:off x="6676320" y="6165608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33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860293845"/>
              </p:ext>
            </p:extLst>
          </p:nvPr>
        </p:nvGraphicFramePr>
        <p:xfrm>
          <a:off x="282315" y="1153863"/>
          <a:ext cx="8527605" cy="4956472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M12, 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T4.2: Development and test of a metrological difference-frequency-generated mid-infrared frequency comb (M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ENLO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M1-M24)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D4.2 M8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T4.3: QCDs and QWIPs characterization (CNRS; M12-M36)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D4.5 M30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T4.4: Characterization of QCL-comb sensing systems (IRS; M1-M24)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T4.4.1: Characterization of state-of-the-art QCL-comb sensing systems (M1-06)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T4.4.2: Characterization of quantum-simulation-optimized lasers in spectroscopy system (M7-M24)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T4.4.3: Dual-comb spectroscopy with quantum detectors (M9-M24)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D4.10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D4.11 M24</a:t>
                      </a:r>
                    </a:p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D4.7 M24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FF2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Development and characterization of ultra-low noise current drivers (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PPQ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S, CNR, ASI, CNRS, A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LPES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TRT and IRS; M1-M30)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T4.5.1: Fabrication of currently-available current drivers for project partners (M1-M6)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T4.5.2: Development and testing of ultra-low noise current drivers (M7-M30)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D4.8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D4.9 M30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923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T4.6: Characterization of (new-generation) QCL-combs using Ultra High-Q Whispering Gallery mode Resonators (ASI, CNR; M4-M30)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D4.12 M27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FE4648-5360-9147-AA27-E05BADDEC05C}"/>
              </a:ext>
            </a:extLst>
          </p:cNvPr>
          <p:cNvSpPr txBox="1"/>
          <p:nvPr/>
        </p:nvSpPr>
        <p:spPr>
          <a:xfrm>
            <a:off x="2735917" y="6214486"/>
            <a:ext cx="348909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it-IT" sz="1400" b="1" u="none" strike="noStrike" cap="none" spc="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MILESTONES: </a:t>
            </a:r>
            <a:r>
              <a:rPr lang="it-IT" b="1">
                <a:solidFill>
                  <a:schemeClr val="bg1">
                    <a:lumMod val="85000"/>
                  </a:schemeClr>
                </a:solidFill>
              </a:rPr>
              <a:t>MS7-M26, MS8-M30, CNR</a:t>
            </a:r>
            <a:endParaRPr lang="it-IT" b="1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43">
            <a:extLst>
              <a:ext uri="{FF2B5EF4-FFF2-40B4-BE49-F238E27FC236}">
                <a16:creationId xmlns:a16="http://schemas.microsoft.com/office/drawing/2014/main" id="{C7C524CE-B31D-E94F-955E-95CC4E95992A}"/>
              </a:ext>
            </a:extLst>
          </p:cNvPr>
          <p:cNvSpPr/>
          <p:nvPr/>
        </p:nvSpPr>
        <p:spPr>
          <a:xfrm>
            <a:off x="4572000" y="4021991"/>
            <a:ext cx="1785952" cy="5419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Davide </a:t>
            </a:r>
            <a:r>
              <a:rPr err="1"/>
              <a:t>Mazzotti</a:t>
            </a:r>
            <a:endParaRPr/>
          </a:p>
          <a:p>
            <a:pPr>
              <a:defRPr sz="1600"/>
            </a:pPr>
            <a:r>
              <a:rPr err="1"/>
              <a:t>Saverio</a:t>
            </a:r>
            <a:r>
              <a:t> </a:t>
            </a:r>
            <a:r>
              <a:rPr err="1"/>
              <a:t>Bartalini</a:t>
            </a:r>
            <a:endParaRPr/>
          </a:p>
        </p:txBody>
      </p:sp>
      <p:pic>
        <p:nvPicPr>
          <p:cNvPr id="8" name="Picture 2" descr="Picture 2">
            <a:extLst>
              <a:ext uri="{FF2B5EF4-FFF2-40B4-BE49-F238E27FC236}">
                <a16:creationId xmlns:a16="http://schemas.microsoft.com/office/drawing/2014/main" id="{C431D7FD-5F61-4445-A628-B801A389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776" y="3973899"/>
            <a:ext cx="1081088" cy="638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7986925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T4.5: </a:t>
            </a:r>
            <a:r>
              <a:rPr lang="it-IT" sz="2400" b="0" dirty="0" err="1"/>
              <a:t>Objectives</a:t>
            </a:r>
            <a:r>
              <a:rPr lang="it-IT" sz="2400" b="0" dirty="0"/>
              <a:t> &amp; </a:t>
            </a:r>
            <a:r>
              <a:rPr lang="it-IT" sz="2400" b="0" dirty="0" err="1"/>
              <a:t>Deliverables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34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2361487656"/>
              </p:ext>
            </p:extLst>
          </p:nvPr>
        </p:nvGraphicFramePr>
        <p:xfrm>
          <a:off x="282315" y="1153863"/>
          <a:ext cx="8527605" cy="1520409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FF2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Development and characterization of ultra-low noise current drivers (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PPQ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S, CNR, ASI, CNRS, A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LPES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TRT and IRS; M1-M30)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highlight>
                            <a:srgbClr val="F5E4B9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T4.5.1: Fabrication of currently-available current drivers for project partners (M1-M6)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T4.5.2: Development and testing of ultra-low noise current drivers (M7-M30)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D4.8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D4.9 M30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Google Shape;574;p25">
            <a:extLst>
              <a:ext uri="{FF2B5EF4-FFF2-40B4-BE49-F238E27FC236}">
                <a16:creationId xmlns:a16="http://schemas.microsoft.com/office/drawing/2014/main" id="{751A68AE-92E7-9340-BF59-61F638CDA4AD}"/>
              </a:ext>
            </a:extLst>
          </p:cNvPr>
          <p:cNvSpPr txBox="1"/>
          <p:nvPr/>
        </p:nvSpPr>
        <p:spPr>
          <a:xfrm>
            <a:off x="282315" y="2724456"/>
            <a:ext cx="8527605" cy="30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 numCol="1" anchor="t">
            <a:spAutoFit/>
          </a:bodyPr>
          <a:lstStyle/>
          <a:p>
            <a:r>
              <a:rPr lang="it-IT" i="1" err="1"/>
              <a:t>Fabrication</a:t>
            </a:r>
            <a:r>
              <a:rPr lang="it-IT" i="1"/>
              <a:t> of (5) </a:t>
            </a:r>
            <a:r>
              <a:rPr lang="it-IT" i="1" err="1"/>
              <a:t>low-noise</a:t>
            </a:r>
            <a:r>
              <a:rPr lang="it-IT" i="1"/>
              <a:t> drivers and delivery to </a:t>
            </a:r>
            <a:r>
              <a:rPr lang="it-IT" i="1" err="1"/>
              <a:t>partners</a:t>
            </a:r>
            <a:r>
              <a:rPr lang="it-IT" i="1"/>
              <a:t> (</a:t>
            </a:r>
            <a:r>
              <a:rPr lang="it-IT" i="1" err="1"/>
              <a:t>ppqS</a:t>
            </a:r>
            <a:r>
              <a:rPr lang="it-IT" i="1"/>
              <a:t>)</a:t>
            </a:r>
          </a:p>
        </p:txBody>
      </p:sp>
      <p:sp>
        <p:nvSpPr>
          <p:cNvPr id="10" name="Google Shape;276;g6ed16d4d55_0_61">
            <a:extLst>
              <a:ext uri="{FF2B5EF4-FFF2-40B4-BE49-F238E27FC236}">
                <a16:creationId xmlns:a16="http://schemas.microsoft.com/office/drawing/2014/main" id="{1729127E-0507-FB4C-8427-D2965A68D590}"/>
              </a:ext>
            </a:extLst>
          </p:cNvPr>
          <p:cNvSpPr txBox="1"/>
          <p:nvPr/>
        </p:nvSpPr>
        <p:spPr>
          <a:xfrm>
            <a:off x="492228" y="3362669"/>
            <a:ext cx="6330601" cy="599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>
            <a:lvl1pPr algn="just">
              <a:lnSpc>
                <a:spcPct val="114213"/>
              </a:lnSpc>
              <a:defRPr b="1"/>
            </a:lvl1pPr>
          </a:lstStyle>
          <a:p>
            <a:pPr marL="170639" indent="-169919">
              <a:defRPr>
                <a:solidFill>
                  <a:srgbClr val="663300"/>
                </a:solidFill>
              </a:defRPr>
            </a:pPr>
            <a:r>
              <a:rPr lang="it-IT" b="0">
                <a:solidFill>
                  <a:schemeClr val="tx1"/>
                </a:solidFill>
              </a:rPr>
              <a:t>D4.8: Commercial ultra-</a:t>
            </a:r>
            <a:r>
              <a:rPr lang="it-IT" b="0" err="1">
                <a:solidFill>
                  <a:schemeClr val="tx1"/>
                </a:solidFill>
              </a:rPr>
              <a:t>low</a:t>
            </a:r>
            <a:r>
              <a:rPr lang="it-IT" b="0">
                <a:solidFill>
                  <a:schemeClr val="tx1"/>
                </a:solidFill>
              </a:rPr>
              <a:t> </a:t>
            </a:r>
            <a:r>
              <a:rPr lang="it-IT" b="0" err="1">
                <a:solidFill>
                  <a:schemeClr val="tx1"/>
                </a:solidFill>
              </a:rPr>
              <a:t>noise</a:t>
            </a:r>
            <a:r>
              <a:rPr lang="it-IT" b="0">
                <a:solidFill>
                  <a:schemeClr val="tx1"/>
                </a:solidFill>
              </a:rPr>
              <a:t> </a:t>
            </a:r>
            <a:r>
              <a:rPr lang="it-IT" b="0" err="1">
                <a:solidFill>
                  <a:schemeClr val="tx1"/>
                </a:solidFill>
              </a:rPr>
              <a:t>current</a:t>
            </a:r>
            <a:r>
              <a:rPr lang="it-IT" b="0">
                <a:solidFill>
                  <a:schemeClr val="tx1"/>
                </a:solidFill>
              </a:rPr>
              <a:t> drivers </a:t>
            </a:r>
            <a:r>
              <a:rPr lang="it-IT" b="0" err="1">
                <a:solidFill>
                  <a:schemeClr val="tx1"/>
                </a:solidFill>
              </a:rPr>
              <a:t>fabricated</a:t>
            </a:r>
            <a:r>
              <a:rPr lang="it-IT" b="0">
                <a:solidFill>
                  <a:schemeClr val="tx1"/>
                </a:solidFill>
              </a:rPr>
              <a:t> and </a:t>
            </a:r>
          </a:p>
          <a:p>
            <a:pPr marL="170639" indent="-169919">
              <a:spcBef>
                <a:spcPts val="300"/>
              </a:spcBef>
              <a:defRPr>
                <a:solidFill>
                  <a:srgbClr val="663300"/>
                </a:solidFill>
              </a:defRPr>
            </a:pPr>
            <a:r>
              <a:rPr lang="it-IT" b="0" err="1">
                <a:solidFill>
                  <a:schemeClr val="tx1"/>
                </a:solidFill>
              </a:rPr>
              <a:t>delivered</a:t>
            </a:r>
            <a:r>
              <a:rPr lang="it-IT" b="0">
                <a:solidFill>
                  <a:schemeClr val="tx1"/>
                </a:solidFill>
              </a:rPr>
              <a:t>  to </a:t>
            </a:r>
            <a:r>
              <a:rPr lang="it-IT" b="0" err="1">
                <a:solidFill>
                  <a:schemeClr val="tx1"/>
                </a:solidFill>
              </a:rPr>
              <a:t>partners</a:t>
            </a:r>
            <a:r>
              <a:rPr lang="it-IT" b="0">
                <a:solidFill>
                  <a:schemeClr val="tx1"/>
                </a:solidFill>
              </a:rPr>
              <a:t> (</a:t>
            </a:r>
            <a:r>
              <a:rPr lang="it-IT" b="0" err="1">
                <a:solidFill>
                  <a:schemeClr val="tx1"/>
                </a:solidFill>
              </a:rPr>
              <a:t>ppqSense</a:t>
            </a:r>
            <a:r>
              <a:rPr lang="it-IT" b="0">
                <a:solidFill>
                  <a:schemeClr val="tx1"/>
                </a:solidFill>
              </a:rPr>
              <a:t> – M6)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BB81EF-0C5C-0F48-ADD4-A86C4F8D1158}"/>
              </a:ext>
            </a:extLst>
          </p:cNvPr>
          <p:cNvSpPr txBox="1"/>
          <p:nvPr/>
        </p:nvSpPr>
        <p:spPr>
          <a:xfrm>
            <a:off x="7605084" y="3362669"/>
            <a:ext cx="120483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Delivered</a:t>
            </a:r>
            <a:r>
              <a:rPr kumimoji="0" lang="it-IT" sz="1600" b="1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!</a:t>
            </a:r>
          </a:p>
        </p:txBody>
      </p:sp>
      <p:pic>
        <p:nvPicPr>
          <p:cNvPr id="12" name="Picture 2" descr="Picture 2">
            <a:extLst>
              <a:ext uri="{FF2B5EF4-FFF2-40B4-BE49-F238E27FC236}">
                <a16:creationId xmlns:a16="http://schemas.microsoft.com/office/drawing/2014/main" id="{CFF2096A-7F53-5547-9715-92A26763C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576" y="6081797"/>
            <a:ext cx="1081088" cy="6381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058534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T4.5: </a:t>
            </a:r>
            <a:r>
              <a:rPr lang="it-IT" sz="2400" b="0" dirty="0" err="1"/>
              <a:t>Objectives</a:t>
            </a:r>
            <a:r>
              <a:rPr lang="it-IT" sz="2400" b="0" dirty="0"/>
              <a:t> &amp; </a:t>
            </a:r>
            <a:r>
              <a:rPr lang="it-IT" sz="2400" b="0" dirty="0" err="1"/>
              <a:t>Deliverables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35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1418462888"/>
              </p:ext>
            </p:extLst>
          </p:nvPr>
        </p:nvGraphicFramePr>
        <p:xfrm>
          <a:off x="282315" y="1153863"/>
          <a:ext cx="8527605" cy="1520409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FF2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Development and characterization of ultra-low noise current drivers (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PPQ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S, CNR, ASI, CNRS, A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LPES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TRT and IRS; M1-M30)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T4.5.1: Fabrication of currently-available current drivers for project partners (M1-M6)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highlight>
                            <a:srgbClr val="F5E4B9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T4.5.2: Development and testing of ultra-low noise current drivers (M7-M30)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D4.8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D4.9 M30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Google Shape;574;p25">
            <a:extLst>
              <a:ext uri="{FF2B5EF4-FFF2-40B4-BE49-F238E27FC236}">
                <a16:creationId xmlns:a16="http://schemas.microsoft.com/office/drawing/2014/main" id="{751A68AE-92E7-9340-BF59-61F638CDA4AD}"/>
              </a:ext>
            </a:extLst>
          </p:cNvPr>
          <p:cNvSpPr txBox="1"/>
          <p:nvPr/>
        </p:nvSpPr>
        <p:spPr>
          <a:xfrm>
            <a:off x="282315" y="2724456"/>
            <a:ext cx="8527605" cy="9790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 numCol="1" anchor="t">
            <a:spAutoFit/>
          </a:bodyPr>
          <a:lstStyle/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>
                <a:solidFill>
                  <a:schemeClr val="tx1"/>
                </a:solidFill>
              </a:rPr>
              <a:t>Design of </a:t>
            </a:r>
            <a:r>
              <a:rPr lang="it-IT" i="1" err="1">
                <a:solidFill>
                  <a:schemeClr val="tx1"/>
                </a:solidFill>
              </a:rPr>
              <a:t>improved-features</a:t>
            </a:r>
            <a:r>
              <a:rPr lang="it-IT" i="1">
                <a:solidFill>
                  <a:schemeClr val="tx1"/>
                </a:solidFill>
              </a:rPr>
              <a:t> drivers for quantum </a:t>
            </a:r>
            <a:r>
              <a:rPr lang="it-IT" i="1" err="1">
                <a:solidFill>
                  <a:schemeClr val="tx1"/>
                </a:solidFill>
              </a:rPr>
              <a:t>experiments</a:t>
            </a:r>
            <a:r>
              <a:rPr lang="it-IT" i="1">
                <a:solidFill>
                  <a:schemeClr val="tx1"/>
                </a:solidFill>
              </a:rPr>
              <a:t> (</a:t>
            </a:r>
            <a:r>
              <a:rPr lang="it-IT" i="1" err="1">
                <a:solidFill>
                  <a:schemeClr val="tx1"/>
                </a:solidFill>
              </a:rPr>
              <a:t>ppqS</a:t>
            </a:r>
            <a:r>
              <a:rPr lang="it-IT" i="1">
                <a:solidFill>
                  <a:schemeClr val="tx1"/>
                </a:solidFill>
              </a:rPr>
              <a:t>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 err="1">
                <a:solidFill>
                  <a:schemeClr val="tx1"/>
                </a:solidFill>
              </a:rPr>
              <a:t>Characterization</a:t>
            </a:r>
            <a:r>
              <a:rPr lang="it-IT" i="1">
                <a:solidFill>
                  <a:schemeClr val="tx1"/>
                </a:solidFill>
              </a:rPr>
              <a:t> of the </a:t>
            </a:r>
            <a:r>
              <a:rPr lang="it-IT" i="1" err="1">
                <a:solidFill>
                  <a:schemeClr val="tx1"/>
                </a:solidFill>
              </a:rPr>
              <a:t>novel</a:t>
            </a:r>
            <a:r>
              <a:rPr lang="it-IT" i="1">
                <a:solidFill>
                  <a:schemeClr val="tx1"/>
                </a:solidFill>
              </a:rPr>
              <a:t> drivers and </a:t>
            </a:r>
            <a:r>
              <a:rPr lang="it-IT" i="1" err="1">
                <a:solidFill>
                  <a:schemeClr val="tx1"/>
                </a:solidFill>
              </a:rPr>
              <a:t>distribution</a:t>
            </a:r>
            <a:r>
              <a:rPr lang="it-IT" i="1">
                <a:solidFill>
                  <a:schemeClr val="tx1"/>
                </a:solidFill>
              </a:rPr>
              <a:t> (7) to the </a:t>
            </a:r>
            <a:r>
              <a:rPr lang="it-IT" i="1" err="1">
                <a:solidFill>
                  <a:schemeClr val="tx1"/>
                </a:solidFill>
              </a:rPr>
              <a:t>partners</a:t>
            </a:r>
            <a:r>
              <a:rPr lang="it-IT" i="1">
                <a:solidFill>
                  <a:schemeClr val="tx1"/>
                </a:solidFill>
              </a:rPr>
              <a:t> (</a:t>
            </a:r>
            <a:r>
              <a:rPr lang="it-IT" i="1" err="1">
                <a:solidFill>
                  <a:schemeClr val="tx1"/>
                </a:solidFill>
              </a:rPr>
              <a:t>ppqS</a:t>
            </a:r>
            <a:r>
              <a:rPr lang="it-IT" i="1">
                <a:solidFill>
                  <a:schemeClr val="tx1"/>
                </a:solidFill>
              </a:rPr>
              <a:t>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>
                <a:solidFill>
                  <a:schemeClr val="tx1"/>
                </a:solidFill>
              </a:rPr>
              <a:t>Development of 3+5 </a:t>
            </a:r>
            <a:r>
              <a:rPr lang="it-IT" i="1" err="1">
                <a:solidFill>
                  <a:schemeClr val="tx1"/>
                </a:solidFill>
              </a:rPr>
              <a:t>additional</a:t>
            </a:r>
            <a:r>
              <a:rPr lang="it-IT" i="1">
                <a:solidFill>
                  <a:schemeClr val="tx1"/>
                </a:solidFill>
              </a:rPr>
              <a:t> drivers for </a:t>
            </a:r>
            <a:r>
              <a:rPr lang="it-IT" i="1" err="1">
                <a:solidFill>
                  <a:schemeClr val="tx1"/>
                </a:solidFill>
              </a:rPr>
              <a:t>internal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characterization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purposes</a:t>
            </a:r>
            <a:r>
              <a:rPr lang="it-IT" i="1">
                <a:solidFill>
                  <a:schemeClr val="tx1"/>
                </a:solidFill>
              </a:rPr>
              <a:t> and for the market (</a:t>
            </a:r>
            <a:r>
              <a:rPr lang="it-IT" i="1" err="1">
                <a:solidFill>
                  <a:schemeClr val="tx1"/>
                </a:solidFill>
              </a:rPr>
              <a:t>ppqS</a:t>
            </a:r>
            <a:r>
              <a:rPr lang="it-IT" i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Google Shape;276;g6ed16d4d55_0_61">
            <a:extLst>
              <a:ext uri="{FF2B5EF4-FFF2-40B4-BE49-F238E27FC236}">
                <a16:creationId xmlns:a16="http://schemas.microsoft.com/office/drawing/2014/main" id="{1729127E-0507-FB4C-8427-D2965A68D590}"/>
              </a:ext>
            </a:extLst>
          </p:cNvPr>
          <p:cNvSpPr txBox="1"/>
          <p:nvPr/>
        </p:nvSpPr>
        <p:spPr>
          <a:xfrm>
            <a:off x="492228" y="4079364"/>
            <a:ext cx="6330601" cy="56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>
            <a:lvl1pPr algn="just">
              <a:lnSpc>
                <a:spcPct val="114213"/>
              </a:lnSpc>
              <a:defRPr b="1"/>
            </a:lvl1pPr>
          </a:lstStyle>
          <a:p>
            <a:r>
              <a:rPr lang="it-IT" b="0"/>
              <a:t>D4.9: New </a:t>
            </a:r>
            <a:r>
              <a:rPr lang="it-IT" b="0" err="1"/>
              <a:t>features</a:t>
            </a:r>
            <a:r>
              <a:rPr lang="it-IT" b="0"/>
              <a:t> and </a:t>
            </a:r>
            <a:r>
              <a:rPr lang="it-IT" b="0" err="1"/>
              <a:t>improved</a:t>
            </a:r>
            <a:r>
              <a:rPr lang="it-IT" b="0"/>
              <a:t> performances </a:t>
            </a:r>
            <a:r>
              <a:rPr lang="it-IT" b="0" err="1"/>
              <a:t>implemented</a:t>
            </a:r>
            <a:r>
              <a:rPr lang="it-IT" b="0"/>
              <a:t> on new-generation </a:t>
            </a:r>
            <a:r>
              <a:rPr lang="it-IT" b="0" err="1"/>
              <a:t>current</a:t>
            </a:r>
            <a:r>
              <a:rPr lang="it-IT" b="0"/>
              <a:t> drivers and </a:t>
            </a:r>
            <a:r>
              <a:rPr lang="it-IT" b="0" err="1"/>
              <a:t>delivered</a:t>
            </a:r>
            <a:r>
              <a:rPr lang="it-IT" b="0"/>
              <a:t> to </a:t>
            </a:r>
            <a:r>
              <a:rPr lang="it-IT" b="0" err="1"/>
              <a:t>partners</a:t>
            </a:r>
            <a:r>
              <a:rPr lang="it-IT" b="0"/>
              <a:t> (</a:t>
            </a:r>
            <a:r>
              <a:rPr lang="it-IT" b="0" err="1"/>
              <a:t>ppqSense</a:t>
            </a:r>
            <a:r>
              <a:rPr lang="it-IT" b="0"/>
              <a:t> - M30)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BB81EF-0C5C-0F48-ADD4-A86C4F8D1158}"/>
              </a:ext>
            </a:extLst>
          </p:cNvPr>
          <p:cNvSpPr txBox="1"/>
          <p:nvPr/>
        </p:nvSpPr>
        <p:spPr>
          <a:xfrm>
            <a:off x="7605084" y="4079364"/>
            <a:ext cx="120483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Work in progress</a:t>
            </a:r>
          </a:p>
        </p:txBody>
      </p:sp>
      <p:pic>
        <p:nvPicPr>
          <p:cNvPr id="12" name="Picture 2" descr="Picture 2">
            <a:extLst>
              <a:ext uri="{FF2B5EF4-FFF2-40B4-BE49-F238E27FC236}">
                <a16:creationId xmlns:a16="http://schemas.microsoft.com/office/drawing/2014/main" id="{B09E3FED-B8DD-BA4B-806B-C90107A2E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576" y="6081797"/>
            <a:ext cx="1081088" cy="6381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48378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T4.5: </a:t>
            </a:r>
            <a:r>
              <a:rPr lang="it-IT" sz="2400" b="0" dirty="0" err="1"/>
              <a:t>Achievements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36</a:t>
            </a:fld>
            <a:endParaRPr/>
          </a:p>
        </p:txBody>
      </p:sp>
      <p:pic>
        <p:nvPicPr>
          <p:cNvPr id="12" name="Picture 2" descr="Picture 2">
            <a:extLst>
              <a:ext uri="{FF2B5EF4-FFF2-40B4-BE49-F238E27FC236}">
                <a16:creationId xmlns:a16="http://schemas.microsoft.com/office/drawing/2014/main" id="{B09E3FED-B8DD-BA4B-806B-C90107A2E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576" y="6081797"/>
            <a:ext cx="1081088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2" descr="Picture 2">
            <a:extLst>
              <a:ext uri="{FF2B5EF4-FFF2-40B4-BE49-F238E27FC236}">
                <a16:creationId xmlns:a16="http://schemas.microsoft.com/office/drawing/2014/main" id="{618553CA-986C-C144-A2E2-0E237D972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3" y="1392987"/>
            <a:ext cx="1581004" cy="80506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E640E7-876B-BF43-B139-B9C9032AC28F}"/>
              </a:ext>
            </a:extLst>
          </p:cNvPr>
          <p:cNvSpPr txBox="1">
            <a:spLocks/>
          </p:cNvSpPr>
          <p:nvPr/>
        </p:nvSpPr>
        <p:spPr>
          <a:xfrm>
            <a:off x="3359924" y="1411040"/>
            <a:ext cx="4844631" cy="7945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 hangingPunct="1">
              <a:lnSpc>
                <a:spcPct val="150000"/>
              </a:lnSpc>
            </a:pPr>
            <a:r>
              <a:rPr lang="it-IT" sz="1400" err="1">
                <a:solidFill>
                  <a:schemeClr val="tx1"/>
                </a:solidFill>
              </a:rPr>
              <a:t>lowest</a:t>
            </a:r>
            <a:r>
              <a:rPr lang="it-IT" sz="1400">
                <a:solidFill>
                  <a:schemeClr val="tx1"/>
                </a:solidFill>
              </a:rPr>
              <a:t> </a:t>
            </a:r>
            <a:r>
              <a:rPr lang="it-IT" sz="1400" err="1">
                <a:solidFill>
                  <a:schemeClr val="tx1"/>
                </a:solidFill>
              </a:rPr>
              <a:t>current</a:t>
            </a:r>
            <a:r>
              <a:rPr lang="it-IT" sz="1400">
                <a:solidFill>
                  <a:schemeClr val="tx1"/>
                </a:solidFill>
              </a:rPr>
              <a:t> </a:t>
            </a:r>
            <a:r>
              <a:rPr lang="it-IT" sz="1400" err="1">
                <a:solidFill>
                  <a:schemeClr val="tx1"/>
                </a:solidFill>
              </a:rPr>
              <a:t>noise</a:t>
            </a:r>
            <a:r>
              <a:rPr lang="it-IT" sz="1400">
                <a:solidFill>
                  <a:schemeClr val="tx1"/>
                </a:solidFill>
              </a:rPr>
              <a:t> on the market: </a:t>
            </a:r>
            <a:r>
              <a:rPr lang="it-IT" sz="1400" err="1">
                <a:solidFill>
                  <a:schemeClr val="tx1"/>
                </a:solidFill>
              </a:rPr>
              <a:t>flat</a:t>
            </a:r>
            <a:r>
              <a:rPr lang="it-IT" sz="1400">
                <a:solidFill>
                  <a:schemeClr val="tx1"/>
                </a:solidFill>
              </a:rPr>
              <a:t> and </a:t>
            </a:r>
            <a:r>
              <a:rPr lang="it" sz="1400" b="1">
                <a:solidFill>
                  <a:schemeClr val="tx1"/>
                </a:solidFill>
              </a:rPr>
              <a:t>10 times lower </a:t>
            </a:r>
            <a:r>
              <a:rPr lang="it" sz="1400">
                <a:solidFill>
                  <a:schemeClr val="tx1"/>
                </a:solidFill>
              </a:rPr>
              <a:t>than the best competitor driver. </a:t>
            </a:r>
            <a:endParaRPr lang="it-IT" sz="1400">
              <a:solidFill>
                <a:schemeClr val="tx1"/>
              </a:solidFill>
            </a:endParaRPr>
          </a:p>
        </p:txBody>
      </p:sp>
      <p:sp>
        <p:nvSpPr>
          <p:cNvPr id="9" name="Google Shape;160;p19">
            <a:extLst>
              <a:ext uri="{FF2B5EF4-FFF2-40B4-BE49-F238E27FC236}">
                <a16:creationId xmlns:a16="http://schemas.microsoft.com/office/drawing/2014/main" id="{90A39D3C-A7B1-FD4C-9B8A-95BF57CF527C}"/>
              </a:ext>
            </a:extLst>
          </p:cNvPr>
          <p:cNvSpPr txBox="1"/>
          <p:nvPr/>
        </p:nvSpPr>
        <p:spPr>
          <a:xfrm>
            <a:off x="559430" y="5620437"/>
            <a:ext cx="1516510" cy="79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tx1"/>
                </a:solidFill>
              </a:rPr>
              <a:t>Patent pending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tx1"/>
                </a:solidFill>
              </a:rPr>
              <a:t>(EU and US)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CD4473D-AAEB-AC46-A05F-EDCEE9C1A8EB}"/>
              </a:ext>
            </a:extLst>
          </p:cNvPr>
          <p:cNvGrpSpPr/>
          <p:nvPr/>
        </p:nvGrpSpPr>
        <p:grpSpPr>
          <a:xfrm>
            <a:off x="2307035" y="2697747"/>
            <a:ext cx="6724900" cy="3249112"/>
            <a:chOff x="5390886" y="2028301"/>
            <a:chExt cx="6367142" cy="3076263"/>
          </a:xfrm>
        </p:grpSpPr>
        <p:pic>
          <p:nvPicPr>
            <p:cNvPr id="16" name="image5.png">
              <a:extLst>
                <a:ext uri="{FF2B5EF4-FFF2-40B4-BE49-F238E27FC236}">
                  <a16:creationId xmlns:a16="http://schemas.microsoft.com/office/drawing/2014/main" id="{2E26FCFF-98E7-0446-93AF-D20D563837EE}"/>
                </a:ext>
              </a:extLst>
            </p:cNvPr>
            <p:cNvPicPr/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88" t="7406" r="7556" b="3448"/>
            <a:stretch/>
          </p:blipFill>
          <p:spPr>
            <a:xfrm>
              <a:off x="5390886" y="2028301"/>
              <a:ext cx="6367142" cy="3076263"/>
            </a:xfrm>
            <a:prstGeom prst="rect">
              <a:avLst/>
            </a:prstGeom>
            <a:ln/>
          </p:spPr>
        </p:pic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D853567A-6BEA-3443-AAA5-BD452099A496}"/>
                </a:ext>
              </a:extLst>
            </p:cNvPr>
            <p:cNvSpPr/>
            <p:nvPr/>
          </p:nvSpPr>
          <p:spPr>
            <a:xfrm>
              <a:off x="5830403" y="2057821"/>
              <a:ext cx="1429032" cy="134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7A50D90-9553-AE46-9AF7-218917B81E78}"/>
              </a:ext>
            </a:extLst>
          </p:cNvPr>
          <p:cNvSpPr txBox="1"/>
          <p:nvPr/>
        </p:nvSpPr>
        <p:spPr>
          <a:xfrm>
            <a:off x="3821358" y="2292934"/>
            <a:ext cx="3921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err="1">
                <a:solidFill>
                  <a:schemeClr val="tx1"/>
                </a:solidFill>
              </a:rPr>
              <a:t>Comparison</a:t>
            </a:r>
            <a:r>
              <a:rPr lang="it-IT" i="1">
                <a:solidFill>
                  <a:schemeClr val="tx1"/>
                </a:solidFill>
              </a:rPr>
              <a:t> with </a:t>
            </a:r>
            <a:r>
              <a:rPr lang="it-IT" i="1" err="1">
                <a:solidFill>
                  <a:schemeClr val="tx1"/>
                </a:solidFill>
              </a:rPr>
              <a:t>main</a:t>
            </a:r>
            <a:r>
              <a:rPr lang="it-IT" i="1">
                <a:solidFill>
                  <a:schemeClr val="tx1"/>
                </a:solidFill>
              </a:rPr>
              <a:t> commercial drivers: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BB5BDB5-F774-EA46-B029-EDC94E497D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429" y="2468561"/>
            <a:ext cx="1840512" cy="30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406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T4.5: </a:t>
            </a:r>
            <a:r>
              <a:rPr lang="it-IT" sz="2400" b="0" dirty="0" err="1"/>
              <a:t>Achievements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37</a:t>
            </a:fld>
            <a:endParaRPr/>
          </a:p>
        </p:txBody>
      </p:sp>
      <p:pic>
        <p:nvPicPr>
          <p:cNvPr id="12" name="Picture 2" descr="Picture 2">
            <a:extLst>
              <a:ext uri="{FF2B5EF4-FFF2-40B4-BE49-F238E27FC236}">
                <a16:creationId xmlns:a16="http://schemas.microsoft.com/office/drawing/2014/main" id="{B09E3FED-B8DD-BA4B-806B-C90107A2E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576" y="6081797"/>
            <a:ext cx="1081088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2" descr="Picture 2">
            <a:extLst>
              <a:ext uri="{FF2B5EF4-FFF2-40B4-BE49-F238E27FC236}">
                <a16:creationId xmlns:a16="http://schemas.microsoft.com/office/drawing/2014/main" id="{618553CA-986C-C144-A2E2-0E237D972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3" y="1392987"/>
            <a:ext cx="1581004" cy="80506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093E8137-362C-234C-972A-57CF95684298}"/>
              </a:ext>
            </a:extLst>
          </p:cNvPr>
          <p:cNvSpPr txBox="1">
            <a:spLocks/>
          </p:cNvSpPr>
          <p:nvPr/>
        </p:nvSpPr>
        <p:spPr>
          <a:xfrm>
            <a:off x="2418948" y="1260503"/>
            <a:ext cx="6390972" cy="93701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it-IT" sz="1200" i="1">
                <a:solidFill>
                  <a:schemeClr val="tx1"/>
                </a:solidFill>
              </a:rPr>
              <a:t>A sub-</a:t>
            </a:r>
            <a:r>
              <a:rPr lang="it-IT" sz="1200" i="1" err="1">
                <a:solidFill>
                  <a:schemeClr val="tx1"/>
                </a:solidFill>
              </a:rPr>
              <a:t>shot</a:t>
            </a:r>
            <a:r>
              <a:rPr lang="it-IT" sz="1200" i="1">
                <a:solidFill>
                  <a:schemeClr val="tx1"/>
                </a:solidFill>
              </a:rPr>
              <a:t> </a:t>
            </a:r>
            <a:r>
              <a:rPr lang="it-IT" sz="1200" i="1" err="1">
                <a:solidFill>
                  <a:schemeClr val="tx1"/>
                </a:solidFill>
              </a:rPr>
              <a:t>noise</a:t>
            </a:r>
            <a:r>
              <a:rPr lang="it-IT" sz="1200" i="1">
                <a:solidFill>
                  <a:schemeClr val="tx1"/>
                </a:solidFill>
              </a:rPr>
              <a:t> </a:t>
            </a:r>
            <a:r>
              <a:rPr lang="it-IT" sz="1200" i="1" err="1">
                <a:solidFill>
                  <a:schemeClr val="tx1"/>
                </a:solidFill>
              </a:rPr>
              <a:t>current</a:t>
            </a:r>
            <a:r>
              <a:rPr lang="it-IT" sz="1200" i="1">
                <a:solidFill>
                  <a:schemeClr val="tx1"/>
                </a:solidFill>
              </a:rPr>
              <a:t> source for </a:t>
            </a:r>
            <a:r>
              <a:rPr lang="it-IT" sz="1200" i="1" err="1">
                <a:solidFill>
                  <a:schemeClr val="tx1"/>
                </a:solidFill>
              </a:rPr>
              <a:t>any</a:t>
            </a:r>
            <a:r>
              <a:rPr lang="it-IT" sz="1200" i="1">
                <a:solidFill>
                  <a:schemeClr val="tx1"/>
                </a:solidFill>
              </a:rPr>
              <a:t> output </a:t>
            </a:r>
            <a:r>
              <a:rPr lang="it-IT" sz="1200" i="1" err="1">
                <a:solidFill>
                  <a:schemeClr val="tx1"/>
                </a:solidFill>
              </a:rPr>
              <a:t>current</a:t>
            </a:r>
            <a:endParaRPr lang="it-IT" sz="1200" i="1">
              <a:solidFill>
                <a:schemeClr val="tx1"/>
              </a:solidFill>
            </a:endParaRPr>
          </a:p>
          <a:p>
            <a:pPr hangingPunct="1">
              <a:lnSpc>
                <a:spcPct val="150000"/>
              </a:lnSpc>
            </a:pPr>
            <a:r>
              <a:rPr lang="it-IT" sz="1200" err="1"/>
              <a:t>Designed</a:t>
            </a:r>
            <a:r>
              <a:rPr lang="it-IT" sz="1200"/>
              <a:t> for </a:t>
            </a:r>
            <a:r>
              <a:rPr lang="it-IT" sz="1200" err="1"/>
              <a:t>lowest</a:t>
            </a:r>
            <a:r>
              <a:rPr lang="it-IT" sz="1200"/>
              <a:t> </a:t>
            </a:r>
            <a:r>
              <a:rPr lang="it-IT" sz="1200" err="1"/>
              <a:t>current</a:t>
            </a:r>
            <a:r>
              <a:rPr lang="it-IT" sz="1200"/>
              <a:t> </a:t>
            </a:r>
            <a:r>
              <a:rPr lang="it-IT" sz="1200" err="1"/>
              <a:t>noise</a:t>
            </a:r>
            <a:r>
              <a:rPr lang="it-IT" sz="1200"/>
              <a:t> over a wide </a:t>
            </a:r>
            <a:r>
              <a:rPr lang="it-IT" sz="1200" err="1"/>
              <a:t>range</a:t>
            </a:r>
            <a:r>
              <a:rPr lang="it-IT" sz="1200"/>
              <a:t> of output </a:t>
            </a:r>
            <a:r>
              <a:rPr lang="it-IT" sz="1200" err="1"/>
              <a:t>currents</a:t>
            </a:r>
            <a:r>
              <a:rPr lang="it-IT" sz="1200"/>
              <a:t>, up to 2.5 A.</a:t>
            </a:r>
          </a:p>
          <a:p>
            <a:pPr hangingPunct="1">
              <a:lnSpc>
                <a:spcPct val="150000"/>
              </a:lnSpc>
            </a:pPr>
            <a:r>
              <a:rPr lang="it-IT" altLang="it-IT" sz="1200" err="1">
                <a:solidFill>
                  <a:schemeClr val="tx1"/>
                </a:solidFill>
                <a:ea typeface="Arial" panose="020B0604020202020204" pitchFamily="34" charset="0"/>
              </a:rPr>
              <a:t>Two</a:t>
            </a:r>
            <a:r>
              <a:rPr lang="it-IT" altLang="it-IT" sz="1200">
                <a:solidFill>
                  <a:schemeClr val="tx1"/>
                </a:solidFill>
                <a:ea typeface="Arial" panose="020B0604020202020204" pitchFamily="34" charset="0"/>
              </a:rPr>
              <a:t> </a:t>
            </a:r>
            <a:r>
              <a:rPr lang="it-IT" altLang="it-IT" sz="1200" err="1">
                <a:solidFill>
                  <a:schemeClr val="tx1"/>
                </a:solidFill>
                <a:ea typeface="Arial" panose="020B0604020202020204" pitchFamily="34" charset="0"/>
              </a:rPr>
              <a:t>different</a:t>
            </a:r>
            <a:r>
              <a:rPr lang="it-IT" altLang="it-IT" sz="1200">
                <a:solidFill>
                  <a:schemeClr val="tx1"/>
                </a:solidFill>
                <a:ea typeface="Arial" panose="020B0604020202020204" pitchFamily="34" charset="0"/>
              </a:rPr>
              <a:t> </a:t>
            </a:r>
            <a:r>
              <a:rPr lang="it-IT" altLang="it-IT" sz="1200" err="1">
                <a:solidFill>
                  <a:schemeClr val="tx1"/>
                </a:solidFill>
                <a:ea typeface="Arial" panose="020B0604020202020204" pitchFamily="34" charset="0"/>
              </a:rPr>
              <a:t>current</a:t>
            </a:r>
            <a:r>
              <a:rPr lang="it-IT" altLang="it-IT" sz="1200">
                <a:solidFill>
                  <a:schemeClr val="tx1"/>
                </a:solidFill>
                <a:ea typeface="Arial" panose="020B0604020202020204" pitchFamily="34" charset="0"/>
              </a:rPr>
              <a:t> </a:t>
            </a:r>
            <a:r>
              <a:rPr lang="it-IT" altLang="it-IT" sz="1200" err="1">
                <a:solidFill>
                  <a:schemeClr val="tx1"/>
                </a:solidFill>
                <a:ea typeface="Arial" panose="020B0604020202020204" pitchFamily="34" charset="0"/>
              </a:rPr>
              <a:t>modules</a:t>
            </a:r>
            <a:r>
              <a:rPr lang="it-IT" altLang="it-IT" sz="1200">
                <a:solidFill>
                  <a:schemeClr val="tx1"/>
                </a:solidFill>
                <a:ea typeface="Arial" panose="020B0604020202020204" pitchFamily="34" charset="0"/>
              </a:rPr>
              <a:t> are </a:t>
            </a:r>
            <a:r>
              <a:rPr lang="it-IT" altLang="it-IT" sz="1200" err="1">
                <a:solidFill>
                  <a:schemeClr val="tx1"/>
                </a:solidFill>
                <a:ea typeface="Arial" panose="020B0604020202020204" pitchFamily="34" charset="0"/>
              </a:rPr>
              <a:t>provided</a:t>
            </a:r>
            <a:r>
              <a:rPr lang="it-IT" altLang="it-IT" sz="1200">
                <a:solidFill>
                  <a:schemeClr val="tx1"/>
                </a:solidFill>
                <a:ea typeface="Arial" panose="020B0604020202020204" pitchFamily="34" charset="0"/>
              </a:rPr>
              <a:t>.</a:t>
            </a:r>
            <a:endParaRPr lang="it-IT" altLang="it-IT" sz="1200">
              <a:solidFill>
                <a:schemeClr val="tx1"/>
              </a:solidFill>
            </a:endParaRPr>
          </a:p>
          <a:p>
            <a:pPr hangingPunct="1">
              <a:lnSpc>
                <a:spcPct val="150000"/>
              </a:lnSpc>
            </a:pPr>
            <a:endParaRPr lang="it-IT" sz="1200"/>
          </a:p>
          <a:p>
            <a:pPr hangingPunct="1">
              <a:lnSpc>
                <a:spcPct val="150000"/>
              </a:lnSpc>
            </a:pPr>
            <a:endParaRPr lang="it-IT" sz="1200" i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D7B418B-D609-7546-B2B8-820DBD6CAA66}"/>
                  </a:ext>
                </a:extLst>
              </p:cNvPr>
              <p:cNvSpPr txBox="1"/>
              <p:nvPr/>
            </p:nvSpPr>
            <p:spPr>
              <a:xfrm>
                <a:off x="412488" y="2342057"/>
                <a:ext cx="371980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>
                    <a:solidFill>
                      <a:srgbClr val="00B050"/>
                    </a:solidFill>
                  </a:rPr>
                  <a:t>patented </a:t>
                </a:r>
                <a:r>
                  <a:rPr lang="it-IT" b="1" err="1">
                    <a:solidFill>
                      <a:srgbClr val="00B050"/>
                    </a:solidFill>
                  </a:rPr>
                  <a:t>modularity</a:t>
                </a:r>
                <a:r>
                  <a:rPr lang="it-IT" b="1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err="1">
                    <a:solidFill>
                      <a:srgbClr val="00B050"/>
                    </a:solidFill>
                  </a:rPr>
                  <a:t>larger</a:t>
                </a:r>
                <a:r>
                  <a:rPr lang="it-IT">
                    <a:solidFill>
                      <a:srgbClr val="00B050"/>
                    </a:solidFill>
                  </a:rPr>
                  <a:t> </a:t>
                </a:r>
                <a:r>
                  <a:rPr lang="it-IT" err="1">
                    <a:solidFill>
                      <a:srgbClr val="00B050"/>
                    </a:solidFill>
                  </a:rPr>
                  <a:t>current</a:t>
                </a:r>
                <a:r>
                  <a:rPr lang="it-IT">
                    <a:solidFill>
                      <a:srgbClr val="00B050"/>
                    </a:solidFill>
                  </a:rPr>
                  <a:t> </a:t>
                </a:r>
                <a:r>
                  <a:rPr lang="it-IT" err="1">
                    <a:solidFill>
                      <a:srgbClr val="00B050"/>
                    </a:solidFill>
                  </a:rPr>
                  <a:t>outputs</a:t>
                </a:r>
                <a:r>
                  <a:rPr lang="it-IT">
                    <a:solidFill>
                      <a:srgbClr val="00B050"/>
                    </a:solidFill>
                  </a:rPr>
                  <a:t> by </a:t>
                </a:r>
                <a:r>
                  <a:rPr lang="it-IT" err="1">
                    <a:solidFill>
                      <a:srgbClr val="00B050"/>
                    </a:solidFill>
                  </a:rPr>
                  <a:t>combining</a:t>
                </a:r>
                <a:r>
                  <a:rPr lang="it-IT">
                    <a:solidFill>
                      <a:srgbClr val="00B050"/>
                    </a:solidFill>
                  </a:rPr>
                  <a:t> 2 or more </a:t>
                </a:r>
                <a:r>
                  <a:rPr lang="it-IT" err="1">
                    <a:solidFill>
                      <a:srgbClr val="00B050"/>
                    </a:solidFill>
                  </a:rPr>
                  <a:t>current</a:t>
                </a:r>
                <a:r>
                  <a:rPr lang="it-IT">
                    <a:solidFill>
                      <a:srgbClr val="00B050"/>
                    </a:solidFill>
                  </a:rPr>
                  <a:t> </a:t>
                </a:r>
                <a:r>
                  <a:rPr lang="it-IT" err="1">
                    <a:solidFill>
                      <a:srgbClr val="00B050"/>
                    </a:solidFill>
                  </a:rPr>
                  <a:t>modules</a:t>
                </a:r>
                <a:r>
                  <a:rPr lang="it-IT">
                    <a:solidFill>
                      <a:srgbClr val="00B050"/>
                    </a:solidFill>
                  </a:rPr>
                  <a:t>. </a:t>
                </a:r>
              </a:p>
              <a:p>
                <a:endParaRPr lang="it-IT">
                  <a:solidFill>
                    <a:srgbClr val="00B050"/>
                  </a:solidFill>
                </a:endParaRPr>
              </a:p>
              <a:p>
                <a:r>
                  <a:rPr lang="it-IT" sz="120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This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t-IT" sz="120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allows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to </a:t>
                </a:r>
                <a:r>
                  <a:rPr lang="it-IT" sz="120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overcome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the </a:t>
                </a:r>
                <a:r>
                  <a:rPr lang="it-IT" sz="120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typical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linear </a:t>
                </a:r>
                <a:r>
                  <a:rPr lang="it-IT" sz="120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dependence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of the </a:t>
                </a:r>
                <a:r>
                  <a:rPr lang="it-IT" sz="120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current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t-IT" sz="120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noise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on the max. </a:t>
                </a:r>
                <a:r>
                  <a:rPr lang="it-IT" sz="120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current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t-IT" sz="120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available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(i.e. the </a:t>
                </a:r>
                <a:r>
                  <a:rPr lang="it-IT" sz="120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internal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t-IT" sz="120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sensing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t-IT" sz="120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resistor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).</a:t>
                </a:r>
              </a:p>
              <a:p>
                <a:endPara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When combining two or more modules, the current noises add in quadrature 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and the </a:t>
                </a:r>
                <a:r>
                  <a:rPr lang="it-IT" sz="120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total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t-IT" sz="120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noise</a:t>
                </a:r>
                <a:r>
                  <a:rPr lang="it-IT"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it-IT" sz="1200" err="1"/>
                  <a:t>scales</a:t>
                </a:r>
                <a:r>
                  <a:rPr lang="it-IT" sz="1200"/>
                  <a:t> </a:t>
                </a:r>
                <a:r>
                  <a:rPr lang="it-IT" sz="1200" err="1"/>
                  <a:t>as</a:t>
                </a:r>
                <a:r>
                  <a:rPr lang="it-IT" sz="1200"/>
                  <a:t> the </a:t>
                </a:r>
                <a:r>
                  <a:rPr lang="it-IT" sz="1200" err="1"/>
                  <a:t>sqrt</a:t>
                </a:r>
                <a:r>
                  <a:rPr lang="it-IT" sz="1200"/>
                  <a:t> of the </a:t>
                </a:r>
                <a:r>
                  <a:rPr lang="it-IT" sz="1200" err="1"/>
                  <a:t>max</a:t>
                </a:r>
                <a:r>
                  <a:rPr lang="it-IT" sz="1200"/>
                  <a:t> </a:t>
                </a:r>
                <a:r>
                  <a:rPr lang="it-IT" sz="1200" err="1"/>
                  <a:t>current</a:t>
                </a:r>
                <a:r>
                  <a:rPr lang="it-IT" sz="1200"/>
                  <a:t>.</a:t>
                </a:r>
                <a:endPara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D7B418B-D609-7546-B2B8-820DBD6CA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88" y="2342057"/>
                <a:ext cx="3719804" cy="2031325"/>
              </a:xfrm>
              <a:prstGeom prst="rect">
                <a:avLst/>
              </a:prstGeom>
              <a:blipFill>
                <a:blip r:embed="rId4"/>
                <a:stretch>
                  <a:fillRect l="-340" b="-12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magine 20">
            <a:extLst>
              <a:ext uri="{FF2B5EF4-FFF2-40B4-BE49-F238E27FC236}">
                <a16:creationId xmlns:a16="http://schemas.microsoft.com/office/drawing/2014/main" id="{1EA3BE3E-DF13-7444-91B7-A88AE113AD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755" y="4443680"/>
            <a:ext cx="4012919" cy="2124914"/>
          </a:xfrm>
          <a:prstGeom prst="rect">
            <a:avLst/>
          </a:prstGeom>
        </p:spPr>
      </p:pic>
      <p:pic>
        <p:nvPicPr>
          <p:cNvPr id="22" name="Picture 2" descr="Risultati immagini per patented svg">
            <a:extLst>
              <a:ext uri="{FF2B5EF4-FFF2-40B4-BE49-F238E27FC236}">
                <a16:creationId xmlns:a16="http://schemas.microsoft.com/office/drawing/2014/main" id="{08E93174-1221-D944-91E7-9BE03BD5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5090" y="4517386"/>
            <a:ext cx="1146486" cy="8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2.png">
            <a:extLst>
              <a:ext uri="{FF2B5EF4-FFF2-40B4-BE49-F238E27FC236}">
                <a16:creationId xmlns:a16="http://schemas.microsoft.com/office/drawing/2014/main" id="{A45664B9-E22E-384B-A886-6F31302AA2AD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11" r="6355"/>
          <a:stretch>
            <a:fillRect/>
          </a:stretch>
        </p:blipFill>
        <p:spPr>
          <a:xfrm>
            <a:off x="4132292" y="2481954"/>
            <a:ext cx="4776744" cy="244852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2130514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FCB990C-EBBA-4E4F-BFD0-195DE7723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46572"/>
              </p:ext>
            </p:extLst>
          </p:nvPr>
        </p:nvGraphicFramePr>
        <p:xfrm>
          <a:off x="2023074" y="1852288"/>
          <a:ext cx="4776744" cy="807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044">
                  <a:extLst>
                    <a:ext uri="{9D8B030D-6E8A-4147-A177-3AD203B41FA5}">
                      <a16:colId xmlns:a16="http://schemas.microsoft.com/office/drawing/2014/main" val="1230459456"/>
                    </a:ext>
                  </a:extLst>
                </a:gridCol>
                <a:gridCol w="999784">
                  <a:extLst>
                    <a:ext uri="{9D8B030D-6E8A-4147-A177-3AD203B41FA5}">
                      <a16:colId xmlns:a16="http://schemas.microsoft.com/office/drawing/2014/main" val="4001524160"/>
                    </a:ext>
                  </a:extLst>
                </a:gridCol>
                <a:gridCol w="1488567">
                  <a:extLst>
                    <a:ext uri="{9D8B030D-6E8A-4147-A177-3AD203B41FA5}">
                      <a16:colId xmlns:a16="http://schemas.microsoft.com/office/drawing/2014/main" val="2761865884"/>
                    </a:ext>
                  </a:extLst>
                </a:gridCol>
                <a:gridCol w="1466349">
                  <a:extLst>
                    <a:ext uri="{9D8B030D-6E8A-4147-A177-3AD203B41FA5}">
                      <a16:colId xmlns:a16="http://schemas.microsoft.com/office/drawing/2014/main" val="1007053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Max curr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Noise, typ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Noise, max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27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CD05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500 mA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&lt; 150 pA/Hz</a:t>
                      </a:r>
                      <a:r>
                        <a:rPr lang="it-IT" sz="1200" baseline="30000">
                          <a:effectLst/>
                        </a:rPr>
                        <a:t>1/2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&lt; 400 pA/Hz</a:t>
                      </a:r>
                      <a:r>
                        <a:rPr lang="it-IT" sz="1200" baseline="30000">
                          <a:effectLst/>
                        </a:rPr>
                        <a:t>1/2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8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CD10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1000 mA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&lt; 300  </a:t>
                      </a:r>
                      <a:r>
                        <a:rPr lang="it-IT" sz="1200" err="1">
                          <a:effectLst/>
                        </a:rPr>
                        <a:t>pA</a:t>
                      </a:r>
                      <a:r>
                        <a:rPr lang="it-IT" sz="1200">
                          <a:effectLst/>
                        </a:rPr>
                        <a:t>/Hz</a:t>
                      </a:r>
                      <a:r>
                        <a:rPr lang="it-IT" sz="1200" baseline="30000">
                          <a:effectLst/>
                        </a:rPr>
                        <a:t>1/2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&lt; 600  </a:t>
                      </a:r>
                      <a:r>
                        <a:rPr lang="it-IT" sz="1200" err="1">
                          <a:effectLst/>
                        </a:rPr>
                        <a:t>pA</a:t>
                      </a:r>
                      <a:r>
                        <a:rPr lang="it-IT" sz="1200">
                          <a:effectLst/>
                        </a:rPr>
                        <a:t>/Hz</a:t>
                      </a:r>
                      <a:r>
                        <a:rPr lang="it-IT" sz="1200" baseline="30000">
                          <a:effectLst/>
                        </a:rPr>
                        <a:t>1/2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869897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288C194-BAE2-E043-BE9B-D458B0415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77963"/>
              </p:ext>
            </p:extLst>
          </p:nvPr>
        </p:nvGraphicFramePr>
        <p:xfrm>
          <a:off x="2023074" y="2861684"/>
          <a:ext cx="4776744" cy="1615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827">
                  <a:extLst>
                    <a:ext uri="{9D8B030D-6E8A-4147-A177-3AD203B41FA5}">
                      <a16:colId xmlns:a16="http://schemas.microsoft.com/office/drawing/2014/main" val="887716778"/>
                    </a:ext>
                  </a:extLst>
                </a:gridCol>
                <a:gridCol w="1022001">
                  <a:extLst>
                    <a:ext uri="{9D8B030D-6E8A-4147-A177-3AD203B41FA5}">
                      <a16:colId xmlns:a16="http://schemas.microsoft.com/office/drawing/2014/main" val="410818841"/>
                    </a:ext>
                  </a:extLst>
                </a:gridCol>
                <a:gridCol w="1477458">
                  <a:extLst>
                    <a:ext uri="{9D8B030D-6E8A-4147-A177-3AD203B41FA5}">
                      <a16:colId xmlns:a16="http://schemas.microsoft.com/office/drawing/2014/main" val="197672538"/>
                    </a:ext>
                  </a:extLst>
                </a:gridCol>
                <a:gridCol w="1477458">
                  <a:extLst>
                    <a:ext uri="{9D8B030D-6E8A-4147-A177-3AD203B41FA5}">
                      <a16:colId xmlns:a16="http://schemas.microsoft.com/office/drawing/2014/main" val="13953214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Max curr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Noise, typ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err="1">
                          <a:effectLst/>
                        </a:rPr>
                        <a:t>Noise</a:t>
                      </a:r>
                      <a:r>
                        <a:rPr lang="it-IT" sz="1200">
                          <a:effectLst/>
                        </a:rPr>
                        <a:t>, </a:t>
                      </a:r>
                      <a:r>
                        <a:rPr lang="it-IT" sz="1200" err="1">
                          <a:effectLst/>
                        </a:rPr>
                        <a:t>max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51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CD05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0.5 A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&lt; 150  </a:t>
                      </a:r>
                      <a:r>
                        <a:rPr lang="it-IT" sz="1200" err="1">
                          <a:effectLst/>
                        </a:rPr>
                        <a:t>pA</a:t>
                      </a:r>
                      <a:r>
                        <a:rPr lang="it-IT" sz="1200">
                          <a:effectLst/>
                        </a:rPr>
                        <a:t>/Hz</a:t>
                      </a:r>
                      <a:r>
                        <a:rPr lang="it-IT" sz="1200" baseline="30000">
                          <a:effectLst/>
                        </a:rPr>
                        <a:t>1/2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&lt; 400  </a:t>
                      </a:r>
                      <a:r>
                        <a:rPr lang="it-IT" sz="1200" err="1">
                          <a:effectLst/>
                        </a:rPr>
                        <a:t>pA</a:t>
                      </a:r>
                      <a:r>
                        <a:rPr lang="it-IT" sz="1200">
                          <a:effectLst/>
                        </a:rPr>
                        <a:t>/Hz</a:t>
                      </a:r>
                      <a:r>
                        <a:rPr lang="it-IT" sz="1200" baseline="30000">
                          <a:effectLst/>
                        </a:rPr>
                        <a:t>1/2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901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CD10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 A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&lt; 300  </a:t>
                      </a:r>
                      <a:r>
                        <a:rPr lang="it-IT" sz="1200" err="1">
                          <a:effectLst/>
                        </a:rPr>
                        <a:t>pA</a:t>
                      </a:r>
                      <a:r>
                        <a:rPr lang="it-IT" sz="1200">
                          <a:effectLst/>
                        </a:rPr>
                        <a:t>/Hz</a:t>
                      </a:r>
                      <a:r>
                        <a:rPr lang="it-IT" sz="1200" baseline="30000">
                          <a:effectLst/>
                        </a:rPr>
                        <a:t>1/2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&lt; 600  </a:t>
                      </a:r>
                      <a:r>
                        <a:rPr lang="it-IT" sz="1200" err="1">
                          <a:effectLst/>
                        </a:rPr>
                        <a:t>pA</a:t>
                      </a:r>
                      <a:r>
                        <a:rPr lang="it-IT" sz="1200">
                          <a:effectLst/>
                        </a:rPr>
                        <a:t>/Hz</a:t>
                      </a:r>
                      <a:r>
                        <a:rPr lang="it-IT" sz="1200" baseline="30000">
                          <a:effectLst/>
                        </a:rPr>
                        <a:t>1/2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86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CD15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1.5 A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&lt; 350 </a:t>
                      </a:r>
                      <a:r>
                        <a:rPr lang="it-IT" sz="1200" err="1">
                          <a:effectLst/>
                        </a:rPr>
                        <a:t>pA</a:t>
                      </a:r>
                      <a:r>
                        <a:rPr lang="it-IT" sz="1200">
                          <a:effectLst/>
                        </a:rPr>
                        <a:t>/Hz</a:t>
                      </a:r>
                      <a:r>
                        <a:rPr lang="it-IT" sz="1200" baseline="30000">
                          <a:effectLst/>
                        </a:rPr>
                        <a:t>1/2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&lt; 1 </a:t>
                      </a:r>
                      <a:r>
                        <a:rPr lang="it-IT" sz="1200" err="1">
                          <a:effectLst/>
                        </a:rPr>
                        <a:t>nA</a:t>
                      </a:r>
                      <a:r>
                        <a:rPr lang="it-IT" sz="1200">
                          <a:effectLst/>
                        </a:rPr>
                        <a:t>/Hz</a:t>
                      </a:r>
                      <a:r>
                        <a:rPr lang="it-IT" sz="1200" baseline="30000">
                          <a:effectLst/>
                        </a:rPr>
                        <a:t>1/2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938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CD20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 A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&lt; 425  </a:t>
                      </a:r>
                      <a:r>
                        <a:rPr lang="it-IT" sz="1200" err="1">
                          <a:effectLst/>
                        </a:rPr>
                        <a:t>pA</a:t>
                      </a:r>
                      <a:r>
                        <a:rPr lang="it-IT" sz="1200">
                          <a:effectLst/>
                        </a:rPr>
                        <a:t>/Hz</a:t>
                      </a:r>
                      <a:r>
                        <a:rPr lang="it-IT" sz="1200" baseline="30000">
                          <a:effectLst/>
                        </a:rPr>
                        <a:t>1/2</a:t>
                      </a:r>
                      <a:r>
                        <a:rPr lang="it-IT" sz="1200">
                          <a:effectLst/>
                        </a:rPr>
                        <a:t> 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&lt; 1 </a:t>
                      </a:r>
                      <a:r>
                        <a:rPr lang="it-IT" sz="1200" err="1">
                          <a:effectLst/>
                        </a:rPr>
                        <a:t>nA</a:t>
                      </a:r>
                      <a:r>
                        <a:rPr lang="it-IT" sz="1200">
                          <a:effectLst/>
                        </a:rPr>
                        <a:t>/Hz</a:t>
                      </a:r>
                      <a:r>
                        <a:rPr lang="it-IT" sz="1200" baseline="30000">
                          <a:effectLst/>
                        </a:rPr>
                        <a:t>1/2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413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CD25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2.5 A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&lt; 450  </a:t>
                      </a:r>
                      <a:r>
                        <a:rPr lang="it-IT" sz="1200" err="1">
                          <a:effectLst/>
                        </a:rPr>
                        <a:t>pA</a:t>
                      </a:r>
                      <a:r>
                        <a:rPr lang="it-IT" sz="1200">
                          <a:effectLst/>
                        </a:rPr>
                        <a:t>/Hz</a:t>
                      </a:r>
                      <a:r>
                        <a:rPr lang="it-IT" sz="1200" baseline="30000">
                          <a:effectLst/>
                        </a:rPr>
                        <a:t>1/2</a:t>
                      </a:r>
                      <a:r>
                        <a:rPr lang="it-IT" sz="1200">
                          <a:effectLst/>
                        </a:rPr>
                        <a:t> 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&lt; 1 </a:t>
                      </a:r>
                      <a:r>
                        <a:rPr lang="it-IT" sz="1200" err="1">
                          <a:effectLst/>
                        </a:rPr>
                        <a:t>nA</a:t>
                      </a:r>
                      <a:r>
                        <a:rPr lang="it-IT" sz="1200">
                          <a:effectLst/>
                        </a:rPr>
                        <a:t>/Hz</a:t>
                      </a:r>
                      <a:r>
                        <a:rPr lang="it-IT" sz="1200" baseline="30000">
                          <a:effectLst/>
                        </a:rPr>
                        <a:t>1/2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560" marR="35560" marT="35560" marB="355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47971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T4.5: </a:t>
            </a:r>
            <a:r>
              <a:rPr lang="it-IT" sz="2400" b="0" dirty="0" err="1"/>
              <a:t>Ongoing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39</a:t>
            </a:fld>
            <a:endParaRPr/>
          </a:p>
        </p:txBody>
      </p:sp>
      <p:pic>
        <p:nvPicPr>
          <p:cNvPr id="12" name="Picture 2" descr="Picture 2">
            <a:extLst>
              <a:ext uri="{FF2B5EF4-FFF2-40B4-BE49-F238E27FC236}">
                <a16:creationId xmlns:a16="http://schemas.microsoft.com/office/drawing/2014/main" id="{B09E3FED-B8DD-BA4B-806B-C90107A2E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576" y="6081797"/>
            <a:ext cx="1081088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asellaDiTesto 7">
            <a:extLst>
              <a:ext uri="{FF2B5EF4-FFF2-40B4-BE49-F238E27FC236}">
                <a16:creationId xmlns:a16="http://schemas.microsoft.com/office/drawing/2014/main" id="{D07D3C5B-B153-6F40-9947-6CC71599AEE0}"/>
              </a:ext>
            </a:extLst>
          </p:cNvPr>
          <p:cNvSpPr txBox="1"/>
          <p:nvPr/>
        </p:nvSpPr>
        <p:spPr>
          <a:xfrm>
            <a:off x="785785" y="1662006"/>
            <a:ext cx="248032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HHL-packaged QCL</a:t>
            </a:r>
          </a:p>
          <a:p>
            <a:pPr>
              <a:defRPr sz="1600"/>
            </a:pPr>
            <a:r>
              <a:t>housing module</a:t>
            </a:r>
          </a:p>
        </p:txBody>
      </p:sp>
      <p:sp>
        <p:nvSpPr>
          <p:cNvPr id="10" name="CasellaDiTesto 8">
            <a:extLst>
              <a:ext uri="{FF2B5EF4-FFF2-40B4-BE49-F238E27FC236}">
                <a16:creationId xmlns:a16="http://schemas.microsoft.com/office/drawing/2014/main" id="{F3E4C6B0-FF7B-5C47-B993-2F38E83D389C}"/>
              </a:ext>
            </a:extLst>
          </p:cNvPr>
          <p:cNvSpPr txBox="1"/>
          <p:nvPr/>
        </p:nvSpPr>
        <p:spPr>
          <a:xfrm>
            <a:off x="5429254" y="1662006"/>
            <a:ext cx="248032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Butterfly-packaged lasers</a:t>
            </a:r>
          </a:p>
          <a:p>
            <a:pPr>
              <a:defRPr sz="1600"/>
            </a:pPr>
            <a:r>
              <a:t>housing module</a:t>
            </a:r>
          </a:p>
        </p:txBody>
      </p:sp>
      <p:sp>
        <p:nvSpPr>
          <p:cNvPr id="11" name="Rettangolo 9">
            <a:extLst>
              <a:ext uri="{FF2B5EF4-FFF2-40B4-BE49-F238E27FC236}">
                <a16:creationId xmlns:a16="http://schemas.microsoft.com/office/drawing/2014/main" id="{D8A33EDE-5AF1-3C4D-9C54-413B00D6BD5E}"/>
              </a:ext>
            </a:extLst>
          </p:cNvPr>
          <p:cNvSpPr txBox="1"/>
          <p:nvPr/>
        </p:nvSpPr>
        <p:spPr>
          <a:xfrm>
            <a:off x="545753" y="4206526"/>
            <a:ext cx="5552164" cy="1798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t> </a:t>
            </a:r>
            <a:r>
              <a:rPr b="1"/>
              <a:t>Lock-in module </a:t>
            </a:r>
          </a:p>
          <a:p>
            <a:pPr>
              <a:lnSpc>
                <a:spcPct val="150000"/>
              </a:lnSpc>
            </a:pPr>
            <a:r>
              <a:t>for </a:t>
            </a:r>
            <a:r>
              <a:rPr err="1"/>
              <a:t>frequecy</a:t>
            </a:r>
            <a:r>
              <a:t>-modulation spectroscopy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  <a:defRPr b="1"/>
            </a:pPr>
            <a:r>
              <a:t> Pound-</a:t>
            </a:r>
            <a:r>
              <a:rPr err="1"/>
              <a:t>Drever</a:t>
            </a:r>
            <a:r>
              <a:t>-Hall locking module </a:t>
            </a:r>
          </a:p>
          <a:p>
            <a:pPr>
              <a:lnSpc>
                <a:spcPct val="150000"/>
              </a:lnSpc>
            </a:pPr>
            <a:r>
              <a:t>for locking a laser to a cavity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  <a:defRPr b="1"/>
            </a:pPr>
            <a:r>
              <a:t> PID module </a:t>
            </a:r>
          </a:p>
          <a:p>
            <a:pPr>
              <a:lnSpc>
                <a:spcPct val="150000"/>
              </a:lnSpc>
            </a:pPr>
            <a:r>
              <a:t>for first-derivative locking to a cavity or spectroscopic transition</a:t>
            </a:r>
          </a:p>
        </p:txBody>
      </p:sp>
      <p:pic>
        <p:nvPicPr>
          <p:cNvPr id="16" name="Picture 2" descr="Picture 2">
            <a:extLst>
              <a:ext uri="{FF2B5EF4-FFF2-40B4-BE49-F238E27FC236}">
                <a16:creationId xmlns:a16="http://schemas.microsoft.com/office/drawing/2014/main" id="{22362669-1DA7-FC4D-8979-CE2575529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09" y="2538057"/>
            <a:ext cx="2879726" cy="1620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3" descr="Picture 3">
            <a:extLst>
              <a:ext uri="{FF2B5EF4-FFF2-40B4-BE49-F238E27FC236}">
                <a16:creationId xmlns:a16="http://schemas.microsoft.com/office/drawing/2014/main" id="{1262AD7C-F33B-B842-898A-28E882C50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613" y="2534539"/>
            <a:ext cx="2879726" cy="1652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4" descr="Picture 4">
            <a:extLst>
              <a:ext uri="{FF2B5EF4-FFF2-40B4-BE49-F238E27FC236}">
                <a16:creationId xmlns:a16="http://schemas.microsoft.com/office/drawing/2014/main" id="{C7F8BA7F-D539-0B43-95FF-AE636BD72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542" y="4263688"/>
            <a:ext cx="1800226" cy="180022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asellaDiTesto 12">
            <a:extLst>
              <a:ext uri="{FF2B5EF4-FFF2-40B4-BE49-F238E27FC236}">
                <a16:creationId xmlns:a16="http://schemas.microsoft.com/office/drawing/2014/main" id="{F712BEA3-ABB5-764B-863E-D5AB368E30A4}"/>
              </a:ext>
            </a:extLst>
          </p:cNvPr>
          <p:cNvSpPr txBox="1"/>
          <p:nvPr/>
        </p:nvSpPr>
        <p:spPr>
          <a:xfrm>
            <a:off x="642909" y="1292675"/>
            <a:ext cx="533784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800" b="1">
                <a:solidFill>
                  <a:srgbClr val="1F497D"/>
                </a:solidFill>
              </a:defRPr>
            </a:lvl1pPr>
          </a:lstStyle>
          <a:p>
            <a:r>
              <a:rPr lang="it-IT" sz="1400" err="1">
                <a:solidFill>
                  <a:srgbClr val="C00000"/>
                </a:solidFill>
              </a:rPr>
              <a:t>Ongoing</a:t>
            </a:r>
            <a:r>
              <a:rPr lang="it-IT" sz="1400">
                <a:solidFill>
                  <a:srgbClr val="C00000"/>
                </a:solidFill>
              </a:rPr>
              <a:t> </a:t>
            </a:r>
            <a:r>
              <a:rPr lang="it-IT" sz="1400" err="1">
                <a:solidFill>
                  <a:srgbClr val="C00000"/>
                </a:solidFill>
              </a:rPr>
              <a:t>activities</a:t>
            </a:r>
            <a:endParaRPr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953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1389436284"/>
              </p:ext>
            </p:extLst>
          </p:nvPr>
        </p:nvGraphicFramePr>
        <p:xfrm>
          <a:off x="282315" y="1153863"/>
          <a:ext cx="8527605" cy="4956472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M12, 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T4.2: Development and test of a metrological difference-frequency-generated mid-infrared frequency comb (M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ENLO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M1-M24)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D4.2 M8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T4.3: QCDs and QWIPs characterization (CNRS; M12-M36)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D4.5 M30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T4.4: Characterization of QCL-comb sensing systems (IRS; M1-M24)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T4.4.1: Characterization of state-of-the-art QCL-comb sensing systems (M1-06)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T4.4.2: Characterization of quantum-simulation-optimized lasers in spectroscopy system (M7-M24)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T4.4.3: Dual-comb spectroscopy with quantum detectors (M9-M24)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D4.10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D4.11 M24</a:t>
                      </a:r>
                    </a:p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D4.7 M24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T4.5: Development and characterization of ultra-low noise current drivers (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PPQ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S, CNR, ASI, CNRS, A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LPES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TRT and IRS; M1-M30)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T4.5.1: Fabrication of currently-available current drivers for project partners (M1-M6)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T4.5.2: Development and testing of ultra-low noise current drivers (M7-M30)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D4.8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D4.9 M30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923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T4.6: Characterization of (new-generation) QCL-combs using Ultra High-Q Whispering Gallery mode Resonators (ASI, CNR; M4-M30)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D4.12 M27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FE4648-5360-9147-AA27-E05BADDEC05C}"/>
              </a:ext>
            </a:extLst>
          </p:cNvPr>
          <p:cNvSpPr txBox="1"/>
          <p:nvPr/>
        </p:nvSpPr>
        <p:spPr>
          <a:xfrm>
            <a:off x="2735917" y="6214486"/>
            <a:ext cx="348909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it-IT" sz="1400" b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MILESTONES: </a:t>
            </a:r>
            <a:r>
              <a:rPr lang="it-IT" b="1">
                <a:solidFill>
                  <a:srgbClr val="C00000"/>
                </a:solidFill>
              </a:rPr>
              <a:t>MS7-M26, MS8-M30, CNR</a:t>
            </a:r>
            <a:endParaRPr lang="it-IT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92;p5">
            <a:extLst>
              <a:ext uri="{FF2B5EF4-FFF2-40B4-BE49-F238E27FC236}">
                <a16:creationId xmlns:a16="http://schemas.microsoft.com/office/drawing/2014/main" id="{858141AB-EA1B-7547-8C3D-FAF3640DE558}"/>
              </a:ext>
            </a:extLst>
          </p:cNvPr>
          <p:cNvSpPr txBox="1"/>
          <p:nvPr/>
        </p:nvSpPr>
        <p:spPr>
          <a:xfrm>
            <a:off x="1603440" y="481621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/>
              <a:t>T4.1: </a:t>
            </a:r>
            <a:r>
              <a:rPr lang="it-IT" sz="2400" b="0" err="1"/>
              <a:t>Characterization</a:t>
            </a:r>
            <a:r>
              <a:rPr lang="it-IT" sz="2400" b="0"/>
              <a:t> of QCL-</a:t>
            </a:r>
            <a:r>
              <a:rPr lang="it-IT" sz="2400" b="0" err="1"/>
              <a:t>combs</a:t>
            </a:r>
            <a:endParaRPr sz="2400" b="0"/>
          </a:p>
        </p:txBody>
      </p:sp>
    </p:spTree>
    <p:extLst>
      <p:ext uri="{BB962C8B-B14F-4D97-AF65-F5344CB8AC3E}">
        <p14:creationId xmlns:p14="http://schemas.microsoft.com/office/powerpoint/2010/main" val="156537085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sz="2400" b="0" dirty="0"/>
              <a:t>Outline</a:t>
            </a:r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2339690238"/>
              </p:ext>
            </p:extLst>
          </p:nvPr>
        </p:nvGraphicFramePr>
        <p:xfrm>
          <a:off x="282315" y="1153863"/>
          <a:ext cx="8527605" cy="4956472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M12, 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T4.2: Development and test of a metrological difference-frequency-generated mid-infrared frequency comb (M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ENLO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M1-M24)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D4.2 M8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T4.3: QCDs and QWIPs characterization (CNRS; M12-M36)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D4.5 M30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T4.4: Characterization of QCL-comb sensing systems (IRS; M1-M24)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T4.4.1: Characterization of state-of-the-art QCL-comb sensing systems (M1-06)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T4.4.2: Characterization of quantum-simulation-optimized lasers in spectroscopy system (M7-M24)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T4.4.3: Dual-comb spectroscopy with quantum detectors (M9-M24)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D4.10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D4.11 M24</a:t>
                      </a:r>
                    </a:p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D4.7 M24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T4.5: Development and characterization of ultra-low noise current drivers (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PPQ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S, CNR, ASI, CNRS, A</a:t>
                      </a:r>
                      <a:r>
                        <a:rPr lang="it-IT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LPES</a:t>
                      </a:r>
                      <a:r>
                        <a:rPr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TRT and IRS; M1-M30)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T4.5.1: Fabrication of currently-available current drivers for project partners (M1-M6)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T4.5.2: Development and testing of ultra-low noise current drivers (M7-M30)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endParaRPr lang="it-IT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D4.8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D4.9 M30</a:t>
                      </a:r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923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9417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T4.6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(new-generation) QCL-combs using Ultra High-Q Whispering Gallery mode Resonators (ASI, CNR; M4-M30)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D4.12 M27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FE4648-5360-9147-AA27-E05BADDEC05C}"/>
              </a:ext>
            </a:extLst>
          </p:cNvPr>
          <p:cNvSpPr txBox="1"/>
          <p:nvPr/>
        </p:nvSpPr>
        <p:spPr>
          <a:xfrm>
            <a:off x="2735917" y="6214486"/>
            <a:ext cx="348909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it-IT" sz="1400" b="1" u="none" strike="noStrike" cap="none" spc="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MILESTONES: </a:t>
            </a:r>
            <a:r>
              <a:rPr lang="it-IT" b="1">
                <a:solidFill>
                  <a:schemeClr val="bg1">
                    <a:lumMod val="85000"/>
                  </a:schemeClr>
                </a:solidFill>
              </a:rPr>
              <a:t>MS7-M26, MS8-M30, CNR</a:t>
            </a:r>
            <a:endParaRPr lang="it-IT" b="1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42">
            <a:extLst>
              <a:ext uri="{FF2B5EF4-FFF2-40B4-BE49-F238E27FC236}">
                <a16:creationId xmlns:a16="http://schemas.microsoft.com/office/drawing/2014/main" id="{E1E60F66-84B4-8F4B-B4E6-77903B01D70C}"/>
              </a:ext>
            </a:extLst>
          </p:cNvPr>
          <p:cNvSpPr/>
          <p:nvPr/>
        </p:nvSpPr>
        <p:spPr>
          <a:xfrm>
            <a:off x="4838687" y="4987756"/>
            <a:ext cx="1714513" cy="5419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t>Mario </a:t>
            </a:r>
            <a:r>
              <a:rPr err="1"/>
              <a:t>Siciliani</a:t>
            </a:r>
            <a:r>
              <a:t> de </a:t>
            </a:r>
            <a:r>
              <a:rPr err="1"/>
              <a:t>Cumis</a:t>
            </a:r>
            <a:endParaRPr/>
          </a:p>
        </p:txBody>
      </p:sp>
      <p:pic>
        <p:nvPicPr>
          <p:cNvPr id="8" name="Google Shape;624;p26" descr="Google Shape;624;p26">
            <a:extLst>
              <a:ext uri="{FF2B5EF4-FFF2-40B4-BE49-F238E27FC236}">
                <a16:creationId xmlns:a16="http://schemas.microsoft.com/office/drawing/2014/main" id="{37639BF1-5934-5041-8D37-2BD998F2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790108"/>
            <a:ext cx="1284841" cy="83412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</p:pic>
      <p:sp>
        <p:nvSpPr>
          <p:cNvPr id="9" name="Google Shape;193;p5">
            <a:extLst>
              <a:ext uri="{FF2B5EF4-FFF2-40B4-BE49-F238E27FC236}">
                <a16:creationId xmlns:a16="http://schemas.microsoft.com/office/drawing/2014/main" id="{5857585D-78FD-1840-8448-85E12FF6089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71879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T4.6: </a:t>
            </a:r>
            <a:r>
              <a:rPr lang="it-IT" sz="2400" b="0" dirty="0" err="1"/>
              <a:t>Objectives</a:t>
            </a:r>
            <a:r>
              <a:rPr lang="it-IT" sz="2400" b="0" dirty="0"/>
              <a:t> &amp; </a:t>
            </a:r>
            <a:r>
              <a:rPr lang="it-IT" sz="2400" b="0" dirty="0" err="1"/>
              <a:t>Deliverables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2"/>
          </p:nvPr>
        </p:nvSpPr>
        <p:spPr>
          <a:xfrm>
            <a:off x="6676320" y="6351672"/>
            <a:ext cx="2133600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41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760647963"/>
              </p:ext>
            </p:extLst>
          </p:nvPr>
        </p:nvGraphicFramePr>
        <p:xfrm>
          <a:off x="282315" y="1153864"/>
          <a:ext cx="8527605" cy="79517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38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050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9417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T4.6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(new-generation) QCL-combs using Ultra High-Q Whispering Gallery mode Resonators (ASI, CNR; M4-M30)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D4.12 M27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Google Shape;574;p25">
            <a:extLst>
              <a:ext uri="{FF2B5EF4-FFF2-40B4-BE49-F238E27FC236}">
                <a16:creationId xmlns:a16="http://schemas.microsoft.com/office/drawing/2014/main" id="{751A68AE-92E7-9340-BF59-61F638CDA4AD}"/>
              </a:ext>
            </a:extLst>
          </p:cNvPr>
          <p:cNvSpPr txBox="1"/>
          <p:nvPr/>
        </p:nvSpPr>
        <p:spPr>
          <a:xfrm>
            <a:off x="282315" y="2279611"/>
            <a:ext cx="8527605" cy="9790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 numCol="1" anchor="t">
            <a:spAutoFit/>
          </a:bodyPr>
          <a:lstStyle/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>
                <a:solidFill>
                  <a:schemeClr val="tx1"/>
                </a:solidFill>
              </a:rPr>
              <a:t>Design of the setup for QCL-</a:t>
            </a:r>
            <a:r>
              <a:rPr lang="it-IT" i="1" err="1">
                <a:solidFill>
                  <a:schemeClr val="tx1"/>
                </a:solidFill>
              </a:rPr>
              <a:t>comb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coupling</a:t>
            </a:r>
            <a:r>
              <a:rPr lang="it-IT" i="1">
                <a:solidFill>
                  <a:schemeClr val="tx1"/>
                </a:solidFill>
              </a:rPr>
              <a:t> with </a:t>
            </a:r>
            <a:r>
              <a:rPr lang="it-IT" i="1" err="1">
                <a:solidFill>
                  <a:schemeClr val="tx1"/>
                </a:solidFill>
              </a:rPr>
              <a:t>WGMRs</a:t>
            </a:r>
            <a:r>
              <a:rPr lang="it-IT" i="1">
                <a:solidFill>
                  <a:schemeClr val="tx1"/>
                </a:solidFill>
              </a:rPr>
              <a:t> (ASI, CNR)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 err="1">
                <a:solidFill>
                  <a:schemeClr val="tx1"/>
                </a:solidFill>
              </a:rPr>
              <a:t>Noise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characterization</a:t>
            </a:r>
            <a:r>
              <a:rPr lang="it-IT" i="1">
                <a:solidFill>
                  <a:schemeClr val="tx1"/>
                </a:solidFill>
              </a:rPr>
              <a:t> and </a:t>
            </a:r>
            <a:r>
              <a:rPr lang="it-IT" i="1" err="1">
                <a:solidFill>
                  <a:schemeClr val="tx1"/>
                </a:solidFill>
              </a:rPr>
              <a:t>stabilization</a:t>
            </a:r>
            <a:r>
              <a:rPr lang="it-IT" i="1">
                <a:solidFill>
                  <a:schemeClr val="tx1"/>
                </a:solidFill>
              </a:rPr>
              <a:t> of QCL </a:t>
            </a:r>
            <a:r>
              <a:rPr lang="it-IT" i="1" err="1">
                <a:solidFill>
                  <a:schemeClr val="tx1"/>
                </a:solidFill>
              </a:rPr>
              <a:t>combs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using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WGMRs</a:t>
            </a:r>
            <a:r>
              <a:rPr lang="it-IT" i="1">
                <a:solidFill>
                  <a:schemeClr val="tx1"/>
                </a:solidFill>
              </a:rPr>
              <a:t> (ASI, CNR)</a:t>
            </a:r>
          </a:p>
          <a:p>
            <a:pPr marL="170639" indent="-169919">
              <a:lnSpc>
                <a:spcPct val="142928"/>
              </a:lnSpc>
              <a:defRPr>
                <a:solidFill>
                  <a:srgbClr val="0070C0"/>
                </a:solidFill>
              </a:defRPr>
            </a:pPr>
            <a:r>
              <a:rPr lang="it-IT" i="1" err="1">
                <a:solidFill>
                  <a:schemeClr val="tx1"/>
                </a:solidFill>
              </a:rPr>
              <a:t>Study</a:t>
            </a:r>
            <a:r>
              <a:rPr lang="it-IT" i="1">
                <a:solidFill>
                  <a:schemeClr val="tx1"/>
                </a:solidFill>
              </a:rPr>
              <a:t> of short-time </a:t>
            </a:r>
            <a:r>
              <a:rPr lang="it-IT" i="1" err="1">
                <a:solidFill>
                  <a:schemeClr val="tx1"/>
                </a:solidFill>
              </a:rPr>
              <a:t>evolution</a:t>
            </a:r>
            <a:r>
              <a:rPr lang="it-IT" i="1">
                <a:solidFill>
                  <a:schemeClr val="tx1"/>
                </a:solidFill>
              </a:rPr>
              <a:t> of </a:t>
            </a:r>
            <a:r>
              <a:rPr lang="it-IT" i="1" err="1">
                <a:solidFill>
                  <a:schemeClr val="tx1"/>
                </a:solidFill>
              </a:rPr>
              <a:t>teeth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phase</a:t>
            </a:r>
            <a:r>
              <a:rPr lang="it-IT" i="1">
                <a:solidFill>
                  <a:schemeClr val="tx1"/>
                </a:solidFill>
              </a:rPr>
              <a:t> </a:t>
            </a:r>
            <a:r>
              <a:rPr lang="it-IT" i="1" err="1">
                <a:solidFill>
                  <a:schemeClr val="tx1"/>
                </a:solidFill>
              </a:rPr>
              <a:t>fluctuations</a:t>
            </a:r>
            <a:r>
              <a:rPr lang="it-IT" i="1">
                <a:solidFill>
                  <a:schemeClr val="tx1"/>
                </a:solidFill>
              </a:rPr>
              <a:t> of QCL-</a:t>
            </a:r>
            <a:r>
              <a:rPr lang="it-IT" i="1" err="1">
                <a:solidFill>
                  <a:schemeClr val="tx1"/>
                </a:solidFill>
              </a:rPr>
              <a:t>combs</a:t>
            </a:r>
            <a:r>
              <a:rPr lang="it-IT" i="1">
                <a:solidFill>
                  <a:schemeClr val="tx1"/>
                </a:solidFill>
              </a:rPr>
              <a:t> (ASI, CNR)</a:t>
            </a:r>
          </a:p>
        </p:txBody>
      </p:sp>
      <p:sp>
        <p:nvSpPr>
          <p:cNvPr id="10" name="Google Shape;276;g6ed16d4d55_0_61">
            <a:extLst>
              <a:ext uri="{FF2B5EF4-FFF2-40B4-BE49-F238E27FC236}">
                <a16:creationId xmlns:a16="http://schemas.microsoft.com/office/drawing/2014/main" id="{1729127E-0507-FB4C-8427-D2965A68D590}"/>
              </a:ext>
            </a:extLst>
          </p:cNvPr>
          <p:cNvSpPr txBox="1"/>
          <p:nvPr/>
        </p:nvSpPr>
        <p:spPr>
          <a:xfrm>
            <a:off x="492228" y="3634519"/>
            <a:ext cx="6330601" cy="599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>
            <a:lvl1pPr algn="just">
              <a:lnSpc>
                <a:spcPct val="114213"/>
              </a:lnSpc>
              <a:defRPr b="1"/>
            </a:lvl1pPr>
          </a:lstStyle>
          <a:p>
            <a:pPr>
              <a:defRPr>
                <a:solidFill>
                  <a:srgbClr val="663300"/>
                </a:solidFill>
              </a:defRPr>
            </a:pPr>
            <a:r>
              <a:rPr lang="it-IT" b="0">
                <a:solidFill>
                  <a:schemeClr val="tx1"/>
                </a:solidFill>
              </a:rPr>
              <a:t>D4.12: </a:t>
            </a:r>
            <a:r>
              <a:rPr lang="it-IT" b="0" err="1">
                <a:solidFill>
                  <a:schemeClr val="tx1"/>
                </a:solidFill>
              </a:rPr>
              <a:t>Metrological</a:t>
            </a:r>
            <a:r>
              <a:rPr lang="it-IT" b="0">
                <a:solidFill>
                  <a:schemeClr val="tx1"/>
                </a:solidFill>
              </a:rPr>
              <a:t> </a:t>
            </a:r>
            <a:r>
              <a:rPr lang="it-IT" b="0" err="1">
                <a:solidFill>
                  <a:schemeClr val="tx1"/>
                </a:solidFill>
              </a:rPr>
              <a:t>characterization</a:t>
            </a:r>
            <a:r>
              <a:rPr lang="it-IT" b="0">
                <a:solidFill>
                  <a:schemeClr val="tx1"/>
                </a:solidFill>
              </a:rPr>
              <a:t> of QCL-</a:t>
            </a:r>
            <a:r>
              <a:rPr lang="it-IT" b="0" err="1">
                <a:solidFill>
                  <a:schemeClr val="tx1"/>
                </a:solidFill>
              </a:rPr>
              <a:t>comb</a:t>
            </a:r>
            <a:r>
              <a:rPr lang="it-IT" b="0">
                <a:solidFill>
                  <a:schemeClr val="tx1"/>
                </a:solidFill>
              </a:rPr>
              <a:t> </a:t>
            </a:r>
            <a:r>
              <a:rPr lang="it-IT" b="0" err="1">
                <a:solidFill>
                  <a:schemeClr val="tx1"/>
                </a:solidFill>
              </a:rPr>
              <a:t>devices</a:t>
            </a:r>
            <a:r>
              <a:rPr lang="it-IT" b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300"/>
              </a:spcBef>
              <a:defRPr>
                <a:solidFill>
                  <a:srgbClr val="663300"/>
                </a:solidFill>
              </a:defRPr>
            </a:pPr>
            <a:r>
              <a:rPr lang="it-IT" b="0" err="1">
                <a:solidFill>
                  <a:schemeClr val="tx1"/>
                </a:solidFill>
              </a:rPr>
              <a:t>using</a:t>
            </a:r>
            <a:r>
              <a:rPr lang="it-IT" b="0">
                <a:solidFill>
                  <a:schemeClr val="tx1"/>
                </a:solidFill>
              </a:rPr>
              <a:t> WGMR (ASI - M27)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BB81EF-0C5C-0F48-ADD4-A86C4F8D1158}"/>
              </a:ext>
            </a:extLst>
          </p:cNvPr>
          <p:cNvSpPr txBox="1"/>
          <p:nvPr/>
        </p:nvSpPr>
        <p:spPr>
          <a:xfrm>
            <a:off x="7605084" y="3634519"/>
            <a:ext cx="120483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Work in </a:t>
            </a:r>
            <a:r>
              <a:rPr lang="it-IT" sz="1600" b="1">
                <a:solidFill>
                  <a:srgbClr val="C00000"/>
                </a:solidFill>
              </a:rPr>
              <a:t>progress</a:t>
            </a:r>
            <a:endParaRPr kumimoji="0" lang="it-IT" sz="1600" b="1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sym typeface="Arial"/>
            </a:endParaRPr>
          </a:p>
        </p:txBody>
      </p:sp>
      <p:pic>
        <p:nvPicPr>
          <p:cNvPr id="13" name="Google Shape;624;p26" descr="Google Shape;624;p26">
            <a:extLst>
              <a:ext uri="{FF2B5EF4-FFF2-40B4-BE49-F238E27FC236}">
                <a16:creationId xmlns:a16="http://schemas.microsoft.com/office/drawing/2014/main" id="{AEF2C9F9-A491-434B-BEB7-9ED680C10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699" y="6023877"/>
            <a:ext cx="1284841" cy="83412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46354785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629;p27"/>
          <p:cNvSpPr txBox="1"/>
          <p:nvPr/>
        </p:nvSpPr>
        <p:spPr>
          <a:xfrm>
            <a:off x="1603439" y="481620"/>
            <a:ext cx="5685122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sz="2400" b="0" dirty="0"/>
              <a:t>T4.6</a:t>
            </a:r>
            <a:r>
              <a:rPr lang="it-IT" sz="2400" b="0" dirty="0"/>
              <a:t>: </a:t>
            </a:r>
            <a:r>
              <a:rPr lang="it-IT" sz="2400" b="0" dirty="0" err="1"/>
              <a:t>Achievements</a:t>
            </a:r>
            <a:endParaRPr sz="2400" b="0" dirty="0"/>
          </a:p>
        </p:txBody>
      </p:sp>
      <p:sp>
        <p:nvSpPr>
          <p:cNvPr id="1032" name="Google Shape;630;p27"/>
          <p:cNvSpPr txBox="1">
            <a:spLocks noGrp="1"/>
          </p:cNvSpPr>
          <p:nvPr>
            <p:ph type="sldNum" sz="quarter" idx="4294967295"/>
          </p:nvPr>
        </p:nvSpPr>
        <p:spPr>
          <a:xfrm>
            <a:off x="8481199" y="6356520"/>
            <a:ext cx="32872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42</a:t>
            </a:fld>
            <a:endParaRPr/>
          </a:p>
        </p:txBody>
      </p:sp>
      <p:grpSp>
        <p:nvGrpSpPr>
          <p:cNvPr id="1035" name="Gruppo 14"/>
          <p:cNvGrpSpPr/>
          <p:nvPr/>
        </p:nvGrpSpPr>
        <p:grpSpPr>
          <a:xfrm>
            <a:off x="571471" y="4305055"/>
            <a:ext cx="3123601" cy="2099628"/>
            <a:chOff x="0" y="0"/>
            <a:chExt cx="3123599" cy="2099627"/>
          </a:xfrm>
        </p:grpSpPr>
        <p:pic>
          <p:nvPicPr>
            <p:cNvPr id="1033" name="Picture 2" descr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123600" cy="2099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34" name="Connettore 2 16"/>
            <p:cNvSpPr/>
            <p:nvPr/>
          </p:nvSpPr>
          <p:spPr>
            <a:xfrm flipV="1">
              <a:off x="1824499" y="831909"/>
              <a:ext cx="1169190" cy="58798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36" name="Connettore 1 17"/>
          <p:cNvSpPr/>
          <p:nvPr/>
        </p:nvSpPr>
        <p:spPr>
          <a:xfrm>
            <a:off x="1214414" y="3714751"/>
            <a:ext cx="571505" cy="928695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7" name="Connettore 1 18"/>
          <p:cNvSpPr/>
          <p:nvPr/>
        </p:nvSpPr>
        <p:spPr>
          <a:xfrm flipH="1">
            <a:off x="2570989" y="3714752"/>
            <a:ext cx="500813" cy="928695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38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3" y="2071678"/>
            <a:ext cx="1912473" cy="1593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1" name="Google Shape;635;p27" descr="Google Shape;635;p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7" y="5715015"/>
            <a:ext cx="1402921" cy="8917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C039192-564F-A340-8DE7-A5BDD08FA06D}"/>
              </a:ext>
            </a:extLst>
          </p:cNvPr>
          <p:cNvSpPr/>
          <p:nvPr/>
        </p:nvSpPr>
        <p:spPr>
          <a:xfrm>
            <a:off x="247134" y="1077070"/>
            <a:ext cx="85627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300" b="1"/>
            </a:pPr>
            <a:r>
              <a:rPr lang="it-IT" b="1">
                <a:solidFill>
                  <a:srgbClr val="941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T4.6</a:t>
            </a: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b="1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 of (new-generation) QCL-</a:t>
            </a:r>
            <a:r>
              <a:rPr lang="it-IT" b="1" err="1">
                <a:latin typeface="Arial" panose="020B0604020202020204" pitchFamily="34" charset="0"/>
                <a:cs typeface="Arial" panose="020B0604020202020204" pitchFamily="34" charset="0"/>
              </a:rPr>
              <a:t>combs</a:t>
            </a: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 Ultra High-</a:t>
            </a:r>
            <a:r>
              <a:rPr lang="it-IT" b="1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err="1">
                <a:latin typeface="Arial" panose="020B0604020202020204" pitchFamily="34" charset="0"/>
                <a:cs typeface="Arial" panose="020B0604020202020204" pitchFamily="34" charset="0"/>
              </a:rPr>
              <a:t>Whispering</a:t>
            </a: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 Gallery mode </a:t>
            </a:r>
            <a:r>
              <a:rPr lang="it-IT" b="1" err="1">
                <a:latin typeface="Arial" panose="020B0604020202020204" pitchFamily="34" charset="0"/>
                <a:cs typeface="Arial" panose="020B0604020202020204" pitchFamily="34" charset="0"/>
              </a:rPr>
              <a:t>Resonators</a:t>
            </a: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 (ASI, CNR; M4-M30)</a:t>
            </a:r>
          </a:p>
        </p:txBody>
      </p:sp>
      <p:sp>
        <p:nvSpPr>
          <p:cNvPr id="13" name="Google Shape;709;p59">
            <a:extLst>
              <a:ext uri="{FF2B5EF4-FFF2-40B4-BE49-F238E27FC236}">
                <a16:creationId xmlns:a16="http://schemas.microsoft.com/office/drawing/2014/main" id="{02DA9945-2CFD-6E43-BE2B-9B15D2B4332F}"/>
              </a:ext>
            </a:extLst>
          </p:cNvPr>
          <p:cNvSpPr txBox="1"/>
          <p:nvPr/>
        </p:nvSpPr>
        <p:spPr>
          <a:xfrm>
            <a:off x="4403405" y="2285992"/>
            <a:ext cx="3551899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ASI </a:t>
            </a: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it-IT" sz="13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custom CaF</a:t>
            </a:r>
            <a:r>
              <a:rPr lang="it-IT" sz="1300" b="1" i="0" u="none" strike="noStrike" cap="none" baseline="-25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it-IT" sz="13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toroidal</a:t>
            </a:r>
            <a:r>
              <a:rPr lang="it-IT" sz="13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WGMR</a:t>
            </a:r>
            <a:r>
              <a:rPr lang="it-IT" sz="13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been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realized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OEWaves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FSR </a:t>
            </a: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expected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~ 20 GHz @ 4.5 mm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Q-factor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expected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~2 x 107 @ 4.5 mm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Prism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couplig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Actuators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stabilization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Thermal </a:t>
            </a: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actuator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Fast </a:t>
            </a: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piezo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actuator</a:t>
            </a:r>
            <a:endParaRPr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629;p27"/>
          <p:cNvSpPr txBox="1"/>
          <p:nvPr/>
        </p:nvSpPr>
        <p:spPr>
          <a:xfrm>
            <a:off x="1603439" y="481620"/>
            <a:ext cx="5685122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sz="2400" b="0" dirty="0"/>
              <a:t>T4.6</a:t>
            </a:r>
            <a:r>
              <a:rPr lang="it-IT" sz="2400" b="0" dirty="0"/>
              <a:t>: </a:t>
            </a:r>
            <a:r>
              <a:rPr lang="it-IT" sz="2400" b="0" dirty="0" err="1"/>
              <a:t>Achievements</a:t>
            </a:r>
            <a:endParaRPr sz="2400" b="0" dirty="0"/>
          </a:p>
        </p:txBody>
      </p:sp>
      <p:sp>
        <p:nvSpPr>
          <p:cNvPr id="1044" name="Google Shape;630;p27"/>
          <p:cNvSpPr txBox="1">
            <a:spLocks noGrp="1"/>
          </p:cNvSpPr>
          <p:nvPr>
            <p:ph type="sldNum" sz="quarter" idx="4294967295"/>
          </p:nvPr>
        </p:nvSpPr>
        <p:spPr>
          <a:xfrm>
            <a:off x="8481199" y="6356520"/>
            <a:ext cx="32872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43</a:t>
            </a:fld>
            <a:endParaRPr/>
          </a:p>
        </p:txBody>
      </p:sp>
      <p:sp>
        <p:nvSpPr>
          <p:cNvPr id="1045" name="Google Shape;631;p27"/>
          <p:cNvSpPr txBox="1"/>
          <p:nvPr/>
        </p:nvSpPr>
        <p:spPr>
          <a:xfrm>
            <a:off x="330840" y="1227240"/>
            <a:ext cx="8434080" cy="700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normAutofit/>
          </a:bodyPr>
          <a:lstStyle>
            <a:lvl1pPr marL="293040" indent="-194040">
              <a:lnSpc>
                <a:spcPct val="110000"/>
              </a:lnSpc>
              <a:defRPr sz="1800" b="1"/>
            </a:lvl1pPr>
          </a:lstStyle>
          <a:p>
            <a:r>
              <a:rPr sz="1600"/>
              <a:t>WGMR preliminary alignment and mode characterization</a:t>
            </a:r>
          </a:p>
        </p:txBody>
      </p:sp>
      <p:sp>
        <p:nvSpPr>
          <p:cNvPr id="1046" name="CasellaDiTesto 25"/>
          <p:cNvSpPr txBox="1"/>
          <p:nvPr/>
        </p:nvSpPr>
        <p:spPr>
          <a:xfrm>
            <a:off x="617191" y="5214949"/>
            <a:ext cx="7838180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rPr sz="1300"/>
              <a:t>The resonator is currently under alignment and characterization for determining:</a:t>
            </a:r>
          </a:p>
          <a:p>
            <a:pPr>
              <a:defRPr sz="1600"/>
            </a:pPr>
            <a:r>
              <a:rPr sz="1300"/>
              <a:t>- Q-factor at the QCLs working </a:t>
            </a:r>
            <a:r>
              <a:rPr sz="1300" err="1"/>
              <a:t>wavel</a:t>
            </a:r>
            <a:r>
              <a:rPr lang="it-IT" sz="1300" err="1"/>
              <a:t>engths</a:t>
            </a:r>
            <a:endParaRPr sz="1300"/>
          </a:p>
          <a:p>
            <a:pPr>
              <a:defRPr sz="1600"/>
            </a:pPr>
            <a:r>
              <a:rPr sz="1300"/>
              <a:t>- Mode width and stability</a:t>
            </a:r>
          </a:p>
          <a:p>
            <a:pPr>
              <a:defRPr sz="1600"/>
            </a:pPr>
            <a:r>
              <a:rPr sz="1300"/>
              <a:t>- Optimal coupling conditions</a:t>
            </a:r>
          </a:p>
        </p:txBody>
      </p:sp>
      <p:grpSp>
        <p:nvGrpSpPr>
          <p:cNvPr id="1050" name="Gruppo 11"/>
          <p:cNvGrpSpPr/>
          <p:nvPr/>
        </p:nvGrpSpPr>
        <p:grpSpPr>
          <a:xfrm>
            <a:off x="616432" y="2992419"/>
            <a:ext cx="3786215" cy="1521145"/>
            <a:chOff x="0" y="0"/>
            <a:chExt cx="3786213" cy="1521144"/>
          </a:xfrm>
        </p:grpSpPr>
        <p:pic>
          <p:nvPicPr>
            <p:cNvPr id="1047" name="Immagine 12" descr="Immagin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74325" y="0"/>
              <a:ext cx="3111889" cy="152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55" extrusionOk="0">
                  <a:moveTo>
                    <a:pt x="0" y="0"/>
                  </a:moveTo>
                  <a:lnTo>
                    <a:pt x="0" y="18214"/>
                  </a:lnTo>
                  <a:cubicBezTo>
                    <a:pt x="10800" y="21600"/>
                    <a:pt x="10800" y="15637"/>
                    <a:pt x="21600" y="15637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blurRad="101600" dist="114300" dir="2400000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48" name="Rettangolo 14"/>
            <p:cNvSpPr/>
            <p:nvPr/>
          </p:nvSpPr>
          <p:spPr>
            <a:xfrm>
              <a:off x="0" y="651444"/>
              <a:ext cx="674326" cy="463313"/>
            </a:xfrm>
            <a:prstGeom prst="rect">
              <a:avLst/>
            </a:prstGeom>
            <a:noFill/>
            <a:ln w="25400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9" name="CasellaDiTesto 3"/>
            <p:cNvSpPr txBox="1"/>
            <p:nvPr/>
          </p:nvSpPr>
          <p:spPr>
            <a:xfrm>
              <a:off x="187837" y="719323"/>
              <a:ext cx="46972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QCL</a:t>
              </a:r>
            </a:p>
          </p:txBody>
        </p:sp>
      </p:grpSp>
      <p:pic>
        <p:nvPicPr>
          <p:cNvPr id="1051" name="Immagine 20" descr="Immagine 20"/>
          <p:cNvPicPr>
            <a:picLocks noChangeAspect="1"/>
          </p:cNvPicPr>
          <p:nvPr/>
        </p:nvPicPr>
        <p:blipFill>
          <a:blip r:embed="rId3"/>
          <a:srcRect l="1868" t="3362" r="10513"/>
          <a:stretch>
            <a:fillRect/>
          </a:stretch>
        </p:blipFill>
        <p:spPr>
          <a:xfrm>
            <a:off x="4848794" y="1785926"/>
            <a:ext cx="3938048" cy="3073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2" name="Google Shape;635;p27" descr="Google Shape;635;p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7" y="5715015"/>
            <a:ext cx="1402921" cy="89172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BBEF51A-A38B-1740-AA3F-E463D93C0114}"/>
              </a:ext>
            </a:extLst>
          </p:cNvPr>
          <p:cNvSpPr/>
          <p:nvPr/>
        </p:nvSpPr>
        <p:spPr>
          <a:xfrm>
            <a:off x="379080" y="1675439"/>
            <a:ext cx="4809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/>
              <a:t>WGMR </a:t>
            </a:r>
            <a:r>
              <a:rPr lang="it-IT" i="1" err="1"/>
              <a:t>as</a:t>
            </a:r>
            <a:r>
              <a:rPr lang="it-IT" i="1"/>
              <a:t> passive </a:t>
            </a:r>
            <a:r>
              <a:rPr lang="it-IT" i="1" err="1"/>
              <a:t>devices</a:t>
            </a:r>
            <a:r>
              <a:rPr lang="it-IT" i="1"/>
              <a:t> for </a:t>
            </a:r>
            <a:r>
              <a:rPr lang="it-IT" i="1" err="1"/>
              <a:t>filtering</a:t>
            </a:r>
            <a:r>
              <a:rPr lang="it-IT" i="1"/>
              <a:t> or to </a:t>
            </a:r>
            <a:r>
              <a:rPr lang="it-IT" i="1" err="1"/>
              <a:t>characterize</a:t>
            </a:r>
            <a:r>
              <a:rPr lang="it-IT" i="1"/>
              <a:t> the light </a:t>
            </a:r>
            <a:r>
              <a:rPr lang="it-IT" i="1" err="1"/>
              <a:t>coupled</a:t>
            </a:r>
            <a:r>
              <a:rPr lang="it-IT" i="1"/>
              <a:t> in the </a:t>
            </a:r>
            <a:r>
              <a:rPr lang="it-IT" i="1" err="1"/>
              <a:t>cavity</a:t>
            </a:r>
            <a:r>
              <a:rPr lang="it-IT" i="1"/>
              <a:t> </a:t>
            </a:r>
            <a:r>
              <a:rPr lang="it-IT" i="1" err="1"/>
              <a:t>using</a:t>
            </a:r>
            <a:r>
              <a:rPr lang="it-IT" i="1"/>
              <a:t> the </a:t>
            </a:r>
            <a:r>
              <a:rPr lang="it-IT" i="1" err="1"/>
              <a:t>slope</a:t>
            </a:r>
            <a:r>
              <a:rPr lang="it-IT" i="1"/>
              <a:t> of the </a:t>
            </a:r>
            <a:r>
              <a:rPr lang="it-IT" i="1" err="1"/>
              <a:t>transmission</a:t>
            </a:r>
            <a:r>
              <a:rPr lang="it-IT" i="1"/>
              <a:t> </a:t>
            </a:r>
            <a:r>
              <a:rPr lang="it-IT" i="1" err="1"/>
              <a:t>modes</a:t>
            </a:r>
            <a:r>
              <a:rPr lang="it-IT" i="1"/>
              <a:t>.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629;p27"/>
          <p:cNvSpPr txBox="1"/>
          <p:nvPr/>
        </p:nvSpPr>
        <p:spPr>
          <a:xfrm>
            <a:off x="1603439" y="481620"/>
            <a:ext cx="5685122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pPr lvl="0">
              <a:buClr>
                <a:srgbClr val="C00000"/>
              </a:buClr>
              <a:buSzPts val="2900"/>
            </a:pPr>
            <a:r>
              <a:rPr lang="it-IT" sz="2400" b="0"/>
              <a:t>WP4 </a:t>
            </a:r>
            <a:r>
              <a:rPr lang="it-IT" sz="2400" b="0" err="1"/>
              <a:t>Bottlenecks</a:t>
            </a:r>
            <a:r>
              <a:rPr lang="it-IT" sz="2400" b="0"/>
              <a:t> &amp; </a:t>
            </a:r>
            <a:r>
              <a:rPr lang="it-IT" sz="2400" b="0" err="1"/>
              <a:t>lessons</a:t>
            </a:r>
            <a:endParaRPr lang="it-IT" sz="2400" b="0"/>
          </a:p>
        </p:txBody>
      </p:sp>
      <p:sp>
        <p:nvSpPr>
          <p:cNvPr id="1044" name="Google Shape;630;p27"/>
          <p:cNvSpPr txBox="1">
            <a:spLocks noGrp="1"/>
          </p:cNvSpPr>
          <p:nvPr>
            <p:ph type="sldNum" sz="quarter" idx="4294967295"/>
          </p:nvPr>
        </p:nvSpPr>
        <p:spPr>
          <a:xfrm>
            <a:off x="8481199" y="6356520"/>
            <a:ext cx="32872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44</a:t>
            </a:fld>
            <a:endParaRPr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B279444-1CCC-9C46-865E-A58D077EF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90002"/>
              </p:ext>
            </p:extLst>
          </p:nvPr>
        </p:nvGraphicFramePr>
        <p:xfrm>
          <a:off x="436210" y="1559863"/>
          <a:ext cx="8271580" cy="4213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521685485"/>
                    </a:ext>
                  </a:extLst>
                </a:gridCol>
                <a:gridCol w="3944021">
                  <a:extLst>
                    <a:ext uri="{9D8B030D-6E8A-4147-A177-3AD203B41FA5}">
                      <a16:colId xmlns:a16="http://schemas.microsoft.com/office/drawing/2014/main" val="2212112518"/>
                    </a:ext>
                  </a:extLst>
                </a:gridCol>
                <a:gridCol w="3679859">
                  <a:extLst>
                    <a:ext uri="{9D8B030D-6E8A-4147-A177-3AD203B41FA5}">
                      <a16:colId xmlns:a16="http://schemas.microsoft.com/office/drawing/2014/main" val="3196870501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/>
                      <a:r>
                        <a:rPr lang="it-IT" sz="1200" b="1">
                          <a:solidFill>
                            <a:schemeClr val="tx1"/>
                          </a:solidFill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Problem</a:t>
                      </a:r>
                      <a:endParaRPr lang="it-IT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B050"/>
                          </a:solidFill>
                        </a:rPr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49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T4.1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Non-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classicality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of QCL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combs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with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multimode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emission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could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be non-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trivial</a:t>
                      </a:r>
                      <a:r>
                        <a:rPr lang="it-IT" sz="1200" b="1" dirty="0">
                          <a:solidFill>
                            <a:srgbClr val="C00000"/>
                          </a:solidFill>
                        </a:rPr>
                        <a:t> to </a:t>
                      </a:r>
                      <a:r>
                        <a:rPr lang="it-IT" sz="1200" b="1" dirty="0" err="1">
                          <a:solidFill>
                            <a:srgbClr val="C00000"/>
                          </a:solidFill>
                        </a:rPr>
                        <a:t>detect</a:t>
                      </a:r>
                      <a:endParaRPr lang="it-IT" sz="1200" dirty="0"/>
                    </a:p>
                    <a:p>
                      <a:pPr marL="457200" lvl="0" indent="-317500" algn="l">
                        <a:buSzPts val="1400"/>
                        <a:buChar char="-"/>
                      </a:pPr>
                      <a:r>
                        <a:rPr lang="it-IT" sz="1200" dirty="0" err="1"/>
                        <a:t>Correlations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shared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among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many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modes</a:t>
                      </a:r>
                      <a:r>
                        <a:rPr lang="it-IT" sz="1200" dirty="0"/>
                        <a:t> are non-</a:t>
                      </a:r>
                      <a:r>
                        <a:rPr lang="it-IT" sz="1200" dirty="0" err="1"/>
                        <a:t>trivial</a:t>
                      </a:r>
                      <a:r>
                        <a:rPr lang="it-IT" sz="1200" dirty="0"/>
                        <a:t> to </a:t>
                      </a:r>
                      <a:r>
                        <a:rPr lang="it-IT" sz="1200" dirty="0" err="1"/>
                        <a:t>detect</a:t>
                      </a:r>
                      <a:r>
                        <a:rPr lang="it-IT" sz="1200" dirty="0"/>
                        <a:t>;</a:t>
                      </a:r>
                    </a:p>
                    <a:p>
                      <a:pPr marL="457200" lvl="0" indent="-317500" algn="l">
                        <a:buSzPts val="1400"/>
                        <a:buChar char="-"/>
                      </a:pPr>
                      <a:r>
                        <a:rPr lang="it-IT" sz="1200" dirty="0"/>
                        <a:t>Gain and </a:t>
                      </a:r>
                      <a:r>
                        <a:rPr lang="it-IT" sz="1200" dirty="0" err="1"/>
                        <a:t>loss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could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degrade</a:t>
                      </a:r>
                      <a:r>
                        <a:rPr lang="it-IT" sz="1200" dirty="0"/>
                        <a:t> quantum </a:t>
                      </a:r>
                      <a:r>
                        <a:rPr lang="it-IT" sz="1200" dirty="0" err="1"/>
                        <a:t>correlations</a:t>
                      </a:r>
                      <a:r>
                        <a:rPr lang="it-IT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/>
                        <a:t>CNR-INO </a:t>
                      </a:r>
                      <a:r>
                        <a:rPr lang="it-IT" sz="1200" err="1"/>
                        <a:t>asked</a:t>
                      </a:r>
                      <a:r>
                        <a:rPr lang="it-IT" sz="1200"/>
                        <a:t> ETH for new </a:t>
                      </a:r>
                      <a:r>
                        <a:rPr lang="it-IT" sz="1200" err="1"/>
                        <a:t>devices</a:t>
                      </a:r>
                      <a:r>
                        <a:rPr lang="it-IT" sz="1200"/>
                        <a:t>: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it-IT" sz="1200"/>
                        <a:t>Minimum </a:t>
                      </a:r>
                      <a:r>
                        <a:rPr lang="it-IT" sz="1200" err="1"/>
                        <a:t>cavity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losses</a:t>
                      </a:r>
                      <a:r>
                        <a:rPr lang="it-IT" sz="1200"/>
                        <a:t> and </a:t>
                      </a:r>
                      <a:r>
                        <a:rPr lang="it-IT" sz="1200" err="1"/>
                        <a:t>narrowband</a:t>
                      </a:r>
                      <a:r>
                        <a:rPr lang="it-IT" sz="1200"/>
                        <a:t> gain (e.g. with </a:t>
                      </a:r>
                      <a:r>
                        <a:rPr lang="it-IT" sz="1200" err="1"/>
                        <a:t>low</a:t>
                      </a:r>
                      <a:r>
                        <a:rPr lang="it-IT" sz="1200"/>
                        <a:t> doping)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Optimized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χ</a:t>
                      </a:r>
                      <a:r>
                        <a:rPr lang="el-GR" sz="1200" baseline="30000">
                          <a:solidFill>
                            <a:srgbClr val="222222"/>
                          </a:solidFill>
                        </a:rPr>
                        <a:t>(3)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 / χ</a:t>
                      </a:r>
                      <a:r>
                        <a:rPr lang="el-GR" sz="1200" baseline="30000">
                          <a:solidFill>
                            <a:srgbClr val="222222"/>
                          </a:solidFill>
                        </a:rPr>
                        <a:t>(1)</a:t>
                      </a:r>
                      <a:r>
                        <a:rPr lang="el-GR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nonlinearity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Number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of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modes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as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low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as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possible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(3);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larger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mode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spacing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for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simplifying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the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study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 of </a:t>
                      </a:r>
                      <a:r>
                        <a:rPr lang="it-IT" sz="1200" err="1">
                          <a:solidFill>
                            <a:srgbClr val="222222"/>
                          </a:solidFill>
                        </a:rPr>
                        <a:t>correlations</a:t>
                      </a:r>
                      <a:r>
                        <a:rPr lang="it-IT" sz="1200">
                          <a:solidFill>
                            <a:srgbClr val="222222"/>
                          </a:solidFill>
                        </a:rPr>
                        <a:t>. </a:t>
                      </a:r>
                      <a:endParaRPr lang="it-IT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02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currently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used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detectors (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InSb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IR) are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limiting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detection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of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squeezing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for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 err="1"/>
                        <a:t>low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saturation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intensity</a:t>
                      </a:r>
                      <a:r>
                        <a:rPr lang="it-IT" sz="1200"/>
                        <a:t>;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/>
                        <a:t>high background </a:t>
                      </a:r>
                      <a:r>
                        <a:rPr lang="it-IT" sz="1200" err="1"/>
                        <a:t>noise</a:t>
                      </a:r>
                      <a:r>
                        <a:rPr lang="it-IT" sz="1200"/>
                        <a:t>;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-IT" sz="1200" err="1"/>
                        <a:t>low</a:t>
                      </a:r>
                      <a:r>
                        <a:rPr lang="it-IT" sz="1200"/>
                        <a:t> </a:t>
                      </a:r>
                      <a:r>
                        <a:rPr lang="it-IT" sz="1200" err="1"/>
                        <a:t>bandwidth</a:t>
                      </a:r>
                      <a:r>
                        <a:rPr lang="it-IT" sz="12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err="1"/>
                        <a:t>testing</a:t>
                      </a:r>
                      <a:r>
                        <a:rPr lang="it-IT"/>
                        <a:t> new detectors (MCT, </a:t>
                      </a:r>
                      <a:r>
                        <a:rPr lang="it-IT" err="1"/>
                        <a:t>received</a:t>
                      </a:r>
                      <a:r>
                        <a:rPr lang="it-IT"/>
                        <a:t> in March 2020);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err="1"/>
                        <a:t>waiting</a:t>
                      </a:r>
                      <a:r>
                        <a:rPr lang="it-IT"/>
                        <a:t> for QCD </a:t>
                      </a:r>
                      <a:r>
                        <a:rPr lang="it-IT" err="1"/>
                        <a:t>developed</a:t>
                      </a:r>
                      <a:r>
                        <a:rPr lang="it-IT"/>
                        <a:t> by CNRS.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67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DFG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comb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with </a:t>
                      </a:r>
                      <a:r>
                        <a:rPr lang="el-GR" sz="1200" b="1">
                          <a:solidFill>
                            <a:srgbClr val="C00000"/>
                          </a:solidFill>
                        </a:rPr>
                        <a:t>λ &gt; 5 μ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m with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low-power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emission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wavelenght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region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difficult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to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access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with DFG (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lack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of high-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efficiency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nonlinear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crystals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improving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 mode </a:t>
                      </a: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matching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 in the </a:t>
                      </a: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crystals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exploring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 new </a:t>
                      </a: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nonlinear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materials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627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200"/>
                        <a:t>T4.4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Cryogenic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detectors (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current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version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of CNRS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QCDs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cannot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be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integrated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into</a:t>
                      </a:r>
                      <a:r>
                        <a:rPr lang="it-IT" sz="1200" b="1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it-IT" sz="1200" b="1" err="1">
                          <a:solidFill>
                            <a:srgbClr val="C00000"/>
                          </a:solidFill>
                        </a:rPr>
                        <a:t>spectrometer</a:t>
                      </a:r>
                      <a:endParaRPr lang="it-IT" sz="1200" b="1">
                        <a:solidFill>
                          <a:srgbClr val="C00000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cryocooling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systems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are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unsuitable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for on-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field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sz="1200" err="1">
                          <a:solidFill>
                            <a:schemeClr val="dk1"/>
                          </a:solidFill>
                        </a:rPr>
                        <a:t>instrumentation</a:t>
                      </a:r>
                      <a:r>
                        <a:rPr lang="it-IT" sz="1200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improving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operating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temperature of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QCDs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with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better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MBE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growing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conditions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dirty="0" err="1">
                          <a:solidFill>
                            <a:schemeClr val="dk1"/>
                          </a:solidFill>
                        </a:rPr>
                        <a:t>using</a:t>
                      </a:r>
                      <a:r>
                        <a:rPr lang="it-IT" dirty="0">
                          <a:solidFill>
                            <a:schemeClr val="dk1"/>
                          </a:solidFill>
                        </a:rPr>
                        <a:t> MCT detectors.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96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27778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 err="1"/>
              <a:t>Risk</a:t>
            </a:r>
            <a:r>
              <a:rPr lang="it-IT" sz="2400" b="0" dirty="0"/>
              <a:t> </a:t>
            </a:r>
            <a:r>
              <a:rPr lang="it-IT" sz="2400" b="0" dirty="0" err="1"/>
              <a:t>analysis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45</a:t>
            </a:fld>
            <a:endParaRPr/>
          </a:p>
        </p:txBody>
      </p:sp>
      <p:graphicFrame>
        <p:nvGraphicFramePr>
          <p:cNvPr id="4" name="Google Shape;754;g778f8949ed_1_67">
            <a:extLst>
              <a:ext uri="{FF2B5EF4-FFF2-40B4-BE49-F238E27FC236}">
                <a16:creationId xmlns:a16="http://schemas.microsoft.com/office/drawing/2014/main" id="{E4EA82FD-1051-EA44-A9AD-5E282F5DA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610551"/>
              </p:ext>
            </p:extLst>
          </p:nvPr>
        </p:nvGraphicFramePr>
        <p:xfrm>
          <a:off x="971059" y="1422952"/>
          <a:ext cx="7239000" cy="23926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9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Risk number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Description of risk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Likelihood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Proposed risk-mitigation measures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Homodyne detection scheme cannot reveal squeezing in QCL-combs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Another run of simulation-fabrication is required in order to produce lower-noise devices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err="1"/>
                        <a:t>QCDs</a:t>
                      </a:r>
                      <a:r>
                        <a:rPr lang="it-IT"/>
                        <a:t> and </a:t>
                      </a:r>
                      <a:r>
                        <a:rPr lang="it-IT" err="1"/>
                        <a:t>QWIPs</a:t>
                      </a:r>
                      <a:r>
                        <a:rPr lang="it-IT"/>
                        <a:t> do </a:t>
                      </a:r>
                      <a:r>
                        <a:rPr lang="it-IT" err="1"/>
                        <a:t>not</a:t>
                      </a:r>
                      <a:r>
                        <a:rPr lang="it-IT"/>
                        <a:t> </a:t>
                      </a:r>
                      <a:r>
                        <a:rPr lang="it-IT" err="1"/>
                        <a:t>have</a:t>
                      </a:r>
                      <a:r>
                        <a:rPr lang="it-IT"/>
                        <a:t> the </a:t>
                      </a:r>
                      <a:r>
                        <a:rPr lang="it-IT" err="1"/>
                        <a:t>required</a:t>
                      </a:r>
                      <a:r>
                        <a:rPr lang="it-IT"/>
                        <a:t> </a:t>
                      </a:r>
                      <a:r>
                        <a:rPr lang="it-IT" err="1"/>
                        <a:t>sensitivity</a:t>
                      </a:r>
                      <a:r>
                        <a:rPr lang="it-IT"/>
                        <a:t> for </a:t>
                      </a:r>
                      <a:r>
                        <a:rPr lang="it-IT" err="1"/>
                        <a:t>noise</a:t>
                      </a:r>
                      <a:r>
                        <a:rPr lang="it-IT"/>
                        <a:t> </a:t>
                      </a:r>
                      <a:r>
                        <a:rPr lang="it-IT" err="1"/>
                        <a:t>characterization</a:t>
                      </a:r>
                      <a:r>
                        <a:rPr lang="it-IT"/>
                        <a:t> of QCL-</a:t>
                      </a:r>
                      <a:r>
                        <a:rPr lang="it-IT" err="1"/>
                        <a:t>combs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err="1"/>
                        <a:t>Another</a:t>
                      </a:r>
                      <a:r>
                        <a:rPr lang="it-IT"/>
                        <a:t> </a:t>
                      </a:r>
                      <a:r>
                        <a:rPr lang="it-IT" err="1"/>
                        <a:t>run</a:t>
                      </a:r>
                      <a:r>
                        <a:rPr lang="it-IT"/>
                        <a:t> of </a:t>
                      </a:r>
                      <a:r>
                        <a:rPr lang="it-IT" err="1"/>
                        <a:t>simulation</a:t>
                      </a:r>
                      <a:r>
                        <a:rPr lang="it-IT"/>
                        <a:t>-design-</a:t>
                      </a:r>
                      <a:r>
                        <a:rPr lang="it-IT" err="1"/>
                        <a:t>fabrication</a:t>
                      </a:r>
                      <a:r>
                        <a:rPr lang="it-IT"/>
                        <a:t> of </a:t>
                      </a:r>
                      <a:r>
                        <a:rPr lang="it-IT" err="1"/>
                        <a:t>this</a:t>
                      </a:r>
                      <a:r>
                        <a:rPr lang="it-IT"/>
                        <a:t> </a:t>
                      </a:r>
                      <a:r>
                        <a:rPr lang="it-IT" err="1"/>
                        <a:t>structures</a:t>
                      </a:r>
                      <a:r>
                        <a:rPr lang="it-IT"/>
                        <a:t> </a:t>
                      </a:r>
                      <a:r>
                        <a:rPr lang="it-IT" err="1"/>
                        <a:t>will</a:t>
                      </a:r>
                      <a:r>
                        <a:rPr lang="it-IT"/>
                        <a:t> be </a:t>
                      </a:r>
                      <a:r>
                        <a:rPr lang="it-IT" err="1"/>
                        <a:t>carried</a:t>
                      </a:r>
                      <a:r>
                        <a:rPr lang="it-IT"/>
                        <a:t> out. </a:t>
                      </a:r>
                      <a:r>
                        <a:rPr lang="it-IT" err="1"/>
                        <a:t>Meanwhile</a:t>
                      </a:r>
                      <a:r>
                        <a:rPr lang="it-IT"/>
                        <a:t> </a:t>
                      </a:r>
                      <a:r>
                        <a:rPr lang="it-IT" err="1"/>
                        <a:t>QCDs</a:t>
                      </a:r>
                      <a:r>
                        <a:rPr lang="it-IT"/>
                        <a:t> and </a:t>
                      </a:r>
                      <a:r>
                        <a:rPr lang="it-IT" err="1"/>
                        <a:t>QWIPs</a:t>
                      </a:r>
                      <a:r>
                        <a:rPr lang="it-IT"/>
                        <a:t> </a:t>
                      </a:r>
                      <a:r>
                        <a:rPr lang="it-IT" err="1"/>
                        <a:t>will</a:t>
                      </a:r>
                      <a:r>
                        <a:rPr lang="it-IT"/>
                        <a:t> be </a:t>
                      </a:r>
                      <a:r>
                        <a:rPr lang="it-IT" err="1"/>
                        <a:t>replaced</a:t>
                      </a:r>
                      <a:r>
                        <a:rPr lang="it-IT"/>
                        <a:t> by standard </a:t>
                      </a:r>
                      <a:r>
                        <a:rPr lang="it-IT" err="1"/>
                        <a:t>infrared</a:t>
                      </a:r>
                      <a:r>
                        <a:rPr lang="it-IT"/>
                        <a:t> detectors for QCL-</a:t>
                      </a:r>
                      <a:r>
                        <a:rPr lang="it-IT" err="1"/>
                        <a:t>combs</a:t>
                      </a:r>
                      <a:r>
                        <a:rPr lang="it-IT"/>
                        <a:t> </a:t>
                      </a:r>
                      <a:r>
                        <a:rPr lang="it-IT" err="1"/>
                        <a:t>characterization</a:t>
                      </a:r>
                      <a:r>
                        <a:rPr lang="it-IT"/>
                        <a:t>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Google Shape;755;g778f8949ed_1_67">
            <a:extLst>
              <a:ext uri="{FF2B5EF4-FFF2-40B4-BE49-F238E27FC236}">
                <a16:creationId xmlns:a16="http://schemas.microsoft.com/office/drawing/2014/main" id="{AE7E7003-FBCA-B848-9E7C-6C70A1D61EC2}"/>
              </a:ext>
            </a:extLst>
          </p:cNvPr>
          <p:cNvSpPr txBox="1"/>
          <p:nvPr/>
        </p:nvSpPr>
        <p:spPr>
          <a:xfrm>
            <a:off x="586909" y="4546127"/>
            <a:ext cx="8007300" cy="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err="1"/>
              <a:t>These</a:t>
            </a:r>
            <a:r>
              <a:rPr lang="it-IT" i="1"/>
              <a:t> </a:t>
            </a:r>
            <a:r>
              <a:rPr lang="it-IT" i="1" err="1"/>
              <a:t>risks</a:t>
            </a:r>
            <a:r>
              <a:rPr lang="it-IT" i="1"/>
              <a:t> </a:t>
            </a:r>
            <a:r>
              <a:rPr lang="it-IT" i="1" err="1"/>
              <a:t>have</a:t>
            </a:r>
            <a:r>
              <a:rPr lang="it-IT" i="1"/>
              <a:t> </a:t>
            </a:r>
            <a:r>
              <a:rPr lang="it-IT" i="1" err="1"/>
              <a:t>not</a:t>
            </a:r>
            <a:r>
              <a:rPr lang="it-IT" i="1"/>
              <a:t> </a:t>
            </a:r>
            <a:r>
              <a:rPr lang="it-IT" i="1" err="1"/>
              <a:t>materialized</a:t>
            </a:r>
            <a:r>
              <a:rPr lang="it-IT" i="1"/>
              <a:t> up to </a:t>
            </a:r>
            <a:r>
              <a:rPr lang="it-IT" i="1" err="1"/>
              <a:t>now</a:t>
            </a:r>
            <a:r>
              <a:rPr lang="it-IT" i="1"/>
              <a:t>. First </a:t>
            </a:r>
            <a:r>
              <a:rPr lang="it-IT" i="1" err="1"/>
              <a:t>check</a:t>
            </a:r>
            <a:r>
              <a:rPr lang="it-IT" i="1"/>
              <a:t> </a:t>
            </a:r>
            <a:r>
              <a:rPr lang="it-IT" i="1" err="1"/>
              <a:t>planned</a:t>
            </a:r>
            <a:r>
              <a:rPr lang="it-IT" i="1"/>
              <a:t> for </a:t>
            </a:r>
            <a:r>
              <a:rPr lang="it-IT" i="1" err="1"/>
              <a:t>September</a:t>
            </a:r>
            <a:r>
              <a:rPr lang="it-IT" i="1"/>
              <a:t> 2020 (M24).</a:t>
            </a: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1">
                <a:solidFill>
                  <a:srgbClr val="00B050"/>
                </a:solidFill>
              </a:rPr>
              <a:t>No </a:t>
            </a:r>
            <a:r>
              <a:rPr lang="it-IT" b="1" i="1" err="1">
                <a:solidFill>
                  <a:srgbClr val="00B050"/>
                </a:solidFill>
              </a:rPr>
              <a:t>unforeseen</a:t>
            </a:r>
            <a:r>
              <a:rPr lang="it-IT" b="1" i="1">
                <a:solidFill>
                  <a:srgbClr val="00B050"/>
                </a:solidFill>
              </a:rPr>
              <a:t> </a:t>
            </a:r>
            <a:r>
              <a:rPr lang="it-IT" b="1" i="1" err="1">
                <a:solidFill>
                  <a:srgbClr val="00B050"/>
                </a:solidFill>
              </a:rPr>
              <a:t>risk</a:t>
            </a:r>
            <a:r>
              <a:rPr lang="it-IT" b="1" i="1">
                <a:solidFill>
                  <a:srgbClr val="00B050"/>
                </a:solidFill>
              </a:rPr>
              <a:t> for the moment. </a:t>
            </a:r>
            <a:endParaRPr b="1" i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9698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 err="1"/>
              <a:t>Summary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46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70839569"/>
              </p:ext>
            </p:extLst>
          </p:nvPr>
        </p:nvGraphicFramePr>
        <p:xfrm>
          <a:off x="282315" y="1153863"/>
          <a:ext cx="8527605" cy="4956472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M12, </a:t>
                      </a:r>
                      <a:r>
                        <a:rPr lang="it-IT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0090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T4.2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Development and test of a metrological difference-frequency-generated mid-infrared frequency comb (M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ENLO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M1-M24)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D4.2 M8</a:t>
                      </a:r>
                      <a:endParaRPr b="1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929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T4.3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QCDs and QWIPs characterization (CNRS; M12-M36)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D4.5 M30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>
                        <a:defRPr sz="1300" b="1"/>
                      </a:pPr>
                      <a:r>
                        <a:rPr b="1">
                          <a:solidFill>
                            <a:srgbClr val="FF9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 sensing systems (IRS; M1-M24)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T4.4.1: Characterization of state-of-the-art QCL-comb sensing systems (M1-06)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T4.4.2: Characterization of quantum-simulation-optimized lasers in spectroscopy system (M7-M24)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T4.4.3: Dual-comb spectroscopy with quantum detectors (M9-M24)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D4.10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D4.11 M24</a:t>
                      </a:r>
                    </a:p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D4.7 M24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FF2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Development and characterization of ultra-low noise current drivers (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PPQ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S, CNR, ASI, CNRS, A</a:t>
                      </a:r>
                      <a:r>
                        <a:rPr lang="it-IT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LPES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TRT and IRS; M1-M30)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T4.5.1: Fabrication of currently-available current drivers for project partners (M1-M6)</a:t>
                      </a:r>
                    </a:p>
                    <a:p>
                      <a:pPr algn="l">
                        <a:lnSpc>
                          <a:spcPct val="114213"/>
                        </a:lnSpc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T4.5.2: Development and testing of ultra-low noise current drivers (M7-M30)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D4.8 M6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D4.9 M30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923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94175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T4.6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(new-generation) QCL-combs using Ultra High-Q Whispering Gallery mode Resonators (ASI, CNR; M4-M30)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D4.12 M27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FE4648-5360-9147-AA27-E05BADDEC05C}"/>
              </a:ext>
            </a:extLst>
          </p:cNvPr>
          <p:cNvSpPr txBox="1"/>
          <p:nvPr/>
        </p:nvSpPr>
        <p:spPr>
          <a:xfrm>
            <a:off x="2735917" y="6214486"/>
            <a:ext cx="348909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it-IT" sz="1400" b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MILESTONES: </a:t>
            </a:r>
            <a:r>
              <a:rPr lang="it-IT" b="1">
                <a:solidFill>
                  <a:srgbClr val="C00000"/>
                </a:solidFill>
              </a:rPr>
              <a:t>MS7-M26, MS8-M30, CNR</a:t>
            </a:r>
            <a:endParaRPr lang="it-IT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8993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 err="1"/>
              <a:t>Thank</a:t>
            </a:r>
            <a:r>
              <a:rPr lang="it-IT" sz="2400" b="0" dirty="0"/>
              <a:t> </a:t>
            </a:r>
            <a:r>
              <a:rPr lang="it-IT" sz="2400" b="0" dirty="0" err="1"/>
              <a:t>you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47</a:t>
            </a:fld>
            <a:endParaRPr/>
          </a:p>
        </p:txBody>
      </p:sp>
      <p:grpSp>
        <p:nvGrpSpPr>
          <p:cNvPr id="6" name="Google Shape;152;p4">
            <a:extLst>
              <a:ext uri="{FF2B5EF4-FFF2-40B4-BE49-F238E27FC236}">
                <a16:creationId xmlns:a16="http://schemas.microsoft.com/office/drawing/2014/main" id="{E3D0B065-EF55-F24B-A144-68AEB93C9ED4}"/>
              </a:ext>
            </a:extLst>
          </p:cNvPr>
          <p:cNvGrpSpPr>
            <a:grpSpLocks noChangeAspect="1"/>
          </p:cNvGrpSpPr>
          <p:nvPr/>
        </p:nvGrpSpPr>
        <p:grpSpPr>
          <a:xfrm>
            <a:off x="5745912" y="1990558"/>
            <a:ext cx="2362610" cy="586048"/>
            <a:chOff x="6460200" y="2166480"/>
            <a:chExt cx="2031840" cy="504000"/>
          </a:xfrm>
        </p:grpSpPr>
        <p:pic>
          <p:nvPicPr>
            <p:cNvPr id="7" name="Google Shape;153;p4">
              <a:extLst>
                <a:ext uri="{FF2B5EF4-FFF2-40B4-BE49-F238E27FC236}">
                  <a16:creationId xmlns:a16="http://schemas.microsoft.com/office/drawing/2014/main" id="{A7322DA3-8E66-894E-BEC1-4F8D9377492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-14285"/>
            <a:stretch/>
          </p:blipFill>
          <p:spPr>
            <a:xfrm>
              <a:off x="6460200" y="2469960"/>
              <a:ext cx="904680" cy="20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54;p4">
              <a:extLst>
                <a:ext uri="{FF2B5EF4-FFF2-40B4-BE49-F238E27FC236}">
                  <a16:creationId xmlns:a16="http://schemas.microsoft.com/office/drawing/2014/main" id="{FBDCA35C-57B6-E348-A324-10243948153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0200" y="2166480"/>
              <a:ext cx="2031840" cy="3045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Google Shape;158;p4">
            <a:extLst>
              <a:ext uri="{FF2B5EF4-FFF2-40B4-BE49-F238E27FC236}">
                <a16:creationId xmlns:a16="http://schemas.microsoft.com/office/drawing/2014/main" id="{1949E8C0-2A9B-8A46-885D-8FA2D2750E2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 cstate="screen">
            <a:alphaModFix/>
          </a:blip>
          <a:srcRect/>
          <a:stretch/>
        </p:blipFill>
        <p:spPr>
          <a:xfrm>
            <a:off x="3824998" y="5023548"/>
            <a:ext cx="1494004" cy="96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65;p4">
            <a:extLst>
              <a:ext uri="{FF2B5EF4-FFF2-40B4-BE49-F238E27FC236}">
                <a16:creationId xmlns:a16="http://schemas.microsoft.com/office/drawing/2014/main" id="{41C2E140-35B2-F54F-93D9-49049A68621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3867" y="3782958"/>
            <a:ext cx="1446701" cy="98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9;p4">
            <a:extLst>
              <a:ext uri="{FF2B5EF4-FFF2-40B4-BE49-F238E27FC236}">
                <a16:creationId xmlns:a16="http://schemas.microsoft.com/office/drawing/2014/main" id="{84AD3C0D-C93F-8443-BCB1-24BB7F05F25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06161" y="3100769"/>
            <a:ext cx="1531678" cy="5077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74;p4">
            <a:extLst>
              <a:ext uri="{FF2B5EF4-FFF2-40B4-BE49-F238E27FC236}">
                <a16:creationId xmlns:a16="http://schemas.microsoft.com/office/drawing/2014/main" id="{B483E649-3AF5-084D-98B6-76C53420B6B7}"/>
              </a:ext>
            </a:extLst>
          </p:cNvPr>
          <p:cNvGrpSpPr>
            <a:grpSpLocks noChangeAspect="1"/>
          </p:cNvGrpSpPr>
          <p:nvPr/>
        </p:nvGrpSpPr>
        <p:grpSpPr>
          <a:xfrm>
            <a:off x="962587" y="1876907"/>
            <a:ext cx="2462007" cy="813351"/>
            <a:chOff x="2363959" y="2034720"/>
            <a:chExt cx="2117321" cy="699480"/>
          </a:xfrm>
        </p:grpSpPr>
        <p:pic>
          <p:nvPicPr>
            <p:cNvPr id="13" name="Google Shape;175;p4">
              <a:extLst>
                <a:ext uri="{FF2B5EF4-FFF2-40B4-BE49-F238E27FC236}">
                  <a16:creationId xmlns:a16="http://schemas.microsoft.com/office/drawing/2014/main" id="{E1CF8858-4E87-E74B-849B-DCBAED71B3C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29884"/>
            <a:stretch/>
          </p:blipFill>
          <p:spPr>
            <a:xfrm>
              <a:off x="2363959" y="2034720"/>
              <a:ext cx="1030121" cy="575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76;p4">
              <a:extLst>
                <a:ext uri="{FF2B5EF4-FFF2-40B4-BE49-F238E27FC236}">
                  <a16:creationId xmlns:a16="http://schemas.microsoft.com/office/drawing/2014/main" id="{ED075E8C-8E13-784C-AF3E-0679DF42B97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922480" y="2243880"/>
              <a:ext cx="1558800" cy="4903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85BB3BBB-9A38-0C4E-865B-1E728D33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31227" y="3711574"/>
            <a:ext cx="1124727" cy="113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95107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1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T4.1: </a:t>
            </a:r>
            <a:r>
              <a:rPr lang="it-IT" sz="2400" b="0" dirty="0" err="1"/>
              <a:t>Characterization</a:t>
            </a:r>
            <a:r>
              <a:rPr lang="it-IT" sz="2400" b="0" dirty="0"/>
              <a:t> of QCL-</a:t>
            </a:r>
            <a:r>
              <a:rPr lang="it-IT" sz="2400" b="0" dirty="0" err="1"/>
              <a:t>combs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5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2814534965"/>
              </p:ext>
            </p:extLst>
          </p:nvPr>
        </p:nvGraphicFramePr>
        <p:xfrm>
          <a:off x="282315" y="1153863"/>
          <a:ext cx="8527605" cy="1314858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M12, 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uppo">
            <a:extLst>
              <a:ext uri="{FF2B5EF4-FFF2-40B4-BE49-F238E27FC236}">
                <a16:creationId xmlns:a16="http://schemas.microsoft.com/office/drawing/2014/main" id="{4B8D80EF-CA56-F342-B3B7-653AF04CBE84}"/>
              </a:ext>
            </a:extLst>
          </p:cNvPr>
          <p:cNvGrpSpPr/>
          <p:nvPr/>
        </p:nvGrpSpPr>
        <p:grpSpPr>
          <a:xfrm>
            <a:off x="692499" y="2599119"/>
            <a:ext cx="2556361" cy="699482"/>
            <a:chOff x="0" y="0"/>
            <a:chExt cx="2556360" cy="699480"/>
          </a:xfrm>
        </p:grpSpPr>
        <p:pic>
          <p:nvPicPr>
            <p:cNvPr id="7" name="Google Shape;175;p4" descr="Google Shape;175;p4">
              <a:extLst>
                <a:ext uri="{FF2B5EF4-FFF2-40B4-BE49-F238E27FC236}">
                  <a16:creationId xmlns:a16="http://schemas.microsoft.com/office/drawing/2014/main" id="{7BD4DBC0-274F-9044-AFCB-274950A9D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469161" cy="5752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Google Shape;176;p4" descr="Google Shape;176;p4">
              <a:extLst>
                <a:ext uri="{FF2B5EF4-FFF2-40B4-BE49-F238E27FC236}">
                  <a16:creationId xmlns:a16="http://schemas.microsoft.com/office/drawing/2014/main" id="{088E6ADE-9919-3A45-960B-C79E5F08B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7560" y="209160"/>
              <a:ext cx="1558801" cy="490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" name="Gruppo 42">
            <a:extLst>
              <a:ext uri="{FF2B5EF4-FFF2-40B4-BE49-F238E27FC236}">
                <a16:creationId xmlns:a16="http://schemas.microsoft.com/office/drawing/2014/main" id="{95CCBF67-4945-EA4E-A146-A73D02AB688B}"/>
              </a:ext>
            </a:extLst>
          </p:cNvPr>
          <p:cNvGrpSpPr/>
          <p:nvPr/>
        </p:nvGrpSpPr>
        <p:grpSpPr>
          <a:xfrm>
            <a:off x="4886130" y="3174402"/>
            <a:ext cx="3089945" cy="2619048"/>
            <a:chOff x="0" y="0"/>
            <a:chExt cx="4371068" cy="3704932"/>
          </a:xfrm>
        </p:grpSpPr>
        <p:pic>
          <p:nvPicPr>
            <p:cNvPr id="10" name="Google Shape;49;p2" descr="Google Shape;49;p2">
              <a:extLst>
                <a:ext uri="{FF2B5EF4-FFF2-40B4-BE49-F238E27FC236}">
                  <a16:creationId xmlns:a16="http://schemas.microsoft.com/office/drawing/2014/main" id="{FE5629FC-9FE1-1847-A6D9-22005BD83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4611" y="1429"/>
              <a:ext cx="1143001" cy="1143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51;p2" descr="Google Shape;51;p2">
              <a:extLst>
                <a:ext uri="{FF2B5EF4-FFF2-40B4-BE49-F238E27FC236}">
                  <a16:creationId xmlns:a16="http://schemas.microsoft.com/office/drawing/2014/main" id="{4A5F3930-5138-2C44-ADD6-0363D9E61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7610" y="-1"/>
              <a:ext cx="1143001" cy="1143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52;p2" descr="Google Shape;52;p2">
              <a:extLst>
                <a:ext uri="{FF2B5EF4-FFF2-40B4-BE49-F238E27FC236}">
                  <a16:creationId xmlns:a16="http://schemas.microsoft.com/office/drawing/2014/main" id="{D18A6CFE-5C42-2F49-ABDB-670A5ACF8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8388"/>
              <a:ext cx="1143001" cy="1143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54;p2" descr="Google Shape;54;p2">
              <a:extLst>
                <a:ext uri="{FF2B5EF4-FFF2-40B4-BE49-F238E27FC236}">
                  <a16:creationId xmlns:a16="http://schemas.microsoft.com/office/drawing/2014/main" id="{8CA94242-A500-0A4C-BBCA-519196048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751" y="1145859"/>
              <a:ext cx="3838611" cy="25590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Picture 2" descr="Picture 2">
              <a:extLst>
                <a:ext uri="{FF2B5EF4-FFF2-40B4-BE49-F238E27FC236}">
                  <a16:creationId xmlns:a16="http://schemas.microsoft.com/office/drawing/2014/main" id="{26301773-3344-9043-927B-0B529A8FB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70936" y="70456"/>
              <a:ext cx="1000133" cy="1071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" name="Rettangolo 49">
            <a:extLst>
              <a:ext uri="{FF2B5EF4-FFF2-40B4-BE49-F238E27FC236}">
                <a16:creationId xmlns:a16="http://schemas.microsoft.com/office/drawing/2014/main" id="{F9CC379F-9ACA-8A4E-BA9F-5502592FBC96}"/>
              </a:ext>
            </a:extLst>
          </p:cNvPr>
          <p:cNvSpPr txBox="1"/>
          <p:nvPr/>
        </p:nvSpPr>
        <p:spPr>
          <a:xfrm>
            <a:off x="4332610" y="2626278"/>
            <a:ext cx="125635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rPr b="0" i="1">
                <a:solidFill>
                  <a:schemeClr val="tx1"/>
                </a:solidFill>
              </a:rPr>
              <a:t>Simone </a:t>
            </a:r>
            <a:endParaRPr lang="it-IT" b="0" i="1">
              <a:solidFill>
                <a:schemeClr val="tx1"/>
              </a:solidFill>
            </a:endParaRPr>
          </a:p>
          <a:p>
            <a:r>
              <a:rPr b="0" i="1" err="1">
                <a:solidFill>
                  <a:schemeClr val="tx1"/>
                </a:solidFill>
              </a:rPr>
              <a:t>Borri</a:t>
            </a:r>
            <a:endParaRPr b="0" i="1">
              <a:solidFill>
                <a:schemeClr val="tx1"/>
              </a:solidFill>
            </a:endParaRPr>
          </a:p>
        </p:txBody>
      </p:sp>
      <p:sp>
        <p:nvSpPr>
          <p:cNvPr id="16" name="Rettangolo 50">
            <a:extLst>
              <a:ext uri="{FF2B5EF4-FFF2-40B4-BE49-F238E27FC236}">
                <a16:creationId xmlns:a16="http://schemas.microsoft.com/office/drawing/2014/main" id="{395EA1C2-FE2B-0240-8CD1-9A77A8110F05}"/>
              </a:ext>
            </a:extLst>
          </p:cNvPr>
          <p:cNvSpPr txBox="1"/>
          <p:nvPr/>
        </p:nvSpPr>
        <p:spPr>
          <a:xfrm>
            <a:off x="5277758" y="2626278"/>
            <a:ext cx="125636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r>
              <a:rPr b="0" i="1">
                <a:solidFill>
                  <a:schemeClr val="tx1"/>
                </a:solidFill>
              </a:rPr>
              <a:t>Paolo De Natale</a:t>
            </a:r>
          </a:p>
        </p:txBody>
      </p:sp>
      <p:sp>
        <p:nvSpPr>
          <p:cNvPr id="17" name="Rettangolo 51">
            <a:extLst>
              <a:ext uri="{FF2B5EF4-FFF2-40B4-BE49-F238E27FC236}">
                <a16:creationId xmlns:a16="http://schemas.microsoft.com/office/drawing/2014/main" id="{7F09EC10-DDE7-454F-929E-0D9DD91E7D0C}"/>
              </a:ext>
            </a:extLst>
          </p:cNvPr>
          <p:cNvSpPr txBox="1"/>
          <p:nvPr/>
        </p:nvSpPr>
        <p:spPr>
          <a:xfrm>
            <a:off x="6222907" y="2626278"/>
            <a:ext cx="125635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r>
              <a:rPr b="0" i="1">
                <a:solidFill>
                  <a:schemeClr val="tx1"/>
                </a:solidFill>
              </a:rPr>
              <a:t>Alessandro </a:t>
            </a:r>
            <a:r>
              <a:rPr b="0" i="1" err="1">
                <a:solidFill>
                  <a:schemeClr val="tx1"/>
                </a:solidFill>
              </a:rPr>
              <a:t>Zavatta</a:t>
            </a:r>
            <a:endParaRPr b="0" i="1">
              <a:solidFill>
                <a:schemeClr val="tx1"/>
              </a:solidFill>
            </a:endParaRPr>
          </a:p>
        </p:txBody>
      </p:sp>
      <p:sp>
        <p:nvSpPr>
          <p:cNvPr id="18" name="Rettangolo 52">
            <a:extLst>
              <a:ext uri="{FF2B5EF4-FFF2-40B4-BE49-F238E27FC236}">
                <a16:creationId xmlns:a16="http://schemas.microsoft.com/office/drawing/2014/main" id="{06AFEFB7-74CB-D244-8262-20F984C25791}"/>
              </a:ext>
            </a:extLst>
          </p:cNvPr>
          <p:cNvSpPr txBox="1"/>
          <p:nvPr/>
        </p:nvSpPr>
        <p:spPr>
          <a:xfrm>
            <a:off x="7168054" y="2638730"/>
            <a:ext cx="110395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r>
              <a:rPr b="0" i="1">
                <a:solidFill>
                  <a:schemeClr val="tx1"/>
                </a:solidFill>
              </a:rPr>
              <a:t>Nicola</a:t>
            </a:r>
            <a:endParaRPr lang="it-IT" b="0" i="1">
              <a:solidFill>
                <a:schemeClr val="tx1"/>
              </a:solidFill>
            </a:endParaRPr>
          </a:p>
          <a:p>
            <a:r>
              <a:rPr b="0" i="1" err="1">
                <a:solidFill>
                  <a:schemeClr val="tx1"/>
                </a:solidFill>
              </a:rPr>
              <a:t>Biagi</a:t>
            </a:r>
            <a:endParaRPr b="0" i="1">
              <a:solidFill>
                <a:schemeClr val="tx1"/>
              </a:solidFill>
            </a:endParaRPr>
          </a:p>
        </p:txBody>
      </p:sp>
      <p:sp>
        <p:nvSpPr>
          <p:cNvPr id="19" name="Rettangolo 53">
            <a:extLst>
              <a:ext uri="{FF2B5EF4-FFF2-40B4-BE49-F238E27FC236}">
                <a16:creationId xmlns:a16="http://schemas.microsoft.com/office/drawing/2014/main" id="{9932536E-9901-4043-B177-0868F668016E}"/>
              </a:ext>
            </a:extLst>
          </p:cNvPr>
          <p:cNvSpPr txBox="1"/>
          <p:nvPr/>
        </p:nvSpPr>
        <p:spPr>
          <a:xfrm>
            <a:off x="4332610" y="6000767"/>
            <a:ext cx="125635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r>
              <a:rPr b="0" i="1">
                <a:solidFill>
                  <a:schemeClr val="tx1"/>
                </a:solidFill>
              </a:rPr>
              <a:t>Tecla </a:t>
            </a:r>
            <a:r>
              <a:rPr b="0" i="1" err="1">
                <a:solidFill>
                  <a:schemeClr val="tx1"/>
                </a:solidFill>
              </a:rPr>
              <a:t>Gabbrielli</a:t>
            </a:r>
            <a:endParaRPr b="0" i="1">
              <a:solidFill>
                <a:schemeClr val="tx1"/>
              </a:solidFill>
            </a:endParaRPr>
          </a:p>
        </p:txBody>
      </p:sp>
      <p:sp>
        <p:nvSpPr>
          <p:cNvPr id="20" name="Rettangolo 54">
            <a:extLst>
              <a:ext uri="{FF2B5EF4-FFF2-40B4-BE49-F238E27FC236}">
                <a16:creationId xmlns:a16="http://schemas.microsoft.com/office/drawing/2014/main" id="{5CEA3873-1455-1748-9738-58497A6F551E}"/>
              </a:ext>
            </a:extLst>
          </p:cNvPr>
          <p:cNvSpPr txBox="1"/>
          <p:nvPr/>
        </p:nvSpPr>
        <p:spPr>
          <a:xfrm>
            <a:off x="5260145" y="6000767"/>
            <a:ext cx="125635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r>
              <a:rPr b="0" i="1">
                <a:solidFill>
                  <a:schemeClr val="tx1"/>
                </a:solidFill>
              </a:rPr>
              <a:t>Francesco Cappelli</a:t>
            </a:r>
          </a:p>
        </p:txBody>
      </p:sp>
      <p:sp>
        <p:nvSpPr>
          <p:cNvPr id="21" name="Rettangolo 55">
            <a:extLst>
              <a:ext uri="{FF2B5EF4-FFF2-40B4-BE49-F238E27FC236}">
                <a16:creationId xmlns:a16="http://schemas.microsoft.com/office/drawing/2014/main" id="{2EE26F96-3789-6047-A813-E91529AED763}"/>
              </a:ext>
            </a:extLst>
          </p:cNvPr>
          <p:cNvSpPr txBox="1"/>
          <p:nvPr/>
        </p:nvSpPr>
        <p:spPr>
          <a:xfrm>
            <a:off x="6193859" y="6000767"/>
            <a:ext cx="125636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r>
              <a:rPr b="0" i="1">
                <a:solidFill>
                  <a:schemeClr val="tx1"/>
                </a:solidFill>
              </a:rPr>
              <a:t>Nicola </a:t>
            </a:r>
            <a:endParaRPr lang="it-IT" b="0" i="1">
              <a:solidFill>
                <a:schemeClr val="tx1"/>
              </a:solidFill>
            </a:endParaRPr>
          </a:p>
          <a:p>
            <a:r>
              <a:rPr b="0" i="1" err="1">
                <a:solidFill>
                  <a:schemeClr val="tx1"/>
                </a:solidFill>
              </a:rPr>
              <a:t>Corrias</a:t>
            </a:r>
            <a:endParaRPr b="0" i="1">
              <a:solidFill>
                <a:schemeClr val="tx1"/>
              </a:solidFill>
            </a:endParaRPr>
          </a:p>
        </p:txBody>
      </p:sp>
      <p:sp>
        <p:nvSpPr>
          <p:cNvPr id="22" name="Rettangolo 56">
            <a:extLst>
              <a:ext uri="{FF2B5EF4-FFF2-40B4-BE49-F238E27FC236}">
                <a16:creationId xmlns:a16="http://schemas.microsoft.com/office/drawing/2014/main" id="{8A286A30-AD13-2F49-8C07-98DB2758EF96}"/>
              </a:ext>
            </a:extLst>
          </p:cNvPr>
          <p:cNvSpPr txBox="1"/>
          <p:nvPr/>
        </p:nvSpPr>
        <p:spPr>
          <a:xfrm>
            <a:off x="7127573" y="6000767"/>
            <a:ext cx="118492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r>
              <a:rPr b="0" i="1">
                <a:solidFill>
                  <a:schemeClr val="tx1"/>
                </a:solidFill>
              </a:rPr>
              <a:t>Natalia </a:t>
            </a:r>
            <a:endParaRPr lang="it-IT" b="0" i="1">
              <a:solidFill>
                <a:schemeClr val="tx1"/>
              </a:solidFill>
            </a:endParaRPr>
          </a:p>
          <a:p>
            <a:r>
              <a:rPr b="0" i="1">
                <a:solidFill>
                  <a:schemeClr val="tx1"/>
                </a:solidFill>
              </a:rPr>
              <a:t>Bruno</a:t>
            </a:r>
          </a:p>
        </p:txBody>
      </p:sp>
      <p:sp>
        <p:nvSpPr>
          <p:cNvPr id="23" name="Rettangolo 57">
            <a:extLst>
              <a:ext uri="{FF2B5EF4-FFF2-40B4-BE49-F238E27FC236}">
                <a16:creationId xmlns:a16="http://schemas.microsoft.com/office/drawing/2014/main" id="{517EA401-A31B-DC43-827A-B01EF23B01B7}"/>
              </a:ext>
            </a:extLst>
          </p:cNvPr>
          <p:cNvSpPr/>
          <p:nvPr/>
        </p:nvSpPr>
        <p:spPr>
          <a:xfrm>
            <a:off x="1285852" y="3429000"/>
            <a:ext cx="2137286" cy="1323439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/>
            </a:pPr>
            <a:r>
              <a:rPr i="1"/>
              <a:t>Theoretical support: </a:t>
            </a:r>
            <a:endParaRPr lang="it-IT" i="1"/>
          </a:p>
          <a:p>
            <a:pPr>
              <a:defRPr sz="1600"/>
            </a:pPr>
            <a:endParaRPr i="1"/>
          </a:p>
          <a:p>
            <a:pPr>
              <a:defRPr sz="1600"/>
            </a:pPr>
            <a:r>
              <a:rPr i="1"/>
              <a:t>Robin </a:t>
            </a:r>
            <a:r>
              <a:rPr i="1" err="1"/>
              <a:t>Corgier</a:t>
            </a:r>
            <a:endParaRPr i="1"/>
          </a:p>
          <a:p>
            <a:pPr>
              <a:defRPr sz="1600"/>
            </a:pPr>
            <a:r>
              <a:rPr i="1"/>
              <a:t>Luca </a:t>
            </a:r>
            <a:r>
              <a:rPr i="1" err="1"/>
              <a:t>Pezzé</a:t>
            </a:r>
            <a:endParaRPr i="1"/>
          </a:p>
          <a:p>
            <a:pPr>
              <a:defRPr sz="1600"/>
            </a:pPr>
            <a:r>
              <a:rPr i="1"/>
              <a:t>Augusto </a:t>
            </a:r>
            <a:r>
              <a:rPr i="1" err="1"/>
              <a:t>Smerzi</a:t>
            </a:r>
            <a:endParaRPr i="1"/>
          </a:p>
        </p:txBody>
      </p:sp>
    </p:spTree>
    <p:extLst>
      <p:ext uri="{BB962C8B-B14F-4D97-AF65-F5344CB8AC3E}">
        <p14:creationId xmlns:p14="http://schemas.microsoft.com/office/powerpoint/2010/main" val="19145621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1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T4.1.1: </a:t>
            </a:r>
            <a:r>
              <a:rPr lang="it-IT" sz="2400" b="0" dirty="0" err="1"/>
              <a:t>available</a:t>
            </a:r>
            <a:r>
              <a:rPr lang="it-IT" sz="2400" b="0" dirty="0"/>
              <a:t> QCL-</a:t>
            </a:r>
            <a:r>
              <a:rPr lang="it-IT" sz="2400" b="0" dirty="0" err="1"/>
              <a:t>combs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6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1479154172"/>
              </p:ext>
            </p:extLst>
          </p:nvPr>
        </p:nvGraphicFramePr>
        <p:xfrm>
          <a:off x="282315" y="1153863"/>
          <a:ext cx="8527605" cy="1314858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highlight>
                            <a:srgbClr val="F5E4B9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M12, 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Segnaposto testo 1">
            <a:extLst>
              <a:ext uri="{FF2B5EF4-FFF2-40B4-BE49-F238E27FC236}">
                <a16:creationId xmlns:a16="http://schemas.microsoft.com/office/drawing/2014/main" id="{D1655E2A-474D-7E48-9057-323D65EAE40F}"/>
              </a:ext>
            </a:extLst>
          </p:cNvPr>
          <p:cNvSpPr txBox="1">
            <a:spLocks/>
          </p:cNvSpPr>
          <p:nvPr/>
        </p:nvSpPr>
        <p:spPr>
          <a:xfrm>
            <a:off x="311855" y="2775517"/>
            <a:ext cx="8524875" cy="47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Open Sans" panose="020B0606030504020204" pitchFamily="34" charset="0"/>
              </a:rPr>
              <a:t>First QCL-</a:t>
            </a:r>
            <a:r>
              <a:rPr kumimoji="0" lang="it-IT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Open Sans" panose="020B0606030504020204" pitchFamily="34" charset="0"/>
              </a:rPr>
              <a:t>comb</a:t>
            </a: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it-IT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Open Sans" panose="020B0606030504020204" pitchFamily="34" charset="0"/>
              </a:rPr>
              <a:t>characterization</a:t>
            </a:r>
            <a:endParaRPr kumimoji="0" lang="it-IT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4BE30713-EF82-4146-B996-A78AD182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23" y="3709833"/>
            <a:ext cx="3010164" cy="198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F67B0336-FE2A-ED42-B7CB-76D8DC32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6415" y="3632701"/>
            <a:ext cx="3017137" cy="207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Shape 3">
            <a:extLst>
              <a:ext uri="{FF2B5EF4-FFF2-40B4-BE49-F238E27FC236}">
                <a16:creationId xmlns:a16="http://schemas.microsoft.com/office/drawing/2014/main" id="{8733AFC6-150E-C348-ABD2-6AAC698DB68F}"/>
              </a:ext>
            </a:extLst>
          </p:cNvPr>
          <p:cNvSpPr txBox="1"/>
          <p:nvPr/>
        </p:nvSpPr>
        <p:spPr>
          <a:xfrm>
            <a:off x="299005" y="3250205"/>
            <a:ext cx="5175961" cy="2380453"/>
          </a:xfrm>
          <a:prstGeom prst="rect">
            <a:avLst/>
          </a:prstGeom>
          <a:noFill/>
          <a:ln w="1260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trike="noStrike" spc="-1" dirty="0">
                <a:solidFill>
                  <a:srgbClr val="000000"/>
                </a:solidFill>
                <a:cs typeface="Times New Roman" pitchFamily="18" charset="0"/>
              </a:rPr>
              <a:t>Dual-</a:t>
            </a:r>
            <a:r>
              <a:rPr lang="it-IT" strike="noStrike" spc="-1" dirty="0" err="1">
                <a:solidFill>
                  <a:srgbClr val="000000"/>
                </a:solidFill>
                <a:cs typeface="Times New Roman" pitchFamily="18" charset="0"/>
              </a:rPr>
              <a:t>waveguide</a:t>
            </a:r>
            <a:r>
              <a:rPr lang="it-IT" strike="noStrike" spc="-1" dirty="0">
                <a:solidFill>
                  <a:srgbClr val="000000"/>
                </a:solidFill>
                <a:cs typeface="Times New Roman" pitchFamily="18" charset="0"/>
              </a:rPr>
              <a:t> QCL-</a:t>
            </a:r>
            <a:r>
              <a:rPr lang="it-IT" strike="noStrike" spc="-1" dirty="0" err="1">
                <a:solidFill>
                  <a:srgbClr val="000000"/>
                </a:solidFill>
                <a:cs typeface="Times New Roman" pitchFamily="18" charset="0"/>
              </a:rPr>
              <a:t>comb</a:t>
            </a:r>
            <a:r>
              <a:rPr lang="it-IT" strike="noStrike" spc="-1" dirty="0">
                <a:solidFill>
                  <a:srgbClr val="000000"/>
                </a:solidFill>
                <a:cs typeface="Times New Roman" pitchFamily="18" charset="0"/>
              </a:rPr>
              <a:t> @ 4.5 </a:t>
            </a:r>
            <a:r>
              <a:rPr lang="el-GR" strike="noStrike" spc="-1" dirty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it-IT" strike="noStrike" spc="-1" dirty="0">
                <a:solidFill>
                  <a:srgbClr val="000000"/>
                </a:solidFill>
                <a:cs typeface="Times New Roman" pitchFamily="18" charset="0"/>
              </a:rPr>
              <a:t>m from ETH </a:t>
            </a:r>
            <a:endParaRPr lang="it-IT" strike="noStrike" spc="-1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b="0" strike="noStrike" spc="-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it-IT" b="0" strike="noStrike" spc="-1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b="0" strike="noStrike" spc="-1" dirty="0">
                <a:solidFill>
                  <a:srgbClr val="000000"/>
                </a:solidFill>
                <a:cs typeface="Times New Roman" pitchFamily="18" charset="0"/>
              </a:rPr>
              <a:t>EV1527D </a:t>
            </a:r>
            <a:endParaRPr lang="it-IT" b="0" strike="noStrike" spc="-1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b="0" strike="noStrike" spc="-1" dirty="0" err="1">
                <a:solidFill>
                  <a:srgbClr val="000000"/>
                </a:solidFill>
                <a:cs typeface="Times New Roman" pitchFamily="18" charset="0"/>
              </a:rPr>
              <a:t>PartE</a:t>
            </a:r>
            <a:endParaRPr lang="it-IT" b="0" strike="noStrike" spc="-1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b="0" strike="noStrike" spc="-1" dirty="0">
                <a:solidFill>
                  <a:srgbClr val="000000"/>
                </a:solidFill>
                <a:cs typeface="Times New Roman" pitchFamily="18" charset="0"/>
              </a:rPr>
              <a:t>C1622 LO4 (IV)</a:t>
            </a:r>
            <a:endParaRPr lang="it-IT" b="0" strike="noStrike" spc="-1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b="0" strike="noStrike" spc="-1" dirty="0">
                <a:solidFill>
                  <a:srgbClr val="000000"/>
                </a:solidFill>
                <a:cs typeface="Times New Roman" pitchFamily="18" charset="0"/>
              </a:rPr>
              <a:t>L = 4.5 mm, 4.5 </a:t>
            </a:r>
            <a:r>
              <a:rPr lang="el-GR" b="0" strike="noStrike" spc="-1" dirty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it-IT" b="0" strike="noStrike" spc="-1" dirty="0">
                <a:solidFill>
                  <a:srgbClr val="000000"/>
                </a:solidFill>
                <a:cs typeface="Times New Roman" pitchFamily="18" charset="0"/>
              </a:rPr>
              <a:t>m</a:t>
            </a:r>
            <a:endParaRPr lang="it-IT" b="0" strike="noStrike" spc="-1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pc="-1" dirty="0" err="1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it-IT" b="0" strike="noStrike" spc="-1" dirty="0" err="1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it-IT" b="0" strike="noStrike" spc="-1" dirty="0">
                <a:solidFill>
                  <a:srgbClr val="000000"/>
                </a:solidFill>
                <a:cs typeface="Times New Roman" pitchFamily="18" charset="0"/>
              </a:rPr>
              <a:t> = 10 GHz, 7 k</a:t>
            </a:r>
            <a:r>
              <a:rPr lang="el-GR" b="0" strike="noStrike" spc="-1" dirty="0">
                <a:solidFill>
                  <a:srgbClr val="000000"/>
                </a:solidFill>
                <a:cs typeface="Times New Roman" pitchFamily="18" charset="0"/>
              </a:rPr>
              <a:t>Ω </a:t>
            </a:r>
            <a:r>
              <a:rPr lang="it-IT" b="0" strike="noStrike" spc="-1" dirty="0" err="1">
                <a:solidFill>
                  <a:srgbClr val="000000"/>
                </a:solidFill>
                <a:cs typeface="Times New Roman" pitchFamily="18" charset="0"/>
              </a:rPr>
              <a:t>resistance</a:t>
            </a:r>
            <a:endParaRPr lang="it-IT" b="0" strike="noStrike" spc="-1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B5CFF2C6-4C75-D44A-81C6-A987EADCF5B6}"/>
              </a:ext>
            </a:extLst>
          </p:cNvPr>
          <p:cNvSpPr/>
          <p:nvPr/>
        </p:nvSpPr>
        <p:spPr>
          <a:xfrm>
            <a:off x="3036415" y="6485860"/>
            <a:ext cx="5858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err="1"/>
              <a:t>Bidaux</a:t>
            </a:r>
            <a:r>
              <a:rPr lang="it-IT" sz="900"/>
              <a:t>, </a:t>
            </a:r>
            <a:r>
              <a:rPr lang="it-IT" sz="900" err="1"/>
              <a:t>Y</a:t>
            </a:r>
            <a:r>
              <a:rPr lang="it-IT" sz="900"/>
              <a:t>., </a:t>
            </a:r>
            <a:r>
              <a:rPr lang="it-IT" sz="900" err="1"/>
              <a:t>Kapsalidis</a:t>
            </a:r>
            <a:r>
              <a:rPr lang="it-IT" sz="900"/>
              <a:t>, F., </a:t>
            </a:r>
            <a:r>
              <a:rPr lang="it-IT" sz="900" err="1"/>
              <a:t>Jouy</a:t>
            </a:r>
            <a:r>
              <a:rPr lang="it-IT" sz="900"/>
              <a:t>, P., Beck, M., </a:t>
            </a:r>
            <a:r>
              <a:rPr lang="it-IT" sz="900" err="1"/>
              <a:t>Faist</a:t>
            </a:r>
            <a:r>
              <a:rPr lang="it-IT" sz="900"/>
              <a:t>, J., </a:t>
            </a:r>
            <a:r>
              <a:rPr lang="it-IT" sz="900" i="1"/>
              <a:t>Laser &amp;  </a:t>
            </a:r>
            <a:r>
              <a:rPr lang="it-IT" sz="900" i="1" err="1"/>
              <a:t>Photonics</a:t>
            </a:r>
            <a:r>
              <a:rPr lang="it-IT" sz="900" i="1"/>
              <a:t> </a:t>
            </a:r>
            <a:r>
              <a:rPr lang="it-IT" sz="900" i="1" err="1"/>
              <a:t>Reviews</a:t>
            </a:r>
            <a:r>
              <a:rPr lang="it-IT" sz="900"/>
              <a:t> 2018, 12, 1700323 </a:t>
            </a:r>
          </a:p>
        </p:txBody>
      </p:sp>
      <p:pic>
        <p:nvPicPr>
          <p:cNvPr id="36" name="Immagine 35" descr="ETH.png">
            <a:extLst>
              <a:ext uri="{FF2B5EF4-FFF2-40B4-BE49-F238E27FC236}">
                <a16:creationId xmlns:a16="http://schemas.microsoft.com/office/drawing/2014/main" id="{7ADF5E93-8572-284A-B303-E4B88D4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794" y="2827348"/>
            <a:ext cx="1502621" cy="61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21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0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T4.1: </a:t>
            </a:r>
            <a:r>
              <a:rPr lang="it-IT" sz="2400" b="0" dirty="0" err="1"/>
              <a:t>Deliverables</a:t>
            </a:r>
            <a:endParaRPr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 smtClean="0"/>
              <a:t>7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1476607843"/>
              </p:ext>
            </p:extLst>
          </p:nvPr>
        </p:nvGraphicFramePr>
        <p:xfrm>
          <a:off x="282315" y="1153863"/>
          <a:ext cx="8527605" cy="1314858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highlight>
                            <a:srgbClr val="F5E4B9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M12, 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Google Shape;276;g6ed16d4d55_0_61">
            <a:extLst>
              <a:ext uri="{FF2B5EF4-FFF2-40B4-BE49-F238E27FC236}">
                <a16:creationId xmlns:a16="http://schemas.microsoft.com/office/drawing/2014/main" id="{5351A858-84FA-3440-B8B2-E598BF49EDA9}"/>
              </a:ext>
            </a:extLst>
          </p:cNvPr>
          <p:cNvSpPr txBox="1"/>
          <p:nvPr/>
        </p:nvSpPr>
        <p:spPr>
          <a:xfrm>
            <a:off x="492228" y="3004005"/>
            <a:ext cx="6330601" cy="56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>
            <a:lvl1pPr algn="just">
              <a:lnSpc>
                <a:spcPct val="114213"/>
              </a:lnSpc>
              <a:defRPr b="1"/>
            </a:lvl1pPr>
          </a:lstStyle>
          <a:p>
            <a:r>
              <a:rPr b="0">
                <a:solidFill>
                  <a:schemeClr val="tx1"/>
                </a:solidFill>
              </a:rPr>
              <a:t>D4.1: First QCL-comb devices characterized and delivered to TRT and IRS (CNR - M10)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E587FB1-0538-6B49-AA39-D54A638446B5}"/>
              </a:ext>
            </a:extLst>
          </p:cNvPr>
          <p:cNvSpPr txBox="1"/>
          <p:nvPr/>
        </p:nvSpPr>
        <p:spPr>
          <a:xfrm>
            <a:off x="7605084" y="3004005"/>
            <a:ext cx="101566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Delivered</a:t>
            </a:r>
            <a:endParaRPr kumimoji="0" lang="it-IT" sz="1600" b="1" i="0" u="none" strike="noStrike" cap="none" spc="0" normalizeH="0" baseline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48" name="Google Shape;513;p23">
            <a:extLst>
              <a:ext uri="{FF2B5EF4-FFF2-40B4-BE49-F238E27FC236}">
                <a16:creationId xmlns:a16="http://schemas.microsoft.com/office/drawing/2014/main" id="{AED7755B-2585-B242-A3BA-5CE4FAC9C749}"/>
              </a:ext>
            </a:extLst>
          </p:cNvPr>
          <p:cNvGrpSpPr/>
          <p:nvPr/>
        </p:nvGrpSpPr>
        <p:grpSpPr>
          <a:xfrm>
            <a:off x="5965591" y="6184175"/>
            <a:ext cx="2198161" cy="656641"/>
            <a:chOff x="0" y="0"/>
            <a:chExt cx="2198160" cy="656640"/>
          </a:xfrm>
        </p:grpSpPr>
        <p:sp>
          <p:nvSpPr>
            <p:cNvPr id="49" name="Google Shape;514;p23">
              <a:extLst>
                <a:ext uri="{FF2B5EF4-FFF2-40B4-BE49-F238E27FC236}">
                  <a16:creationId xmlns:a16="http://schemas.microsoft.com/office/drawing/2014/main" id="{134E64C6-F87E-894F-9BAB-F94D4ADA6CF9}"/>
                </a:ext>
              </a:extLst>
            </p:cNvPr>
            <p:cNvSpPr/>
            <p:nvPr/>
          </p:nvSpPr>
          <p:spPr>
            <a:xfrm>
              <a:off x="356759" y="38519"/>
              <a:ext cx="1807562" cy="54144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50" name="Google Shape;515;p23">
              <a:extLst>
                <a:ext uri="{FF2B5EF4-FFF2-40B4-BE49-F238E27FC236}">
                  <a16:creationId xmlns:a16="http://schemas.microsoft.com/office/drawing/2014/main" id="{BBC33C7F-AB4E-234C-B7EA-BC8B99D1B8BD}"/>
                </a:ext>
              </a:extLst>
            </p:cNvPr>
            <p:cNvGrpSpPr/>
            <p:nvPr/>
          </p:nvGrpSpPr>
          <p:grpSpPr>
            <a:xfrm>
              <a:off x="-1" y="0"/>
              <a:ext cx="2198162" cy="656641"/>
              <a:chOff x="0" y="0"/>
              <a:chExt cx="2198160" cy="656640"/>
            </a:xfrm>
          </p:grpSpPr>
          <p:pic>
            <p:nvPicPr>
              <p:cNvPr id="51" name="Google Shape;516;p23" descr="Google Shape;516;p23">
                <a:extLst>
                  <a:ext uri="{FF2B5EF4-FFF2-40B4-BE49-F238E27FC236}">
                    <a16:creationId xmlns:a16="http://schemas.microsoft.com/office/drawing/2014/main" id="{B88C2916-46AC-6843-93E8-1DA98D104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-1"/>
                <a:ext cx="1253882" cy="5414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" name="Google Shape;517;p23" descr="Google Shape;517;p23">
                <a:extLst>
                  <a:ext uri="{FF2B5EF4-FFF2-40B4-BE49-F238E27FC236}">
                    <a16:creationId xmlns:a16="http://schemas.microsoft.com/office/drawing/2014/main" id="{7FCD2A15-26B5-394C-B262-E9F8CE3EF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960" y="195479"/>
                <a:ext cx="1330201" cy="4611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C68C99B1-FE10-B64E-9B4F-A4160FA02E9A}"/>
              </a:ext>
            </a:extLst>
          </p:cNvPr>
          <p:cNvSpPr/>
          <p:nvPr/>
        </p:nvSpPr>
        <p:spPr>
          <a:xfrm>
            <a:off x="2543866" y="3423706"/>
            <a:ext cx="4289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i="1" err="1">
                <a:solidFill>
                  <a:srgbClr val="00B050"/>
                </a:solidFill>
              </a:rPr>
              <a:t>benchmarks</a:t>
            </a:r>
            <a:r>
              <a:rPr lang="it-IT" i="1">
                <a:solidFill>
                  <a:srgbClr val="00B050"/>
                </a:solidFill>
              </a:rPr>
              <a:t> for future </a:t>
            </a:r>
            <a:r>
              <a:rPr lang="it-IT" i="1" err="1">
                <a:solidFill>
                  <a:srgbClr val="00B050"/>
                </a:solidFill>
              </a:rPr>
              <a:t>experiments</a:t>
            </a:r>
            <a:endParaRPr lang="it-IT" i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96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1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T4.1.2: new QCL-</a:t>
            </a:r>
            <a:r>
              <a:rPr lang="it-IT" sz="2400" b="0" dirty="0" err="1"/>
              <a:t>combs</a:t>
            </a:r>
            <a:endParaRPr lang="it-IT"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8</a:t>
            </a:fld>
            <a:endParaRPr/>
          </a:p>
        </p:txBody>
      </p:sp>
      <p:graphicFrame>
        <p:nvGraphicFramePr>
          <p:cNvPr id="367" name="Tabella"/>
          <p:cNvGraphicFramePr/>
          <p:nvPr>
            <p:extLst>
              <p:ext uri="{D42A27DB-BD31-4B8C-83A1-F6EECF244321}">
                <p14:modId xmlns:p14="http://schemas.microsoft.com/office/powerpoint/2010/main" val="1884330964"/>
              </p:ext>
            </p:extLst>
          </p:nvPr>
        </p:nvGraphicFramePr>
        <p:xfrm>
          <a:off x="282315" y="1153863"/>
          <a:ext cx="8527605" cy="1314858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4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sz="13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649">
                <a:tc>
                  <a:txBody>
                    <a:bodyPr/>
                    <a:lstStyle/>
                    <a:p>
                      <a:pPr algn="l">
                        <a:defRPr sz="1300" b="1"/>
                      </a:pPr>
                      <a:r>
                        <a:rPr b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</a:t>
                      </a:r>
                      <a:r>
                        <a:rPr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Characterization of QCL-combs (CNR; M1-M36)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T4.1.1: Characterization of available QCL-combs (M1-M10)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highlight>
                            <a:srgbClr val="F5E4B9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T4.1.2: Characterization of new-generation QCL-combs (M6-M36)</a:t>
                      </a:r>
                    </a:p>
                    <a:p>
                      <a:pPr algn="l">
                        <a:defRPr sz="1300"/>
                      </a:pPr>
                      <a:r>
                        <a:rPr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T4.1.3: Squeezing detection in QCL-combs using new-generation QCDs (M11-M36)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M10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M12, D4.4 M30</a:t>
                      </a:r>
                    </a:p>
                    <a:p>
                      <a:pPr algn="ctr">
                        <a:defRPr sz="1300"/>
                      </a:pPr>
                      <a:r>
                        <a:rPr lang="it-IT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D4.6 M24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Immagine 40" descr="Immagine 40">
            <a:extLst>
              <a:ext uri="{FF2B5EF4-FFF2-40B4-BE49-F238E27FC236}">
                <a16:creationId xmlns:a16="http://schemas.microsoft.com/office/drawing/2014/main" id="{9C8E26D0-00AF-0042-B21F-14BA9CCC8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69" y="3345757"/>
            <a:ext cx="3885935" cy="2241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Google Shape;286;p7" descr="Google Shape;286;p7">
            <a:extLst>
              <a:ext uri="{FF2B5EF4-FFF2-40B4-BE49-F238E27FC236}">
                <a16:creationId xmlns:a16="http://schemas.microsoft.com/office/drawing/2014/main" id="{3F683EC8-FBFF-7544-9F48-EB82C666C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65" y="4708748"/>
            <a:ext cx="891678" cy="3642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Gruppo 34">
            <a:extLst>
              <a:ext uri="{FF2B5EF4-FFF2-40B4-BE49-F238E27FC236}">
                <a16:creationId xmlns:a16="http://schemas.microsoft.com/office/drawing/2014/main" id="{33AD32DF-ED93-DB49-B57C-CB854E271962}"/>
              </a:ext>
            </a:extLst>
          </p:cNvPr>
          <p:cNvGrpSpPr/>
          <p:nvPr/>
        </p:nvGrpSpPr>
        <p:grpSpPr>
          <a:xfrm>
            <a:off x="1603440" y="3512022"/>
            <a:ext cx="1335331" cy="314759"/>
            <a:chOff x="0" y="0"/>
            <a:chExt cx="1656546" cy="390473"/>
          </a:xfrm>
        </p:grpSpPr>
        <p:pic>
          <p:nvPicPr>
            <p:cNvPr id="27" name="Google Shape;563;p24" descr="Google Shape;563;p24">
              <a:extLst>
                <a:ext uri="{FF2B5EF4-FFF2-40B4-BE49-F238E27FC236}">
                  <a16:creationId xmlns:a16="http://schemas.microsoft.com/office/drawing/2014/main" id="{1DBCC8A4-F491-014C-A067-9A6D4DE06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" y="247425"/>
              <a:ext cx="737582" cy="143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Google Shape;564;p24" descr="Google Shape;564;p24">
              <a:extLst>
                <a:ext uri="{FF2B5EF4-FFF2-40B4-BE49-F238E27FC236}">
                  <a16:creationId xmlns:a16="http://schemas.microsoft.com/office/drawing/2014/main" id="{BB63D38A-F245-7645-BBD6-33C61DA5F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656547" cy="2483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" name="Google Shape;513;p23">
            <a:extLst>
              <a:ext uri="{FF2B5EF4-FFF2-40B4-BE49-F238E27FC236}">
                <a16:creationId xmlns:a16="http://schemas.microsoft.com/office/drawing/2014/main" id="{C210E644-00AE-A04E-B5CA-B2AF948471CB}"/>
              </a:ext>
            </a:extLst>
          </p:cNvPr>
          <p:cNvGrpSpPr/>
          <p:nvPr/>
        </p:nvGrpSpPr>
        <p:grpSpPr>
          <a:xfrm>
            <a:off x="5965591" y="6184175"/>
            <a:ext cx="2198161" cy="656641"/>
            <a:chOff x="0" y="0"/>
            <a:chExt cx="2198160" cy="656640"/>
          </a:xfrm>
        </p:grpSpPr>
        <p:sp>
          <p:nvSpPr>
            <p:cNvPr id="30" name="Google Shape;514;p23">
              <a:extLst>
                <a:ext uri="{FF2B5EF4-FFF2-40B4-BE49-F238E27FC236}">
                  <a16:creationId xmlns:a16="http://schemas.microsoft.com/office/drawing/2014/main" id="{93755918-3F4B-F249-90C5-D67EADA94AD8}"/>
                </a:ext>
              </a:extLst>
            </p:cNvPr>
            <p:cNvSpPr/>
            <p:nvPr/>
          </p:nvSpPr>
          <p:spPr>
            <a:xfrm>
              <a:off x="356759" y="38519"/>
              <a:ext cx="1807562" cy="54144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31" name="Google Shape;515;p23">
              <a:extLst>
                <a:ext uri="{FF2B5EF4-FFF2-40B4-BE49-F238E27FC236}">
                  <a16:creationId xmlns:a16="http://schemas.microsoft.com/office/drawing/2014/main" id="{4121B69E-04B2-BB47-A27C-DD71922085D1}"/>
                </a:ext>
              </a:extLst>
            </p:cNvPr>
            <p:cNvGrpSpPr/>
            <p:nvPr/>
          </p:nvGrpSpPr>
          <p:grpSpPr>
            <a:xfrm>
              <a:off x="-1" y="0"/>
              <a:ext cx="2198162" cy="656641"/>
              <a:chOff x="0" y="0"/>
              <a:chExt cx="2198160" cy="656640"/>
            </a:xfrm>
          </p:grpSpPr>
          <p:pic>
            <p:nvPicPr>
              <p:cNvPr id="32" name="Google Shape;516;p23" descr="Google Shape;516;p23">
                <a:extLst>
                  <a:ext uri="{FF2B5EF4-FFF2-40B4-BE49-F238E27FC236}">
                    <a16:creationId xmlns:a16="http://schemas.microsoft.com/office/drawing/2014/main" id="{6B37BEE4-8A70-8649-8FEE-480E1D2ED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" y="-1"/>
                <a:ext cx="1253882" cy="5414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" name="Google Shape;517;p23" descr="Google Shape;517;p23">
                <a:extLst>
                  <a:ext uri="{FF2B5EF4-FFF2-40B4-BE49-F238E27FC236}">
                    <a16:creationId xmlns:a16="http://schemas.microsoft.com/office/drawing/2014/main" id="{98D20315-1218-2947-B598-2D8EC4C089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7960" y="195479"/>
                <a:ext cx="1330201" cy="4611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5193CAC6-6967-5D4D-BD67-34CDF82ACA25}"/>
              </a:ext>
            </a:extLst>
          </p:cNvPr>
          <p:cNvSpPr/>
          <p:nvPr/>
        </p:nvSpPr>
        <p:spPr>
          <a:xfrm>
            <a:off x="3002264" y="2682594"/>
            <a:ext cx="3087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/>
              <a:t>multi-</a:t>
            </a:r>
            <a:r>
              <a:rPr lang="it-IT" err="1"/>
              <a:t>heterodyne</a:t>
            </a:r>
            <a:r>
              <a:rPr lang="it-IT"/>
              <a:t> beat note </a:t>
            </a:r>
            <a:r>
              <a:rPr lang="it-IT" err="1"/>
              <a:t>detection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509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192;p5"/>
          <p:cNvSpPr txBox="1"/>
          <p:nvPr/>
        </p:nvSpPr>
        <p:spPr>
          <a:xfrm>
            <a:off x="1603440" y="481621"/>
            <a:ext cx="568512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sz="2400" b="0" dirty="0"/>
              <a:t>T4.1.2: new QCL-</a:t>
            </a:r>
            <a:r>
              <a:rPr lang="it-IT" sz="2400" b="0" dirty="0" err="1"/>
              <a:t>combs</a:t>
            </a:r>
            <a:endParaRPr lang="it-IT" sz="2400" b="0" dirty="0"/>
          </a:p>
        </p:txBody>
      </p:sp>
      <p:sp>
        <p:nvSpPr>
          <p:cNvPr id="366" name="Google Shape;193;p5"/>
          <p:cNvSpPr txBox="1">
            <a:spLocks noGrp="1"/>
          </p:cNvSpPr>
          <p:nvPr>
            <p:ph type="sldNum" sz="quarter" idx="4294967295"/>
          </p:nvPr>
        </p:nvSpPr>
        <p:spPr>
          <a:xfrm>
            <a:off x="8594209" y="6356520"/>
            <a:ext cx="215711" cy="31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t"/>
          <a:lstStyle>
            <a:lvl1pPr>
              <a:defRPr sz="1600"/>
            </a:lvl1pPr>
          </a:lstStyle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D9DD63C-FB2C-444B-BD7D-69A3CD668B49}"/>
              </a:ext>
            </a:extLst>
          </p:cNvPr>
          <p:cNvSpPr/>
          <p:nvPr/>
        </p:nvSpPr>
        <p:spPr>
          <a:xfrm>
            <a:off x="1866922" y="1142964"/>
            <a:ext cx="515815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300"/>
            </a:pP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T4.1.2: </a:t>
            </a:r>
            <a:r>
              <a:rPr lang="it-IT" err="1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of new-generation QCL-</a:t>
            </a:r>
            <a:r>
              <a:rPr lang="it-IT" err="1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combs</a:t>
            </a:r>
            <a:r>
              <a:rPr lang="it-IT">
                <a:highlight>
                  <a:srgbClr val="F5E4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(M6-M36)</a:t>
            </a:r>
          </a:p>
        </p:txBody>
      </p:sp>
      <p:grpSp>
        <p:nvGrpSpPr>
          <p:cNvPr id="6" name="Gruppo 30">
            <a:extLst>
              <a:ext uri="{FF2B5EF4-FFF2-40B4-BE49-F238E27FC236}">
                <a16:creationId xmlns:a16="http://schemas.microsoft.com/office/drawing/2014/main" id="{9B6F7613-C904-5848-A292-376FE00F2D78}"/>
              </a:ext>
            </a:extLst>
          </p:cNvPr>
          <p:cNvGrpSpPr/>
          <p:nvPr/>
        </p:nvGrpSpPr>
        <p:grpSpPr>
          <a:xfrm>
            <a:off x="365057" y="1847554"/>
            <a:ext cx="7798697" cy="2778460"/>
            <a:chOff x="-510433" y="-11725"/>
            <a:chExt cx="8834731" cy="3147570"/>
          </a:xfrm>
        </p:grpSpPr>
        <p:pic>
          <p:nvPicPr>
            <p:cNvPr id="7" name="Picture 2" descr="Picture 2">
              <a:extLst>
                <a:ext uri="{FF2B5EF4-FFF2-40B4-BE49-F238E27FC236}">
                  <a16:creationId xmlns:a16="http://schemas.microsoft.com/office/drawing/2014/main" id="{C1EE6ADB-33D7-FC48-A609-8C494490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10433" y="65093"/>
              <a:ext cx="4138719" cy="3006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Picture 4" descr="Picture 4">
              <a:extLst>
                <a:ext uri="{FF2B5EF4-FFF2-40B4-BE49-F238E27FC236}">
                  <a16:creationId xmlns:a16="http://schemas.microsoft.com/office/drawing/2014/main" id="{C096FA2C-330E-A644-BCB6-CDC0437B4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5579" y="-11725"/>
              <a:ext cx="4138719" cy="3147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Oval 1">
              <a:extLst>
                <a:ext uri="{FF2B5EF4-FFF2-40B4-BE49-F238E27FC236}">
                  <a16:creationId xmlns:a16="http://schemas.microsoft.com/office/drawing/2014/main" id="{2DD7876B-556C-9C47-B9D8-4D4D52F9601F}"/>
                </a:ext>
              </a:extLst>
            </p:cNvPr>
            <p:cNvSpPr/>
            <p:nvPr/>
          </p:nvSpPr>
          <p:spPr>
            <a:xfrm>
              <a:off x="2685185" y="65093"/>
              <a:ext cx="403717" cy="2488089"/>
            </a:xfrm>
            <a:prstGeom prst="ellipse">
              <a:avLst/>
            </a:prstGeom>
            <a:noFill/>
            <a:ln w="2540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traight Arrow Connector 3">
              <a:extLst>
                <a:ext uri="{FF2B5EF4-FFF2-40B4-BE49-F238E27FC236}">
                  <a16:creationId xmlns:a16="http://schemas.microsoft.com/office/drawing/2014/main" id="{431807B6-A670-D246-9F63-AB7EDE89168F}"/>
                </a:ext>
              </a:extLst>
            </p:cNvPr>
            <p:cNvSpPr/>
            <p:nvPr/>
          </p:nvSpPr>
          <p:spPr>
            <a:xfrm flipV="1">
              <a:off x="3088902" y="641522"/>
              <a:ext cx="1345723" cy="2596"/>
            </a:xfrm>
            <a:prstGeom prst="line">
              <a:avLst/>
            </a:prstGeom>
            <a:noFill/>
            <a:ln w="57150" cap="flat">
              <a:solidFill>
                <a:srgbClr val="C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" name="TextBox 4">
            <a:extLst>
              <a:ext uri="{FF2B5EF4-FFF2-40B4-BE49-F238E27FC236}">
                <a16:creationId xmlns:a16="http://schemas.microsoft.com/office/drawing/2014/main" id="{58512E2B-7488-7648-AF9F-3B319ECCAA31}"/>
              </a:ext>
            </a:extLst>
          </p:cNvPr>
          <p:cNvSpPr txBox="1"/>
          <p:nvPr/>
        </p:nvSpPr>
        <p:spPr>
          <a:xfrm>
            <a:off x="939212" y="5227513"/>
            <a:ext cx="217463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/>
            </a:pPr>
            <a:r>
              <a:rPr sz="1200"/>
              <a:t>- FSR QCL </a:t>
            </a:r>
            <a:r>
              <a:rPr sz="1200" b="0"/>
              <a:t>=10 GHz          </a:t>
            </a:r>
          </a:p>
          <a:p>
            <a:pPr>
              <a:defRPr sz="1600" b="1"/>
            </a:pPr>
            <a:r>
              <a:rPr sz="1200"/>
              <a:t>- FSR Menlo laser </a:t>
            </a:r>
            <a:r>
              <a:rPr sz="1200" b="0"/>
              <a:t>= 250 MHz</a:t>
            </a:r>
          </a:p>
        </p:txBody>
      </p:sp>
      <p:grpSp>
        <p:nvGrpSpPr>
          <p:cNvPr id="12" name="Google Shape;513;p23">
            <a:extLst>
              <a:ext uri="{FF2B5EF4-FFF2-40B4-BE49-F238E27FC236}">
                <a16:creationId xmlns:a16="http://schemas.microsoft.com/office/drawing/2014/main" id="{BA2C2B8D-5CEA-6B41-9C36-F5AF999778DC}"/>
              </a:ext>
            </a:extLst>
          </p:cNvPr>
          <p:cNvGrpSpPr/>
          <p:nvPr/>
        </p:nvGrpSpPr>
        <p:grpSpPr>
          <a:xfrm>
            <a:off x="5965591" y="6184175"/>
            <a:ext cx="2198161" cy="656641"/>
            <a:chOff x="0" y="0"/>
            <a:chExt cx="2198160" cy="656640"/>
          </a:xfrm>
        </p:grpSpPr>
        <p:sp>
          <p:nvSpPr>
            <p:cNvPr id="13" name="Google Shape;514;p23">
              <a:extLst>
                <a:ext uri="{FF2B5EF4-FFF2-40B4-BE49-F238E27FC236}">
                  <a16:creationId xmlns:a16="http://schemas.microsoft.com/office/drawing/2014/main" id="{3AD6FEFC-9EB3-3D41-B061-A113165226C6}"/>
                </a:ext>
              </a:extLst>
            </p:cNvPr>
            <p:cNvSpPr/>
            <p:nvPr/>
          </p:nvSpPr>
          <p:spPr>
            <a:xfrm>
              <a:off x="356759" y="38519"/>
              <a:ext cx="1807562" cy="54144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4" name="Google Shape;515;p23">
              <a:extLst>
                <a:ext uri="{FF2B5EF4-FFF2-40B4-BE49-F238E27FC236}">
                  <a16:creationId xmlns:a16="http://schemas.microsoft.com/office/drawing/2014/main" id="{F1D820AB-5452-7342-B477-2E39A1610925}"/>
                </a:ext>
              </a:extLst>
            </p:cNvPr>
            <p:cNvGrpSpPr/>
            <p:nvPr/>
          </p:nvGrpSpPr>
          <p:grpSpPr>
            <a:xfrm>
              <a:off x="-1" y="0"/>
              <a:ext cx="2198162" cy="656641"/>
              <a:chOff x="0" y="0"/>
              <a:chExt cx="2198160" cy="656640"/>
            </a:xfrm>
          </p:grpSpPr>
          <p:pic>
            <p:nvPicPr>
              <p:cNvPr id="15" name="Google Shape;516;p23" descr="Google Shape;516;p23">
                <a:extLst>
                  <a:ext uri="{FF2B5EF4-FFF2-40B4-BE49-F238E27FC236}">
                    <a16:creationId xmlns:a16="http://schemas.microsoft.com/office/drawing/2014/main" id="{A7DE0A2E-2C0A-D840-B59D-7DA8C5D9C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-1"/>
                <a:ext cx="1253882" cy="5414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" name="Google Shape;517;p23" descr="Google Shape;517;p23">
                <a:extLst>
                  <a:ext uri="{FF2B5EF4-FFF2-40B4-BE49-F238E27FC236}">
                    <a16:creationId xmlns:a16="http://schemas.microsoft.com/office/drawing/2014/main" id="{3EAB8EB7-4BF2-6940-85C5-41F118817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7960" y="195479"/>
                <a:ext cx="1330201" cy="4611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7" name="Connettore 1 38">
            <a:extLst>
              <a:ext uri="{FF2B5EF4-FFF2-40B4-BE49-F238E27FC236}">
                <a16:creationId xmlns:a16="http://schemas.microsoft.com/office/drawing/2014/main" id="{E8AC8BDE-152B-804F-87AA-1462F0CDD011}"/>
              </a:ext>
            </a:extLst>
          </p:cNvPr>
          <p:cNvSpPr/>
          <p:nvPr/>
        </p:nvSpPr>
        <p:spPr>
          <a:xfrm>
            <a:off x="6006367" y="2434592"/>
            <a:ext cx="285753" cy="1589"/>
          </a:xfrm>
          <a:prstGeom prst="line">
            <a:avLst/>
          </a:prstGeom>
          <a:ln w="50800"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Straight Arrow Connector 3">
            <a:extLst>
              <a:ext uri="{FF2B5EF4-FFF2-40B4-BE49-F238E27FC236}">
                <a16:creationId xmlns:a16="http://schemas.microsoft.com/office/drawing/2014/main" id="{07980D0C-8C11-8440-ABAB-DD8B0F451507}"/>
              </a:ext>
            </a:extLst>
          </p:cNvPr>
          <p:cNvSpPr/>
          <p:nvPr/>
        </p:nvSpPr>
        <p:spPr>
          <a:xfrm flipV="1">
            <a:off x="5710416" y="2545548"/>
            <a:ext cx="479369" cy="2584707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34A38DFD-76E1-EF47-9723-8459833EC74D}"/>
              </a:ext>
            </a:extLst>
          </p:cNvPr>
          <p:cNvSpPr txBox="1"/>
          <p:nvPr/>
        </p:nvSpPr>
        <p:spPr>
          <a:xfrm>
            <a:off x="4672248" y="5132855"/>
            <a:ext cx="206081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/>
            </a:pPr>
            <a:r>
              <a:rPr sz="1200"/>
              <a:t>FWHM ~ 1 MHz </a:t>
            </a:r>
          </a:p>
          <a:p>
            <a:pPr algn="ctr">
              <a:defRPr sz="1600"/>
            </a:pPr>
            <a:r>
              <a:rPr sz="1200"/>
              <a:t>compatible with free-running </a:t>
            </a:r>
          </a:p>
          <a:p>
            <a:pPr algn="ctr">
              <a:defRPr sz="1600"/>
            </a:pPr>
            <a:r>
              <a:rPr sz="1200"/>
              <a:t>QCL linewidth</a:t>
            </a:r>
          </a:p>
        </p:txBody>
      </p:sp>
    </p:spTree>
    <p:extLst>
      <p:ext uri="{BB962C8B-B14F-4D97-AF65-F5344CB8AC3E}">
        <p14:creationId xmlns:p14="http://schemas.microsoft.com/office/powerpoint/2010/main" val="11195697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Words>5619</Words>
  <Application>Microsoft Macintosh PowerPoint</Application>
  <PresentationFormat>Presentazione su schermo (4:3)</PresentationFormat>
  <Paragraphs>911</Paragraphs>
  <Slides>47</Slides>
  <Notes>7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2" baseType="lpstr">
      <vt:lpstr>Arial</vt:lpstr>
      <vt:lpstr>Cambria Math</vt:lpstr>
      <vt:lpstr>Helvetica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Natalia Bruno</cp:lastModifiedBy>
  <cp:revision>75</cp:revision>
  <dcterms:modified xsi:type="dcterms:W3CDTF">2020-05-13T11:04:45Z</dcterms:modified>
</cp:coreProperties>
</file>