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</p:sldIdLst>
  <p:sldSz cx="9144000" cy="6858000" type="screen4x3"/>
  <p:notesSz cx="6797675" cy="9925050"/>
  <p:defaultTextStyle>
    <a:defPPr>
      <a:defRPr lang="it-IT"/>
    </a:defPPr>
    <a:lvl1pPr marL="0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726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452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178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904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631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357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3083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809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02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9187" autoAdjust="0"/>
  </p:normalViewPr>
  <p:slideViewPr>
    <p:cSldViewPr snapToGrid="0">
      <p:cViewPr varScale="1">
        <p:scale>
          <a:sx n="103" d="100"/>
          <a:sy n="103" d="100"/>
        </p:scale>
        <p:origin x="18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francescausala\Documents\progetti\QOMBS\QOMBS%20Budget%20and%20Financial%20Statement%20Summary%20-%20Project%20820419_v.11-05.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francescausala\Documents\progetti\QOMBS\QOMBS%20Budget%20and%20Financial%20Statement%20Summary%20-%20Project%20820419_v.12-05.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francescausala\Documents\progetti\QOMBS\QOMBS%20Budget%20and%20Financial%20Statement%20Summary%20-%20Project%20820419_v.12-05.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francescausala\Documents\progetti\QOMBS\QOMBS%20Budget%20and%20Financial%20Statement%20Summary%20-%20Project%20820419_v.12-05.20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francescausala\Documents\progetti\QOMBS\QOMBS%20Budget%20and%20Financial%20Statement%20Summary%20-%20Project%20820419_v.12-05.202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Other direct costs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riepilogo!$L$30</c:f>
              <c:numCache>
                <c:formatCode>#,##0.00</c:formatCode>
                <c:ptCount val="1"/>
                <c:pt idx="0">
                  <c:v>2283643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92-5246-AA03-AF5CF2C1B165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riepilogo!$M$30</c:f>
              <c:numCache>
                <c:formatCode>#,##0.00</c:formatCode>
                <c:ptCount val="1"/>
                <c:pt idx="0">
                  <c:v>872855.4800000001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92-5246-AA03-AF5CF2C1B1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690165472"/>
        <c:axId val="-1690163296"/>
      </c:barChart>
      <c:catAx>
        <c:axId val="-16901654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690163296"/>
        <c:crosses val="autoZero"/>
        <c:auto val="1"/>
        <c:lblAlgn val="ctr"/>
        <c:lblOffset val="100"/>
        <c:noMultiLvlLbl val="0"/>
      </c:catAx>
      <c:valAx>
        <c:axId val="-1690163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1690165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Personnel costs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val>
            <c:numRef>
              <c:f>riepilogo!$L$28</c:f>
              <c:numCache>
                <c:formatCode>#,##0.00</c:formatCode>
                <c:ptCount val="1"/>
                <c:pt idx="0">
                  <c:v>5133665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B2-E148-A474-5217AC5D9144}"/>
            </c:ext>
          </c:extLst>
        </c:ser>
        <c:ser>
          <c:idx val="1"/>
          <c:order val="1"/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riepilogo!$M$28</c:f>
              <c:numCache>
                <c:formatCode>#,##0.00</c:formatCode>
                <c:ptCount val="1"/>
                <c:pt idx="0">
                  <c:v>1977087.5699999998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B2-E148-A474-5217AC5D91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690168736"/>
        <c:axId val="-1690172544"/>
      </c:barChart>
      <c:catAx>
        <c:axId val="-1690168736"/>
        <c:scaling>
          <c:orientation val="minMax"/>
        </c:scaling>
        <c:delete val="1"/>
        <c:axPos val="b"/>
        <c:majorTickMark val="none"/>
        <c:minorTickMark val="none"/>
        <c:tickLblPos val="nextTo"/>
        <c:crossAx val="-1690172544"/>
        <c:crosses val="autoZero"/>
        <c:auto val="1"/>
        <c:lblAlgn val="ctr"/>
        <c:lblOffset val="100"/>
        <c:noMultiLvlLbl val="0"/>
      </c:catAx>
      <c:valAx>
        <c:axId val="-1690172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1690168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234046574318769E-2"/>
          <c:y val="3.432873448426798E-2"/>
          <c:w val="0.8901757334567495"/>
          <c:h val="0.818332337109253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'Personnel_Budget vs RP1'!$C$8:$C$20</c:f>
              <c:strCache>
                <c:ptCount val="13"/>
                <c:pt idx="0">
                  <c:v>CNR</c:v>
                </c:pt>
                <c:pt idx="1">
                  <c:v>ETH Zürich</c:v>
                </c:pt>
                <c:pt idx="2">
                  <c:v>TUM</c:v>
                </c:pt>
                <c:pt idx="3">
                  <c:v> ASI</c:v>
                </c:pt>
                <c:pt idx="4">
                  <c:v>Alpes Lasers</c:v>
                </c:pt>
                <c:pt idx="5">
                  <c:v> ppqSense</c:v>
                </c:pt>
                <c:pt idx="6">
                  <c:v> IRsweep</c:v>
                </c:pt>
                <c:pt idx="7">
                  <c:v>Menlo Systems</c:v>
                </c:pt>
                <c:pt idx="8">
                  <c:v>THALES</c:v>
                </c:pt>
                <c:pt idx="9">
                  <c:v>UPDiderot</c:v>
                </c:pt>
                <c:pt idx="10">
                  <c:v>CNRS</c:v>
                </c:pt>
                <c:pt idx="11">
                  <c:v>ENS</c:v>
                </c:pt>
                <c:pt idx="12">
                  <c:v>UPDiderot</c:v>
                </c:pt>
              </c:strCache>
            </c:strRef>
          </c:cat>
          <c:val>
            <c:numRef>
              <c:f>'Personnel_Budget vs RP1'!$D$8:$D$20</c:f>
              <c:numCache>
                <c:formatCode>#,##0.00</c:formatCode>
                <c:ptCount val="13"/>
                <c:pt idx="0">
                  <c:v>1333019</c:v>
                </c:pt>
                <c:pt idx="1">
                  <c:v>933286</c:v>
                </c:pt>
                <c:pt idx="2">
                  <c:v>198693</c:v>
                </c:pt>
                <c:pt idx="3">
                  <c:v>214000</c:v>
                </c:pt>
                <c:pt idx="4">
                  <c:v>567000</c:v>
                </c:pt>
                <c:pt idx="5">
                  <c:v>188000</c:v>
                </c:pt>
                <c:pt idx="6">
                  <c:v>591157</c:v>
                </c:pt>
                <c:pt idx="7">
                  <c:v>375000</c:v>
                </c:pt>
                <c:pt idx="8">
                  <c:v>260260</c:v>
                </c:pt>
                <c:pt idx="9">
                  <c:v>0</c:v>
                </c:pt>
                <c:pt idx="10">
                  <c:v>272459</c:v>
                </c:pt>
                <c:pt idx="11">
                  <c:v>109308</c:v>
                </c:pt>
                <c:pt idx="12">
                  <c:v>91483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E8-134D-9B60-135834B0EF45}"/>
            </c:ext>
          </c:extLst>
        </c:ser>
        <c:ser>
          <c:idx val="1"/>
          <c:order val="1"/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'Personnel_Budget vs RP1'!$C$8:$C$20</c:f>
              <c:strCache>
                <c:ptCount val="13"/>
                <c:pt idx="0">
                  <c:v>CNR</c:v>
                </c:pt>
                <c:pt idx="1">
                  <c:v>ETH Zürich</c:v>
                </c:pt>
                <c:pt idx="2">
                  <c:v>TUM</c:v>
                </c:pt>
                <c:pt idx="3">
                  <c:v> ASI</c:v>
                </c:pt>
                <c:pt idx="4">
                  <c:v>Alpes Lasers</c:v>
                </c:pt>
                <c:pt idx="5">
                  <c:v> ppqSense</c:v>
                </c:pt>
                <c:pt idx="6">
                  <c:v> IRsweep</c:v>
                </c:pt>
                <c:pt idx="7">
                  <c:v>Menlo Systems</c:v>
                </c:pt>
                <c:pt idx="8">
                  <c:v>THALES</c:v>
                </c:pt>
                <c:pt idx="9">
                  <c:v>UPDiderot</c:v>
                </c:pt>
                <c:pt idx="10">
                  <c:v>CNRS</c:v>
                </c:pt>
                <c:pt idx="11">
                  <c:v>ENS</c:v>
                </c:pt>
                <c:pt idx="12">
                  <c:v>UPDiderot</c:v>
                </c:pt>
              </c:strCache>
            </c:strRef>
          </c:cat>
          <c:val>
            <c:numRef>
              <c:f>'Personnel_Budget vs RP1'!$E$8:$E$20</c:f>
              <c:numCache>
                <c:formatCode>#,##0.00</c:formatCode>
                <c:ptCount val="13"/>
                <c:pt idx="0">
                  <c:v>604254.65999999992</c:v>
                </c:pt>
                <c:pt idx="1">
                  <c:v>318057.45</c:v>
                </c:pt>
                <c:pt idx="2">
                  <c:v>93274.79</c:v>
                </c:pt>
                <c:pt idx="3">
                  <c:v>99033.75</c:v>
                </c:pt>
                <c:pt idx="4">
                  <c:v>100315.89</c:v>
                </c:pt>
                <c:pt idx="5">
                  <c:v>107815.98</c:v>
                </c:pt>
                <c:pt idx="6">
                  <c:v>297126.15000000002</c:v>
                </c:pt>
                <c:pt idx="7">
                  <c:v>206044.63</c:v>
                </c:pt>
                <c:pt idx="8">
                  <c:v>76489.119999999995</c:v>
                </c:pt>
                <c:pt idx="9">
                  <c:v>0</c:v>
                </c:pt>
                <c:pt idx="10">
                  <c:v>74675.149999999994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E8-134D-9B60-135834B0EF45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'Personnel_Budget vs RP1'!$C$8:$C$20</c:f>
              <c:strCache>
                <c:ptCount val="13"/>
                <c:pt idx="0">
                  <c:v>CNR</c:v>
                </c:pt>
                <c:pt idx="1">
                  <c:v>ETH Zürich</c:v>
                </c:pt>
                <c:pt idx="2">
                  <c:v>TUM</c:v>
                </c:pt>
                <c:pt idx="3">
                  <c:v> ASI</c:v>
                </c:pt>
                <c:pt idx="4">
                  <c:v>Alpes Lasers</c:v>
                </c:pt>
                <c:pt idx="5">
                  <c:v> ppqSense</c:v>
                </c:pt>
                <c:pt idx="6">
                  <c:v> IRsweep</c:v>
                </c:pt>
                <c:pt idx="7">
                  <c:v>Menlo Systems</c:v>
                </c:pt>
                <c:pt idx="8">
                  <c:v>THALES</c:v>
                </c:pt>
                <c:pt idx="9">
                  <c:v>UPDiderot</c:v>
                </c:pt>
                <c:pt idx="10">
                  <c:v>CNRS</c:v>
                </c:pt>
                <c:pt idx="11">
                  <c:v>ENS</c:v>
                </c:pt>
                <c:pt idx="12">
                  <c:v>UPDiderot</c:v>
                </c:pt>
              </c:strCache>
            </c:strRef>
          </c:cat>
          <c:val>
            <c:numRef>
              <c:f>'Personnel_Budget vs RP1'!$F$8:$F$20</c:f>
              <c:numCache>
                <c:formatCode>0.00%</c:formatCode>
                <c:ptCount val="13"/>
                <c:pt idx="0">
                  <c:v>0.45329785997048799</c:v>
                </c:pt>
                <c:pt idx="1">
                  <c:v>0.34079312236549142</c:v>
                </c:pt>
                <c:pt idx="2">
                  <c:v>0.46944175184832881</c:v>
                </c:pt>
                <c:pt idx="3">
                  <c:v>0.46277453271028035</c:v>
                </c:pt>
                <c:pt idx="4">
                  <c:v>0.17692396825396825</c:v>
                </c:pt>
                <c:pt idx="5">
                  <c:v>0.57348925531914896</c:v>
                </c:pt>
                <c:pt idx="6">
                  <c:v>0.5026180016476165</c:v>
                </c:pt>
                <c:pt idx="7">
                  <c:v>0.54945234666666665</c:v>
                </c:pt>
                <c:pt idx="8">
                  <c:v>0.29389502804887419</c:v>
                </c:pt>
                <c:pt idx="9">
                  <c:v>0</c:v>
                </c:pt>
                <c:pt idx="10">
                  <c:v>0.27407848520327827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E8-134D-9B60-135834B0EF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690169280"/>
        <c:axId val="-1690167104"/>
      </c:barChart>
      <c:catAx>
        <c:axId val="-1690169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1690167104"/>
        <c:crosses val="autoZero"/>
        <c:auto val="1"/>
        <c:lblAlgn val="ctr"/>
        <c:lblOffset val="100"/>
        <c:noMultiLvlLbl val="0"/>
      </c:catAx>
      <c:valAx>
        <c:axId val="-1690167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16901692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'Other_Budget vs RP1'!$C$8:$C$20</c:f>
              <c:strCache>
                <c:ptCount val="13"/>
                <c:pt idx="0">
                  <c:v>CNR</c:v>
                </c:pt>
                <c:pt idx="1">
                  <c:v>ETH Zürich</c:v>
                </c:pt>
                <c:pt idx="2">
                  <c:v>TUM</c:v>
                </c:pt>
                <c:pt idx="3">
                  <c:v> ASI</c:v>
                </c:pt>
                <c:pt idx="4">
                  <c:v>Alpes Lasers</c:v>
                </c:pt>
                <c:pt idx="5">
                  <c:v> ppqSense</c:v>
                </c:pt>
                <c:pt idx="6">
                  <c:v> IRsweep</c:v>
                </c:pt>
                <c:pt idx="7">
                  <c:v>Menlo Systems</c:v>
                </c:pt>
                <c:pt idx="8">
                  <c:v>THALES</c:v>
                </c:pt>
                <c:pt idx="9">
                  <c:v>UPDiderot</c:v>
                </c:pt>
                <c:pt idx="10">
                  <c:v>CNRS</c:v>
                </c:pt>
                <c:pt idx="11">
                  <c:v>ENS</c:v>
                </c:pt>
                <c:pt idx="12">
                  <c:v>UPDiderot</c:v>
                </c:pt>
              </c:strCache>
            </c:strRef>
          </c:cat>
          <c:val>
            <c:numRef>
              <c:f>'Other_Budget vs RP1'!$D$8:$D$20</c:f>
              <c:numCache>
                <c:formatCode>#,##0.00</c:formatCode>
                <c:ptCount val="13"/>
                <c:pt idx="0">
                  <c:v>692360</c:v>
                </c:pt>
                <c:pt idx="1">
                  <c:v>230550</c:v>
                </c:pt>
                <c:pt idx="2">
                  <c:v>18600</c:v>
                </c:pt>
                <c:pt idx="3">
                  <c:v>106000</c:v>
                </c:pt>
                <c:pt idx="4">
                  <c:v>392250</c:v>
                </c:pt>
                <c:pt idx="5">
                  <c:v>92000</c:v>
                </c:pt>
                <c:pt idx="6">
                  <c:v>179083</c:v>
                </c:pt>
                <c:pt idx="7">
                  <c:v>250000</c:v>
                </c:pt>
                <c:pt idx="8">
                  <c:v>62800</c:v>
                </c:pt>
                <c:pt idx="9">
                  <c:v>0</c:v>
                </c:pt>
                <c:pt idx="10">
                  <c:v>260000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88-6444-B23B-3C429F907193}"/>
            </c:ext>
          </c:extLst>
        </c:ser>
        <c:ser>
          <c:idx val="1"/>
          <c:order val="1"/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'Other_Budget vs RP1'!$C$8:$C$20</c:f>
              <c:strCache>
                <c:ptCount val="13"/>
                <c:pt idx="0">
                  <c:v>CNR</c:v>
                </c:pt>
                <c:pt idx="1">
                  <c:v>ETH Zürich</c:v>
                </c:pt>
                <c:pt idx="2">
                  <c:v>TUM</c:v>
                </c:pt>
                <c:pt idx="3">
                  <c:v> ASI</c:v>
                </c:pt>
                <c:pt idx="4">
                  <c:v>Alpes Lasers</c:v>
                </c:pt>
                <c:pt idx="5">
                  <c:v> ppqSense</c:v>
                </c:pt>
                <c:pt idx="6">
                  <c:v> IRsweep</c:v>
                </c:pt>
                <c:pt idx="7">
                  <c:v>Menlo Systems</c:v>
                </c:pt>
                <c:pt idx="8">
                  <c:v>THALES</c:v>
                </c:pt>
                <c:pt idx="9">
                  <c:v>UPDiderot</c:v>
                </c:pt>
                <c:pt idx="10">
                  <c:v>CNRS</c:v>
                </c:pt>
                <c:pt idx="11">
                  <c:v>ENS</c:v>
                </c:pt>
                <c:pt idx="12">
                  <c:v>UPDiderot</c:v>
                </c:pt>
              </c:strCache>
            </c:strRef>
          </c:cat>
          <c:val>
            <c:numRef>
              <c:f>'Other_Budget vs RP1'!$E$8:$E$20</c:f>
              <c:numCache>
                <c:formatCode>#,##0.00</c:formatCode>
                <c:ptCount val="13"/>
                <c:pt idx="0">
                  <c:v>137534</c:v>
                </c:pt>
                <c:pt idx="1">
                  <c:v>77918.880000000005</c:v>
                </c:pt>
                <c:pt idx="2">
                  <c:v>1160.6500000000001</c:v>
                </c:pt>
                <c:pt idx="3">
                  <c:v>35642.33</c:v>
                </c:pt>
                <c:pt idx="4">
                  <c:v>231556.54</c:v>
                </c:pt>
                <c:pt idx="5">
                  <c:v>41340.1</c:v>
                </c:pt>
                <c:pt idx="6">
                  <c:v>90496.28</c:v>
                </c:pt>
                <c:pt idx="7">
                  <c:v>209709.42</c:v>
                </c:pt>
                <c:pt idx="8">
                  <c:v>27336.28</c:v>
                </c:pt>
                <c:pt idx="9">
                  <c:v>0</c:v>
                </c:pt>
                <c:pt idx="10">
                  <c:v>20161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88-6444-B23B-3C429F907193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'Other_Budget vs RP1'!$C$8:$C$20</c:f>
              <c:strCache>
                <c:ptCount val="13"/>
                <c:pt idx="0">
                  <c:v>CNR</c:v>
                </c:pt>
                <c:pt idx="1">
                  <c:v>ETH Zürich</c:v>
                </c:pt>
                <c:pt idx="2">
                  <c:v>TUM</c:v>
                </c:pt>
                <c:pt idx="3">
                  <c:v> ASI</c:v>
                </c:pt>
                <c:pt idx="4">
                  <c:v>Alpes Lasers</c:v>
                </c:pt>
                <c:pt idx="5">
                  <c:v> ppqSense</c:v>
                </c:pt>
                <c:pt idx="6">
                  <c:v> IRsweep</c:v>
                </c:pt>
                <c:pt idx="7">
                  <c:v>Menlo Systems</c:v>
                </c:pt>
                <c:pt idx="8">
                  <c:v>THALES</c:v>
                </c:pt>
                <c:pt idx="9">
                  <c:v>UPDiderot</c:v>
                </c:pt>
                <c:pt idx="10">
                  <c:v>CNRS</c:v>
                </c:pt>
                <c:pt idx="11">
                  <c:v>ENS</c:v>
                </c:pt>
                <c:pt idx="12">
                  <c:v>UPDiderot</c:v>
                </c:pt>
              </c:strCache>
            </c:strRef>
          </c:cat>
          <c:val>
            <c:numRef>
              <c:f>'Other_Budget vs RP1'!$F$8:$F$20</c:f>
              <c:numCache>
                <c:formatCode>0.00%</c:formatCode>
                <c:ptCount val="13"/>
                <c:pt idx="0">
                  <c:v>0.19864521347275985</c:v>
                </c:pt>
                <c:pt idx="1">
                  <c:v>0.33796955107351989</c:v>
                </c:pt>
                <c:pt idx="2">
                  <c:v>6.2400537634408608E-2</c:v>
                </c:pt>
                <c:pt idx="3">
                  <c:v>0.33624839622641511</c:v>
                </c:pt>
                <c:pt idx="4">
                  <c:v>0.5903289738687062</c:v>
                </c:pt>
                <c:pt idx="5">
                  <c:v>0.44934891304347824</c:v>
                </c:pt>
                <c:pt idx="6">
                  <c:v>0.505331494335029</c:v>
                </c:pt>
                <c:pt idx="7">
                  <c:v>0.83883768000000003</c:v>
                </c:pt>
                <c:pt idx="8">
                  <c:v>0.43529108280254775</c:v>
                </c:pt>
                <c:pt idx="9">
                  <c:v>0</c:v>
                </c:pt>
                <c:pt idx="10">
                  <c:v>7.7542307692307688E-2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88-6444-B23B-3C429F9071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690166016"/>
        <c:axId val="-1916553920"/>
      </c:barChart>
      <c:catAx>
        <c:axId val="-1690166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1916553920"/>
        <c:crosses val="autoZero"/>
        <c:auto val="1"/>
        <c:lblAlgn val="ctr"/>
        <c:lblOffset val="100"/>
        <c:noMultiLvlLbl val="0"/>
      </c:catAx>
      <c:valAx>
        <c:axId val="-1916553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1690166016"/>
        <c:crossesAt val="1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'Subcontracting_Budget vs RP1'!$C$8:$C$20</c:f>
              <c:strCache>
                <c:ptCount val="13"/>
                <c:pt idx="0">
                  <c:v>CNR</c:v>
                </c:pt>
                <c:pt idx="1">
                  <c:v>ETH Zürich</c:v>
                </c:pt>
                <c:pt idx="2">
                  <c:v>TUM</c:v>
                </c:pt>
                <c:pt idx="3">
                  <c:v> ASI</c:v>
                </c:pt>
                <c:pt idx="4">
                  <c:v>Alpes Lasers</c:v>
                </c:pt>
                <c:pt idx="5">
                  <c:v> ppqSense</c:v>
                </c:pt>
                <c:pt idx="6">
                  <c:v> IRsweep</c:v>
                </c:pt>
                <c:pt idx="7">
                  <c:v>Menlo Systems</c:v>
                </c:pt>
                <c:pt idx="8">
                  <c:v>THALES</c:v>
                </c:pt>
                <c:pt idx="9">
                  <c:v>UPDiderot</c:v>
                </c:pt>
                <c:pt idx="10">
                  <c:v>CNRS</c:v>
                </c:pt>
                <c:pt idx="11">
                  <c:v>ENS</c:v>
                </c:pt>
                <c:pt idx="12">
                  <c:v>UPDiderot</c:v>
                </c:pt>
              </c:strCache>
            </c:strRef>
          </c:cat>
          <c:val>
            <c:numRef>
              <c:f>'Subcontracting_Budget vs RP1'!$D$8:$D$20</c:f>
              <c:numCache>
                <c:formatCode>General</c:formatCode>
                <c:ptCount val="13"/>
                <c:pt idx="7" formatCode="#,##0.00">
                  <c:v>14000</c:v>
                </c:pt>
                <c:pt idx="10" formatCode="#,##0.00">
                  <c:v>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F3-B04E-9A44-B29C57DEAAD4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'Subcontracting_Budget vs RP1'!$C$8:$C$20</c:f>
              <c:strCache>
                <c:ptCount val="13"/>
                <c:pt idx="0">
                  <c:v>CNR</c:v>
                </c:pt>
                <c:pt idx="1">
                  <c:v>ETH Zürich</c:v>
                </c:pt>
                <c:pt idx="2">
                  <c:v>TUM</c:v>
                </c:pt>
                <c:pt idx="3">
                  <c:v> ASI</c:v>
                </c:pt>
                <c:pt idx="4">
                  <c:v>Alpes Lasers</c:v>
                </c:pt>
                <c:pt idx="5">
                  <c:v> ppqSense</c:v>
                </c:pt>
                <c:pt idx="6">
                  <c:v> IRsweep</c:v>
                </c:pt>
                <c:pt idx="7">
                  <c:v>Menlo Systems</c:v>
                </c:pt>
                <c:pt idx="8">
                  <c:v>THALES</c:v>
                </c:pt>
                <c:pt idx="9">
                  <c:v>UPDiderot</c:v>
                </c:pt>
                <c:pt idx="10">
                  <c:v>CNRS</c:v>
                </c:pt>
                <c:pt idx="11">
                  <c:v>ENS</c:v>
                </c:pt>
                <c:pt idx="12">
                  <c:v>UPDiderot</c:v>
                </c:pt>
              </c:strCache>
            </c:strRef>
          </c:cat>
          <c:val>
            <c:numRef>
              <c:f>'Subcontracting_Budget vs RP1'!$E$8:$E$20</c:f>
              <c:numCache>
                <c:formatCode>#,##0.00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F3-B04E-9A44-B29C57DEAA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561284480"/>
        <c:axId val="-1561275232"/>
      </c:barChart>
      <c:catAx>
        <c:axId val="-1561284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1561275232"/>
        <c:crosses val="autoZero"/>
        <c:auto val="0"/>
        <c:lblAlgn val="ctr"/>
        <c:lblOffset val="100"/>
        <c:noMultiLvlLbl val="0"/>
      </c:catAx>
      <c:valAx>
        <c:axId val="-1561275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15612844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25" cy="496621"/>
          </a:xfrm>
          <a:prstGeom prst="rect">
            <a:avLst/>
          </a:prstGeom>
        </p:spPr>
        <p:txBody>
          <a:bodyPr vert="horz" lIns="83777" tIns="41889" rIns="83777" bIns="41889" rtlCol="0"/>
          <a:lstStyle>
            <a:lvl1pPr algn="l">
              <a:defRPr sz="11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923" y="0"/>
            <a:ext cx="2946325" cy="496621"/>
          </a:xfrm>
          <a:prstGeom prst="rect">
            <a:avLst/>
          </a:prstGeom>
        </p:spPr>
        <p:txBody>
          <a:bodyPr vert="horz" lIns="83777" tIns="41889" rIns="83777" bIns="41889" rtlCol="0"/>
          <a:lstStyle>
            <a:lvl1pPr algn="r">
              <a:defRPr sz="1100"/>
            </a:lvl1pPr>
          </a:lstStyle>
          <a:p>
            <a:fld id="{518B01CA-A618-4F2B-9B6B-055E08005F2E}" type="datetimeFigureOut">
              <a:rPr lang="it-IT" smtClean="0"/>
              <a:pPr/>
              <a:t>13/05/2020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6956"/>
            <a:ext cx="2946325" cy="496620"/>
          </a:xfrm>
          <a:prstGeom prst="rect">
            <a:avLst/>
          </a:prstGeom>
        </p:spPr>
        <p:txBody>
          <a:bodyPr vert="horz" lIns="83777" tIns="41889" rIns="83777" bIns="41889" rtlCol="0" anchor="b"/>
          <a:lstStyle>
            <a:lvl1pPr algn="l">
              <a:defRPr sz="11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923" y="9426956"/>
            <a:ext cx="2946325" cy="496620"/>
          </a:xfrm>
          <a:prstGeom prst="rect">
            <a:avLst/>
          </a:prstGeom>
        </p:spPr>
        <p:txBody>
          <a:bodyPr vert="horz" lIns="83777" tIns="41889" rIns="83777" bIns="41889" rtlCol="0" anchor="b"/>
          <a:lstStyle>
            <a:lvl1pPr algn="r">
              <a:defRPr sz="1100"/>
            </a:lvl1pPr>
          </a:lstStyle>
          <a:p>
            <a:fld id="{79DFB8B1-B3D3-4318-88B1-D9A1F2781A2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248136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25" cy="496621"/>
          </a:xfrm>
          <a:prstGeom prst="rect">
            <a:avLst/>
          </a:prstGeom>
        </p:spPr>
        <p:txBody>
          <a:bodyPr vert="horz" lIns="83777" tIns="41889" rIns="83777" bIns="41889" rtlCol="0"/>
          <a:lstStyle>
            <a:lvl1pPr algn="l">
              <a:defRPr sz="11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923" y="0"/>
            <a:ext cx="2946325" cy="496621"/>
          </a:xfrm>
          <a:prstGeom prst="rect">
            <a:avLst/>
          </a:prstGeom>
        </p:spPr>
        <p:txBody>
          <a:bodyPr vert="horz" lIns="83777" tIns="41889" rIns="83777" bIns="41889" rtlCol="0"/>
          <a:lstStyle>
            <a:lvl1pPr algn="r">
              <a:defRPr sz="1100"/>
            </a:lvl1pPr>
          </a:lstStyle>
          <a:p>
            <a:fld id="{C3FD15F1-D244-467D-99AF-6077F8CFF445}" type="datetimeFigureOut">
              <a:rPr lang="it-IT" smtClean="0"/>
              <a:pPr/>
              <a:t>13/05/2020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77" tIns="41889" rIns="83777" bIns="41889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82" y="4714215"/>
            <a:ext cx="5438711" cy="4466640"/>
          </a:xfrm>
          <a:prstGeom prst="rect">
            <a:avLst/>
          </a:prstGeom>
        </p:spPr>
        <p:txBody>
          <a:bodyPr vert="horz" lIns="83777" tIns="41889" rIns="83777" bIns="41889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6956"/>
            <a:ext cx="2946325" cy="496620"/>
          </a:xfrm>
          <a:prstGeom prst="rect">
            <a:avLst/>
          </a:prstGeom>
        </p:spPr>
        <p:txBody>
          <a:bodyPr vert="horz" lIns="83777" tIns="41889" rIns="83777" bIns="41889" rtlCol="0" anchor="b"/>
          <a:lstStyle>
            <a:lvl1pPr algn="l">
              <a:defRPr sz="11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923" y="9426956"/>
            <a:ext cx="2946325" cy="496620"/>
          </a:xfrm>
          <a:prstGeom prst="rect">
            <a:avLst/>
          </a:prstGeom>
        </p:spPr>
        <p:txBody>
          <a:bodyPr vert="horz" lIns="83777" tIns="41889" rIns="83777" bIns="41889" rtlCol="0" anchor="b"/>
          <a:lstStyle>
            <a:lvl1pPr algn="r">
              <a:defRPr sz="1100"/>
            </a:lvl1pPr>
          </a:lstStyle>
          <a:p>
            <a:fld id="{C5CD4DC4-6BE0-4B13-9FD8-3E0A70F22F3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265905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4726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452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178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904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631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357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3083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809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12956D5-88C4-FF49-8DD4-C61CE5F32CC2}" type="datetime1">
              <a:rPr lang="it-IT" smtClean="0"/>
              <a:t>13/05/2020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CD4DC4-6BE0-4B13-9FD8-3E0A70F22F35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7188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ombs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/>
          <p:nvPr userDrawn="1"/>
        </p:nvSpPr>
        <p:spPr>
          <a:xfrm>
            <a:off x="4571716" y="0"/>
            <a:ext cx="4569431" cy="6856009"/>
          </a:xfrm>
          <a:prstGeom prst="rect">
            <a:avLst/>
          </a:prstGeom>
          <a:gradFill>
            <a:gsLst>
              <a:gs pos="0">
                <a:srgbClr val="FFF450"/>
              </a:gs>
              <a:gs pos="100000">
                <a:srgbClr val="FAA61A"/>
              </a:gs>
            </a:gsLst>
            <a:lin ang="54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" name="Titolo 1"/>
          <p:cNvSpPr>
            <a:spLocks noGrp="1"/>
          </p:cNvSpPr>
          <p:nvPr>
            <p:ph type="title" idx="13" hasCustomPrompt="1"/>
          </p:nvPr>
        </p:nvSpPr>
        <p:spPr>
          <a:xfrm>
            <a:off x="4727808" y="273352"/>
            <a:ext cx="4207285" cy="3127709"/>
          </a:xfrm>
        </p:spPr>
        <p:txBody>
          <a:bodyPr/>
          <a:lstStyle>
            <a:lvl1pPr algn="ctr">
              <a:defRPr sz="3300" b="1">
                <a:solidFill>
                  <a:srgbClr val="C00000"/>
                </a:solidFill>
              </a:defRPr>
            </a:lvl1pPr>
          </a:lstStyle>
          <a:p>
            <a:r>
              <a:rPr lang="it-IT" dirty="0"/>
              <a:t>Title</a:t>
            </a:r>
          </a:p>
        </p:txBody>
      </p:sp>
      <p:sp>
        <p:nvSpPr>
          <p:cNvPr id="17" name="Segnaposto testo 16"/>
          <p:cNvSpPr>
            <a:spLocks noGrp="1"/>
          </p:cNvSpPr>
          <p:nvPr>
            <p:ph type="body" sz="quarter" idx="14" hasCustomPrompt="1"/>
          </p:nvPr>
        </p:nvSpPr>
        <p:spPr>
          <a:xfrm>
            <a:off x="5343508" y="3511089"/>
            <a:ext cx="3420332" cy="498292"/>
          </a:xfrm>
        </p:spPr>
        <p:txBody>
          <a:bodyPr>
            <a:normAutofit/>
          </a:bodyPr>
          <a:lstStyle>
            <a:lvl1pPr>
              <a:buNone/>
              <a:defRPr sz="2500"/>
            </a:lvl1pPr>
          </a:lstStyle>
          <a:p>
            <a:pPr lvl="0"/>
            <a:r>
              <a:rPr lang="it-IT" dirty="0" err="1"/>
              <a:t>Presenter</a:t>
            </a:r>
            <a:endParaRPr lang="it-IT" dirty="0"/>
          </a:p>
        </p:txBody>
      </p:sp>
      <p:sp>
        <p:nvSpPr>
          <p:cNvPr id="18" name="Segnaposto testo 16"/>
          <p:cNvSpPr>
            <a:spLocks noGrp="1"/>
          </p:cNvSpPr>
          <p:nvPr>
            <p:ph type="body" sz="quarter" idx="15" hasCustomPrompt="1"/>
          </p:nvPr>
        </p:nvSpPr>
        <p:spPr>
          <a:xfrm>
            <a:off x="5343508" y="4064107"/>
            <a:ext cx="3420332" cy="1471392"/>
          </a:xfrm>
        </p:spPr>
        <p:txBody>
          <a:bodyPr>
            <a:normAutofit/>
          </a:bodyPr>
          <a:lstStyle>
            <a:lvl1pPr>
              <a:buNone/>
              <a:defRPr sz="2200"/>
            </a:lvl1pPr>
          </a:lstStyle>
          <a:p>
            <a:pPr lvl="0"/>
            <a:r>
              <a:rPr lang="it-IT" dirty="0" err="1"/>
              <a:t>Co-workers</a:t>
            </a:r>
            <a:endParaRPr lang="it-IT" dirty="0"/>
          </a:p>
        </p:txBody>
      </p:sp>
      <p:sp>
        <p:nvSpPr>
          <p:cNvPr id="19" name="Segnaposto testo 16"/>
          <p:cNvSpPr>
            <a:spLocks noGrp="1"/>
          </p:cNvSpPr>
          <p:nvPr>
            <p:ph type="body" sz="quarter" idx="16" hasCustomPrompt="1"/>
          </p:nvPr>
        </p:nvSpPr>
        <p:spPr>
          <a:xfrm>
            <a:off x="4754880" y="5779038"/>
            <a:ext cx="4193502" cy="940132"/>
          </a:xfrm>
        </p:spPr>
        <p:txBody>
          <a:bodyPr>
            <a:normAutofit/>
          </a:bodyPr>
          <a:lstStyle>
            <a:lvl1pPr algn="ctr">
              <a:buNone/>
              <a:defRPr sz="2500" baseline="0"/>
            </a:lvl1pPr>
          </a:lstStyle>
          <a:p>
            <a:pPr lvl="0"/>
            <a:r>
              <a:rPr lang="it-IT" dirty="0" err="1"/>
              <a:t>Event</a:t>
            </a:r>
            <a:r>
              <a:rPr lang="it-IT" dirty="0"/>
              <a:t>, date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172" y="273352"/>
            <a:ext cx="8229090" cy="1144682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000" b="0" strike="noStrike" spc="-1" dirty="0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172" y="1604515"/>
            <a:ext cx="4015600" cy="189680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172" y="3681925"/>
            <a:ext cx="4015600" cy="189680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3927" y="1604514"/>
            <a:ext cx="4015600" cy="397715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172" y="273352"/>
            <a:ext cx="8229090" cy="1144682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000" b="0" strike="noStrike" spc="-1" dirty="0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172" y="1604514"/>
            <a:ext cx="4015600" cy="397715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3927" y="1604515"/>
            <a:ext cx="4015600" cy="189680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3927" y="3681925"/>
            <a:ext cx="4015600" cy="189680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172" y="273352"/>
            <a:ext cx="8229090" cy="1144682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000" b="0" strike="noStrike" spc="-1" dirty="0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172" y="1604515"/>
            <a:ext cx="4015600" cy="189680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3927" y="1604515"/>
            <a:ext cx="4015600" cy="189680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172" y="3681925"/>
            <a:ext cx="8229090" cy="189680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172" y="273352"/>
            <a:ext cx="8229090" cy="1144682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000" b="0" strike="noStrike" spc="-1" dirty="0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172" y="1604515"/>
            <a:ext cx="8229090" cy="189680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172" y="3681925"/>
            <a:ext cx="8229090" cy="189680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172" y="273352"/>
            <a:ext cx="8229090" cy="1144682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000" b="0" strike="noStrike" spc="-1" dirty="0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172" y="1604515"/>
            <a:ext cx="4015600" cy="189680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927" y="1604515"/>
            <a:ext cx="4015600" cy="189680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3927" y="3681925"/>
            <a:ext cx="4015600" cy="189680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172" y="3681925"/>
            <a:ext cx="4015600" cy="189680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172" y="273352"/>
            <a:ext cx="8229090" cy="1144682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000" b="0" strike="noStrike" spc="-1" dirty="0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172" y="1604515"/>
            <a:ext cx="2649636" cy="189680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714" y="1604515"/>
            <a:ext cx="2649636" cy="189680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257" y="1604515"/>
            <a:ext cx="2649636" cy="189680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22257" y="3681925"/>
            <a:ext cx="2649636" cy="189680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714" y="3681925"/>
            <a:ext cx="2649636" cy="189680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457172" y="3681925"/>
            <a:ext cx="2649636" cy="189680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ombs 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6"/>
          <p:cNvSpPr/>
          <p:nvPr userDrawn="1"/>
        </p:nvSpPr>
        <p:spPr>
          <a:xfrm>
            <a:off x="65310" y="261268"/>
            <a:ext cx="8945870" cy="780866"/>
          </a:xfrm>
          <a:custGeom>
            <a:avLst/>
            <a:gdLst/>
            <a:ahLst/>
            <a:cxnLst/>
            <a:rect l="l" t="t" r="r" b="b"/>
            <a:pathLst>
              <a:path w="21602" h="3002">
                <a:moveTo>
                  <a:pt x="500" y="0"/>
                </a:moveTo>
                <a:cubicBezTo>
                  <a:pt x="250" y="0"/>
                  <a:pt x="0" y="250"/>
                  <a:pt x="0" y="500"/>
                </a:cubicBezTo>
                <a:lnTo>
                  <a:pt x="0" y="2500"/>
                </a:lnTo>
                <a:cubicBezTo>
                  <a:pt x="0" y="2750"/>
                  <a:pt x="250" y="3001"/>
                  <a:pt x="500" y="3001"/>
                </a:cubicBezTo>
                <a:lnTo>
                  <a:pt x="21100" y="3001"/>
                </a:lnTo>
                <a:cubicBezTo>
                  <a:pt x="21350" y="3001"/>
                  <a:pt x="21601" y="2750"/>
                  <a:pt x="21601" y="2500"/>
                </a:cubicBezTo>
                <a:lnTo>
                  <a:pt x="21601" y="500"/>
                </a:lnTo>
                <a:cubicBezTo>
                  <a:pt x="21601" y="250"/>
                  <a:pt x="21350" y="0"/>
                  <a:pt x="21100" y="0"/>
                </a:cubicBezTo>
                <a:lnTo>
                  <a:pt x="500" y="0"/>
                </a:lnTo>
              </a:path>
            </a:pathLst>
          </a:custGeom>
          <a:noFill/>
          <a:ln w="36000">
            <a:solidFill>
              <a:srgbClr val="FAA61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" name="Immagine 4"/>
          <p:cNvPicPr/>
          <p:nvPr userDrawn="1"/>
        </p:nvPicPr>
        <p:blipFill>
          <a:blip r:embed="rId2" cstate="print"/>
          <a:stretch/>
        </p:blipFill>
        <p:spPr>
          <a:xfrm>
            <a:off x="190379" y="261268"/>
            <a:ext cx="1375434" cy="775314"/>
          </a:xfrm>
          <a:prstGeom prst="rect">
            <a:avLst/>
          </a:prstGeom>
          <a:ln>
            <a:noFill/>
          </a:ln>
        </p:spPr>
      </p:pic>
      <p:pic>
        <p:nvPicPr>
          <p:cNvPr id="2355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70144" y="311892"/>
            <a:ext cx="630720" cy="66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Immagine 9" descr="Europe_flag.jp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186997" y="401137"/>
            <a:ext cx="715660" cy="475754"/>
          </a:xfrm>
          <a:prstGeom prst="rect">
            <a:avLst/>
          </a:prstGeom>
        </p:spPr>
      </p:pic>
      <p:sp>
        <p:nvSpPr>
          <p:cNvPr id="15" name="Segnaposto testo 14"/>
          <p:cNvSpPr>
            <a:spLocks noGrp="1"/>
          </p:cNvSpPr>
          <p:nvPr>
            <p:ph type="body" sz="quarter" idx="11" hasCustomPrompt="1"/>
          </p:nvPr>
        </p:nvSpPr>
        <p:spPr>
          <a:xfrm>
            <a:off x="430671" y="1437272"/>
            <a:ext cx="8223729" cy="461856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it-IT" dirty="0" err="1"/>
              <a:t>Section</a:t>
            </a:r>
            <a:endParaRPr lang="it-IT" dirty="0"/>
          </a:p>
          <a:p>
            <a:pPr lvl="1"/>
            <a:r>
              <a:rPr lang="it-IT" dirty="0" err="1"/>
              <a:t>Subsection</a:t>
            </a:r>
            <a:endParaRPr lang="it-IT" dirty="0"/>
          </a:p>
          <a:p>
            <a:pPr lvl="2"/>
            <a:r>
              <a:rPr lang="it-IT" dirty="0" err="1"/>
              <a:t>Subsubsection</a:t>
            </a:r>
            <a:endParaRPr lang="it-IT" dirty="0"/>
          </a:p>
          <a:p>
            <a:pPr lvl="3"/>
            <a:r>
              <a:rPr lang="it-IT" dirty="0" err="1"/>
              <a:t>Subsubsubsection</a:t>
            </a:r>
            <a:r>
              <a:rPr lang="it-IT" dirty="0"/>
              <a:t> </a:t>
            </a:r>
          </a:p>
          <a:p>
            <a:pPr lvl="3"/>
            <a:endParaRPr lang="it-IT" dirty="0"/>
          </a:p>
        </p:txBody>
      </p:sp>
      <p:sp>
        <p:nvSpPr>
          <p:cNvPr id="8" name="CasellaDiTesto 7"/>
          <p:cNvSpPr txBox="1"/>
          <p:nvPr userDrawn="1"/>
        </p:nvSpPr>
        <p:spPr>
          <a:xfrm>
            <a:off x="1611028" y="350938"/>
            <a:ext cx="5694425" cy="530497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algn="ctr"/>
            <a:r>
              <a:rPr lang="it-IT" sz="2900" b="1" dirty="0" err="1">
                <a:solidFill>
                  <a:srgbClr val="C00000"/>
                </a:solidFill>
                <a:latin typeface="+mj-lt"/>
              </a:rPr>
              <a:t>Outline</a:t>
            </a:r>
            <a:endParaRPr lang="it-IT" sz="2900" b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ombs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stomShape 16"/>
          <p:cNvSpPr/>
          <p:nvPr userDrawn="1"/>
        </p:nvSpPr>
        <p:spPr>
          <a:xfrm>
            <a:off x="65310" y="261268"/>
            <a:ext cx="8945870" cy="780866"/>
          </a:xfrm>
          <a:custGeom>
            <a:avLst/>
            <a:gdLst/>
            <a:ahLst/>
            <a:cxnLst/>
            <a:rect l="l" t="t" r="r" b="b"/>
            <a:pathLst>
              <a:path w="21602" h="3002">
                <a:moveTo>
                  <a:pt x="500" y="0"/>
                </a:moveTo>
                <a:cubicBezTo>
                  <a:pt x="250" y="0"/>
                  <a:pt x="0" y="250"/>
                  <a:pt x="0" y="500"/>
                </a:cubicBezTo>
                <a:lnTo>
                  <a:pt x="0" y="2500"/>
                </a:lnTo>
                <a:cubicBezTo>
                  <a:pt x="0" y="2750"/>
                  <a:pt x="250" y="3001"/>
                  <a:pt x="500" y="3001"/>
                </a:cubicBezTo>
                <a:lnTo>
                  <a:pt x="21100" y="3001"/>
                </a:lnTo>
                <a:cubicBezTo>
                  <a:pt x="21350" y="3001"/>
                  <a:pt x="21601" y="2750"/>
                  <a:pt x="21601" y="2500"/>
                </a:cubicBezTo>
                <a:lnTo>
                  <a:pt x="21601" y="500"/>
                </a:lnTo>
                <a:cubicBezTo>
                  <a:pt x="21601" y="250"/>
                  <a:pt x="21350" y="0"/>
                  <a:pt x="21100" y="0"/>
                </a:cubicBezTo>
                <a:lnTo>
                  <a:pt x="500" y="0"/>
                </a:lnTo>
              </a:path>
            </a:pathLst>
          </a:custGeom>
          <a:noFill/>
          <a:ln w="36000">
            <a:solidFill>
              <a:srgbClr val="FAA61A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" name="Immagine 13"/>
          <p:cNvPicPr/>
          <p:nvPr userDrawn="1"/>
        </p:nvPicPr>
        <p:blipFill>
          <a:blip r:embed="rId2" cstate="print"/>
          <a:stretch/>
        </p:blipFill>
        <p:spPr>
          <a:xfrm>
            <a:off x="190379" y="261268"/>
            <a:ext cx="1375434" cy="775314"/>
          </a:xfrm>
          <a:prstGeom prst="rect">
            <a:avLst/>
          </a:prstGeom>
          <a:ln>
            <a:noFill/>
          </a:ln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70144" y="311892"/>
            <a:ext cx="630720" cy="66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Immagine 15" descr="Europe_flag.jp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186997" y="401137"/>
            <a:ext cx="715660" cy="475754"/>
          </a:xfrm>
          <a:prstGeom prst="rect">
            <a:avLst/>
          </a:prstGeom>
        </p:spPr>
      </p:pic>
      <p:sp>
        <p:nvSpPr>
          <p:cNvPr id="17" name="Titolo 1"/>
          <p:cNvSpPr>
            <a:spLocks noGrp="1"/>
          </p:cNvSpPr>
          <p:nvPr>
            <p:ph type="title" idx="10" hasCustomPrompt="1"/>
          </p:nvPr>
        </p:nvSpPr>
        <p:spPr>
          <a:xfrm>
            <a:off x="1603585" y="273352"/>
            <a:ext cx="5685917" cy="749731"/>
          </a:xfrm>
        </p:spPr>
        <p:txBody>
          <a:bodyPr/>
          <a:lstStyle>
            <a:lvl1pPr algn="ctr">
              <a:defRPr sz="2900" b="1">
                <a:solidFill>
                  <a:srgbClr val="C00000"/>
                </a:solidFill>
              </a:defRPr>
            </a:lvl1pPr>
          </a:lstStyle>
          <a:p>
            <a:r>
              <a:rPr lang="it-IT" dirty="0"/>
              <a:t>Title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172" y="273352"/>
            <a:ext cx="8229090" cy="1144682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000" b="0" strike="noStrike" spc="-1" dirty="0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172" y="1604514"/>
            <a:ext cx="8229090" cy="3977158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2900" b="0" strike="noStrike" spc="-1" dirty="0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172" y="273352"/>
            <a:ext cx="8229090" cy="1144682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000" b="0" strike="noStrike" spc="-1" dirty="0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172" y="1604514"/>
            <a:ext cx="8229090" cy="397715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172" y="273352"/>
            <a:ext cx="8229090" cy="1144682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000" b="0" strike="noStrike" spc="-1" dirty="0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172" y="1604514"/>
            <a:ext cx="4015600" cy="397715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3927" y="1604514"/>
            <a:ext cx="4015600" cy="397715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0" b="0" strike="noStrike" spc="-1" dirty="0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172" y="273352"/>
            <a:ext cx="8229090" cy="1144682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000" b="0" strike="noStrike" spc="-1" dirty="0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172" y="273352"/>
            <a:ext cx="8229090" cy="53073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2900" b="0" strike="noStrike" spc="-1" dirty="0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172" y="273352"/>
            <a:ext cx="8229090" cy="1144682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000" b="0" strike="noStrike" spc="-1" dirty="0">
                <a:latin typeface="Arial"/>
              </a:rPr>
              <a:t>Click </a:t>
            </a:r>
            <a:r>
              <a:rPr lang="it-IT" sz="4000" b="0" strike="noStrike" spc="-1" dirty="0" err="1">
                <a:latin typeface="Arial"/>
              </a:rPr>
              <a:t>to</a:t>
            </a:r>
            <a:r>
              <a:rPr lang="it-IT" sz="4000" b="0" strike="noStrike" spc="-1" dirty="0">
                <a:latin typeface="Arial"/>
              </a:rPr>
              <a:t> </a:t>
            </a:r>
            <a:r>
              <a:rPr lang="it-IT" sz="4000" b="0" strike="noStrike" spc="-1" dirty="0" err="1">
                <a:latin typeface="Arial"/>
              </a:rPr>
              <a:t>edit</a:t>
            </a:r>
            <a:r>
              <a:rPr lang="it-IT" sz="4000" b="0" strike="noStrike" spc="-1" dirty="0">
                <a:latin typeface="Arial"/>
              </a:rPr>
              <a:t> the </a:t>
            </a:r>
            <a:r>
              <a:rPr lang="it-IT" sz="4000" b="0" strike="noStrike" spc="-1" dirty="0" err="1">
                <a:latin typeface="Arial"/>
              </a:rPr>
              <a:t>title</a:t>
            </a:r>
            <a:r>
              <a:rPr lang="it-IT" sz="4000" b="0" strike="noStrike" spc="-1" dirty="0">
                <a:latin typeface="Arial"/>
              </a:rPr>
              <a:t>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172" y="1604514"/>
            <a:ext cx="8229090" cy="397715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900" b="0" strike="noStrike" spc="-1" dirty="0">
                <a:latin typeface="Arial"/>
              </a:rPr>
              <a:t>Click </a:t>
            </a:r>
            <a:r>
              <a:rPr lang="it-IT" sz="2900" b="0" strike="noStrike" spc="-1" dirty="0" err="1">
                <a:latin typeface="Arial"/>
              </a:rPr>
              <a:t>to</a:t>
            </a:r>
            <a:r>
              <a:rPr lang="it-IT" sz="2900" b="0" strike="noStrike" spc="-1" dirty="0">
                <a:latin typeface="Arial"/>
              </a:rPr>
              <a:t> </a:t>
            </a:r>
            <a:r>
              <a:rPr lang="it-IT" sz="2900" b="0" strike="noStrike" spc="-1" dirty="0" err="1">
                <a:latin typeface="Arial"/>
              </a:rPr>
              <a:t>edit</a:t>
            </a:r>
            <a:r>
              <a:rPr lang="it-IT" sz="2900" b="0" strike="noStrike" spc="-1" dirty="0">
                <a:latin typeface="Arial"/>
              </a:rPr>
              <a:t> the </a:t>
            </a:r>
            <a:r>
              <a:rPr lang="it-IT" sz="2900" b="0" strike="noStrike" spc="-1" dirty="0" err="1">
                <a:latin typeface="Arial"/>
              </a:rPr>
              <a:t>outline</a:t>
            </a:r>
            <a:r>
              <a:rPr lang="it-IT" sz="2900" b="0" strike="noStrike" spc="-1" dirty="0">
                <a:latin typeface="Arial"/>
              </a:rPr>
              <a:t> text format</a:t>
            </a:r>
          </a:p>
          <a:p>
            <a:pPr marL="783734" lvl="1" indent="-293900">
              <a:spcBef>
                <a:spcPts val="102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500" b="0" strike="noStrike" spc="-1" dirty="0" err="1">
                <a:latin typeface="Arial"/>
              </a:rPr>
              <a:t>Second</a:t>
            </a:r>
            <a:r>
              <a:rPr lang="it-IT" sz="2500" b="0" strike="noStrike" spc="-1" dirty="0">
                <a:latin typeface="Arial"/>
              </a:rPr>
              <a:t> </a:t>
            </a:r>
            <a:r>
              <a:rPr lang="it-IT" sz="2500" b="0" strike="noStrike" spc="-1" dirty="0" err="1">
                <a:latin typeface="Arial"/>
              </a:rPr>
              <a:t>Outline</a:t>
            </a:r>
            <a:r>
              <a:rPr lang="it-IT" sz="2500" b="0" strike="noStrike" spc="-1" dirty="0">
                <a:latin typeface="Arial"/>
              </a:rPr>
              <a:t> </a:t>
            </a:r>
            <a:r>
              <a:rPr lang="it-IT" sz="2500" b="0" strike="noStrike" spc="-1" dirty="0" err="1">
                <a:latin typeface="Arial"/>
              </a:rPr>
              <a:t>Level</a:t>
            </a:r>
            <a:endParaRPr lang="it-IT" sz="2500" b="0" strike="noStrike" spc="-1" dirty="0">
              <a:latin typeface="Arial"/>
            </a:endParaRPr>
          </a:p>
          <a:p>
            <a:pPr marL="1175602" lvl="2" indent="-261245">
              <a:spcBef>
                <a:spcPts val="77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200" b="0" strike="noStrike" spc="-1" dirty="0" err="1">
                <a:latin typeface="Arial"/>
              </a:rPr>
              <a:t>Third</a:t>
            </a:r>
            <a:r>
              <a:rPr lang="it-IT" sz="2200" b="0" strike="noStrike" spc="-1" dirty="0">
                <a:latin typeface="Arial"/>
              </a:rPr>
              <a:t> </a:t>
            </a:r>
            <a:r>
              <a:rPr lang="it-IT" sz="2200" b="0" strike="noStrike" spc="-1" dirty="0" err="1">
                <a:latin typeface="Arial"/>
              </a:rPr>
              <a:t>Outline</a:t>
            </a:r>
            <a:r>
              <a:rPr lang="it-IT" sz="2200" b="0" strike="noStrike" spc="-1" dirty="0">
                <a:latin typeface="Arial"/>
              </a:rPr>
              <a:t> </a:t>
            </a:r>
            <a:r>
              <a:rPr lang="it-IT" sz="2200" b="0" strike="noStrike" spc="-1" dirty="0" err="1">
                <a:latin typeface="Arial"/>
              </a:rPr>
              <a:t>Level</a:t>
            </a:r>
            <a:endParaRPr lang="it-IT" sz="2200" b="0" strike="noStrike" spc="-1" dirty="0">
              <a:latin typeface="Arial"/>
            </a:endParaRPr>
          </a:p>
          <a:p>
            <a:pPr marL="1567469" lvl="3" indent="-195934">
              <a:spcBef>
                <a:spcPts val="51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 dirty="0" err="1">
                <a:latin typeface="Arial"/>
              </a:rPr>
              <a:t>Fourth</a:t>
            </a:r>
            <a:r>
              <a:rPr lang="it-IT" sz="1800" b="0" strike="noStrike" spc="-1" dirty="0">
                <a:latin typeface="Arial"/>
              </a:rPr>
              <a:t> </a:t>
            </a:r>
            <a:r>
              <a:rPr lang="it-IT" sz="1800" b="0" strike="noStrike" spc="-1" dirty="0" err="1">
                <a:latin typeface="Arial"/>
              </a:rPr>
              <a:t>Outline</a:t>
            </a:r>
            <a:r>
              <a:rPr lang="it-IT" sz="1800" b="0" strike="noStrike" spc="-1" dirty="0">
                <a:latin typeface="Arial"/>
              </a:rPr>
              <a:t> </a:t>
            </a:r>
            <a:r>
              <a:rPr lang="it-IT" sz="1800" b="0" strike="noStrike" spc="-1" dirty="0" err="1">
                <a:latin typeface="Arial"/>
              </a:rPr>
              <a:t>Level</a:t>
            </a:r>
            <a:endParaRPr lang="it-IT" sz="1800" b="0" strike="noStrike" spc="-1" dirty="0">
              <a:latin typeface="Arial"/>
            </a:endParaRPr>
          </a:p>
          <a:p>
            <a:pPr marL="1959336" lvl="4" indent="-195934">
              <a:spcBef>
                <a:spcPts val="25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 dirty="0" err="1">
                <a:latin typeface="Arial"/>
              </a:rPr>
              <a:t>Fifth</a:t>
            </a:r>
            <a:r>
              <a:rPr lang="it-IT" sz="1800" b="0" strike="noStrike" spc="-1" dirty="0">
                <a:latin typeface="Arial"/>
              </a:rPr>
              <a:t> </a:t>
            </a:r>
            <a:r>
              <a:rPr lang="it-IT" sz="1800" b="0" strike="noStrike" spc="-1" dirty="0" err="1">
                <a:latin typeface="Arial"/>
              </a:rPr>
              <a:t>Outline</a:t>
            </a:r>
            <a:r>
              <a:rPr lang="it-IT" sz="1800" b="0" strike="noStrike" spc="-1" dirty="0">
                <a:latin typeface="Arial"/>
              </a:rPr>
              <a:t> </a:t>
            </a:r>
            <a:r>
              <a:rPr lang="it-IT" sz="1800" b="0" strike="noStrike" spc="-1" dirty="0" err="1">
                <a:latin typeface="Arial"/>
              </a:rPr>
              <a:t>Level</a:t>
            </a:r>
            <a:endParaRPr lang="it-IT" sz="1800" b="0" strike="noStrike" spc="-1" dirty="0">
              <a:latin typeface="Arial"/>
            </a:endParaRPr>
          </a:p>
          <a:p>
            <a:pPr marL="2351203" lvl="5" indent="-195934">
              <a:spcBef>
                <a:spcPts val="25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 dirty="0">
                <a:latin typeface="Arial"/>
              </a:rPr>
              <a:t>Sixth </a:t>
            </a:r>
            <a:r>
              <a:rPr lang="it-IT" sz="1800" b="0" strike="noStrike" spc="-1" dirty="0" err="1">
                <a:latin typeface="Arial"/>
              </a:rPr>
              <a:t>Outline</a:t>
            </a:r>
            <a:r>
              <a:rPr lang="it-IT" sz="1800" b="0" strike="noStrike" spc="-1" dirty="0">
                <a:latin typeface="Arial"/>
              </a:rPr>
              <a:t> </a:t>
            </a:r>
            <a:r>
              <a:rPr lang="it-IT" sz="1800" b="0" strike="noStrike" spc="-1" dirty="0" err="1">
                <a:latin typeface="Arial"/>
              </a:rPr>
              <a:t>Level</a:t>
            </a:r>
            <a:endParaRPr lang="it-IT" sz="1800" b="0" strike="noStrike" spc="-1" dirty="0">
              <a:latin typeface="Arial"/>
            </a:endParaRPr>
          </a:p>
          <a:p>
            <a:pPr marL="2743070" lvl="6" indent="-195934">
              <a:spcBef>
                <a:spcPts val="25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 dirty="0" err="1">
                <a:latin typeface="Arial"/>
              </a:rPr>
              <a:t>Seventh</a:t>
            </a:r>
            <a:r>
              <a:rPr lang="it-IT" sz="1800" b="0" strike="noStrike" spc="-1" dirty="0">
                <a:latin typeface="Arial"/>
              </a:rPr>
              <a:t> </a:t>
            </a:r>
            <a:r>
              <a:rPr lang="it-IT" sz="1800" b="0" strike="noStrike" spc="-1" dirty="0" err="1">
                <a:latin typeface="Arial"/>
              </a:rPr>
              <a:t>Outline</a:t>
            </a:r>
            <a:r>
              <a:rPr lang="it-IT" sz="1800" b="0" strike="noStrike" spc="-1" dirty="0">
                <a:latin typeface="Arial"/>
              </a:rPr>
              <a:t> </a:t>
            </a:r>
            <a:r>
              <a:rPr lang="it-IT" sz="1800" b="0" strike="noStrike" spc="-1" dirty="0" err="1">
                <a:latin typeface="Arial"/>
              </a:rPr>
              <a:t>Level</a:t>
            </a:r>
            <a:endParaRPr lang="it-IT" sz="1800" b="0" strike="noStrike" spc="-1" dirty="0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3" r:id="rId3"/>
    <p:sldLayoutId id="2147483662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hf hdr="0" ftr="0" dt="0"/>
  <p:txStyles>
    <p:titleStyle>
      <a:lvl1pPr algn="l" defTabSz="829452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867" indent="-293900" algn="l" defTabSz="829452" rtl="0" eaLnBrk="1" latinLnBrk="0" hangingPunct="1">
        <a:lnSpc>
          <a:spcPct val="90000"/>
        </a:lnSpc>
        <a:spcBef>
          <a:spcPts val="1285"/>
        </a:spcBef>
        <a:buClr>
          <a:srgbClr val="000000"/>
        </a:buClr>
        <a:buSzPct val="45000"/>
        <a:buFont typeface="Wingdings" charset="2"/>
        <a:buChar char="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22089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36815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541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66268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994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720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110446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525172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qombs-project.eu/index.php/Project_Mid-Term_Review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package" Target="../embeddings/Foglio_di_lavoro_di_Microsoft_Excel.xlsx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Immagine 38"/>
          <p:cNvPicPr/>
          <p:nvPr/>
        </p:nvPicPr>
        <p:blipFill>
          <a:blip r:embed="rId2" cstate="print"/>
          <a:stretch/>
        </p:blipFill>
        <p:spPr>
          <a:xfrm>
            <a:off x="457172" y="402634"/>
            <a:ext cx="3655414" cy="2062387"/>
          </a:xfrm>
          <a:prstGeom prst="rect">
            <a:avLst/>
          </a:prstGeom>
          <a:ln>
            <a:noFill/>
          </a:ln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84" y="2980179"/>
            <a:ext cx="3901905" cy="1230911"/>
          </a:xfrm>
          <a:prstGeom prst="rect">
            <a:avLst/>
          </a:prstGeom>
        </p:spPr>
      </p:pic>
      <p:pic>
        <p:nvPicPr>
          <p:cNvPr id="10" name="Immagine 9" descr="Europe_fla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3868" y="5102726"/>
            <a:ext cx="1880064" cy="1249821"/>
          </a:xfrm>
          <a:prstGeom prst="rect">
            <a:avLst/>
          </a:prstGeom>
        </p:spPr>
      </p:pic>
      <p:sp>
        <p:nvSpPr>
          <p:cNvPr id="35" name="CasellaDiTesto 34"/>
          <p:cNvSpPr txBox="1"/>
          <p:nvPr/>
        </p:nvSpPr>
        <p:spPr>
          <a:xfrm>
            <a:off x="78445" y="6427005"/>
            <a:ext cx="4420212" cy="360755"/>
          </a:xfrm>
          <a:prstGeom prst="rect">
            <a:avLst/>
          </a:prstGeom>
          <a:noFill/>
        </p:spPr>
        <p:txBody>
          <a:bodyPr wrap="square" lIns="82945" tIns="41473" rIns="82945" bIns="41473" rtlCol="0">
            <a:spAutoFit/>
          </a:bodyPr>
          <a:lstStyle/>
          <a:p>
            <a:pPr algn="ctr"/>
            <a:r>
              <a:rPr lang="en-US" sz="900" b="1" dirty="0"/>
              <a:t>The </a:t>
            </a:r>
            <a:r>
              <a:rPr lang="en-US" sz="900" b="1" dirty="0" err="1"/>
              <a:t>Qombs</a:t>
            </a:r>
            <a:r>
              <a:rPr lang="en-US" sz="900" b="1" dirty="0"/>
              <a:t> Project is funded by the European Union’s Horizon 2020 research and innovation </a:t>
            </a:r>
            <a:r>
              <a:rPr lang="en-US" sz="900" b="1" dirty="0" err="1"/>
              <a:t>programme</a:t>
            </a:r>
            <a:r>
              <a:rPr lang="en-US" sz="900" b="1" dirty="0"/>
              <a:t> under grant agreement number 820419</a:t>
            </a:r>
            <a:endParaRPr lang="it-IT" sz="900" b="1" dirty="0"/>
          </a:p>
        </p:txBody>
      </p:sp>
      <p:sp>
        <p:nvSpPr>
          <p:cNvPr id="16" name="Titolo 15"/>
          <p:cNvSpPr>
            <a:spLocks noGrp="1"/>
          </p:cNvSpPr>
          <p:nvPr>
            <p:ph type="title" idx="13"/>
          </p:nvPr>
        </p:nvSpPr>
        <p:spPr/>
        <p:txBody>
          <a:bodyPr/>
          <a:lstStyle/>
          <a:p>
            <a:r>
              <a:rPr lang="it-IT" dirty="0"/>
              <a:t>QOMBS: Financial Status </a:t>
            </a:r>
            <a:r>
              <a:rPr lang="it-IT" dirty="0" err="1"/>
              <a:t>at</a:t>
            </a:r>
            <a:r>
              <a:rPr lang="it-IT" dirty="0"/>
              <a:t> M18</a:t>
            </a:r>
          </a:p>
        </p:txBody>
      </p:sp>
      <p:sp>
        <p:nvSpPr>
          <p:cNvPr id="17" name="Segnaposto testo 1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t-IT" dirty="0"/>
              <a:t>Donata </a:t>
            </a:r>
            <a:r>
              <a:rPr lang="it-IT" dirty="0" err="1"/>
              <a:t>Fornaciari</a:t>
            </a:r>
            <a:r>
              <a:rPr lang="it-IT" dirty="0"/>
              <a:t>	</a:t>
            </a:r>
          </a:p>
        </p:txBody>
      </p:sp>
      <p:sp>
        <p:nvSpPr>
          <p:cNvPr id="18" name="Segnaposto testo 1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it-IT" dirty="0"/>
              <a:t>Pasqualina Pipino</a:t>
            </a:r>
          </a:p>
        </p:txBody>
      </p:sp>
      <p:sp>
        <p:nvSpPr>
          <p:cNvPr id="19" name="Segnaposto testo 18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it-IT" sz="2000" dirty="0" err="1"/>
              <a:t>Qombs</a:t>
            </a:r>
            <a:r>
              <a:rPr lang="it-IT" sz="2000" dirty="0"/>
              <a:t> </a:t>
            </a:r>
            <a:r>
              <a:rPr lang="it-IT" sz="2000" dirty="0" err="1"/>
              <a:t>Review</a:t>
            </a:r>
            <a:r>
              <a:rPr lang="it-IT" sz="2000" dirty="0"/>
              <a:t> meeting</a:t>
            </a:r>
          </a:p>
          <a:p>
            <a:r>
              <a:rPr lang="it-IT" sz="2000" dirty="0" err="1"/>
              <a:t>May</a:t>
            </a:r>
            <a:r>
              <a:rPr lang="it-IT" sz="2000" dirty="0"/>
              <a:t> 13°,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 idx="10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D20204"/>
                </a:solidFill>
              </a:rPr>
              <a:t>Project</a:t>
            </a:r>
            <a:r>
              <a:rPr lang="en-US" sz="2400" dirty="0">
                <a:solidFill>
                  <a:srgbClr val="8D0001"/>
                </a:solidFill>
              </a:rPr>
              <a:t> </a:t>
            </a:r>
            <a:r>
              <a:rPr lang="en-US" sz="2400" dirty="0">
                <a:solidFill>
                  <a:srgbClr val="D20204"/>
                </a:solidFill>
              </a:rPr>
              <a:t>summary</a:t>
            </a:r>
            <a:endParaRPr lang="it-IT" sz="2400" dirty="0">
              <a:solidFill>
                <a:srgbClr val="D20204"/>
              </a:solidFill>
            </a:endParaRPr>
          </a:p>
        </p:txBody>
      </p:sp>
      <p:sp>
        <p:nvSpPr>
          <p:cNvPr id="3" name="Segnaposto numero diapositiva 7"/>
          <p:cNvSpPr txBox="1">
            <a:spLocks/>
          </p:cNvSpPr>
          <p:nvPr/>
        </p:nvSpPr>
        <p:spPr>
          <a:xfrm>
            <a:off x="6753224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8294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74B3AF-5EC5-4423-8FE1-C8D427994878}" type="slidenum">
              <a:rPr kumimoji="0" lang="it-IT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8294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024B47EB-B2FB-B64A-B498-C0A2FF818917}"/>
              </a:ext>
            </a:extLst>
          </p:cNvPr>
          <p:cNvSpPr/>
          <p:nvPr/>
        </p:nvSpPr>
        <p:spPr>
          <a:xfrm>
            <a:off x="596684" y="1479034"/>
            <a:ext cx="7482241" cy="46474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Start Date: 01/10/2018</a:t>
            </a:r>
          </a:p>
          <a:p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End Date:  30/09/2021</a:t>
            </a:r>
          </a:p>
          <a:p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36 </a:t>
            </a:r>
            <a:r>
              <a:rPr lang="it-IT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months</a:t>
            </a:r>
            <a:endParaRPr lang="it-IT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sz="2000" dirty="0"/>
          </a:p>
          <a:p>
            <a:r>
              <a:rPr lang="it-IT" sz="2000" b="1" dirty="0">
                <a:solidFill>
                  <a:srgbClr val="D20204"/>
                </a:solidFill>
              </a:rPr>
              <a:t>Budget </a:t>
            </a:r>
            <a:r>
              <a:rPr lang="it-IT" sz="2000" b="1" dirty="0" smtClean="0">
                <a:solidFill>
                  <a:srgbClr val="D20204"/>
                </a:solidFill>
              </a:rPr>
              <a:t>Information</a:t>
            </a:r>
            <a:endParaRPr lang="it-IT" sz="2000" b="1" dirty="0">
              <a:solidFill>
                <a:srgbClr val="D20204"/>
              </a:solidFill>
            </a:endParaRPr>
          </a:p>
          <a:p>
            <a:r>
              <a:rPr lang="it-IT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Proposal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overall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costs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9.335.635,00 €</a:t>
            </a:r>
          </a:p>
          <a:p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Maximum </a:t>
            </a:r>
            <a:r>
              <a:rPr lang="it-IT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grant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amount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after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evaluation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9.335.635,00 €</a:t>
            </a:r>
          </a:p>
          <a:p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Total </a:t>
            </a:r>
            <a:r>
              <a:rPr lang="it-IT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costs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and maximum </a:t>
            </a:r>
            <a:r>
              <a:rPr lang="it-IT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grant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amount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9.335.635,00 €</a:t>
            </a:r>
          </a:p>
          <a:p>
            <a:endParaRPr lang="it-IT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sz="2000" b="1" dirty="0" err="1">
                <a:solidFill>
                  <a:srgbClr val="D20204"/>
                </a:solidFill>
              </a:rPr>
              <a:t>Periodic</a:t>
            </a:r>
            <a:r>
              <a:rPr lang="it-IT" sz="2000" b="1" dirty="0">
                <a:solidFill>
                  <a:srgbClr val="D20204"/>
                </a:solidFill>
              </a:rPr>
              <a:t> reporting </a:t>
            </a:r>
          </a:p>
          <a:p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RP1: : 01/10/2018 – 31/03/2020 (18 </a:t>
            </a:r>
            <a:r>
              <a:rPr lang="it-IT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months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RP2: 01/04/2020 - 30/09/2021 (18 </a:t>
            </a:r>
            <a:r>
              <a:rPr lang="it-IT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months</a:t>
            </a:r>
            <a: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endParaRPr lang="it-IT" sz="2000" dirty="0" smtClean="0"/>
          </a:p>
          <a:p>
            <a:r>
              <a:rPr lang="it-IT" dirty="0" smtClean="0"/>
              <a:t>Link to </a:t>
            </a:r>
            <a:r>
              <a:rPr lang="it-IT" dirty="0" err="1" smtClean="0"/>
              <a:t>these</a:t>
            </a:r>
            <a:r>
              <a:rPr lang="it-IT" dirty="0" smtClean="0"/>
              <a:t> slide on </a:t>
            </a:r>
            <a:r>
              <a:rPr lang="it-IT" sz="1400" dirty="0">
                <a:hlinkClick r:id="rId2"/>
              </a:rPr>
              <a:t>https://www.qombs-project.eu/index.php/Project_Mid-Term_Review</a:t>
            </a:r>
            <a:endParaRPr lang="it-IT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79AB89-9F73-A840-9C5A-7BFD396FDA32}"/>
              </a:ext>
            </a:extLst>
          </p:cNvPr>
          <p:cNvSpPr>
            <a:spLocks noGrp="1"/>
          </p:cNvSpPr>
          <p:nvPr>
            <p:ph type="title" idx="10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D20204"/>
                </a:solidFill>
              </a:rPr>
              <a:t>Financial status: an overview</a:t>
            </a:r>
            <a:endParaRPr lang="it-IT" sz="2400" dirty="0">
              <a:solidFill>
                <a:srgbClr val="D20204"/>
              </a:solidFill>
            </a:endParaRP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9189A000-B8D8-4540-AF94-7CCE1A3427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8887018"/>
              </p:ext>
            </p:extLst>
          </p:nvPr>
        </p:nvGraphicFramePr>
        <p:xfrm>
          <a:off x="4968607" y="3338111"/>
          <a:ext cx="3842017" cy="1961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co 5" title="budget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8695699"/>
              </p:ext>
            </p:extLst>
          </p:nvPr>
        </p:nvGraphicFramePr>
        <p:xfrm>
          <a:off x="484569" y="1249239"/>
          <a:ext cx="4076414" cy="4125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Oggetto 4">
            <a:extLst>
              <a:ext uri="{FF2B5EF4-FFF2-40B4-BE49-F238E27FC236}">
                <a16:creationId xmlns:a16="http://schemas.microsoft.com/office/drawing/2014/main" id="{809B2B7C-971C-E946-A260-BFEE70F884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037675"/>
              </p:ext>
            </p:extLst>
          </p:nvPr>
        </p:nvGraphicFramePr>
        <p:xfrm>
          <a:off x="1146349" y="5385515"/>
          <a:ext cx="6600387" cy="1266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Foglio di lavoro" r:id="rId5" imgW="5029200" imgH="965200" progId="Excel.Sheet.12">
                  <p:embed/>
                </p:oleObj>
              </mc:Choice>
              <mc:Fallback>
                <p:oleObj name="Foglio di lavoro" r:id="rId5" imgW="5029200" imgH="965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6349" y="5385515"/>
                        <a:ext cx="6600387" cy="12667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891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79AB89-9F73-A840-9C5A-7BFD396FDA32}"/>
              </a:ext>
            </a:extLst>
          </p:cNvPr>
          <p:cNvSpPr>
            <a:spLocks noGrp="1"/>
          </p:cNvSpPr>
          <p:nvPr>
            <p:ph type="title" idx="10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D20204"/>
                </a:solidFill>
              </a:rPr>
              <a:t>Financial </a:t>
            </a:r>
            <a:r>
              <a:rPr lang="en-US" sz="2400" dirty="0" smtClean="0">
                <a:solidFill>
                  <a:srgbClr val="D20204"/>
                </a:solidFill>
              </a:rPr>
              <a:t>status in terms of </a:t>
            </a:r>
            <a:r>
              <a:rPr lang="en-US" sz="2400" dirty="0">
                <a:solidFill>
                  <a:srgbClr val="D20204"/>
                </a:solidFill>
              </a:rPr>
              <a:t/>
            </a:r>
            <a:br>
              <a:rPr lang="en-US" sz="2400" dirty="0">
                <a:solidFill>
                  <a:srgbClr val="D20204"/>
                </a:solidFill>
              </a:rPr>
            </a:br>
            <a:r>
              <a:rPr lang="en-US" sz="2400" dirty="0">
                <a:solidFill>
                  <a:srgbClr val="D20204"/>
                </a:solidFill>
              </a:rPr>
              <a:t>Personnel costs </a:t>
            </a:r>
            <a:endParaRPr lang="it-IT" sz="2400" dirty="0">
              <a:solidFill>
                <a:srgbClr val="D20204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6F03F1B-2D9C-394B-B69C-493963D6F5B9}"/>
              </a:ext>
            </a:extLst>
          </p:cNvPr>
          <p:cNvSpPr txBox="1"/>
          <p:nvPr/>
        </p:nvSpPr>
        <p:spPr>
          <a:xfrm>
            <a:off x="7127101" y="1332598"/>
            <a:ext cx="2016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rgbClr val="D20204"/>
                </a:solidFill>
              </a:rPr>
              <a:t>M18: 38,51%</a:t>
            </a:r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C629C02A-C712-7143-86C9-05E8604EF6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074143"/>
              </p:ext>
            </p:extLst>
          </p:nvPr>
        </p:nvGraphicFramePr>
        <p:xfrm>
          <a:off x="60822" y="1134737"/>
          <a:ext cx="8995043" cy="5549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926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79AB89-9F73-A840-9C5A-7BFD396FDA32}"/>
              </a:ext>
            </a:extLst>
          </p:cNvPr>
          <p:cNvSpPr>
            <a:spLocks noGrp="1"/>
          </p:cNvSpPr>
          <p:nvPr>
            <p:ph type="title" idx="10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D20204"/>
                </a:solidFill>
              </a:rPr>
              <a:t>Financial status in terms of </a:t>
            </a:r>
            <a:br>
              <a:rPr lang="en-US" sz="2400" dirty="0">
                <a:solidFill>
                  <a:srgbClr val="D20204"/>
                </a:solidFill>
              </a:rPr>
            </a:br>
            <a:r>
              <a:rPr lang="en-US" sz="2400" dirty="0">
                <a:solidFill>
                  <a:srgbClr val="D20204"/>
                </a:solidFill>
              </a:rPr>
              <a:t>Other direct costs</a:t>
            </a:r>
            <a:endParaRPr lang="it-IT" sz="2400" dirty="0">
              <a:solidFill>
                <a:srgbClr val="D20204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EA947FD-8F5E-8B4A-A662-C5A99BF0BDDB}"/>
              </a:ext>
            </a:extLst>
          </p:cNvPr>
          <p:cNvSpPr txBox="1"/>
          <p:nvPr/>
        </p:nvSpPr>
        <p:spPr>
          <a:xfrm>
            <a:off x="6968884" y="1327352"/>
            <a:ext cx="2016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rgbClr val="D20204"/>
                </a:solidFill>
              </a:rPr>
              <a:t>M18: 38,22%</a:t>
            </a:r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6865182"/>
              </p:ext>
            </p:extLst>
          </p:nvPr>
        </p:nvGraphicFramePr>
        <p:xfrm>
          <a:off x="0" y="1143000"/>
          <a:ext cx="9144000" cy="5368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509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79AB89-9F73-A840-9C5A-7BFD396FDA32}"/>
              </a:ext>
            </a:extLst>
          </p:cNvPr>
          <p:cNvSpPr>
            <a:spLocks noGrp="1"/>
          </p:cNvSpPr>
          <p:nvPr>
            <p:ph type="title" idx="10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D20204"/>
                </a:solidFill>
              </a:rPr>
              <a:t>Financial status in terms of </a:t>
            </a:r>
            <a:br>
              <a:rPr lang="en-US" sz="2400" dirty="0">
                <a:solidFill>
                  <a:srgbClr val="D20204"/>
                </a:solidFill>
              </a:rPr>
            </a:br>
            <a:r>
              <a:rPr lang="en-US" sz="2400" dirty="0">
                <a:solidFill>
                  <a:srgbClr val="D20204"/>
                </a:solidFill>
              </a:rPr>
              <a:t>Subcontracting</a:t>
            </a:r>
            <a:endParaRPr lang="it-IT" sz="2400" dirty="0">
              <a:solidFill>
                <a:srgbClr val="D20204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EA947FD-8F5E-8B4A-A662-C5A99BF0BDDB}"/>
              </a:ext>
            </a:extLst>
          </p:cNvPr>
          <p:cNvSpPr txBox="1"/>
          <p:nvPr/>
        </p:nvSpPr>
        <p:spPr>
          <a:xfrm>
            <a:off x="6824899" y="1267983"/>
            <a:ext cx="1417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rgbClr val="D20204"/>
                </a:solidFill>
              </a:rPr>
              <a:t>M18: 0%</a:t>
            </a:r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3824483"/>
              </p:ext>
            </p:extLst>
          </p:nvPr>
        </p:nvGraphicFramePr>
        <p:xfrm>
          <a:off x="701860" y="2225407"/>
          <a:ext cx="7858246" cy="3393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8947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79AB89-9F73-A840-9C5A-7BFD396FDA32}"/>
              </a:ext>
            </a:extLst>
          </p:cNvPr>
          <p:cNvSpPr>
            <a:spLocks noGrp="1"/>
          </p:cNvSpPr>
          <p:nvPr>
            <p:ph type="title" idx="10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D20204"/>
                </a:solidFill>
              </a:rPr>
              <a:t>Deviations</a:t>
            </a:r>
            <a:endParaRPr lang="it-IT" sz="2400" dirty="0">
              <a:solidFill>
                <a:srgbClr val="D20204"/>
              </a:solidFill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7EB30F06-02E2-8C45-B2B3-C476AFC6B7D0}"/>
              </a:ext>
            </a:extLst>
          </p:cNvPr>
          <p:cNvSpPr/>
          <p:nvPr/>
        </p:nvSpPr>
        <p:spPr>
          <a:xfrm>
            <a:off x="1576118" y="1479034"/>
            <a:ext cx="6096541" cy="33855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SUMMING UP</a:t>
            </a:r>
          </a:p>
          <a:p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it-IT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Slight</a:t>
            </a:r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deviations</a:t>
            </a:r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of the use of </a:t>
            </a:r>
            <a:r>
              <a:rPr lang="it-IT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resources</a:t>
            </a:r>
            <a:endParaRPr lang="it-IT" sz="1800" b="1" dirty="0" smtClean="0">
              <a:solidFill>
                <a:srgbClr val="C00000"/>
              </a:solidFill>
            </a:endParaRPr>
          </a:p>
          <a:p>
            <a:endParaRPr lang="it-IT" sz="1800" b="1" dirty="0">
              <a:solidFill>
                <a:srgbClr val="C00000"/>
              </a:solidFill>
            </a:endParaRPr>
          </a:p>
          <a:p>
            <a:r>
              <a:rPr lang="it-IT" sz="1800" b="1" dirty="0" err="1">
                <a:solidFill>
                  <a:srgbClr val="D20204"/>
                </a:solidFill>
              </a:rPr>
              <a:t>Personnel</a:t>
            </a:r>
            <a:r>
              <a:rPr lang="it-IT" sz="1800" b="1" dirty="0">
                <a:solidFill>
                  <a:srgbClr val="D20204"/>
                </a:solidFill>
              </a:rPr>
              <a:t> </a:t>
            </a:r>
            <a:r>
              <a:rPr lang="it-IT" sz="1800" b="1" dirty="0" err="1">
                <a:solidFill>
                  <a:srgbClr val="D20204"/>
                </a:solidFill>
              </a:rPr>
              <a:t>costs</a:t>
            </a:r>
            <a:r>
              <a:rPr lang="it-IT" sz="1800" b="1" dirty="0" smtClean="0">
                <a:solidFill>
                  <a:srgbClr val="D20204"/>
                </a:solidFill>
              </a:rPr>
              <a:t>: </a:t>
            </a:r>
            <a:r>
              <a:rPr lang="it-IT" sz="1800" b="1" dirty="0" err="1" smtClean="0">
                <a:solidFill>
                  <a:srgbClr val="D20204"/>
                </a:solidFill>
              </a:rPr>
              <a:t>underspending</a:t>
            </a:r>
            <a:r>
              <a:rPr lang="it-IT" sz="1800" b="1" dirty="0" smtClean="0">
                <a:solidFill>
                  <a:srgbClr val="D20204"/>
                </a:solidFill>
              </a:rPr>
              <a:t> for CNRS</a:t>
            </a:r>
            <a:endParaRPr lang="it-IT" sz="1800" b="1" dirty="0">
              <a:solidFill>
                <a:srgbClr val="D20204"/>
              </a:solidFill>
            </a:endParaRPr>
          </a:p>
          <a:p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sz="1800" b="1" dirty="0" err="1">
                <a:solidFill>
                  <a:srgbClr val="D20204"/>
                </a:solidFill>
              </a:rPr>
              <a:t>Other</a:t>
            </a:r>
            <a:r>
              <a:rPr lang="it-IT" sz="1800" b="1" dirty="0">
                <a:solidFill>
                  <a:srgbClr val="D20204"/>
                </a:solidFill>
              </a:rPr>
              <a:t> </a:t>
            </a:r>
            <a:r>
              <a:rPr lang="it-IT" sz="1800" b="1" dirty="0" err="1">
                <a:solidFill>
                  <a:srgbClr val="D20204"/>
                </a:solidFill>
              </a:rPr>
              <a:t>direct</a:t>
            </a:r>
            <a:r>
              <a:rPr lang="it-IT" sz="1800" b="1" dirty="0">
                <a:solidFill>
                  <a:srgbClr val="D20204"/>
                </a:solidFill>
              </a:rPr>
              <a:t> </a:t>
            </a:r>
            <a:r>
              <a:rPr lang="it-IT" sz="1800" b="1" dirty="0" err="1">
                <a:solidFill>
                  <a:srgbClr val="D20204"/>
                </a:solidFill>
              </a:rPr>
              <a:t>costs</a:t>
            </a:r>
            <a:r>
              <a:rPr lang="it-IT" sz="1800" b="1" dirty="0" smtClean="0">
                <a:solidFill>
                  <a:srgbClr val="D20204"/>
                </a:solidFill>
              </a:rPr>
              <a:t>: </a:t>
            </a:r>
            <a:r>
              <a:rPr lang="it-IT" sz="1800" b="1" dirty="0" err="1" smtClean="0">
                <a:solidFill>
                  <a:srgbClr val="D20204"/>
                </a:solidFill>
              </a:rPr>
              <a:t>underspending</a:t>
            </a:r>
            <a:r>
              <a:rPr lang="it-IT" sz="1800" b="1" dirty="0" smtClean="0">
                <a:solidFill>
                  <a:srgbClr val="D20204"/>
                </a:solidFill>
              </a:rPr>
              <a:t> for CNR and CNRS</a:t>
            </a:r>
            <a:endParaRPr lang="it-IT" sz="1800" b="1" dirty="0">
              <a:solidFill>
                <a:srgbClr val="D20204"/>
              </a:solidFill>
            </a:endParaRPr>
          </a:p>
          <a:p>
            <a:endParaRPr lang="it-IT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sz="2000" dirty="0" smtClean="0"/>
              <a:t>				</a:t>
            </a:r>
          </a:p>
          <a:p>
            <a:r>
              <a:rPr lang="it-IT" sz="2000" dirty="0"/>
              <a:t>	</a:t>
            </a:r>
            <a:r>
              <a:rPr lang="it-IT" sz="2000" dirty="0" smtClean="0"/>
              <a:t>	</a:t>
            </a:r>
            <a:r>
              <a:rPr lang="it-IT" sz="2000" dirty="0" err="1" smtClean="0"/>
              <a:t>Thank</a:t>
            </a:r>
            <a:r>
              <a:rPr lang="it-IT" sz="2000" dirty="0" smtClean="0"/>
              <a:t> </a:t>
            </a:r>
            <a:r>
              <a:rPr lang="it-IT" sz="2000" dirty="0" err="1" smtClean="0"/>
              <a:t>you</a:t>
            </a:r>
            <a:r>
              <a:rPr lang="it-IT" sz="2000" dirty="0" smtClean="0"/>
              <a:t> for </a:t>
            </a:r>
            <a:r>
              <a:rPr lang="it-IT" sz="2000" dirty="0" err="1" smtClean="0"/>
              <a:t>your</a:t>
            </a:r>
            <a:r>
              <a:rPr lang="it-IT" sz="2000" dirty="0" smtClean="0"/>
              <a:t> </a:t>
            </a:r>
            <a:r>
              <a:rPr lang="it-IT" sz="2000" dirty="0" err="1" smtClean="0"/>
              <a:t>attention</a:t>
            </a:r>
            <a:r>
              <a:rPr lang="it-IT" sz="2000" smtClean="0"/>
              <a:t>!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28216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noFill/>
        </a:ln>
      </a:spPr>
      <a:bodyPr lIns="90000" tIns="45000" rIns="90000" bIns="45000"/>
      <a:lstStyle>
        <a:defPPr algn="ctr">
          <a:defRPr sz="1800" b="0" strike="noStrike" spc="-1" dirty="0" err="1" smtClean="0">
            <a:solidFill>
              <a:srgbClr val="000000"/>
            </a:solidFill>
            <a:latin typeface="+mj-lt"/>
            <a:ea typeface="DejaVu Sans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a:style>
    </a:sp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</TotalTime>
  <Words>170</Words>
  <Application>Microsoft Office PowerPoint</Application>
  <PresentationFormat>Presentazione su schermo (4:3)</PresentationFormat>
  <Paragraphs>47</Paragraphs>
  <Slides>7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Arial</vt:lpstr>
      <vt:lpstr>Calibri</vt:lpstr>
      <vt:lpstr>DejaVu Sans</vt:lpstr>
      <vt:lpstr>Symbol</vt:lpstr>
      <vt:lpstr>Wingdings</vt:lpstr>
      <vt:lpstr>Office Theme</vt:lpstr>
      <vt:lpstr>Foglio di lavoro</vt:lpstr>
      <vt:lpstr>QOMBS: Financial Status at M18</vt:lpstr>
      <vt:lpstr>Project summary</vt:lpstr>
      <vt:lpstr>Financial status: an overview</vt:lpstr>
      <vt:lpstr>Financial status in terms of  Personnel costs </vt:lpstr>
      <vt:lpstr>Financial status in terms of  Other direct costs</vt:lpstr>
      <vt:lpstr>Financial status in terms of  Subcontracting</vt:lpstr>
      <vt:lpstr>Deviations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>Donata</dc:creator>
  <dc:description/>
  <cp:lastModifiedBy>Donata Fornaciari</cp:lastModifiedBy>
  <cp:revision>120</cp:revision>
  <cp:lastPrinted>2020-05-12T21:14:36Z</cp:lastPrinted>
  <dcterms:created xsi:type="dcterms:W3CDTF">2018-11-21T16:51:33Z</dcterms:created>
  <dcterms:modified xsi:type="dcterms:W3CDTF">2020-05-13T06:40:10Z</dcterms:modified>
  <dc:language>it-IT</dc:language>
</cp:coreProperties>
</file>