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58" r:id="rId3"/>
    <p:sldId id="378" r:id="rId4"/>
    <p:sldId id="360" r:id="rId5"/>
    <p:sldId id="361" r:id="rId6"/>
    <p:sldId id="379" r:id="rId7"/>
    <p:sldId id="362" r:id="rId8"/>
    <p:sldId id="380" r:id="rId9"/>
    <p:sldId id="382" r:id="rId10"/>
    <p:sldId id="381" r:id="rId11"/>
    <p:sldId id="404" r:id="rId12"/>
    <p:sldId id="383" r:id="rId13"/>
    <p:sldId id="384" r:id="rId14"/>
    <p:sldId id="405" r:id="rId15"/>
    <p:sldId id="385" r:id="rId16"/>
    <p:sldId id="386" r:id="rId17"/>
    <p:sldId id="387" r:id="rId18"/>
    <p:sldId id="363" r:id="rId19"/>
    <p:sldId id="364" r:id="rId20"/>
    <p:sldId id="413" r:id="rId21"/>
    <p:sldId id="365" r:id="rId22"/>
    <p:sldId id="366" r:id="rId23"/>
    <p:sldId id="408" r:id="rId24"/>
    <p:sldId id="406" r:id="rId25"/>
    <p:sldId id="407" r:id="rId26"/>
    <p:sldId id="409" r:id="rId27"/>
    <p:sldId id="410" r:id="rId28"/>
    <p:sldId id="419" r:id="rId29"/>
    <p:sldId id="420" r:id="rId30"/>
    <p:sldId id="421" r:id="rId31"/>
    <p:sldId id="367" r:id="rId32"/>
    <p:sldId id="388" r:id="rId33"/>
    <p:sldId id="368" r:id="rId34"/>
    <p:sldId id="389" r:id="rId35"/>
    <p:sldId id="411" r:id="rId36"/>
    <p:sldId id="417" r:id="rId37"/>
    <p:sldId id="416" r:id="rId38"/>
    <p:sldId id="391" r:id="rId39"/>
    <p:sldId id="396" r:id="rId40"/>
    <p:sldId id="397" r:id="rId41"/>
    <p:sldId id="395" r:id="rId42"/>
    <p:sldId id="390" r:id="rId43"/>
    <p:sldId id="398" r:id="rId44"/>
    <p:sldId id="412" r:id="rId45"/>
    <p:sldId id="414" r:id="rId46"/>
    <p:sldId id="415" r:id="rId47"/>
  </p:sldIdLst>
  <p:sldSz cx="9144000" cy="6858000" type="screen4x3"/>
  <p:notesSz cx="7559675" cy="10691813"/>
  <p:defaultTextStyle>
    <a:defPPr>
      <a:defRPr lang="it-IT"/>
    </a:defPPr>
    <a:lvl1pPr marL="0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4726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9452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44178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58904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73631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88357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903083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317809" algn="l" defTabSz="82945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88"/>
    <p:restoredTop sz="96405" autoAdjust="0"/>
  </p:normalViewPr>
  <p:slideViewPr>
    <p:cSldViewPr snapToGrid="0">
      <p:cViewPr>
        <p:scale>
          <a:sx n="225" d="100"/>
          <a:sy n="225" d="100"/>
        </p:scale>
        <p:origin x="3032" y="2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B01CA-A618-4F2B-9B6B-055E08005F2E}" type="datetimeFigureOut">
              <a:rPr lang="it-IT" smtClean="0"/>
              <a:pPr/>
              <a:t>11/05/20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FB8B1-B3D3-4318-88B1-D9A1F2781A2D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7T09:21:40.4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432 0 24575,'-29'29'0,"0"-2"0,-8 11 0,2-2 0,1 3 0,9-9 0,7-3 0,9-15 0,1 1 0,2-4 0,0 0 0,0 2 0,0-1 0,0 4 0,1 1 0,-1 1 0,1 1 0,-1 1 0,-1 1 0,0 4 0,1-4 0,-1 8 0,1-2 0,-2 4 0,-1 5 0,-1-3 0,1 3 0,2-4 0,2-2 0,-1 1 0,1 0 0,-2 6 0,1-1 0,0 8 0,2-5 0,-1 4 0,3-5 0,-3 2 0,2-4 0,-2-2 0,2 0 0,0 1 0,1-2 0,-2 4 0,3 1 0,-2 1 0,2 10 0,-1-6 0,2 4 0,-1-8 0,1 2 0,0-3 0,0-1 0,0 9 0,1-7 0,0 9 0,1-6 0,2 6 0,-2 2 0,2 7 0,0-5 0,0 3 0,0-7 0,2-3 0,3 3 0,-2-4 0,1 6 0,-1-4 0,-1 3 0,1-1 0,1-2 0,0 7 0,1-7 0,2 2 0,-4-9 0,2 1 0,-3-7 0,1 8 0,2-1 0,0 14 0,2 3 0,2 15 0,2-5 0,3 7 0,-2-11 0,0-3 0,0-2 0,-1-6 0,1 1 0,1-5 0,0 1 0,-1-3 0,-1-5 0,0 3 0,-2-11 0,0 5 0,0-9 0,1 2 0,0-2 0,2 3 0,-2-3 0,0 0 0,-1-3 0,3 5 0,0-1 0,5 8 0,-1 0 0,0-3 0,0 2 0,-4-11 0,2 2 0,-1-1 0,3 1 0,-2-2 0,1 0 0,-1 3 0,-1-5 0,4 3 0,-4-4 0,5 2 0,-5-4 0,3 1 0,-1 0 0,3 1 0,-1 1 0,0 0 0,1 1 0,-5-4 0,3 2 0,-4-5 0,-2-1 0,-1-1 0,-2-1 0,1 2 0,-1-1 0,1 0 0,0-1 0,4 3 0,-1 1 0,4 2 0,-2-2 0,4 2 0,-2-1 0,3 1 0,-4 0 0,2-2 0,-1 0 0,0 0 0,3 1 0,-1 2 0,1-2 0,-3 0 0,1-3 0,-4-1 0,1 0 0,-1 0 0,0 0 0,1 1 0,0 0 0,2 1 0,-1 0 0,6 3 0,-3-2 0,4 0 0,-6-2 0,5-1 0,-5-1 0,1 0 0,-3-2 0,-2 2 0,2-2 0,-2 3 0,3-3 0,-1 3 0,5 0 0,0 1 0,0-1 0,2 3 0,-1-2 0,2 1 0,-3-1 0,3-1 0,-4 0 0,3 2 0,-2-3 0,2 2 0,0 0 0,6 2 0,-3 0 0,3 2 0,-2 2 0,0-3 0,2 4 0,-4-5 0,1 1 0,-4-3 0,0 2 0,2 0 0,0 2 0,5 3 0,-7-5 0,5 3 0,-6-4 0,4 2 0,-3-3 0,3 2 0,-4-4 0,4 4 0,-3-4 0,0 1 0,-1-1 0,-1-3 0,2 5 0,-3-4 0,3 3 0,-3-2 0,4-2 0,-2 3 0,3-2 0,1 0 0,-2 0 0,6 2 0,-7-4 0,7 5 0,-8-5 0,9 6 0,-5-3 0,6 4 0,-2-1 0,3-1 0,0 0 0,0 1 0,3 0 0,-1 0 0,-1 1 0,-3-3 0,-3-2 0,-6-3 0,-1-2 0,-4-2 0,1 0 0,-2-1 0,0 0 0,0-2 0,-4 2 0,0-1 0,-3 0 0,0-1 0,1 0 0,-1 1 0,1 0 0,2 1 0,3 1 0,6 1 0,3 0 0,-1 0 0,3 1 0,-7-1 0,3 0 0,-2-1 0,-2 1 0,-1-1 0,-3 0 0,0 0 0,0 0 0,3 0 0,-2-1 0,1 1 0,-6-2 0,-1 0 0,-5-1 0,2 0 0,0 1 0,4 1 0,0 0 0,3 3 0,1-2 0,-3-1 0,1 0 0,-5 0 0,1-2 0,-3 2 0,1-2 0,0 3 0,4-1 0,3 3 0,2-1 0,8 2 0,1 0 0,7 2 0,-5 0 0,-2-2 0,-10 0 0,-3-3 0,-4 0 0,-4-1 0,-1-2 0,-2-1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07T09:21:44.03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81 1 24575,'5'8'0,"0"0"0,3 4 0,2 1 0,1-1 0,3 4 0,0 0 0,-2-3 0,-2-2 0,-4-3 0,0-1 0,-2-1 0,1-1 0,-2 1 0,3 1 0,1 1 0,1 1 0,0-1 0,-2 1 0,-1-5 0,-3 1 0,0-2 0,2 1 0,0 2 0,0-1 0,-1 0 0,-2-3 0,-3 0 0,-10 2 0,1-1 0,-11 2 0,3-2 0,-4 1 0,5-1 0,4-2 0,8 0 0,2 0 0,-9 5 0,-5 0 0,-9 1 0,3-2 0,1-2 0,13 0 0,3-2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D15F1-D244-467D-99AF-6077F8CFF445}" type="datetimeFigureOut">
              <a:rPr lang="it-IT" smtClean="0"/>
              <a:pPr/>
              <a:t>11/05/20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D4DC4-6BE0-4B13-9FD8-3E0A70F22F35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4726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29452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44178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58904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73631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88357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03083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17809" algn="l" defTabSz="8294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1A52D9-3FDA-C242-BF4C-691FFDC78F31}" type="datetime1">
              <a:rPr lang="it-IT" smtClean="0"/>
              <a:t>12/05/20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4DC4-6BE0-4B13-9FD8-3E0A70F22F35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42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mb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 userDrawn="1"/>
        </p:nvSpPr>
        <p:spPr>
          <a:xfrm>
            <a:off x="4571716" y="0"/>
            <a:ext cx="4569431" cy="6856009"/>
          </a:xfrm>
          <a:prstGeom prst="rect">
            <a:avLst/>
          </a:prstGeom>
          <a:gradFill>
            <a:gsLst>
              <a:gs pos="0">
                <a:srgbClr val="FFF450"/>
              </a:gs>
              <a:gs pos="100000">
                <a:srgbClr val="FAA61A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Titolo 1"/>
          <p:cNvSpPr>
            <a:spLocks noGrp="1"/>
          </p:cNvSpPr>
          <p:nvPr>
            <p:ph type="title" idx="13" hasCustomPrompt="1"/>
          </p:nvPr>
        </p:nvSpPr>
        <p:spPr>
          <a:xfrm>
            <a:off x="4727808" y="273352"/>
            <a:ext cx="4207285" cy="3127709"/>
          </a:xfrm>
        </p:spPr>
        <p:txBody>
          <a:bodyPr/>
          <a:lstStyle>
            <a:lvl1pPr algn="ctr">
              <a:defRPr sz="33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Title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08" y="3511089"/>
            <a:ext cx="3420332" cy="498292"/>
          </a:xfrm>
        </p:spPr>
        <p:txBody>
          <a:bodyPr>
            <a:normAutofit/>
          </a:bodyPr>
          <a:lstStyle>
            <a:lvl1pPr>
              <a:buNone/>
              <a:defRPr sz="2500"/>
            </a:lvl1pPr>
          </a:lstStyle>
          <a:p>
            <a:pPr lvl="0"/>
            <a:r>
              <a:rPr lang="it-IT" dirty="0" err="1"/>
              <a:t>Presenter</a:t>
            </a:r>
            <a:endParaRPr lang="it-IT" dirty="0"/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5343508" y="4064107"/>
            <a:ext cx="3420332" cy="1471392"/>
          </a:xfrm>
        </p:spPr>
        <p:txBody>
          <a:bodyPr>
            <a:normAutofit/>
          </a:bodyPr>
          <a:lstStyle>
            <a:lvl1pPr>
              <a:buNone/>
              <a:defRPr sz="2200"/>
            </a:lvl1pPr>
          </a:lstStyle>
          <a:p>
            <a:pPr lvl="0"/>
            <a:r>
              <a:rPr lang="it-IT" dirty="0" err="1"/>
              <a:t>Co-workers</a:t>
            </a:r>
            <a:endParaRPr lang="it-IT" dirty="0"/>
          </a:p>
        </p:txBody>
      </p:sp>
      <p:sp>
        <p:nvSpPr>
          <p:cNvPr id="19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4754880" y="5779038"/>
            <a:ext cx="4193502" cy="940132"/>
          </a:xfrm>
        </p:spPr>
        <p:txBody>
          <a:bodyPr>
            <a:normAutofit/>
          </a:bodyPr>
          <a:lstStyle>
            <a:lvl1pPr algn="ctr">
              <a:buNone/>
              <a:defRPr sz="2500" baseline="0"/>
            </a:lvl1pPr>
          </a:lstStyle>
          <a:p>
            <a:pPr lvl="0"/>
            <a:r>
              <a:rPr lang="it-IT" dirty="0" err="1"/>
              <a:t>Event</a:t>
            </a:r>
            <a:r>
              <a:rPr lang="it-IT" dirty="0"/>
              <a:t>, 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927" y="368192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822909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927" y="160451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927" y="368192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2649636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714" y="1604515"/>
            <a:ext cx="2649636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257" y="1604515"/>
            <a:ext cx="2649636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257" y="3681925"/>
            <a:ext cx="2649636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714" y="3681925"/>
            <a:ext cx="2649636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172" y="3681925"/>
            <a:ext cx="2649636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mbs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6"/>
          <p:cNvSpPr/>
          <p:nvPr userDrawn="1"/>
        </p:nvSpPr>
        <p:spPr>
          <a:xfrm>
            <a:off x="65310" y="261268"/>
            <a:ext cx="8945870" cy="780866"/>
          </a:xfrm>
          <a:custGeom>
            <a:avLst/>
            <a:gdLst/>
            <a:ahLst/>
            <a:cxnLst/>
            <a:rect l="l" t="t" r="r" b="b"/>
            <a:pathLst>
              <a:path w="21602" h="3002">
                <a:moveTo>
                  <a:pt x="500" y="0"/>
                </a:moveTo>
                <a:cubicBezTo>
                  <a:pt x="250" y="0"/>
                  <a:pt x="0" y="250"/>
                  <a:pt x="0" y="500"/>
                </a:cubicBezTo>
                <a:lnTo>
                  <a:pt x="0" y="2500"/>
                </a:lnTo>
                <a:cubicBezTo>
                  <a:pt x="0" y="2750"/>
                  <a:pt x="250" y="3001"/>
                  <a:pt x="500" y="3001"/>
                </a:cubicBezTo>
                <a:lnTo>
                  <a:pt x="21100" y="3001"/>
                </a:lnTo>
                <a:cubicBezTo>
                  <a:pt x="21350" y="3001"/>
                  <a:pt x="21601" y="2750"/>
                  <a:pt x="21601" y="2500"/>
                </a:cubicBezTo>
                <a:lnTo>
                  <a:pt x="21601" y="500"/>
                </a:lnTo>
                <a:cubicBezTo>
                  <a:pt x="21601" y="250"/>
                  <a:pt x="21350" y="0"/>
                  <a:pt x="21100" y="0"/>
                </a:cubicBezTo>
                <a:lnTo>
                  <a:pt x="500" y="0"/>
                </a:lnTo>
              </a:path>
            </a:pathLst>
          </a:custGeom>
          <a:noFill/>
          <a:ln w="36000">
            <a:solidFill>
              <a:srgbClr val="FAA61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Immagine 4"/>
          <p:cNvPicPr/>
          <p:nvPr userDrawn="1"/>
        </p:nvPicPr>
        <p:blipFill>
          <a:blip r:embed="rId2" cstate="print"/>
          <a:stretch/>
        </p:blipFill>
        <p:spPr>
          <a:xfrm>
            <a:off x="190379" y="261268"/>
            <a:ext cx="1375434" cy="775314"/>
          </a:xfrm>
          <a:prstGeom prst="rect">
            <a:avLst/>
          </a:prstGeom>
          <a:ln>
            <a:noFill/>
          </a:ln>
        </p:spPr>
      </p:pic>
      <p:pic>
        <p:nvPicPr>
          <p:cNvPr id="2355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0144" y="311892"/>
            <a:ext cx="630720" cy="6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magine 9" descr="Europe_flag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6997" y="401137"/>
            <a:ext cx="715660" cy="475754"/>
          </a:xfrm>
          <a:prstGeom prst="rect">
            <a:avLst/>
          </a:prstGeom>
        </p:spPr>
      </p:pic>
      <p:sp>
        <p:nvSpPr>
          <p:cNvPr id="15" name="Segnaposto tes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0671" y="1437272"/>
            <a:ext cx="8223729" cy="461856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it-IT" dirty="0" err="1"/>
              <a:t>Section</a:t>
            </a:r>
            <a:endParaRPr lang="it-IT" dirty="0"/>
          </a:p>
          <a:p>
            <a:pPr lvl="1"/>
            <a:r>
              <a:rPr lang="it-IT" dirty="0" err="1"/>
              <a:t>Subsection</a:t>
            </a:r>
            <a:endParaRPr lang="it-IT" dirty="0"/>
          </a:p>
          <a:p>
            <a:pPr lvl="2"/>
            <a:r>
              <a:rPr lang="it-IT" dirty="0" err="1"/>
              <a:t>Subsubsection</a:t>
            </a:r>
            <a:endParaRPr lang="it-IT" dirty="0"/>
          </a:p>
          <a:p>
            <a:pPr lvl="3"/>
            <a:r>
              <a:rPr lang="it-IT" dirty="0" err="1"/>
              <a:t>Subsubsubsection</a:t>
            </a:r>
            <a:r>
              <a:rPr lang="it-IT" dirty="0"/>
              <a:t> </a:t>
            </a:r>
          </a:p>
          <a:p>
            <a:pPr lvl="3"/>
            <a:endParaRPr lang="it-IT" dirty="0"/>
          </a:p>
        </p:txBody>
      </p:sp>
      <p:sp>
        <p:nvSpPr>
          <p:cNvPr id="8" name="CasellaDiTesto 7"/>
          <p:cNvSpPr txBox="1"/>
          <p:nvPr userDrawn="1"/>
        </p:nvSpPr>
        <p:spPr>
          <a:xfrm>
            <a:off x="1611028" y="350938"/>
            <a:ext cx="5694425" cy="53049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it-IT" sz="2900" b="1" dirty="0" err="1">
                <a:solidFill>
                  <a:srgbClr val="C00000"/>
                </a:solidFill>
                <a:latin typeface="+mj-lt"/>
              </a:rPr>
              <a:t>Outline</a:t>
            </a:r>
            <a:endParaRPr lang="it-IT" sz="29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mbs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16"/>
          <p:cNvSpPr/>
          <p:nvPr userDrawn="1"/>
        </p:nvSpPr>
        <p:spPr>
          <a:xfrm>
            <a:off x="65310" y="261268"/>
            <a:ext cx="8945870" cy="780866"/>
          </a:xfrm>
          <a:custGeom>
            <a:avLst/>
            <a:gdLst/>
            <a:ahLst/>
            <a:cxnLst/>
            <a:rect l="l" t="t" r="r" b="b"/>
            <a:pathLst>
              <a:path w="21602" h="3002">
                <a:moveTo>
                  <a:pt x="500" y="0"/>
                </a:moveTo>
                <a:cubicBezTo>
                  <a:pt x="250" y="0"/>
                  <a:pt x="0" y="250"/>
                  <a:pt x="0" y="500"/>
                </a:cubicBezTo>
                <a:lnTo>
                  <a:pt x="0" y="2500"/>
                </a:lnTo>
                <a:cubicBezTo>
                  <a:pt x="0" y="2750"/>
                  <a:pt x="250" y="3001"/>
                  <a:pt x="500" y="3001"/>
                </a:cubicBezTo>
                <a:lnTo>
                  <a:pt x="21100" y="3001"/>
                </a:lnTo>
                <a:cubicBezTo>
                  <a:pt x="21350" y="3001"/>
                  <a:pt x="21601" y="2750"/>
                  <a:pt x="21601" y="2500"/>
                </a:cubicBezTo>
                <a:lnTo>
                  <a:pt x="21601" y="500"/>
                </a:lnTo>
                <a:cubicBezTo>
                  <a:pt x="21601" y="250"/>
                  <a:pt x="21350" y="0"/>
                  <a:pt x="21100" y="0"/>
                </a:cubicBezTo>
                <a:lnTo>
                  <a:pt x="500" y="0"/>
                </a:lnTo>
              </a:path>
            </a:pathLst>
          </a:custGeom>
          <a:noFill/>
          <a:ln w="36000">
            <a:solidFill>
              <a:srgbClr val="FAA61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" name="Immagine 13"/>
          <p:cNvPicPr/>
          <p:nvPr userDrawn="1"/>
        </p:nvPicPr>
        <p:blipFill>
          <a:blip r:embed="rId2" cstate="print"/>
          <a:stretch/>
        </p:blipFill>
        <p:spPr>
          <a:xfrm>
            <a:off x="190379" y="261268"/>
            <a:ext cx="1375434" cy="775314"/>
          </a:xfrm>
          <a:prstGeom prst="rect">
            <a:avLst/>
          </a:prstGeom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0144" y="311892"/>
            <a:ext cx="630720" cy="6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mmagine 15" descr="Europe_flag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6997" y="401137"/>
            <a:ext cx="715660" cy="475754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title" idx="10" hasCustomPrompt="1"/>
          </p:nvPr>
        </p:nvSpPr>
        <p:spPr>
          <a:xfrm>
            <a:off x="1603585" y="273352"/>
            <a:ext cx="5685917" cy="749731"/>
          </a:xfrm>
        </p:spPr>
        <p:txBody>
          <a:bodyPr/>
          <a:lstStyle>
            <a:lvl1pPr algn="ctr">
              <a:defRPr sz="29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2900" b="0" strike="noStrike" spc="-1">
                <a:latin typeface="Arial"/>
              </a:rPr>
              <a:t>Click to edit Master subtitle style</a:t>
            </a:r>
            <a:endParaRPr lang="it-IT" sz="29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927" y="1604514"/>
            <a:ext cx="401560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GB" sz="2900" b="0" strike="noStrike" spc="-1">
                <a:latin typeface="Arial"/>
              </a:rPr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000" b="0" strike="noStrike" spc="-1">
                <a:latin typeface="Arial"/>
              </a:rPr>
              <a:t>Click to edit Master title style</a:t>
            </a:r>
            <a:endParaRPr lang="it-IT" sz="40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172" y="273352"/>
            <a:ext cx="8229090" cy="53073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2900" b="0" strike="noStrike" spc="-1">
                <a:latin typeface="Arial"/>
              </a:rPr>
              <a:t>Click to edit Master subtitle style</a:t>
            </a:r>
            <a:endParaRPr lang="it-IT" sz="29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000" b="0" strike="noStrike" spc="-1" dirty="0">
                <a:latin typeface="Arial"/>
              </a:rPr>
              <a:t>Click </a:t>
            </a:r>
            <a:r>
              <a:rPr lang="it-IT" sz="4000" b="0" strike="noStrike" spc="-1" dirty="0" err="1">
                <a:latin typeface="Arial"/>
              </a:rPr>
              <a:t>to</a:t>
            </a:r>
            <a:r>
              <a:rPr lang="it-IT" sz="4000" b="0" strike="noStrike" spc="-1" dirty="0">
                <a:latin typeface="Arial"/>
              </a:rPr>
              <a:t> </a:t>
            </a:r>
            <a:r>
              <a:rPr lang="it-IT" sz="4000" b="0" strike="noStrike" spc="-1" dirty="0" err="1">
                <a:latin typeface="Arial"/>
              </a:rPr>
              <a:t>edit</a:t>
            </a:r>
            <a:r>
              <a:rPr lang="it-IT" sz="4000" b="0" strike="noStrike" spc="-1" dirty="0">
                <a:latin typeface="Arial"/>
              </a:rPr>
              <a:t> the </a:t>
            </a:r>
            <a:r>
              <a:rPr lang="it-IT" sz="4000" b="0" strike="noStrike" spc="-1" dirty="0" err="1">
                <a:latin typeface="Arial"/>
              </a:rPr>
              <a:t>title</a:t>
            </a:r>
            <a:r>
              <a:rPr lang="it-IT" sz="4000" b="0" strike="noStrike" spc="-1" dirty="0">
                <a:latin typeface="Arial"/>
              </a:rPr>
              <a:t>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900" b="0" strike="noStrike" spc="-1" dirty="0">
                <a:latin typeface="Arial"/>
              </a:rPr>
              <a:t>Click </a:t>
            </a:r>
            <a:r>
              <a:rPr lang="it-IT" sz="2900" b="0" strike="noStrike" spc="-1" dirty="0" err="1">
                <a:latin typeface="Arial"/>
              </a:rPr>
              <a:t>to</a:t>
            </a:r>
            <a:r>
              <a:rPr lang="it-IT" sz="2900" b="0" strike="noStrike" spc="-1" dirty="0">
                <a:latin typeface="Arial"/>
              </a:rPr>
              <a:t> </a:t>
            </a:r>
            <a:r>
              <a:rPr lang="it-IT" sz="2900" b="0" strike="noStrike" spc="-1" dirty="0" err="1">
                <a:latin typeface="Arial"/>
              </a:rPr>
              <a:t>edit</a:t>
            </a:r>
            <a:r>
              <a:rPr lang="it-IT" sz="2900" b="0" strike="noStrike" spc="-1" dirty="0">
                <a:latin typeface="Arial"/>
              </a:rPr>
              <a:t> the </a:t>
            </a:r>
            <a:r>
              <a:rPr lang="it-IT" sz="2900" b="0" strike="noStrike" spc="-1" dirty="0" err="1">
                <a:latin typeface="Arial"/>
              </a:rPr>
              <a:t>outline</a:t>
            </a:r>
            <a:r>
              <a:rPr lang="it-IT" sz="2900" b="0" strike="noStrike" spc="-1" dirty="0">
                <a:latin typeface="Arial"/>
              </a:rPr>
              <a:t> text format</a:t>
            </a:r>
          </a:p>
          <a:p>
            <a:pPr marL="783734" lvl="1" indent="-293900">
              <a:spcBef>
                <a:spcPts val="10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500" b="0" strike="noStrike" spc="-1" dirty="0" err="1">
                <a:latin typeface="Arial"/>
              </a:rPr>
              <a:t>Second</a:t>
            </a:r>
            <a:r>
              <a:rPr lang="it-IT" sz="2500" b="0" strike="noStrike" spc="-1" dirty="0">
                <a:latin typeface="Arial"/>
              </a:rPr>
              <a:t> </a:t>
            </a:r>
            <a:r>
              <a:rPr lang="it-IT" sz="2500" b="0" strike="noStrike" spc="-1" dirty="0" err="1">
                <a:latin typeface="Arial"/>
              </a:rPr>
              <a:t>Outline</a:t>
            </a:r>
            <a:r>
              <a:rPr lang="it-IT" sz="2500" b="0" strike="noStrike" spc="-1" dirty="0">
                <a:latin typeface="Arial"/>
              </a:rPr>
              <a:t> </a:t>
            </a:r>
            <a:r>
              <a:rPr lang="it-IT" sz="2500" b="0" strike="noStrike" spc="-1" dirty="0" err="1">
                <a:latin typeface="Arial"/>
              </a:rPr>
              <a:t>Level</a:t>
            </a:r>
            <a:endParaRPr lang="it-IT" sz="2500" b="0" strike="noStrike" spc="-1" dirty="0">
              <a:latin typeface="Arial"/>
            </a:endParaRPr>
          </a:p>
          <a:p>
            <a:pPr marL="1175602" lvl="2" indent="-261245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 err="1">
                <a:latin typeface="Arial"/>
              </a:rPr>
              <a:t>Third</a:t>
            </a:r>
            <a:r>
              <a:rPr lang="it-IT" sz="2200" b="0" strike="noStrike" spc="-1" dirty="0">
                <a:latin typeface="Arial"/>
              </a:rPr>
              <a:t> </a:t>
            </a:r>
            <a:r>
              <a:rPr lang="it-IT" sz="2200" b="0" strike="noStrike" spc="-1" dirty="0" err="1">
                <a:latin typeface="Arial"/>
              </a:rPr>
              <a:t>Outline</a:t>
            </a:r>
            <a:r>
              <a:rPr lang="it-IT" sz="2200" b="0" strike="noStrike" spc="-1" dirty="0">
                <a:latin typeface="Arial"/>
              </a:rPr>
              <a:t> </a:t>
            </a:r>
            <a:r>
              <a:rPr lang="it-IT" sz="2200" b="0" strike="noStrike" spc="-1" dirty="0" err="1">
                <a:latin typeface="Arial"/>
              </a:rPr>
              <a:t>Level</a:t>
            </a:r>
            <a:endParaRPr lang="it-IT" sz="2200" b="0" strike="noStrike" spc="-1" dirty="0">
              <a:latin typeface="Arial"/>
            </a:endParaRPr>
          </a:p>
          <a:p>
            <a:pPr marL="1567469" lvl="3" indent="-195934">
              <a:spcBef>
                <a:spcPts val="5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 dirty="0" err="1">
                <a:latin typeface="Arial"/>
              </a:rPr>
              <a:t>Fourth</a:t>
            </a:r>
            <a:r>
              <a:rPr lang="it-IT" sz="1800" b="0" strike="noStrike" spc="-1" dirty="0">
                <a:latin typeface="Arial"/>
              </a:rPr>
              <a:t> </a:t>
            </a:r>
            <a:r>
              <a:rPr lang="it-IT" sz="1800" b="0" strike="noStrike" spc="-1" dirty="0" err="1">
                <a:latin typeface="Arial"/>
              </a:rPr>
              <a:t>Outline</a:t>
            </a:r>
            <a:r>
              <a:rPr lang="it-IT" sz="1800" b="0" strike="noStrike" spc="-1" dirty="0">
                <a:latin typeface="Arial"/>
              </a:rPr>
              <a:t> </a:t>
            </a:r>
            <a:r>
              <a:rPr lang="it-IT" sz="1800" b="0" strike="noStrike" spc="-1" dirty="0" err="1">
                <a:latin typeface="Arial"/>
              </a:rPr>
              <a:t>Level</a:t>
            </a:r>
            <a:endParaRPr lang="it-IT" sz="1800" b="0" strike="noStrike" spc="-1" dirty="0">
              <a:latin typeface="Arial"/>
            </a:endParaRPr>
          </a:p>
          <a:p>
            <a:pPr marL="1959336" lvl="4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latin typeface="Arial"/>
              </a:rPr>
              <a:t>Fifth</a:t>
            </a:r>
            <a:r>
              <a:rPr lang="it-IT" sz="1800" b="0" strike="noStrike" spc="-1" dirty="0">
                <a:latin typeface="Arial"/>
              </a:rPr>
              <a:t> </a:t>
            </a:r>
            <a:r>
              <a:rPr lang="it-IT" sz="1800" b="0" strike="noStrike" spc="-1" dirty="0" err="1">
                <a:latin typeface="Arial"/>
              </a:rPr>
              <a:t>Outline</a:t>
            </a:r>
            <a:r>
              <a:rPr lang="it-IT" sz="1800" b="0" strike="noStrike" spc="-1" dirty="0">
                <a:latin typeface="Arial"/>
              </a:rPr>
              <a:t> </a:t>
            </a:r>
            <a:r>
              <a:rPr lang="it-IT" sz="1800" b="0" strike="noStrike" spc="-1" dirty="0" err="1">
                <a:latin typeface="Arial"/>
              </a:rPr>
              <a:t>Level</a:t>
            </a:r>
            <a:endParaRPr lang="it-IT" sz="1800" b="0" strike="noStrike" spc="-1" dirty="0">
              <a:latin typeface="Arial"/>
            </a:endParaRPr>
          </a:p>
          <a:p>
            <a:pPr marL="2351203" lvl="5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>
                <a:latin typeface="Arial"/>
              </a:rPr>
              <a:t>Sixth </a:t>
            </a:r>
            <a:r>
              <a:rPr lang="it-IT" sz="1800" b="0" strike="noStrike" spc="-1" dirty="0" err="1">
                <a:latin typeface="Arial"/>
              </a:rPr>
              <a:t>Outline</a:t>
            </a:r>
            <a:r>
              <a:rPr lang="it-IT" sz="1800" b="0" strike="noStrike" spc="-1" dirty="0">
                <a:latin typeface="Arial"/>
              </a:rPr>
              <a:t> </a:t>
            </a:r>
            <a:r>
              <a:rPr lang="it-IT" sz="1800" b="0" strike="noStrike" spc="-1" dirty="0" err="1">
                <a:latin typeface="Arial"/>
              </a:rPr>
              <a:t>Level</a:t>
            </a:r>
            <a:endParaRPr lang="it-IT" sz="1800" b="0" strike="noStrike" spc="-1" dirty="0">
              <a:latin typeface="Arial"/>
            </a:endParaRPr>
          </a:p>
          <a:p>
            <a:pPr marL="2743070" lvl="6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 dirty="0" err="1">
                <a:latin typeface="Arial"/>
              </a:rPr>
              <a:t>Seventh</a:t>
            </a:r>
            <a:r>
              <a:rPr lang="it-IT" sz="1800" b="0" strike="noStrike" spc="-1" dirty="0">
                <a:latin typeface="Arial"/>
              </a:rPr>
              <a:t> </a:t>
            </a:r>
            <a:r>
              <a:rPr lang="it-IT" sz="1800" b="0" strike="noStrike" spc="-1" dirty="0" err="1">
                <a:latin typeface="Arial"/>
              </a:rPr>
              <a:t>Outline</a:t>
            </a:r>
            <a:r>
              <a:rPr lang="it-IT" sz="1800" b="0" strike="noStrike" spc="-1" dirty="0">
                <a:latin typeface="Arial"/>
              </a:rPr>
              <a:t> </a:t>
            </a:r>
            <a:r>
              <a:rPr lang="it-IT" sz="1800" b="0" strike="noStrike" spc="-1" dirty="0" err="1">
                <a:latin typeface="Arial"/>
              </a:rPr>
              <a:t>Level</a:t>
            </a:r>
            <a:endParaRPr lang="it-IT" sz="1800" b="0" strike="noStrike" spc="-1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hdr="0" ftr="0" dt="0"/>
  <p:txStyles>
    <p:titleStyle>
      <a:lvl1pPr algn="l" defTabSz="829452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867" indent="-293900" algn="l" defTabSz="829452" rtl="0" eaLnBrk="1" latinLnBrk="0" hangingPunct="1">
        <a:lnSpc>
          <a:spcPct val="90000"/>
        </a:lnSpc>
        <a:spcBef>
          <a:spcPts val="1285"/>
        </a:spcBef>
        <a:buClr>
          <a:srgbClr val="000000"/>
        </a:buClr>
        <a:buSzPct val="45000"/>
        <a:buFont typeface="Wingdings" charset="2"/>
        <a:buChar char="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customXml" Target="../ink/ink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customXml" Target="../ink/ink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/>
          <p:cNvPicPr/>
          <p:nvPr/>
        </p:nvPicPr>
        <p:blipFill>
          <a:blip r:embed="rId2" cstate="print"/>
          <a:stretch/>
        </p:blipFill>
        <p:spPr>
          <a:xfrm>
            <a:off x="457172" y="402634"/>
            <a:ext cx="3655414" cy="2062387"/>
          </a:xfrm>
          <a:prstGeom prst="rect">
            <a:avLst/>
          </a:prstGeom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4" y="2980179"/>
            <a:ext cx="3901905" cy="1230911"/>
          </a:xfrm>
          <a:prstGeom prst="rect">
            <a:avLst/>
          </a:prstGeom>
        </p:spPr>
      </p:pic>
      <p:pic>
        <p:nvPicPr>
          <p:cNvPr id="10" name="Immagine 9" descr="Europe_fla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68" y="5102726"/>
            <a:ext cx="1880064" cy="1249821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78445" y="6427005"/>
            <a:ext cx="4420212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900" b="1" dirty="0"/>
              <a:t>The </a:t>
            </a:r>
            <a:r>
              <a:rPr lang="en-US" sz="900" b="1" dirty="0" err="1"/>
              <a:t>Qombs</a:t>
            </a:r>
            <a:r>
              <a:rPr lang="en-US" sz="900" b="1" dirty="0"/>
              <a:t> Project is funded by the European Union’s Horizon 2020 research and innovation </a:t>
            </a:r>
            <a:r>
              <a:rPr lang="en-US" sz="900" b="1" dirty="0" err="1"/>
              <a:t>programme</a:t>
            </a:r>
            <a:r>
              <a:rPr lang="en-US" sz="900" b="1" dirty="0"/>
              <a:t> under grant agreement number 820419</a:t>
            </a:r>
            <a:endParaRPr lang="it-IT" sz="900" b="1" dirty="0"/>
          </a:p>
        </p:txBody>
      </p:sp>
      <p:sp>
        <p:nvSpPr>
          <p:cNvPr id="16" name="Titolo 15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it-IT" dirty="0"/>
              <a:t>WP 3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/>
          </p:nvPr>
        </p:nvSpPr>
        <p:spPr>
          <a:xfrm>
            <a:off x="4754880" y="2293697"/>
            <a:ext cx="3420332" cy="498292"/>
          </a:xfrm>
        </p:spPr>
        <p:txBody>
          <a:bodyPr>
            <a:normAutofit/>
          </a:bodyPr>
          <a:lstStyle/>
          <a:p>
            <a:r>
              <a:rPr lang="it-IT" dirty="0"/>
              <a:t>Martin Franckie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/>
          </p:nvPr>
        </p:nvSpPr>
        <p:spPr>
          <a:xfrm>
            <a:off x="4754880" y="2791988"/>
            <a:ext cx="1841927" cy="2897611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Jerome </a:t>
            </a:r>
            <a:r>
              <a:rPr lang="it-IT" dirty="0" err="1"/>
              <a:t>Faist</a:t>
            </a:r>
            <a:endParaRPr lang="it-IT" dirty="0"/>
          </a:p>
          <a:p>
            <a:r>
              <a:rPr lang="it-IT" dirty="0"/>
              <a:t>Giacomo Scalari</a:t>
            </a:r>
          </a:p>
          <a:p>
            <a:r>
              <a:rPr lang="it-IT" dirty="0" err="1"/>
              <a:t>Mattias</a:t>
            </a:r>
            <a:r>
              <a:rPr lang="it-IT" dirty="0"/>
              <a:t> Beck</a:t>
            </a:r>
          </a:p>
          <a:p>
            <a:r>
              <a:rPr lang="it-IT" dirty="0"/>
              <a:t>Barbara Schneider</a:t>
            </a:r>
          </a:p>
          <a:p>
            <a:r>
              <a:rPr lang="it-IT" dirty="0"/>
              <a:t>Matthew Singleton</a:t>
            </a:r>
          </a:p>
          <a:p>
            <a:r>
              <a:rPr lang="it-IT" dirty="0" err="1"/>
              <a:t>Filippos</a:t>
            </a:r>
            <a:r>
              <a:rPr lang="it-IT" dirty="0"/>
              <a:t> </a:t>
            </a:r>
            <a:r>
              <a:rPr lang="it-IT" dirty="0" err="1"/>
              <a:t>Kapsalidis</a:t>
            </a:r>
            <a:endParaRPr lang="it-IT" dirty="0"/>
          </a:p>
          <a:p>
            <a:r>
              <a:rPr lang="it-IT" dirty="0"/>
              <a:t>Mathieu Bertrand</a:t>
            </a:r>
          </a:p>
          <a:p>
            <a:r>
              <a:rPr lang="it-IT" dirty="0"/>
              <a:t>Josefine </a:t>
            </a:r>
            <a:r>
              <a:rPr lang="it-IT" dirty="0" err="1"/>
              <a:t>Enkner</a:t>
            </a:r>
            <a:endParaRPr lang="it-IT" dirty="0"/>
          </a:p>
          <a:p>
            <a:r>
              <a:rPr lang="it-IT" b="1" dirty="0"/>
              <a:t>ETHZ</a:t>
            </a:r>
          </a:p>
          <a:p>
            <a:endParaRPr lang="it-IT" b="1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 err="1"/>
              <a:t>Mid-term</a:t>
            </a:r>
            <a:r>
              <a:rPr lang="it-IT" dirty="0"/>
              <a:t> </a:t>
            </a:r>
            <a:r>
              <a:rPr lang="it-IT" dirty="0" err="1"/>
              <a:t>Review</a:t>
            </a:r>
            <a:r>
              <a:rPr lang="it-IT" dirty="0"/>
              <a:t> meeting</a:t>
            </a:r>
          </a:p>
          <a:p>
            <a:r>
              <a:rPr lang="it-IT" dirty="0" err="1"/>
              <a:t>May</a:t>
            </a:r>
            <a:r>
              <a:rPr lang="it-IT" dirty="0"/>
              <a:t> 13th 2020</a:t>
            </a:r>
          </a:p>
        </p:txBody>
      </p:sp>
      <p:sp>
        <p:nvSpPr>
          <p:cNvPr id="11" name="Segnaposto testo 17">
            <a:extLst>
              <a:ext uri="{FF2B5EF4-FFF2-40B4-BE49-F238E27FC236}">
                <a16:creationId xmlns:a16="http://schemas.microsoft.com/office/drawing/2014/main" id="{8135D606-EEFA-0E40-BBA2-8032C143AC05}"/>
              </a:ext>
            </a:extLst>
          </p:cNvPr>
          <p:cNvSpPr txBox="1">
            <a:spLocks/>
          </p:cNvSpPr>
          <p:nvPr/>
        </p:nvSpPr>
        <p:spPr>
          <a:xfrm>
            <a:off x="6888516" y="2791990"/>
            <a:ext cx="2370190" cy="2705562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91867" indent="-293900" algn="l" defTabSz="829452" rtl="0" eaLnBrk="1" latinLnBrk="0" hangingPunct="1">
              <a:lnSpc>
                <a:spcPct val="90000"/>
              </a:lnSpc>
              <a:spcBef>
                <a:spcPts val="1285"/>
              </a:spcBef>
              <a:buClr>
                <a:srgbClr val="000000"/>
              </a:buClr>
              <a:buSzPct val="45000"/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Carlo Sirtori</a:t>
            </a:r>
          </a:p>
          <a:p>
            <a:r>
              <a:rPr lang="it-IT" dirty="0" err="1"/>
              <a:t>Yanko</a:t>
            </a:r>
            <a:r>
              <a:rPr lang="it-IT" dirty="0"/>
              <a:t> </a:t>
            </a:r>
            <a:r>
              <a:rPr lang="it-IT" dirty="0" err="1"/>
              <a:t>Todorov</a:t>
            </a:r>
            <a:endParaRPr lang="it-IT" dirty="0"/>
          </a:p>
          <a:p>
            <a:r>
              <a:rPr lang="it-IT" dirty="0"/>
              <a:t>Angela </a:t>
            </a:r>
            <a:r>
              <a:rPr lang="it-IT" dirty="0" err="1"/>
              <a:t>Vasanelli</a:t>
            </a:r>
            <a:endParaRPr lang="it-IT" dirty="0"/>
          </a:p>
          <a:p>
            <a:r>
              <a:rPr lang="it-IT" dirty="0"/>
              <a:t>Azzurra </a:t>
            </a:r>
            <a:r>
              <a:rPr lang="it-IT" dirty="0" err="1"/>
              <a:t>Bigioli</a:t>
            </a:r>
            <a:endParaRPr lang="it-IT" dirty="0"/>
          </a:p>
          <a:p>
            <a:r>
              <a:rPr lang="it-IT" b="1" dirty="0"/>
              <a:t>CNRS</a:t>
            </a:r>
            <a:endParaRPr lang="it-IT" dirty="0"/>
          </a:p>
          <a:p>
            <a:r>
              <a:rPr lang="it-IT" dirty="0"/>
              <a:t>Richard </a:t>
            </a:r>
            <a:r>
              <a:rPr lang="it-IT" dirty="0" err="1"/>
              <a:t>Maulini</a:t>
            </a:r>
            <a:endParaRPr lang="it-IT" dirty="0"/>
          </a:p>
          <a:p>
            <a:r>
              <a:rPr lang="it-IT" dirty="0"/>
              <a:t>Antoine Müller</a:t>
            </a:r>
          </a:p>
          <a:p>
            <a:r>
              <a:rPr lang="it-IT" dirty="0" err="1"/>
              <a:t>Sargis</a:t>
            </a:r>
            <a:r>
              <a:rPr lang="it-IT" dirty="0"/>
              <a:t> </a:t>
            </a:r>
            <a:r>
              <a:rPr lang="it-IT" dirty="0" err="1"/>
              <a:t>Hakobyan</a:t>
            </a:r>
            <a:endParaRPr lang="it-IT" dirty="0"/>
          </a:p>
          <a:p>
            <a:r>
              <a:rPr lang="it-IT" b="1" dirty="0"/>
              <a:t>ALPES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C23058B-4A73-EF41-B88B-BFAB87F3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8" r="8056"/>
          <a:stretch/>
        </p:blipFill>
        <p:spPr>
          <a:xfrm>
            <a:off x="4010967" y="3659635"/>
            <a:ext cx="2834977" cy="1286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-220715" y="1248606"/>
            <a:ext cx="569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Radio frequency injection efficiency (ETH)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FA6021-DCC9-6245-AEA4-F3DAA6A09915}"/>
              </a:ext>
            </a:extLst>
          </p:cNvPr>
          <p:cNvCxnSpPr>
            <a:cxnSpLocks/>
          </p:cNvCxnSpPr>
          <p:nvPr/>
        </p:nvCxnSpPr>
        <p:spPr>
          <a:xfrm flipH="1">
            <a:off x="3891471" y="1934153"/>
            <a:ext cx="34958" cy="4843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720A39-AB48-1043-B475-F8047CDAC5FC}"/>
              </a:ext>
            </a:extLst>
          </p:cNvPr>
          <p:cNvSpPr txBox="1"/>
          <p:nvPr/>
        </p:nvSpPr>
        <p:spPr>
          <a:xfrm>
            <a:off x="195726" y="175625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Status at M1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2D3AF-DF06-9843-A238-5A295CC7C37E}"/>
              </a:ext>
            </a:extLst>
          </p:cNvPr>
          <p:cNvSpPr txBox="1"/>
          <p:nvPr/>
        </p:nvSpPr>
        <p:spPr>
          <a:xfrm>
            <a:off x="4276313" y="1662235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Ongoing investigations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ED0D7-047B-594A-8FB8-9C90AFD103FB}"/>
              </a:ext>
            </a:extLst>
          </p:cNvPr>
          <p:cNvSpPr txBox="1"/>
          <p:nvPr/>
        </p:nvSpPr>
        <p:spPr>
          <a:xfrm>
            <a:off x="92564" y="3854240"/>
            <a:ext cx="37245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Active mode locking: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RF injection close </a:t>
            </a:r>
            <a:br>
              <a:rPr lang="en-CH" dirty="0"/>
            </a:br>
            <a:r>
              <a:rPr lang="en-CH" dirty="0"/>
              <a:t>to f</a:t>
            </a:r>
            <a:r>
              <a:rPr lang="en-CH" baseline="-25000" dirty="0"/>
              <a:t>rep</a:t>
            </a:r>
            <a:r>
              <a:rPr lang="en-CH" dirty="0"/>
              <a:t> locks comb</a:t>
            </a:r>
          </a:p>
          <a:p>
            <a:endParaRPr lang="en-CH" dirty="0"/>
          </a:p>
          <a:p>
            <a:r>
              <a:rPr lang="en-CH" b="1" dirty="0"/>
              <a:t>Narrow wires: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Poor injection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Study of RF response due to other factors not possible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8E35A6-05CE-C742-BB17-27D0D401E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11" y="2180198"/>
            <a:ext cx="2559176" cy="157965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A582C7D-94DF-D744-9F24-5883D175F0C9}"/>
              </a:ext>
            </a:extLst>
          </p:cNvPr>
          <p:cNvSpPr txBox="1"/>
          <p:nvPr/>
        </p:nvSpPr>
        <p:spPr>
          <a:xfrm>
            <a:off x="6834551" y="2008102"/>
            <a:ext cx="2189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RF probe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I-V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pectra (Task 3.4)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High RF efficiency: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75F489-86AA-1741-AB76-B617F00FF6D2}"/>
              </a:ext>
            </a:extLst>
          </p:cNvPr>
          <p:cNvSpPr txBox="1"/>
          <p:nvPr/>
        </p:nvSpPr>
        <p:spPr>
          <a:xfrm>
            <a:off x="0" y="6353815"/>
            <a:ext cx="381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Figure from: </a:t>
            </a:r>
          </a:p>
          <a:p>
            <a:r>
              <a:rPr lang="en-CH" sz="1200" dirty="0"/>
              <a:t>Hillbrand et al., Nature Photonics </a:t>
            </a:r>
            <a:r>
              <a:rPr lang="en-CH" sz="1200" b="1" dirty="0"/>
              <a:t>13</a:t>
            </a:r>
            <a:r>
              <a:rPr lang="en-CH" sz="1200" dirty="0"/>
              <a:t>, 101-104 (2019)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80790-A7FE-F640-8DEF-C599AD812BF8}"/>
              </a:ext>
            </a:extLst>
          </p:cNvPr>
          <p:cNvSpPr/>
          <p:nvPr/>
        </p:nvSpPr>
        <p:spPr>
          <a:xfrm>
            <a:off x="4225574" y="6179984"/>
            <a:ext cx="740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B. Schneider, F. </a:t>
            </a:r>
            <a:r>
              <a:rPr lang="en-GB" sz="1200" b="1" dirty="0" err="1">
                <a:solidFill>
                  <a:srgbClr val="002060"/>
                </a:solidFill>
              </a:rPr>
              <a:t>Kapsalidis</a:t>
            </a:r>
            <a:r>
              <a:rPr lang="en-GB" sz="1200" b="1" dirty="0">
                <a:solidFill>
                  <a:srgbClr val="002060"/>
                </a:solidFill>
              </a:rPr>
              <a:t>, M. Singleton, M. Beck and J. </a:t>
            </a:r>
            <a:r>
              <a:rPr lang="en-GB" sz="1200" b="1" dirty="0" err="1">
                <a:solidFill>
                  <a:srgbClr val="002060"/>
                </a:solidFill>
              </a:rPr>
              <a:t>Faist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“ RF Study of Quantum Cascade Laser Optical Frequency Combs”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Optical Sensing Autumn School 19, </a:t>
            </a:r>
            <a:r>
              <a:rPr lang="en-GB" sz="1200" b="1" dirty="0" err="1">
                <a:solidFill>
                  <a:srgbClr val="002060"/>
                </a:solidFill>
              </a:rPr>
              <a:t>Tromsö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AA6FA-BD1C-0F4F-815A-EAD98D54668E}"/>
              </a:ext>
            </a:extLst>
          </p:cNvPr>
          <p:cNvSpPr txBox="1"/>
          <p:nvPr/>
        </p:nvSpPr>
        <p:spPr>
          <a:xfrm>
            <a:off x="4050675" y="2008102"/>
            <a:ext cx="2587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ow-RF-loss QCLs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Low capacitance: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High-doped subs.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Top clading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Narrow waveguide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B604D7-AFEA-4B42-BC8A-09FEBAC538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09"/>
          <a:stretch/>
        </p:blipFill>
        <p:spPr>
          <a:xfrm>
            <a:off x="6930483" y="3235068"/>
            <a:ext cx="2024448" cy="30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5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-220715" y="1248606"/>
            <a:ext cx="5694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Radio frequency injection efficiency (ETH)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FA6021-DCC9-6245-AEA4-F3DAA6A09915}"/>
              </a:ext>
            </a:extLst>
          </p:cNvPr>
          <p:cNvCxnSpPr>
            <a:cxnSpLocks/>
          </p:cNvCxnSpPr>
          <p:nvPr/>
        </p:nvCxnSpPr>
        <p:spPr>
          <a:xfrm flipH="1">
            <a:off x="3891471" y="1934153"/>
            <a:ext cx="34958" cy="4843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720A39-AB48-1043-B475-F8047CDAC5FC}"/>
              </a:ext>
            </a:extLst>
          </p:cNvPr>
          <p:cNvSpPr txBox="1"/>
          <p:nvPr/>
        </p:nvSpPr>
        <p:spPr>
          <a:xfrm>
            <a:off x="195726" y="175625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Status at M1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2D3AF-DF06-9843-A238-5A295CC7C37E}"/>
              </a:ext>
            </a:extLst>
          </p:cNvPr>
          <p:cNvSpPr txBox="1"/>
          <p:nvPr/>
        </p:nvSpPr>
        <p:spPr>
          <a:xfrm>
            <a:off x="4276313" y="1662235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Ongoing investigations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ED0D7-047B-594A-8FB8-9C90AFD103FB}"/>
              </a:ext>
            </a:extLst>
          </p:cNvPr>
          <p:cNvSpPr txBox="1"/>
          <p:nvPr/>
        </p:nvSpPr>
        <p:spPr>
          <a:xfrm>
            <a:off x="92564" y="3854240"/>
            <a:ext cx="37245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Active mode locking: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RF injection close </a:t>
            </a:r>
            <a:br>
              <a:rPr lang="en-CH" dirty="0"/>
            </a:br>
            <a:r>
              <a:rPr lang="en-CH" dirty="0"/>
              <a:t>to f</a:t>
            </a:r>
            <a:r>
              <a:rPr lang="en-CH" baseline="-25000" dirty="0"/>
              <a:t>rep</a:t>
            </a:r>
            <a:r>
              <a:rPr lang="en-CH" dirty="0"/>
              <a:t> locks comb</a:t>
            </a:r>
          </a:p>
          <a:p>
            <a:endParaRPr lang="en-CH" dirty="0"/>
          </a:p>
          <a:p>
            <a:r>
              <a:rPr lang="en-CH" b="1" dirty="0"/>
              <a:t>Narrow wires: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Poor injection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Study of RF response due to other factors not possible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38E35A6-05CE-C742-BB17-27D0D401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11" y="2180198"/>
            <a:ext cx="2559176" cy="157965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A582C7D-94DF-D744-9F24-5883D175F0C9}"/>
              </a:ext>
            </a:extLst>
          </p:cNvPr>
          <p:cNvSpPr txBox="1"/>
          <p:nvPr/>
        </p:nvSpPr>
        <p:spPr>
          <a:xfrm>
            <a:off x="6834551" y="2008102"/>
            <a:ext cx="2189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RF probe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I-V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pectra (Task 3.4)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High RF efficiency: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75F489-86AA-1741-AB76-B617F00FF6D2}"/>
              </a:ext>
            </a:extLst>
          </p:cNvPr>
          <p:cNvSpPr txBox="1"/>
          <p:nvPr/>
        </p:nvSpPr>
        <p:spPr>
          <a:xfrm>
            <a:off x="0" y="6353815"/>
            <a:ext cx="381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Figure from: </a:t>
            </a:r>
          </a:p>
          <a:p>
            <a:r>
              <a:rPr lang="en-CH" sz="1200" dirty="0"/>
              <a:t>Hillbrand et al., Nature Photonics </a:t>
            </a:r>
            <a:r>
              <a:rPr lang="en-CH" sz="1200" b="1" dirty="0"/>
              <a:t>13</a:t>
            </a:r>
            <a:r>
              <a:rPr lang="en-CH" sz="1200" dirty="0"/>
              <a:t>, 101-104 (2019)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80790-A7FE-F640-8DEF-C599AD812BF8}"/>
              </a:ext>
            </a:extLst>
          </p:cNvPr>
          <p:cNvSpPr/>
          <p:nvPr/>
        </p:nvSpPr>
        <p:spPr>
          <a:xfrm>
            <a:off x="4225574" y="6179984"/>
            <a:ext cx="740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B. Schneider, F. </a:t>
            </a:r>
            <a:r>
              <a:rPr lang="en-GB" sz="1200" b="1" dirty="0" err="1">
                <a:solidFill>
                  <a:srgbClr val="002060"/>
                </a:solidFill>
              </a:rPr>
              <a:t>Kapsalidis</a:t>
            </a:r>
            <a:r>
              <a:rPr lang="en-GB" sz="1200" b="1" dirty="0">
                <a:solidFill>
                  <a:srgbClr val="002060"/>
                </a:solidFill>
              </a:rPr>
              <a:t>, M. Singleton, M. Beck and J. </a:t>
            </a:r>
            <a:r>
              <a:rPr lang="en-GB" sz="1200" b="1" dirty="0" err="1">
                <a:solidFill>
                  <a:srgbClr val="002060"/>
                </a:solidFill>
              </a:rPr>
              <a:t>Faist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“ RF Study of Quantum Cascade Laser Optical Frequency Combs”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Optical Sensing Autumn School 19, </a:t>
            </a:r>
            <a:r>
              <a:rPr lang="en-GB" sz="1200" b="1" dirty="0" err="1">
                <a:solidFill>
                  <a:srgbClr val="002060"/>
                </a:solidFill>
              </a:rPr>
              <a:t>Tromsö</a:t>
            </a:r>
            <a:endParaRPr lang="en-GB" sz="12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A73A58-B770-FD40-A99B-838470A07B1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60041"/>
            <a:ext cx="4120555" cy="27473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0CCEE8-9D7A-5341-8BF5-752E19DBB63D}"/>
              </a:ext>
            </a:extLst>
          </p:cNvPr>
          <p:cNvSpPr txBox="1"/>
          <p:nvPr/>
        </p:nvSpPr>
        <p:spPr>
          <a:xfrm>
            <a:off x="6329727" y="4247931"/>
            <a:ext cx="1009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~35 dB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DB1CA9-513B-8942-8304-E1CDD99C5816}"/>
              </a:ext>
            </a:extLst>
          </p:cNvPr>
          <p:cNvCxnSpPr>
            <a:cxnSpLocks/>
          </p:cNvCxnSpPr>
          <p:nvPr/>
        </p:nvCxnSpPr>
        <p:spPr>
          <a:xfrm>
            <a:off x="5898995" y="4571516"/>
            <a:ext cx="15887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38CD1E-D203-834F-B22E-59136F303052}"/>
              </a:ext>
            </a:extLst>
          </p:cNvPr>
          <p:cNvSpPr txBox="1"/>
          <p:nvPr/>
        </p:nvSpPr>
        <p:spPr>
          <a:xfrm>
            <a:off x="4050675" y="2008102"/>
            <a:ext cx="2587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ow-RF-loss QCLs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Low capacitance: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High-doped subs.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Top clading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Narrow waveguide</a:t>
            </a:r>
          </a:p>
        </p:txBody>
      </p:sp>
    </p:spTree>
    <p:extLst>
      <p:ext uri="{BB962C8B-B14F-4D97-AF65-F5344CB8AC3E}">
        <p14:creationId xmlns:p14="http://schemas.microsoft.com/office/powerpoint/2010/main" val="200248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FCF10-2EB9-914F-8857-511318651D25}"/>
              </a:ext>
            </a:extLst>
          </p:cNvPr>
          <p:cNvSpPr txBox="1"/>
          <p:nvPr/>
        </p:nvSpPr>
        <p:spPr>
          <a:xfrm>
            <a:off x="318944" y="1374114"/>
            <a:ext cx="6834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Goals: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Baseline for QCL comb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Growth and fabrication of existing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Characterize and identify potentials for improvement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358215" y="3005254"/>
            <a:ext cx="6795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Delivered:</a:t>
            </a:r>
          </a:p>
          <a:p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Identified several areas for fabrication improvement: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Dry etching of laser ridges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Radio frequency injection efficiency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ridge width (ETH + ALPES) (results in Task 3.4)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Dispersion control via top cladding (ALPES)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ETH sent three 4.5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comb devices to CNR-INO</a:t>
            </a:r>
          </a:p>
        </p:txBody>
      </p:sp>
    </p:spTree>
    <p:extLst>
      <p:ext uri="{BB962C8B-B14F-4D97-AF65-F5344CB8AC3E}">
        <p14:creationId xmlns:p14="http://schemas.microsoft.com/office/powerpoint/2010/main" val="43843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0" y="1287966"/>
            <a:ext cx="6449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Optimizing ridge width (ETH + ALPES)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71AB2-D2F6-2047-A5CC-06A91D17EC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9755" r="11510" b="651"/>
          <a:stretch/>
        </p:blipFill>
        <p:spPr>
          <a:xfrm>
            <a:off x="3275231" y="1775181"/>
            <a:ext cx="2179083" cy="1770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E7CB5-2A67-2849-91F5-FCFA49876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15284" r="8504"/>
          <a:stretch/>
        </p:blipFill>
        <p:spPr>
          <a:xfrm>
            <a:off x="5581276" y="1574720"/>
            <a:ext cx="2932681" cy="1854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31C000-E762-3348-A376-7B9C01A2AA53}"/>
              </a:ext>
            </a:extLst>
          </p:cNvPr>
          <p:cNvSpPr/>
          <p:nvPr/>
        </p:nvSpPr>
        <p:spPr>
          <a:xfrm>
            <a:off x="239751" y="2501860"/>
            <a:ext cx="3111190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1" dirty="0"/>
              <a:t>Narrower ridges, wider spectrum</a:t>
            </a:r>
          </a:p>
          <a:p>
            <a:pPr lvl="1"/>
            <a:r>
              <a:rPr lang="en-US" sz="1351" dirty="0"/>
              <a:t>6-8 </a:t>
            </a:r>
            <a:r>
              <a:rPr lang="el-GR" sz="1351" dirty="0"/>
              <a:t>μ</a:t>
            </a:r>
            <a:r>
              <a:rPr lang="sv-SE" sz="1351" dirty="0"/>
              <a:t>m: </a:t>
            </a:r>
            <a:r>
              <a:rPr lang="el-GR" sz="1351" dirty="0" err="1"/>
              <a:t>Δν</a:t>
            </a:r>
            <a:r>
              <a:rPr lang="en-US" sz="1351" dirty="0"/>
              <a:t> ≈ 60 cm</a:t>
            </a:r>
            <a:r>
              <a:rPr lang="en-US" sz="1351" baseline="30000" dirty="0"/>
              <a:t>-1</a:t>
            </a:r>
            <a:r>
              <a:rPr lang="en-US" sz="1351" dirty="0"/>
              <a:t> </a:t>
            </a:r>
          </a:p>
          <a:p>
            <a:pPr lvl="1"/>
            <a:r>
              <a:rPr lang="en-US" sz="1351" dirty="0"/>
              <a:t>3-4 </a:t>
            </a:r>
            <a:r>
              <a:rPr lang="el-GR" sz="1351" dirty="0"/>
              <a:t>μ</a:t>
            </a:r>
            <a:r>
              <a:rPr lang="en-US" sz="1351" dirty="0"/>
              <a:t>m: </a:t>
            </a:r>
            <a:r>
              <a:rPr lang="el-GR" sz="1351" dirty="0" err="1"/>
              <a:t>Δν</a:t>
            </a:r>
            <a:r>
              <a:rPr lang="en-US" sz="1351" dirty="0"/>
              <a:t> ≈ 100 cm</a:t>
            </a:r>
            <a:r>
              <a:rPr lang="en-US" sz="1351" baseline="30000" dirty="0"/>
              <a:t>-1</a:t>
            </a:r>
          </a:p>
        </p:txBody>
      </p:sp>
      <p:pic>
        <p:nvPicPr>
          <p:cNvPr id="8" name="Image2">
            <a:extLst>
              <a:ext uri="{FF2B5EF4-FFF2-40B4-BE49-F238E27FC236}">
                <a16:creationId xmlns:a16="http://schemas.microsoft.com/office/drawing/2014/main" id="{ED249F45-C97D-0A42-9333-60AA4FA2A8AB}"/>
              </a:ext>
            </a:extLst>
          </p:cNvPr>
          <p:cNvPicPr/>
          <p:nvPr/>
        </p:nvPicPr>
        <p:blipFill rotWithShape="1">
          <a:blip r:embed="rId4"/>
          <a:srcRect l="33051"/>
          <a:stretch/>
        </p:blipFill>
        <p:spPr bwMode="auto">
          <a:xfrm>
            <a:off x="4035302" y="3941901"/>
            <a:ext cx="3854186" cy="2513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B8358-611D-C645-A4B0-1C7910E0D260}"/>
              </a:ext>
            </a:extLst>
          </p:cNvPr>
          <p:cNvSpPr txBox="1"/>
          <p:nvPr/>
        </p:nvSpPr>
        <p:spPr>
          <a:xfrm>
            <a:off x="239751" y="1775181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ETH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4467E-8842-F844-A260-CCD3E0BAD612}"/>
              </a:ext>
            </a:extLst>
          </p:cNvPr>
          <p:cNvSpPr txBox="1"/>
          <p:nvPr/>
        </p:nvSpPr>
        <p:spPr>
          <a:xfrm>
            <a:off x="239751" y="2138520"/>
            <a:ext cx="1951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7.8 </a:t>
            </a:r>
            <a:r>
              <a:rPr lang="el-GR" dirty="0"/>
              <a:t>μ</a:t>
            </a:r>
            <a:r>
              <a:rPr lang="sv-SE" dirty="0"/>
              <a:t>m QCL </a:t>
            </a:r>
            <a:r>
              <a:rPr lang="sv-SE" dirty="0" err="1"/>
              <a:t>combs</a:t>
            </a:r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279F44-5476-2545-9D5A-67673EAFE0BA}"/>
              </a:ext>
            </a:extLst>
          </p:cNvPr>
          <p:cNvSpPr txBox="1"/>
          <p:nvPr/>
        </p:nvSpPr>
        <p:spPr>
          <a:xfrm>
            <a:off x="239751" y="3772624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ALPES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0D4A39-FD14-4C45-A6FC-6B5D25323FA7}"/>
              </a:ext>
            </a:extLst>
          </p:cNvPr>
          <p:cNvSpPr txBox="1"/>
          <p:nvPr/>
        </p:nvSpPr>
        <p:spPr>
          <a:xfrm>
            <a:off x="215674" y="4201046"/>
            <a:ext cx="1780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 </a:t>
            </a:r>
            <a:r>
              <a:rPr lang="el-GR" dirty="0"/>
              <a:t>μ</a:t>
            </a:r>
            <a:r>
              <a:rPr lang="en-CH" dirty="0"/>
              <a:t>m QCL combs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4B07-33EA-BC4A-8412-252CA8CF2C2F}"/>
              </a:ext>
            </a:extLst>
          </p:cNvPr>
          <p:cNvSpPr txBox="1"/>
          <p:nvPr/>
        </p:nvSpPr>
        <p:spPr>
          <a:xfrm>
            <a:off x="172111" y="4623542"/>
            <a:ext cx="2924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Lower GVD  </a:t>
            </a:r>
            <a:br>
              <a:rPr lang="en-CH" dirty="0"/>
            </a:br>
            <a:r>
              <a:rPr lang="en-CH" dirty="0"/>
              <a:t>(group velocity dispersion) </a:t>
            </a:r>
            <a:br>
              <a:rPr lang="en-CH" dirty="0"/>
            </a:br>
            <a:r>
              <a:rPr lang="en-GB" dirty="0"/>
              <a:t>allow broader combs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GVD tuned by ridge width:</a:t>
            </a:r>
            <a:br>
              <a:rPr lang="en-GB" dirty="0"/>
            </a:br>
            <a:r>
              <a:rPr lang="en-GB" dirty="0"/>
              <a:t>Narrower ridge for longer </a:t>
            </a:r>
            <a:r>
              <a:rPr lang="el-GR" dirty="0"/>
              <a:t>λ</a:t>
            </a:r>
            <a:endParaRPr lang="en-CH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B235F3-6299-864E-9C30-94743A58E7C6}"/>
              </a:ext>
            </a:extLst>
          </p:cNvPr>
          <p:cNvCxnSpPr>
            <a:cxnSpLocks/>
          </p:cNvCxnSpPr>
          <p:nvPr/>
        </p:nvCxnSpPr>
        <p:spPr>
          <a:xfrm>
            <a:off x="5096107" y="4370323"/>
            <a:ext cx="0" cy="16847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FFBADB0-703C-794E-95EA-35BA0A9BB699}"/>
              </a:ext>
            </a:extLst>
          </p:cNvPr>
          <p:cNvSpPr/>
          <p:nvPr/>
        </p:nvSpPr>
        <p:spPr>
          <a:xfrm>
            <a:off x="4516243" y="4201046"/>
            <a:ext cx="7040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dirty="0">
                <a:solidFill>
                  <a:srgbClr val="C00000"/>
                </a:solidFill>
              </a:rPr>
              <a:t>6 </a:t>
            </a:r>
            <a:r>
              <a:rPr lang="el-GR" dirty="0">
                <a:solidFill>
                  <a:srgbClr val="C00000"/>
                </a:solidFill>
              </a:rPr>
              <a:t>μ</a:t>
            </a:r>
            <a:r>
              <a:rPr lang="en-CH" dirty="0">
                <a:solidFill>
                  <a:srgbClr val="C00000"/>
                </a:solidFill>
              </a:rPr>
              <a:t>m </a:t>
            </a:r>
          </a:p>
        </p:txBody>
      </p:sp>
    </p:spTree>
    <p:extLst>
      <p:ext uri="{BB962C8B-B14F-4D97-AF65-F5344CB8AC3E}">
        <p14:creationId xmlns:p14="http://schemas.microsoft.com/office/powerpoint/2010/main" val="3201017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0" y="1287966"/>
            <a:ext cx="6449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Optimizing ridge width (ETH + ALPES)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71AB2-D2F6-2047-A5CC-06A91D17EC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9755" r="11510" b="651"/>
          <a:stretch/>
        </p:blipFill>
        <p:spPr>
          <a:xfrm>
            <a:off x="3275231" y="1775181"/>
            <a:ext cx="2179083" cy="1770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E7CB5-2A67-2849-91F5-FCFA49876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15284" r="8504"/>
          <a:stretch/>
        </p:blipFill>
        <p:spPr>
          <a:xfrm>
            <a:off x="5581276" y="1574720"/>
            <a:ext cx="2932681" cy="1854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31C000-E762-3348-A376-7B9C01A2AA53}"/>
              </a:ext>
            </a:extLst>
          </p:cNvPr>
          <p:cNvSpPr/>
          <p:nvPr/>
        </p:nvSpPr>
        <p:spPr>
          <a:xfrm>
            <a:off x="239751" y="2501860"/>
            <a:ext cx="3111190" cy="73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1" dirty="0"/>
              <a:t>Narrower ridges, wider spectrum</a:t>
            </a:r>
          </a:p>
          <a:p>
            <a:pPr lvl="1"/>
            <a:r>
              <a:rPr lang="en-US" sz="1351" dirty="0"/>
              <a:t>6-8 </a:t>
            </a:r>
            <a:r>
              <a:rPr lang="el-GR" sz="1351" dirty="0"/>
              <a:t>μ</a:t>
            </a:r>
            <a:r>
              <a:rPr lang="sv-SE" sz="1351" dirty="0"/>
              <a:t>m: </a:t>
            </a:r>
            <a:r>
              <a:rPr lang="el-GR" sz="1351" dirty="0" err="1"/>
              <a:t>Δν</a:t>
            </a:r>
            <a:r>
              <a:rPr lang="en-US" sz="1351" dirty="0"/>
              <a:t> ≈ 60 cm</a:t>
            </a:r>
            <a:r>
              <a:rPr lang="en-US" sz="1351" baseline="30000" dirty="0"/>
              <a:t>-1</a:t>
            </a:r>
            <a:r>
              <a:rPr lang="en-US" sz="1351" dirty="0"/>
              <a:t> </a:t>
            </a:r>
          </a:p>
          <a:p>
            <a:pPr lvl="1"/>
            <a:r>
              <a:rPr lang="en-US" sz="1351" dirty="0"/>
              <a:t>3-4 </a:t>
            </a:r>
            <a:r>
              <a:rPr lang="el-GR" sz="1351" dirty="0"/>
              <a:t>μ</a:t>
            </a:r>
            <a:r>
              <a:rPr lang="en-US" sz="1351" dirty="0"/>
              <a:t>m: </a:t>
            </a:r>
            <a:r>
              <a:rPr lang="el-GR" sz="1351" dirty="0" err="1"/>
              <a:t>Δν</a:t>
            </a:r>
            <a:r>
              <a:rPr lang="en-US" sz="1351" dirty="0"/>
              <a:t> ≈ 100 cm</a:t>
            </a:r>
            <a:r>
              <a:rPr lang="en-US" sz="1351" baseline="30000" dirty="0"/>
              <a:t>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B8358-611D-C645-A4B0-1C7910E0D260}"/>
              </a:ext>
            </a:extLst>
          </p:cNvPr>
          <p:cNvSpPr txBox="1"/>
          <p:nvPr/>
        </p:nvSpPr>
        <p:spPr>
          <a:xfrm>
            <a:off x="239751" y="1775181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ETH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4467E-8842-F844-A260-CCD3E0BAD612}"/>
              </a:ext>
            </a:extLst>
          </p:cNvPr>
          <p:cNvSpPr txBox="1"/>
          <p:nvPr/>
        </p:nvSpPr>
        <p:spPr>
          <a:xfrm>
            <a:off x="239751" y="2138520"/>
            <a:ext cx="1951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7.8 </a:t>
            </a:r>
            <a:r>
              <a:rPr lang="el-GR" dirty="0"/>
              <a:t>μ</a:t>
            </a:r>
            <a:r>
              <a:rPr lang="sv-SE" dirty="0"/>
              <a:t>m QCL </a:t>
            </a:r>
            <a:r>
              <a:rPr lang="sv-SE" dirty="0" err="1"/>
              <a:t>combs</a:t>
            </a:r>
            <a:endParaRPr lang="en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279F44-5476-2545-9D5A-67673EAFE0BA}"/>
              </a:ext>
            </a:extLst>
          </p:cNvPr>
          <p:cNvSpPr txBox="1"/>
          <p:nvPr/>
        </p:nvSpPr>
        <p:spPr>
          <a:xfrm>
            <a:off x="239751" y="3772624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ALPES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0D4A39-FD14-4C45-A6FC-6B5D25323FA7}"/>
              </a:ext>
            </a:extLst>
          </p:cNvPr>
          <p:cNvSpPr txBox="1"/>
          <p:nvPr/>
        </p:nvSpPr>
        <p:spPr>
          <a:xfrm>
            <a:off x="215674" y="4201046"/>
            <a:ext cx="1780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6 </a:t>
            </a:r>
            <a:r>
              <a:rPr lang="el-GR" dirty="0"/>
              <a:t>μ</a:t>
            </a:r>
            <a:r>
              <a:rPr lang="en-CH" dirty="0"/>
              <a:t>m QCL combs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24B07-33EA-BC4A-8412-252CA8CF2C2F}"/>
              </a:ext>
            </a:extLst>
          </p:cNvPr>
          <p:cNvSpPr txBox="1"/>
          <p:nvPr/>
        </p:nvSpPr>
        <p:spPr>
          <a:xfrm>
            <a:off x="172111" y="4623542"/>
            <a:ext cx="2924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Lower GVD  </a:t>
            </a:r>
            <a:br>
              <a:rPr lang="en-CH" dirty="0"/>
            </a:br>
            <a:r>
              <a:rPr lang="en-CH" dirty="0"/>
              <a:t>(group velocity dispersion) </a:t>
            </a:r>
            <a:br>
              <a:rPr lang="en-CH" dirty="0"/>
            </a:br>
            <a:r>
              <a:rPr lang="en-GB" dirty="0"/>
              <a:t>allow broader combs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GVD tuned by ridge width:</a:t>
            </a:r>
            <a:br>
              <a:rPr lang="en-GB" dirty="0"/>
            </a:br>
            <a:r>
              <a:rPr lang="en-GB" dirty="0"/>
              <a:t>Narrower ridge for longer </a:t>
            </a:r>
            <a:r>
              <a:rPr lang="el-GR" dirty="0"/>
              <a:t>λ</a:t>
            </a:r>
            <a:endParaRPr lang="en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1CBEBC-DF1F-C64D-8E49-13AF3E783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231" y="4111178"/>
            <a:ext cx="2607774" cy="2194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2ED91-136C-8846-92B2-F31783580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063" y="4074266"/>
            <a:ext cx="2924197" cy="2220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56757-8FD9-C045-AC59-054DF1B01EC5}"/>
              </a:ext>
            </a:extLst>
          </p:cNvPr>
          <p:cNvSpPr txBox="1"/>
          <p:nvPr/>
        </p:nvSpPr>
        <p:spPr>
          <a:xfrm>
            <a:off x="5018627" y="3811360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Comb operation </a:t>
            </a:r>
          </a:p>
        </p:txBody>
      </p:sp>
    </p:spTree>
    <p:extLst>
      <p:ext uri="{BB962C8B-B14F-4D97-AF65-F5344CB8AC3E}">
        <p14:creationId xmlns:p14="http://schemas.microsoft.com/office/powerpoint/2010/main" val="1008861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FCF10-2EB9-914F-8857-511318651D25}"/>
              </a:ext>
            </a:extLst>
          </p:cNvPr>
          <p:cNvSpPr txBox="1"/>
          <p:nvPr/>
        </p:nvSpPr>
        <p:spPr>
          <a:xfrm>
            <a:off x="318944" y="1374114"/>
            <a:ext cx="6834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Goals: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Baseline for QCL comb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Growth and fabrication of existing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Characterize and identify potentials for improvement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358216" y="3005254"/>
            <a:ext cx="6449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Delivered:</a:t>
            </a:r>
          </a:p>
          <a:p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Identified several areas for fabrication improvement: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Dry etching of laser ridges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Radio frequency injection efficiency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Optimizing ridge width (ETH + 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Dispersion control via top cladding (ALPES)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ETH sent three 4.5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comb devices to CNR-INO</a:t>
            </a:r>
          </a:p>
        </p:txBody>
      </p:sp>
    </p:spTree>
    <p:extLst>
      <p:ext uri="{BB962C8B-B14F-4D97-AF65-F5344CB8AC3E}">
        <p14:creationId xmlns:p14="http://schemas.microsoft.com/office/powerpoint/2010/main" val="3372527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E4ACD7-3A2C-6046-82E7-2F2F7DE932BF}"/>
              </a:ext>
            </a:extLst>
          </p:cNvPr>
          <p:cNvSpPr/>
          <p:nvPr/>
        </p:nvSpPr>
        <p:spPr>
          <a:xfrm>
            <a:off x="200721" y="1369145"/>
            <a:ext cx="53804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Dispersion control via top caldding (ALPES)</a:t>
            </a:r>
          </a:p>
        </p:txBody>
      </p:sp>
      <p:pic>
        <p:nvPicPr>
          <p:cNvPr id="14" name="Image1">
            <a:extLst>
              <a:ext uri="{FF2B5EF4-FFF2-40B4-BE49-F238E27FC236}">
                <a16:creationId xmlns:a16="http://schemas.microsoft.com/office/drawing/2014/main" id="{4B1D6F27-9626-474B-BF30-4CAB8DDD996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7885" y="4014217"/>
            <a:ext cx="2943922" cy="1643919"/>
          </a:xfrm>
          <a:prstGeom prst="rect">
            <a:avLst/>
          </a:prstGeom>
        </p:spPr>
      </p:pic>
      <p:pic>
        <p:nvPicPr>
          <p:cNvPr id="15" name="Image3">
            <a:extLst>
              <a:ext uri="{FF2B5EF4-FFF2-40B4-BE49-F238E27FC236}">
                <a16:creationId xmlns:a16="http://schemas.microsoft.com/office/drawing/2014/main" id="{371582E5-3C56-8043-9D80-262B71E9E9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422088" y="1888818"/>
            <a:ext cx="4339264" cy="1901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801882-C3E6-3B42-A2A5-8DBB8771C3CD}"/>
              </a:ext>
            </a:extLst>
          </p:cNvPr>
          <p:cNvSpPr txBox="1"/>
          <p:nvPr/>
        </p:nvSpPr>
        <p:spPr>
          <a:xfrm>
            <a:off x="200721" y="1884484"/>
            <a:ext cx="39853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Highly doped cladding layer added</a:t>
            </a:r>
            <a:br>
              <a:rPr lang="en-CH" dirty="0"/>
            </a:b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Wide tuning of GVD</a:t>
            </a:r>
            <a:br>
              <a:rPr lang="en-CH" dirty="0"/>
            </a:b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Comparison </a:t>
            </a:r>
            <a:r>
              <a:rPr lang="en-CH" dirty="0">
                <a:solidFill>
                  <a:srgbClr val="002060"/>
                </a:solidFill>
              </a:rPr>
              <a:t>with</a:t>
            </a:r>
            <a:r>
              <a:rPr lang="en-CH" dirty="0"/>
              <a:t>/</a:t>
            </a:r>
            <a:r>
              <a:rPr lang="en-CH" dirty="0">
                <a:solidFill>
                  <a:srgbClr val="C00000"/>
                </a:solidFill>
              </a:rPr>
              <a:t>without</a:t>
            </a:r>
            <a:r>
              <a:rPr lang="en-CH" dirty="0"/>
              <a:t> </a:t>
            </a:r>
            <a:br>
              <a:rPr lang="en-CH" dirty="0"/>
            </a:br>
            <a:r>
              <a:rPr lang="en-CH" dirty="0"/>
              <a:t>optimized cladding</a:t>
            </a:r>
            <a:br>
              <a:rPr lang="en-CH" dirty="0"/>
            </a:b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Comparing distance from active region</a:t>
            </a:r>
          </a:p>
        </p:txBody>
      </p:sp>
      <p:pic>
        <p:nvPicPr>
          <p:cNvPr id="19" name="Image4">
            <a:extLst>
              <a:ext uri="{FF2B5EF4-FFF2-40B4-BE49-F238E27FC236}">
                <a16:creationId xmlns:a16="http://schemas.microsoft.com/office/drawing/2014/main" id="{DFEBA63F-8293-594C-8A29-C108414A6B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459874" y="4293740"/>
            <a:ext cx="4354624" cy="19011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75CB181-5D16-194F-BCE7-F3ECD3E2F319}"/>
                  </a:ext>
                </a:extLst>
              </p14:cNvPr>
              <p14:cNvContentPartPr/>
              <p14:nvPr/>
            </p14:nvContentPartPr>
            <p14:xfrm>
              <a:off x="49548" y="2077081"/>
              <a:ext cx="1535939" cy="2258484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75CB181-5D16-194F-BCE7-F3ECD3E2F3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29" y="2072761"/>
                <a:ext cx="1544578" cy="22671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8BECD82-5916-4D4D-8A85-5232D3722B74}"/>
                  </a:ext>
                </a:extLst>
              </p14:cNvPr>
              <p14:cNvContentPartPr/>
              <p14:nvPr/>
            </p14:nvContentPartPr>
            <p14:xfrm>
              <a:off x="1530534" y="4260825"/>
              <a:ext cx="91440" cy="99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8BECD82-5916-4D4D-8A85-5232D3722B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26214" y="4256505"/>
                <a:ext cx="100080" cy="107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E59EF6-CBD1-2C4C-8C20-ABAAE902A88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860288" y="2839381"/>
            <a:ext cx="1561800" cy="227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7B5471-B9BA-A542-B5D4-3B84CE0D21B4}"/>
              </a:ext>
            </a:extLst>
          </p:cNvPr>
          <p:cNvCxnSpPr>
            <a:cxnSpLocks/>
          </p:cNvCxnSpPr>
          <p:nvPr/>
        </p:nvCxnSpPr>
        <p:spPr>
          <a:xfrm>
            <a:off x="4092498" y="3858322"/>
            <a:ext cx="708102" cy="43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1666D97-2E6A-5249-8D88-8E2A828A1273}"/>
              </a:ext>
            </a:extLst>
          </p:cNvPr>
          <p:cNvSpPr/>
          <p:nvPr/>
        </p:nvSpPr>
        <p:spPr>
          <a:xfrm>
            <a:off x="5901428" y="1477536"/>
            <a:ext cx="1474627" cy="48284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ctr"/>
          <a:lstStyle/>
          <a:p>
            <a:pPr algn="ctr"/>
            <a:endParaRPr lang="en-CH" sz="1800" b="0" strike="noStrike" spc="-1" dirty="0" err="1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DD2F08-13D9-A648-97B0-E49AF857BE4A}"/>
              </a:ext>
            </a:extLst>
          </p:cNvPr>
          <p:cNvSpPr/>
          <p:nvPr/>
        </p:nvSpPr>
        <p:spPr>
          <a:xfrm>
            <a:off x="270777" y="6262495"/>
            <a:ext cx="8501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Hakobyan </a:t>
            </a:r>
            <a:r>
              <a:rPr lang="en-GB" i="1" dirty="0">
                <a:solidFill>
                  <a:srgbClr val="002060"/>
                </a:solidFill>
              </a:rPr>
              <a:t>et al.</a:t>
            </a:r>
            <a:r>
              <a:rPr lang="en-GB" dirty="0">
                <a:solidFill>
                  <a:srgbClr val="002060"/>
                </a:solidFill>
              </a:rPr>
              <a:t>,</a:t>
            </a:r>
            <a:r>
              <a:rPr lang="en-GB" b="1" dirty="0">
                <a:solidFill>
                  <a:srgbClr val="002060"/>
                </a:solidFill>
              </a:rPr>
              <a:t> “</a:t>
            </a:r>
            <a:r>
              <a:rPr lang="en-GB" dirty="0">
                <a:solidFill>
                  <a:srgbClr val="002060"/>
                </a:solidFill>
              </a:rPr>
              <a:t>High performance quantum cascade laser frequency combs at </a:t>
            </a:r>
            <a:r>
              <a:rPr lang="el-GR" dirty="0">
                <a:solidFill>
                  <a:srgbClr val="002060"/>
                </a:solidFill>
              </a:rPr>
              <a:t>λ ∼ 6 μ</a:t>
            </a:r>
            <a:r>
              <a:rPr lang="en-GB" dirty="0">
                <a:solidFill>
                  <a:srgbClr val="002060"/>
                </a:solidFill>
              </a:rPr>
              <a:t>m based on plasmon-enhanced dispersion compensation</a:t>
            </a:r>
            <a:r>
              <a:rPr lang="en-GB" b="1" dirty="0">
                <a:solidFill>
                  <a:srgbClr val="002060"/>
                </a:solidFill>
              </a:rPr>
              <a:t>” </a:t>
            </a:r>
            <a:r>
              <a:rPr lang="en-GB" dirty="0">
                <a:solidFill>
                  <a:srgbClr val="002060"/>
                </a:solidFill>
              </a:rPr>
              <a:t>(unpublished)</a:t>
            </a:r>
            <a:endParaRPr lang="en-C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1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FCF10-2EB9-914F-8857-511318651D25}"/>
              </a:ext>
            </a:extLst>
          </p:cNvPr>
          <p:cNvSpPr txBox="1"/>
          <p:nvPr/>
        </p:nvSpPr>
        <p:spPr>
          <a:xfrm>
            <a:off x="318944" y="1374114"/>
            <a:ext cx="6834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Goals: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Baseline for QCL comb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Growth and fabrication of existing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Characterize and identify potentials for improvement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358216" y="3005254"/>
            <a:ext cx="6449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Delivered:</a:t>
            </a:r>
          </a:p>
          <a:p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Identified several areas for fabrication improvement: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Dry etching of laser ridges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Radio frequency injection efficiency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Optimizing ridge width (ETH + 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Dispersion control via top caldding (ALPES)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ETH sent three 4.5 </a:t>
            </a:r>
            <a:r>
              <a:rPr lang="el-GR" b="1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 comb devices to CNR-INO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46526-5EEA-6A42-897C-3B4206CD5280}"/>
              </a:ext>
            </a:extLst>
          </p:cNvPr>
          <p:cNvSpPr txBox="1"/>
          <p:nvPr/>
        </p:nvSpPr>
        <p:spPr>
          <a:xfrm>
            <a:off x="2850664" y="5667445"/>
            <a:ext cx="3656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chemeClr val="accent3">
                    <a:lumMod val="50000"/>
                  </a:schemeClr>
                </a:solidFill>
              </a:rPr>
              <a:t>D3.3 completed on time (M9)</a:t>
            </a:r>
          </a:p>
        </p:txBody>
      </p:sp>
    </p:spTree>
    <p:extLst>
      <p:ext uri="{BB962C8B-B14F-4D97-AF65-F5344CB8AC3E}">
        <p14:creationId xmlns:p14="http://schemas.microsoft.com/office/powerpoint/2010/main" val="133394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E49C2-44E3-8A4F-A5C8-52091044A013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T3.2 M3-M9: QCL-comb fabrication using existing technology and AR designs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T3.3 M3-M9: Fabrication tolerances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ALPES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T3.4 M9-M24: Fabrication and basic characterization of new comb devices (</a:t>
            </a:r>
            <a:r>
              <a:rPr lang="en-GB" sz="1501" b="1" dirty="0"/>
              <a:t>ETHZ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T3.5 M25-M33: Further generation of devices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T3.6 M24-M36: Mass production of improved devices (</a:t>
            </a:r>
            <a:r>
              <a:rPr lang="en-GB" sz="1501" b="1" dirty="0"/>
              <a:t>ALPES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T3.7 M1-M24 : Fabrication of QCDs (</a:t>
            </a:r>
            <a:r>
              <a:rPr lang="en-GB" sz="1501" b="1" dirty="0"/>
              <a:t>CNRS + ETHZ</a:t>
            </a:r>
            <a:r>
              <a:rPr lang="en-GB" sz="150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7B314-4BEC-4042-9F83-10CB13455FE2}"/>
              </a:ext>
            </a:extLst>
          </p:cNvPr>
          <p:cNvSpPr txBox="1"/>
          <p:nvPr/>
        </p:nvSpPr>
        <p:spPr>
          <a:xfrm>
            <a:off x="379635" y="3971787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MS3.1 M24 (ETHZ)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MS3.2 M27 (CNRS)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1E113-3311-3447-AAC7-DE0F04CDFE94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B050"/>
                </a:solidFill>
              </a:rPr>
              <a:t>D3.1 M3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D3.3 M9</a:t>
            </a:r>
          </a:p>
          <a:p>
            <a:endParaRPr lang="en-CH" sz="1500" dirty="0"/>
          </a:p>
          <a:p>
            <a:r>
              <a:rPr lang="en-CH" sz="1500" dirty="0"/>
              <a:t>D3.4 M24</a:t>
            </a:r>
          </a:p>
          <a:p>
            <a:r>
              <a:rPr lang="en-CH" sz="1500" dirty="0"/>
              <a:t>D3.5 M33</a:t>
            </a:r>
          </a:p>
          <a:p>
            <a:r>
              <a:rPr lang="en-CH" sz="1500" dirty="0"/>
              <a:t>D3.6 M30</a:t>
            </a:r>
          </a:p>
          <a:p>
            <a:r>
              <a:rPr lang="en-CH" sz="1500" dirty="0"/>
              <a:t>D3.2 M3</a:t>
            </a:r>
          </a:p>
          <a:p>
            <a:r>
              <a:rPr lang="en-CH" sz="1500" dirty="0"/>
              <a:t>D3.7 M24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4A86-9119-7343-B684-C9E6C26A2FF8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76AFE-F89F-2242-99A2-EE988ED0AF18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0242-E13A-1C4A-9A39-8480E05B87E3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349CF-5C99-A141-8EFE-78176B605026}"/>
              </a:ext>
            </a:extLst>
          </p:cNvPr>
          <p:cNvCxnSpPr/>
          <p:nvPr/>
        </p:nvCxnSpPr>
        <p:spPr>
          <a:xfrm flipH="1">
            <a:off x="178913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D984B0-EE35-3340-ADDC-93AE323A68B2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C4D94-0175-374D-B241-A6DEBBAE2D89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13CE6-89C9-0A4A-8DB3-DC417699D6BA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E660-2110-6A48-809F-65EBC37D4D00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38D4C5-DDD2-E646-BF71-7A5B4D3790F4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CD9E-9228-9B43-8F11-0C934716AC25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8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A20D82-6324-A84A-9D6D-2FEF5943EB88}"/>
              </a:ext>
            </a:extLst>
          </p:cNvPr>
          <p:cNvSpPr/>
          <p:nvPr/>
        </p:nvSpPr>
        <p:spPr>
          <a:xfrm>
            <a:off x="362408" y="1093806"/>
            <a:ext cx="87420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Helvetica" pitchFamily="2" charset="0"/>
              </a:rPr>
              <a:t>ALPES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QCL-combs between 8-10 </a:t>
            </a:r>
            <a:r>
              <a:rPr lang="el-GR" dirty="0">
                <a:latin typeface="Helvetica" pitchFamily="2" charset="0"/>
              </a:rPr>
              <a:t>μ</a:t>
            </a:r>
            <a:r>
              <a:rPr lang="en-GB" dirty="0">
                <a:latin typeface="Helvetica" pitchFamily="2" charset="0"/>
              </a:rPr>
              <a:t>m demonstrated by ALPES before </a:t>
            </a:r>
            <a:r>
              <a:rPr lang="en-GB" dirty="0" err="1">
                <a:latin typeface="Helvetica" pitchFamily="2" charset="0"/>
              </a:rPr>
              <a:t>Qombs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Using plasmon-enhanced waveguide for GVD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Reproduced results with new growth and processing at 1290 cm</a:t>
            </a:r>
            <a:r>
              <a:rPr lang="en-GB" baseline="30000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-1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(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λ</a:t>
            </a:r>
            <a:r>
              <a:rPr lang="sv-SE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=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7.8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μ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Very reproducible performance from laser to laser (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λ</a:t>
            </a:r>
            <a:r>
              <a:rPr lang="sv-SE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=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6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μ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No limitations from fabrication tolerances: (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λ</a:t>
            </a:r>
            <a:r>
              <a:rPr lang="sv-SE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=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6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μ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m)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Lasing from -10 °C to +50 °C realized for 2.8-5.5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μ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m waveguides, fab. </a:t>
            </a:r>
            <a:r>
              <a:rPr lang="en-GB" dirty="0" err="1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tol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. = ±0.5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μ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C468B1-C18D-114C-84D2-054C9078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89" y="2873777"/>
            <a:ext cx="5726151" cy="1881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6E2C89-7B8A-AA47-8570-C18D76F3A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19" y="4881356"/>
            <a:ext cx="3043354" cy="19274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5B684E-BA0B-F648-9A02-8BF72B8C6380}"/>
              </a:ext>
            </a:extLst>
          </p:cNvPr>
          <p:cNvSpPr txBox="1"/>
          <p:nvPr/>
        </p:nvSpPr>
        <p:spPr>
          <a:xfrm>
            <a:off x="1184372" y="4810633"/>
            <a:ext cx="172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Laser 1 beatnote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DE4CA3-3FB6-4343-9626-0166197CB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14"/>
          <a:stretch/>
        </p:blipFill>
        <p:spPr>
          <a:xfrm>
            <a:off x="4602057" y="4787681"/>
            <a:ext cx="2820099" cy="19914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8E4B48-1476-D144-8416-C5C855416EC2}"/>
              </a:ext>
            </a:extLst>
          </p:cNvPr>
          <p:cNvSpPr txBox="1"/>
          <p:nvPr/>
        </p:nvSpPr>
        <p:spPr>
          <a:xfrm>
            <a:off x="4902861" y="4810633"/>
            <a:ext cx="172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</a:t>
            </a:r>
            <a:r>
              <a:rPr lang="en-GB" dirty="0"/>
              <a:t>a</a:t>
            </a:r>
            <a:r>
              <a:rPr lang="en-CH" dirty="0"/>
              <a:t>ser 2 beatnote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0C1779-9859-FC4C-B020-6824A8204B8F}"/>
              </a:ext>
            </a:extLst>
          </p:cNvPr>
          <p:cNvSpPr txBox="1"/>
          <p:nvPr/>
        </p:nvSpPr>
        <p:spPr>
          <a:xfrm>
            <a:off x="7624968" y="4791489"/>
            <a:ext cx="11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 = -10 °C</a:t>
            </a:r>
          </a:p>
        </p:txBody>
      </p:sp>
    </p:spTree>
    <p:extLst>
      <p:ext uri="{BB962C8B-B14F-4D97-AF65-F5344CB8AC3E}">
        <p14:creationId xmlns:p14="http://schemas.microsoft.com/office/powerpoint/2010/main" val="130080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E49C2-44E3-8A4F-A5C8-52091044A013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T3.1 M1-M3: Identification of existing QCL-comb devices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T3.2 M3-M9: QCL-comb fabrication using existing technology and AR designs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T3.3 M3-M9: Fabrication tolerances (</a:t>
            </a:r>
            <a:r>
              <a:rPr lang="en-GB" sz="1501" b="1" dirty="0"/>
              <a:t>ALPES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T3.4 M9-M24: Fabrication and basic characterization of new comb devices (</a:t>
            </a:r>
            <a:r>
              <a:rPr lang="en-GB" sz="1501" b="1" dirty="0"/>
              <a:t>ETHZ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T3.5 M25-M33: Further generation of devices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T3.6 M24-M36: Mass production of improved devices (</a:t>
            </a:r>
            <a:r>
              <a:rPr lang="en-GB" sz="1501" b="1" dirty="0"/>
              <a:t>ALPES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T3.7 M1-M24 : Fabrication of QCDs (</a:t>
            </a:r>
            <a:r>
              <a:rPr lang="en-GB" sz="1501" b="1" dirty="0"/>
              <a:t>CNRS + ETHZ</a:t>
            </a:r>
            <a:r>
              <a:rPr lang="en-GB" sz="150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7B314-4BEC-4042-9F83-10CB13455FE2}"/>
              </a:ext>
            </a:extLst>
          </p:cNvPr>
          <p:cNvSpPr txBox="1"/>
          <p:nvPr/>
        </p:nvSpPr>
        <p:spPr>
          <a:xfrm>
            <a:off x="379635" y="3971787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MS3.1 M24 (ETHZ)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MS3.2 M27 (CNRS)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1E113-3311-3447-AAC7-DE0F04CDFE94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/>
              <a:t>D3.1 M3</a:t>
            </a:r>
          </a:p>
          <a:p>
            <a:r>
              <a:rPr lang="en-CH" sz="1500" dirty="0"/>
              <a:t>D3.3 M9</a:t>
            </a:r>
          </a:p>
          <a:p>
            <a:endParaRPr lang="en-CH" sz="1500" dirty="0"/>
          </a:p>
          <a:p>
            <a:r>
              <a:rPr lang="en-CH" sz="1500" dirty="0"/>
              <a:t>D3.4 M24</a:t>
            </a:r>
          </a:p>
          <a:p>
            <a:r>
              <a:rPr lang="en-CH" sz="1500" dirty="0"/>
              <a:t>D3.5 M33</a:t>
            </a:r>
          </a:p>
          <a:p>
            <a:r>
              <a:rPr lang="en-CH" sz="1500" dirty="0"/>
              <a:t>D3.6 M30</a:t>
            </a:r>
          </a:p>
          <a:p>
            <a:r>
              <a:rPr lang="en-CH" sz="1500" dirty="0"/>
              <a:t>D3.2 M3</a:t>
            </a:r>
          </a:p>
          <a:p>
            <a:r>
              <a:rPr lang="en-CH" sz="1500" dirty="0"/>
              <a:t>D3.7 M24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4A86-9119-7343-B684-C9E6C26A2FF8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76AFE-F89F-2242-99A2-EE988ED0AF18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0242-E13A-1C4A-9A39-8480E05B87E3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349CF-5C99-A141-8EFE-78176B605026}"/>
              </a:ext>
            </a:extLst>
          </p:cNvPr>
          <p:cNvCxnSpPr/>
          <p:nvPr/>
        </p:nvCxnSpPr>
        <p:spPr>
          <a:xfrm flipH="1">
            <a:off x="178913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D984B0-EE35-3340-ADDC-93AE323A68B2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C4D94-0175-374D-B241-A6DEBBAE2D89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13CE6-89C9-0A4A-8DB3-DC417699D6BA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E660-2110-6A48-809F-65EBC37D4D00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38D4C5-DDD2-E646-BF71-7A5B4D3790F4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CD9E-9228-9B43-8F11-0C934716AC25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011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A20D82-6324-A84A-9D6D-2FEF5943EB88}"/>
              </a:ext>
            </a:extLst>
          </p:cNvPr>
          <p:cNvSpPr/>
          <p:nvPr/>
        </p:nvSpPr>
        <p:spPr>
          <a:xfrm>
            <a:off x="362408" y="1093806"/>
            <a:ext cx="8286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Helvetica" pitchFamily="2" charset="0"/>
              </a:rPr>
              <a:t>ALPES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latin typeface="Helvetica" pitchFamily="2" charset="0"/>
              </a:rPr>
              <a:t>Production of QCL </a:t>
            </a:r>
            <a:r>
              <a:rPr lang="fr-CH" dirty="0" err="1">
                <a:latin typeface="Helvetica" pitchFamily="2" charset="0"/>
              </a:rPr>
              <a:t>combs</a:t>
            </a:r>
            <a:r>
              <a:rPr lang="fr-CH" dirty="0">
                <a:latin typeface="Helvetica" pitchFamily="2" charset="0"/>
              </a:rPr>
              <a:t> </a:t>
            </a:r>
            <a:r>
              <a:rPr lang="fr-CH" dirty="0" err="1">
                <a:latin typeface="Helvetica" pitchFamily="2" charset="0"/>
              </a:rPr>
              <a:t>is</a:t>
            </a:r>
            <a:r>
              <a:rPr lang="fr-CH" dirty="0">
                <a:latin typeface="Helvetica" pitchFamily="2" charset="0"/>
              </a:rPr>
              <a:t> more </a:t>
            </a:r>
            <a:r>
              <a:rPr lang="fr-CH" dirty="0" err="1">
                <a:latin typeface="Helvetica" pitchFamily="2" charset="0"/>
              </a:rPr>
              <a:t>difficult</a:t>
            </a:r>
            <a:r>
              <a:rPr lang="fr-CH" dirty="0">
                <a:latin typeface="Helvetica" pitchFamily="2" charset="0"/>
              </a:rPr>
              <a:t> at </a:t>
            </a:r>
            <a:r>
              <a:rPr lang="el-GR" dirty="0">
                <a:latin typeface="Helvetica" pitchFamily="2" charset="0"/>
              </a:rPr>
              <a:t>λ</a:t>
            </a:r>
            <a:r>
              <a:rPr lang="fr-CH" dirty="0">
                <a:latin typeface="Helvetica" pitchFamily="2" charset="0"/>
              </a:rPr>
              <a:t>&lt;8 µm </a:t>
            </a:r>
            <a:r>
              <a:rPr lang="fr-CH" dirty="0" err="1">
                <a:latin typeface="Helvetica" pitchFamily="2" charset="0"/>
              </a:rPr>
              <a:t>because</a:t>
            </a:r>
            <a:r>
              <a:rPr lang="fr-CH" dirty="0">
                <a:latin typeface="Helvetica" pitchFamily="2" charset="0"/>
              </a:rPr>
              <a:t> of </a:t>
            </a:r>
            <a:r>
              <a:rPr lang="fr-CH" dirty="0" err="1">
                <a:latin typeface="Helvetica" pitchFamily="2" charset="0"/>
              </a:rPr>
              <a:t>higher</a:t>
            </a:r>
            <a:r>
              <a:rPr lang="fr-CH" dirty="0">
                <a:latin typeface="Helvetica" pitchFamily="2" charset="0"/>
              </a:rPr>
              <a:t> </a:t>
            </a:r>
            <a:r>
              <a:rPr lang="fr-CH" dirty="0" err="1">
                <a:latin typeface="Helvetica" pitchFamily="2" charset="0"/>
              </a:rPr>
              <a:t>material</a:t>
            </a:r>
            <a:r>
              <a:rPr lang="fr-CH" dirty="0">
                <a:latin typeface="Helvetica" pitchFamily="2" charset="0"/>
              </a:rPr>
              <a:t> GVD</a:t>
            </a:r>
            <a:endParaRPr lang="en-GB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Previously demonstrated dual-waveguide design with passive </a:t>
            </a:r>
            <a:r>
              <a:rPr lang="en-GB" dirty="0" err="1">
                <a:latin typeface="Helvetica" pitchFamily="2" charset="0"/>
              </a:rPr>
              <a:t>InGaAs</a:t>
            </a:r>
            <a:r>
              <a:rPr lang="en-GB" dirty="0">
                <a:latin typeface="Helvetica" pitchFamily="2" charset="0"/>
              </a:rPr>
              <a:t> WG requires tight fabrication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New design with a thin, highly-doped plasmonic layer in the top cladding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No limitations from fabrication tolerances: 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Comb operation from -10 to +50 °C realized for w = 2.8-5.5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μ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m waveguides, 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Fabrication tolerance ∆w = ±0.5 </a:t>
            </a:r>
            <a:r>
              <a:rPr lang="el-GR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μ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C59C8-0558-304C-8661-537F0318D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3" y="3417206"/>
            <a:ext cx="4320000" cy="230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6A349-0D42-A540-B82C-5158F56F9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92" y="3417206"/>
            <a:ext cx="4320000" cy="2327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D8E79-7D76-6F4E-A3D0-668C295D080E}"/>
              </a:ext>
            </a:extLst>
          </p:cNvPr>
          <p:cNvSpPr txBox="1"/>
          <p:nvPr/>
        </p:nvSpPr>
        <p:spPr>
          <a:xfrm>
            <a:off x="1513114" y="5744681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= 2.8 µm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E7D08A-5830-9F4E-9F8A-780E3DBC5AF4}"/>
              </a:ext>
            </a:extLst>
          </p:cNvPr>
          <p:cNvSpPr txBox="1"/>
          <p:nvPr/>
        </p:nvSpPr>
        <p:spPr>
          <a:xfrm>
            <a:off x="6042045" y="5744681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= 5.5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41B85-94EF-EE41-A92E-AFE923EEB896}"/>
              </a:ext>
            </a:extLst>
          </p:cNvPr>
          <p:cNvSpPr txBox="1"/>
          <p:nvPr/>
        </p:nvSpPr>
        <p:spPr>
          <a:xfrm>
            <a:off x="315685" y="6259286"/>
            <a:ext cx="8614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colored area indicates the currents/temperatures at which comb operation was observed</a:t>
            </a:r>
          </a:p>
        </p:txBody>
      </p:sp>
    </p:spTree>
    <p:extLst>
      <p:ext uri="{BB962C8B-B14F-4D97-AF65-F5344CB8AC3E}">
        <p14:creationId xmlns:p14="http://schemas.microsoft.com/office/powerpoint/2010/main" val="2243253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E49C2-44E3-8A4F-A5C8-52091044A013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T3.2 M3-M9: QCL-comb fabrication using existing technology and AR designs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T3.3 M3-M9: Fabrication tolerances (</a:t>
            </a:r>
            <a:r>
              <a:rPr lang="en-GB" sz="1501" b="1" dirty="0">
                <a:solidFill>
                  <a:srgbClr val="00B050"/>
                </a:solidFill>
              </a:rPr>
              <a:t>ALPES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T3.4 M9-M24: Fabrication and basic characterization of new comb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T3.5 M25-M33: Further generation of devices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T3.6 M24-M36: Mass production of improved devices (</a:t>
            </a:r>
            <a:r>
              <a:rPr lang="en-GB" sz="1501" b="1" dirty="0"/>
              <a:t>ALPES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T3.7 M1-M24 : Fabrication of QCDs (</a:t>
            </a:r>
            <a:r>
              <a:rPr lang="en-GB" sz="1501" b="1" dirty="0"/>
              <a:t>CNRS + ETHZ</a:t>
            </a:r>
            <a:r>
              <a:rPr lang="en-GB" sz="150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7B314-4BEC-4042-9F83-10CB13455FE2}"/>
              </a:ext>
            </a:extLst>
          </p:cNvPr>
          <p:cNvSpPr txBox="1"/>
          <p:nvPr/>
        </p:nvSpPr>
        <p:spPr>
          <a:xfrm>
            <a:off x="379635" y="3971787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MS3.1 M24 (ETHZ)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MS3.2 M27 (CNRS)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1E113-3311-3447-AAC7-DE0F04CDFE94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B050"/>
                </a:solidFill>
              </a:rPr>
              <a:t>D3.1 M3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D3.3 M9</a:t>
            </a:r>
          </a:p>
          <a:p>
            <a:endParaRPr lang="en-CH" sz="1500" dirty="0"/>
          </a:p>
          <a:p>
            <a:r>
              <a:rPr lang="en-CH" sz="1500" dirty="0"/>
              <a:t>D3.4 M24</a:t>
            </a:r>
          </a:p>
          <a:p>
            <a:r>
              <a:rPr lang="en-CH" sz="1500" dirty="0"/>
              <a:t>D3.5 M33</a:t>
            </a:r>
          </a:p>
          <a:p>
            <a:r>
              <a:rPr lang="en-CH" sz="1500" dirty="0"/>
              <a:t>D3.6 M30</a:t>
            </a:r>
          </a:p>
          <a:p>
            <a:r>
              <a:rPr lang="en-CH" sz="1500" dirty="0"/>
              <a:t>D3.2 M3</a:t>
            </a:r>
          </a:p>
          <a:p>
            <a:r>
              <a:rPr lang="en-CH" sz="1500" dirty="0"/>
              <a:t>D3.7 M24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4A86-9119-7343-B684-C9E6C26A2FF8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76AFE-F89F-2242-99A2-EE988ED0AF18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0242-E13A-1C4A-9A39-8480E05B87E3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349CF-5C99-A141-8EFE-78176B605026}"/>
              </a:ext>
            </a:extLst>
          </p:cNvPr>
          <p:cNvCxnSpPr/>
          <p:nvPr/>
        </p:nvCxnSpPr>
        <p:spPr>
          <a:xfrm flipH="1">
            <a:off x="178913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D984B0-EE35-3340-ADDC-93AE323A68B2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C4D94-0175-374D-B241-A6DEBBAE2D89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13CE6-89C9-0A4A-8DB3-DC417699D6BA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E660-2110-6A48-809F-65EBC37D4D00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38D4C5-DDD2-E646-BF71-7A5B4D3790F4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CD9E-9228-9B43-8F11-0C934716AC25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046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0610C-4575-4446-8C9A-44D8132A1401}"/>
              </a:ext>
            </a:extLst>
          </p:cNvPr>
          <p:cNvSpPr txBox="1"/>
          <p:nvPr/>
        </p:nvSpPr>
        <p:spPr>
          <a:xfrm>
            <a:off x="1110768" y="1143374"/>
            <a:ext cx="6729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Ongoing work (M9-M24) </a:t>
            </a:r>
          </a:p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(expecting delay due to MBE repair and lab lockdown due to COVID-19)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EA8F0-9418-C148-AD8B-0B7A27A291C7}"/>
              </a:ext>
            </a:extLst>
          </p:cNvPr>
          <p:cNvSpPr txBox="1"/>
          <p:nvPr/>
        </p:nvSpPr>
        <p:spPr>
          <a:xfrm>
            <a:off x="507381" y="1984918"/>
            <a:ext cx="46509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Identified problem areas from Task 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Laser ridge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RF injection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Spectrometer incorporated in setup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Broadens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Dry etching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Full active region height etching achieved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84952-DFEE-C447-94C8-653A0342C743}"/>
              </a:ext>
            </a:extLst>
          </p:cNvPr>
          <p:cNvSpPr txBox="1"/>
          <p:nvPr/>
        </p:nvSpPr>
        <p:spPr>
          <a:xfrm>
            <a:off x="446627" y="4017122"/>
            <a:ext cx="4772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Growth and fabrication of designs from WP1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First fabrication of optimized active region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Broad luminescence, no lasers yet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3A492-14BB-4D40-B427-B63C0D2AA083}"/>
              </a:ext>
            </a:extLst>
          </p:cNvPr>
          <p:cNvSpPr txBox="1"/>
          <p:nvPr/>
        </p:nvSpPr>
        <p:spPr>
          <a:xfrm>
            <a:off x="507381" y="5374479"/>
            <a:ext cx="4303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Giles-Turnois inteferometer (GTI)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Dispersion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Low-loss, high-reflectivity coatings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Important for </a:t>
            </a:r>
            <a:r>
              <a:rPr lang="en-CH" b="1" dirty="0"/>
              <a:t>quantum optics (WP4)</a:t>
            </a:r>
            <a:endParaRPr lang="en-CH" dirty="0"/>
          </a:p>
        </p:txBody>
      </p:sp>
      <p:pic>
        <p:nvPicPr>
          <p:cNvPr id="20" name="Picture 1" descr="page7image5769456">
            <a:extLst>
              <a:ext uri="{FF2B5EF4-FFF2-40B4-BE49-F238E27FC236}">
                <a16:creationId xmlns:a16="http://schemas.microsoft.com/office/drawing/2014/main" id="{604BDAD8-FDA0-F943-BBBF-CFC259119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5"/>
          <a:stretch/>
        </p:blipFill>
        <p:spPr bwMode="auto">
          <a:xfrm>
            <a:off x="5599781" y="2051534"/>
            <a:ext cx="2996707" cy="225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 descr="page7image5769456">
            <a:extLst>
              <a:ext uri="{FF2B5EF4-FFF2-40B4-BE49-F238E27FC236}">
                <a16:creationId xmlns:a16="http://schemas.microsoft.com/office/drawing/2014/main" id="{FE11AB7A-DF0D-0C4A-9912-41E67C674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9"/>
          <a:stretch/>
        </p:blipFill>
        <p:spPr bwMode="auto">
          <a:xfrm>
            <a:off x="5424581" y="4556880"/>
            <a:ext cx="3063540" cy="21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9BA0AD-8ED4-CF47-A300-9803F33116CF}"/>
              </a:ext>
            </a:extLst>
          </p:cNvPr>
          <p:cNvSpPr txBox="1"/>
          <p:nvPr/>
        </p:nvSpPr>
        <p:spPr>
          <a:xfrm>
            <a:off x="5288318" y="1779620"/>
            <a:ext cx="3974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Optimized 5.5 </a:t>
            </a:r>
            <a:r>
              <a:rPr lang="el-GR" dirty="0"/>
              <a:t>μ</a:t>
            </a:r>
            <a:r>
              <a:rPr lang="sv-SE" dirty="0"/>
              <a:t>m</a:t>
            </a:r>
            <a:r>
              <a:rPr lang="en-CH" dirty="0"/>
              <a:t> wide waveguide (ETH)</a:t>
            </a:r>
          </a:p>
        </p:txBody>
      </p:sp>
    </p:spTree>
    <p:extLst>
      <p:ext uri="{BB962C8B-B14F-4D97-AF65-F5344CB8AC3E}">
        <p14:creationId xmlns:p14="http://schemas.microsoft.com/office/powerpoint/2010/main" val="3522792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0610C-4575-4446-8C9A-44D8132A1401}"/>
              </a:ext>
            </a:extLst>
          </p:cNvPr>
          <p:cNvSpPr txBox="1"/>
          <p:nvPr/>
        </p:nvSpPr>
        <p:spPr>
          <a:xfrm>
            <a:off x="1110768" y="1143374"/>
            <a:ext cx="6729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Ongoing work (M9-M24) </a:t>
            </a:r>
          </a:p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(expecting delay due to MBE repair and lab lockdown due to COVID-19)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EA8F0-9418-C148-AD8B-0B7A27A291C7}"/>
              </a:ext>
            </a:extLst>
          </p:cNvPr>
          <p:cNvSpPr txBox="1"/>
          <p:nvPr/>
        </p:nvSpPr>
        <p:spPr>
          <a:xfrm>
            <a:off x="507381" y="1984918"/>
            <a:ext cx="46509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Identified problem areas from Task 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Laser ridge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RF injection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Spectrometer incorporated in setup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Broadens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Dry etching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Full active region height etching achieved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84952-DFEE-C447-94C8-653A0342C743}"/>
              </a:ext>
            </a:extLst>
          </p:cNvPr>
          <p:cNvSpPr txBox="1"/>
          <p:nvPr/>
        </p:nvSpPr>
        <p:spPr>
          <a:xfrm>
            <a:off x="446627" y="4017122"/>
            <a:ext cx="4772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Growth and fabrication of designs from WP1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First fabrication of optimized active region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Broad luminescence, no lasers yet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3A492-14BB-4D40-B427-B63C0D2AA083}"/>
              </a:ext>
            </a:extLst>
          </p:cNvPr>
          <p:cNvSpPr txBox="1"/>
          <p:nvPr/>
        </p:nvSpPr>
        <p:spPr>
          <a:xfrm>
            <a:off x="507381" y="5374479"/>
            <a:ext cx="4303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Giles-Turnois inteferometer (GTI)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Dispersion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Low-loss, high-reflectivity coatings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Important for </a:t>
            </a:r>
            <a:r>
              <a:rPr lang="en-CH" b="1" dirty="0"/>
              <a:t>quantum optics (WP4)</a:t>
            </a:r>
            <a:endParaRPr lang="en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9BA0AD-8ED4-CF47-A300-9803F33116CF}"/>
              </a:ext>
            </a:extLst>
          </p:cNvPr>
          <p:cNvSpPr txBox="1"/>
          <p:nvPr/>
        </p:nvSpPr>
        <p:spPr>
          <a:xfrm>
            <a:off x="5288318" y="1779620"/>
            <a:ext cx="37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Optimized 5.5 </a:t>
            </a:r>
            <a:r>
              <a:rPr lang="el-GR" dirty="0"/>
              <a:t>μ</a:t>
            </a:r>
            <a:r>
              <a:rPr lang="sv-SE" dirty="0"/>
              <a:t>m</a:t>
            </a:r>
            <a:r>
              <a:rPr lang="en-CH" dirty="0"/>
              <a:t> wide waveguide (AL)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EA9D49-444A-AE43-A3CB-0F7368D21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218" y="2225072"/>
            <a:ext cx="3399155" cy="21818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251F5-E736-624E-9CF0-E669AE2A3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61"/>
          <a:stretch/>
        </p:blipFill>
        <p:spPr>
          <a:xfrm>
            <a:off x="5860183" y="5714626"/>
            <a:ext cx="2411430" cy="9043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02628-5E22-7740-9A9E-21F6DA178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19" b="78143"/>
          <a:stretch/>
        </p:blipFill>
        <p:spPr>
          <a:xfrm>
            <a:off x="5860183" y="4254617"/>
            <a:ext cx="2411430" cy="13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87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0610C-4575-4446-8C9A-44D8132A1401}"/>
              </a:ext>
            </a:extLst>
          </p:cNvPr>
          <p:cNvSpPr txBox="1"/>
          <p:nvPr/>
        </p:nvSpPr>
        <p:spPr>
          <a:xfrm>
            <a:off x="1110768" y="1143374"/>
            <a:ext cx="6729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Ongoing work (M9-M24) </a:t>
            </a:r>
          </a:p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(expecting delay due to MBE repair and lab lockdown due to COVID-19)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EA8F0-9418-C148-AD8B-0B7A27A291C7}"/>
              </a:ext>
            </a:extLst>
          </p:cNvPr>
          <p:cNvSpPr txBox="1"/>
          <p:nvPr/>
        </p:nvSpPr>
        <p:spPr>
          <a:xfrm>
            <a:off x="507381" y="1984918"/>
            <a:ext cx="46509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Identified problem areas from Task 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Laser ridge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RF injection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/>
              <a:t>Spectrometer incorporated in setup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/>
              <a:t>Broadens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Dry etching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Full active region height etching achieved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84952-DFEE-C447-94C8-653A0342C743}"/>
              </a:ext>
            </a:extLst>
          </p:cNvPr>
          <p:cNvSpPr txBox="1"/>
          <p:nvPr/>
        </p:nvSpPr>
        <p:spPr>
          <a:xfrm>
            <a:off x="446627" y="4017122"/>
            <a:ext cx="4772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Growth and fabrication of designs from WP1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First fabrication of optimized active region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Broad luminescence, no lasers yet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3A492-14BB-4D40-B427-B63C0D2AA083}"/>
              </a:ext>
            </a:extLst>
          </p:cNvPr>
          <p:cNvSpPr txBox="1"/>
          <p:nvPr/>
        </p:nvSpPr>
        <p:spPr>
          <a:xfrm>
            <a:off x="507381" y="5374479"/>
            <a:ext cx="4303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Giles-Turnois inteferometer (GTI)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Dispersion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Low-loss, high-reflectivity coatings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Important for </a:t>
            </a:r>
            <a:r>
              <a:rPr lang="en-CH" b="1" dirty="0"/>
              <a:t>quantum optics (WP4)</a:t>
            </a:r>
            <a:endParaRPr lang="en-CH" dirty="0"/>
          </a:p>
        </p:txBody>
      </p:sp>
      <p:pic>
        <p:nvPicPr>
          <p:cNvPr id="13" name="Content Placeholder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BF27A1-C898-6448-A9C4-9435337EB8B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15" y="2191513"/>
            <a:ext cx="3574979" cy="2938339"/>
          </a:xfrm>
          <a:prstGeom prst="rect">
            <a:avLst/>
          </a:prstGeom>
        </p:spPr>
      </p:pic>
      <p:cxnSp>
        <p:nvCxnSpPr>
          <p:cNvPr id="14" name="Gerade Verbindung mit Pfeil 24">
            <a:extLst>
              <a:ext uri="{FF2B5EF4-FFF2-40B4-BE49-F238E27FC236}">
                <a16:creationId xmlns:a16="http://schemas.microsoft.com/office/drawing/2014/main" id="{AA1DF132-C8D9-E740-888A-03E0AB70183F}"/>
              </a:ext>
            </a:extLst>
          </p:cNvPr>
          <p:cNvCxnSpPr>
            <a:cxnSpLocks/>
          </p:cNvCxnSpPr>
          <p:nvPr/>
        </p:nvCxnSpPr>
        <p:spPr>
          <a:xfrm>
            <a:off x="6169464" y="2794937"/>
            <a:ext cx="13408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26">
            <a:extLst>
              <a:ext uri="{FF2B5EF4-FFF2-40B4-BE49-F238E27FC236}">
                <a16:creationId xmlns:a16="http://schemas.microsoft.com/office/drawing/2014/main" id="{4EB17E3B-A3B4-E046-861A-3A040A0A9240}"/>
              </a:ext>
            </a:extLst>
          </p:cNvPr>
          <p:cNvCxnSpPr>
            <a:cxnSpLocks/>
          </p:cNvCxnSpPr>
          <p:nvPr/>
        </p:nvCxnSpPr>
        <p:spPr>
          <a:xfrm>
            <a:off x="6169464" y="4078454"/>
            <a:ext cx="18371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2">
            <a:extLst>
              <a:ext uri="{FF2B5EF4-FFF2-40B4-BE49-F238E27FC236}">
                <a16:creationId xmlns:a16="http://schemas.microsoft.com/office/drawing/2014/main" id="{A9DBB701-4BD7-8344-AD6D-02DC95EAF888}"/>
              </a:ext>
            </a:extLst>
          </p:cNvPr>
          <p:cNvSpPr txBox="1"/>
          <p:nvPr/>
        </p:nvSpPr>
        <p:spPr>
          <a:xfrm>
            <a:off x="6553688" y="2785472"/>
            <a:ext cx="1228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40 cm</a:t>
            </a:r>
            <a:r>
              <a:rPr lang="de-DE" sz="1200" baseline="30000" dirty="0"/>
              <a:t>-1</a:t>
            </a:r>
          </a:p>
        </p:txBody>
      </p:sp>
      <p:sp>
        <p:nvSpPr>
          <p:cNvPr id="17" name="Textfeld 35">
            <a:extLst>
              <a:ext uri="{FF2B5EF4-FFF2-40B4-BE49-F238E27FC236}">
                <a16:creationId xmlns:a16="http://schemas.microsoft.com/office/drawing/2014/main" id="{91F17044-3DAB-F942-9F9F-2C619CC042E4}"/>
              </a:ext>
            </a:extLst>
          </p:cNvPr>
          <p:cNvSpPr txBox="1"/>
          <p:nvPr/>
        </p:nvSpPr>
        <p:spPr>
          <a:xfrm>
            <a:off x="6865077" y="4060095"/>
            <a:ext cx="1228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55 cm</a:t>
            </a:r>
            <a:r>
              <a:rPr lang="de-DE" sz="1200" baseline="30000" dirty="0"/>
              <a:t>-1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B3765E-ABB6-C849-98E3-3D0643488344}"/>
              </a:ext>
            </a:extLst>
          </p:cNvPr>
          <p:cNvCxnSpPr>
            <a:cxnSpLocks/>
          </p:cNvCxnSpPr>
          <p:nvPr/>
        </p:nvCxnSpPr>
        <p:spPr>
          <a:xfrm flipV="1">
            <a:off x="3367668" y="3104317"/>
            <a:ext cx="1851419" cy="2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81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0610C-4575-4446-8C9A-44D8132A1401}"/>
              </a:ext>
            </a:extLst>
          </p:cNvPr>
          <p:cNvSpPr txBox="1"/>
          <p:nvPr/>
        </p:nvSpPr>
        <p:spPr>
          <a:xfrm>
            <a:off x="1133210" y="1143374"/>
            <a:ext cx="668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Ongoing work (M9-M24) </a:t>
            </a:r>
          </a:p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(expecting delay due to MBE repair and lab lockdown due to COVID-19)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EA8F0-9418-C148-AD8B-0B7A27A291C7}"/>
              </a:ext>
            </a:extLst>
          </p:cNvPr>
          <p:cNvSpPr txBox="1"/>
          <p:nvPr/>
        </p:nvSpPr>
        <p:spPr>
          <a:xfrm>
            <a:off x="507381" y="1984918"/>
            <a:ext cx="49763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Identified problem areas from Task 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Laser ridge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RF injection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Spectrometer incorporated in setup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Broadens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Dry etching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/>
              <a:t>Full active region height etching achieved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84952-DFEE-C447-94C8-653A0342C743}"/>
              </a:ext>
            </a:extLst>
          </p:cNvPr>
          <p:cNvSpPr txBox="1"/>
          <p:nvPr/>
        </p:nvSpPr>
        <p:spPr>
          <a:xfrm>
            <a:off x="446627" y="4017122"/>
            <a:ext cx="4772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Growth and fabrication of designs from WP1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First fabrication of optimized active region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Broad luminescence, no lasers yet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3A492-14BB-4D40-B427-B63C0D2AA083}"/>
              </a:ext>
            </a:extLst>
          </p:cNvPr>
          <p:cNvSpPr txBox="1"/>
          <p:nvPr/>
        </p:nvSpPr>
        <p:spPr>
          <a:xfrm>
            <a:off x="507381" y="5374479"/>
            <a:ext cx="4303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Giles-Turnois inteferometer (GTI)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Dispersion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Low-loss, high-reflectivity coatings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Important for </a:t>
            </a:r>
            <a:r>
              <a:rPr lang="en-CH" b="1" dirty="0"/>
              <a:t>quantum optics (WP4)</a:t>
            </a:r>
            <a:endParaRPr lang="en-CH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61ED37-D2BC-1B47-B771-3C0A79C7FE6A}"/>
              </a:ext>
            </a:extLst>
          </p:cNvPr>
          <p:cNvGrpSpPr/>
          <p:nvPr/>
        </p:nvGrpSpPr>
        <p:grpSpPr>
          <a:xfrm>
            <a:off x="5524320" y="2124824"/>
            <a:ext cx="3451767" cy="2608351"/>
            <a:chOff x="4941491" y="1209752"/>
            <a:chExt cx="3600000" cy="272036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B0418F-10DF-E949-B484-463EB04F2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491" y="1230115"/>
              <a:ext cx="3600000" cy="270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B5C1B8-81A1-C54B-BC17-8407561BF1B5}"/>
                </a:ext>
              </a:extLst>
            </p:cNvPr>
            <p:cNvSpPr txBox="1"/>
            <p:nvPr/>
          </p:nvSpPr>
          <p:spPr>
            <a:xfrm>
              <a:off x="6390273" y="1209752"/>
              <a:ext cx="705474" cy="369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dirty="0">
                  <a:solidFill>
                    <a:schemeClr val="bg1"/>
                  </a:solidFill>
                </a:rPr>
                <a:t>3 </a:t>
              </a:r>
              <a:r>
                <a:rPr lang="el-GR" sz="1200" dirty="0">
                  <a:solidFill>
                    <a:schemeClr val="bg1"/>
                  </a:solidFill>
                </a:rPr>
                <a:t>μ</a:t>
              </a:r>
              <a:r>
                <a:rPr lang="sv-SE" sz="1200" dirty="0">
                  <a:solidFill>
                    <a:schemeClr val="bg1"/>
                  </a:solidFill>
                </a:rPr>
                <a:t>m</a:t>
              </a:r>
              <a:endParaRPr lang="en-CH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E2F756E-C1CB-294E-A612-9562B59DCC87}"/>
                </a:ext>
              </a:extLst>
            </p:cNvPr>
            <p:cNvCxnSpPr>
              <a:cxnSpLocks/>
            </p:cNvCxnSpPr>
            <p:nvPr/>
          </p:nvCxnSpPr>
          <p:spPr>
            <a:xfrm>
              <a:off x="6489463" y="1592714"/>
              <a:ext cx="504056" cy="0"/>
            </a:xfrm>
            <a:prstGeom prst="straightConnector1">
              <a:avLst/>
            </a:prstGeom>
            <a:ln w="12700" cap="sq">
              <a:solidFill>
                <a:schemeClr val="bg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07E0A99-C659-454D-91BC-E8D5E70601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651" y="1745413"/>
              <a:ext cx="0" cy="1440160"/>
            </a:xfrm>
            <a:prstGeom prst="straightConnector1">
              <a:avLst/>
            </a:prstGeom>
            <a:ln w="12700" cap="sq">
              <a:solidFill>
                <a:schemeClr val="bg1"/>
              </a:solidFill>
              <a:round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98D6D3-4D91-7A4C-9EE5-CDA2F2A356C5}"/>
                </a:ext>
              </a:extLst>
            </p:cNvPr>
            <p:cNvSpPr txBox="1"/>
            <p:nvPr/>
          </p:nvSpPr>
          <p:spPr>
            <a:xfrm rot="16200000">
              <a:off x="5832592" y="2280898"/>
              <a:ext cx="705473" cy="369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dirty="0">
                  <a:solidFill>
                    <a:schemeClr val="bg1"/>
                  </a:solidFill>
                </a:rPr>
                <a:t>9 </a:t>
              </a:r>
              <a:r>
                <a:rPr lang="el-GR" sz="1200" dirty="0">
                  <a:solidFill>
                    <a:schemeClr val="bg1"/>
                  </a:solidFill>
                </a:rPr>
                <a:t>μ</a:t>
              </a:r>
              <a:r>
                <a:rPr lang="sv-SE" sz="1200" dirty="0">
                  <a:solidFill>
                    <a:schemeClr val="bg1"/>
                  </a:solidFill>
                </a:rPr>
                <a:t>m</a:t>
              </a:r>
              <a:endParaRPr lang="en-CH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120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0610C-4575-4446-8C9A-44D8132A1401}"/>
              </a:ext>
            </a:extLst>
          </p:cNvPr>
          <p:cNvSpPr txBox="1"/>
          <p:nvPr/>
        </p:nvSpPr>
        <p:spPr>
          <a:xfrm>
            <a:off x="1110768" y="1143374"/>
            <a:ext cx="6729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Ongoing work (M9-M24) </a:t>
            </a:r>
          </a:p>
          <a:p>
            <a:pPr algn="ctr"/>
            <a:r>
              <a:rPr lang="en-CH" dirty="0">
                <a:solidFill>
                  <a:schemeClr val="accent6">
                    <a:lumMod val="50000"/>
                  </a:schemeClr>
                </a:solidFill>
              </a:rPr>
              <a:t>(expecting delay due to MBE repair and lab lockdown due to COVID-19)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EA8F0-9418-C148-AD8B-0B7A27A291C7}"/>
              </a:ext>
            </a:extLst>
          </p:cNvPr>
          <p:cNvSpPr txBox="1"/>
          <p:nvPr/>
        </p:nvSpPr>
        <p:spPr>
          <a:xfrm>
            <a:off x="507381" y="1984918"/>
            <a:ext cx="46509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Identified problem areas from Task 3.2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Laser ridge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RF injection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Spectrometer incorporated in setup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Broadens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Dry etching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Full active region height etching achieved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84952-DFEE-C447-94C8-653A0342C743}"/>
              </a:ext>
            </a:extLst>
          </p:cNvPr>
          <p:cNvSpPr txBox="1"/>
          <p:nvPr/>
        </p:nvSpPr>
        <p:spPr>
          <a:xfrm>
            <a:off x="446627" y="4017122"/>
            <a:ext cx="5165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Growth and fabrication of designs from WP1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First fabrication of optimized active region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Broad luminescence, no lasers yet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3A492-14BB-4D40-B427-B63C0D2AA083}"/>
              </a:ext>
            </a:extLst>
          </p:cNvPr>
          <p:cNvSpPr txBox="1"/>
          <p:nvPr/>
        </p:nvSpPr>
        <p:spPr>
          <a:xfrm>
            <a:off x="507381" y="5374479"/>
            <a:ext cx="4303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Giles-Turnois inteferometer (GTI)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Dispersion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Low-loss, high-reflectivity coatings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Important for </a:t>
            </a:r>
            <a:r>
              <a:rPr lang="en-CH" b="1" dirty="0"/>
              <a:t>quantum optics (WP4)</a:t>
            </a:r>
            <a:endParaRPr lang="en-CH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D4CBBB-897A-5E42-9BAB-B2ED1B2D1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23" y="4017122"/>
            <a:ext cx="3382358" cy="2780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D6371A-0D8D-DF40-A25A-A48159E31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24" y="1752509"/>
            <a:ext cx="2774852" cy="22807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0B80405-A3BD-C74C-9686-443DD5D4055A}"/>
              </a:ext>
            </a:extLst>
          </p:cNvPr>
          <p:cNvGrpSpPr/>
          <p:nvPr/>
        </p:nvGrpSpPr>
        <p:grpSpPr>
          <a:xfrm>
            <a:off x="9449032" y="1435761"/>
            <a:ext cx="4611902" cy="1896216"/>
            <a:chOff x="672059" y="4631317"/>
            <a:chExt cx="4611902" cy="18962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B775-09FE-1C49-8F4F-2E34B190EFDC}"/>
                </a:ext>
              </a:extLst>
            </p:cNvPr>
            <p:cNvGrpSpPr/>
            <p:nvPr/>
          </p:nvGrpSpPr>
          <p:grpSpPr>
            <a:xfrm>
              <a:off x="3990948" y="4645618"/>
              <a:ext cx="515102" cy="313499"/>
              <a:chOff x="5845175" y="1933575"/>
              <a:chExt cx="847725" cy="515938"/>
            </a:xfrm>
          </p:grpSpPr>
          <p:sp>
            <p:nvSpPr>
              <p:cNvPr id="40" name="Freeform 124">
                <a:extLst>
                  <a:ext uri="{FF2B5EF4-FFF2-40B4-BE49-F238E27FC236}">
                    <a16:creationId xmlns:a16="http://schemas.microsoft.com/office/drawing/2014/main" id="{3D413BC1-98AC-E34D-913F-780C58FCDA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5175" y="1936750"/>
                <a:ext cx="88900" cy="112713"/>
              </a:xfrm>
              <a:custGeom>
                <a:avLst/>
                <a:gdLst>
                  <a:gd name="T0" fmla="*/ 0 w 104"/>
                  <a:gd name="T1" fmla="*/ 0 h 130"/>
                  <a:gd name="T2" fmla="*/ 0 w 104"/>
                  <a:gd name="T3" fmla="*/ 0 h 130"/>
                  <a:gd name="T4" fmla="*/ 21 w 104"/>
                  <a:gd name="T5" fmla="*/ 0 h 130"/>
                  <a:gd name="T6" fmla="*/ 87 w 104"/>
                  <a:gd name="T7" fmla="*/ 105 h 130"/>
                  <a:gd name="T8" fmla="*/ 87 w 104"/>
                  <a:gd name="T9" fmla="*/ 0 h 130"/>
                  <a:gd name="T10" fmla="*/ 104 w 104"/>
                  <a:gd name="T11" fmla="*/ 0 h 130"/>
                  <a:gd name="T12" fmla="*/ 104 w 104"/>
                  <a:gd name="T13" fmla="*/ 130 h 130"/>
                  <a:gd name="T14" fmla="*/ 84 w 104"/>
                  <a:gd name="T15" fmla="*/ 130 h 130"/>
                  <a:gd name="T16" fmla="*/ 17 w 104"/>
                  <a:gd name="T17" fmla="*/ 24 h 130"/>
                  <a:gd name="T18" fmla="*/ 17 w 104"/>
                  <a:gd name="T19" fmla="*/ 130 h 130"/>
                  <a:gd name="T20" fmla="*/ 0 w 104"/>
                  <a:gd name="T21" fmla="*/ 130 h 130"/>
                  <a:gd name="T22" fmla="*/ 0 w 104"/>
                  <a:gd name="T23" fmla="*/ 0 h 130"/>
                  <a:gd name="T24" fmla="*/ 51 w 104"/>
                  <a:gd name="T25" fmla="*/ 0 h 130"/>
                  <a:gd name="T26" fmla="*/ 51 w 104"/>
                  <a:gd name="T27" fmla="*/ 0 h 130"/>
                  <a:gd name="T28" fmla="*/ 51 w 104"/>
                  <a:gd name="T2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30">
                    <a:moveTo>
                      <a:pt x="0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87" y="105"/>
                    </a:lnTo>
                    <a:lnTo>
                      <a:pt x="87" y="0"/>
                    </a:lnTo>
                    <a:lnTo>
                      <a:pt x="104" y="0"/>
                    </a:lnTo>
                    <a:lnTo>
                      <a:pt x="104" y="130"/>
                    </a:lnTo>
                    <a:lnTo>
                      <a:pt x="84" y="130"/>
                    </a:lnTo>
                    <a:lnTo>
                      <a:pt x="17" y="24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51" y="0"/>
                    </a:move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1" name="Freeform 125">
                <a:extLst>
                  <a:ext uri="{FF2B5EF4-FFF2-40B4-BE49-F238E27FC236}">
                    <a16:creationId xmlns:a16="http://schemas.microsoft.com/office/drawing/2014/main" id="{F3E15D6F-5C82-6B4B-90E7-B17928D289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5" y="1936750"/>
                <a:ext cx="82550" cy="112713"/>
              </a:xfrm>
              <a:custGeom>
                <a:avLst/>
                <a:gdLst>
                  <a:gd name="T0" fmla="*/ 0 w 97"/>
                  <a:gd name="T1" fmla="*/ 0 h 130"/>
                  <a:gd name="T2" fmla="*/ 0 w 97"/>
                  <a:gd name="T3" fmla="*/ 0 h 130"/>
                  <a:gd name="T4" fmla="*/ 95 w 97"/>
                  <a:gd name="T5" fmla="*/ 0 h 130"/>
                  <a:gd name="T6" fmla="*/ 95 w 97"/>
                  <a:gd name="T7" fmla="*/ 15 h 130"/>
                  <a:gd name="T8" fmla="*/ 18 w 97"/>
                  <a:gd name="T9" fmla="*/ 15 h 130"/>
                  <a:gd name="T10" fmla="*/ 18 w 97"/>
                  <a:gd name="T11" fmla="*/ 55 h 130"/>
                  <a:gd name="T12" fmla="*/ 90 w 97"/>
                  <a:gd name="T13" fmla="*/ 55 h 130"/>
                  <a:gd name="T14" fmla="*/ 90 w 97"/>
                  <a:gd name="T15" fmla="*/ 70 h 130"/>
                  <a:gd name="T16" fmla="*/ 18 w 97"/>
                  <a:gd name="T17" fmla="*/ 70 h 130"/>
                  <a:gd name="T18" fmla="*/ 18 w 97"/>
                  <a:gd name="T19" fmla="*/ 114 h 130"/>
                  <a:gd name="T20" fmla="*/ 97 w 97"/>
                  <a:gd name="T21" fmla="*/ 114 h 130"/>
                  <a:gd name="T22" fmla="*/ 97 w 97"/>
                  <a:gd name="T23" fmla="*/ 130 h 130"/>
                  <a:gd name="T24" fmla="*/ 0 w 97"/>
                  <a:gd name="T25" fmla="*/ 130 h 130"/>
                  <a:gd name="T26" fmla="*/ 0 w 97"/>
                  <a:gd name="T27" fmla="*/ 0 h 130"/>
                  <a:gd name="T28" fmla="*/ 49 w 97"/>
                  <a:gd name="T29" fmla="*/ 0 h 130"/>
                  <a:gd name="T30" fmla="*/ 49 w 97"/>
                  <a:gd name="T31" fmla="*/ 0 h 130"/>
                  <a:gd name="T32" fmla="*/ 49 w 97"/>
                  <a:gd name="T3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130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5"/>
                    </a:lnTo>
                    <a:lnTo>
                      <a:pt x="18" y="15"/>
                    </a:lnTo>
                    <a:lnTo>
                      <a:pt x="18" y="55"/>
                    </a:lnTo>
                    <a:lnTo>
                      <a:pt x="90" y="55"/>
                    </a:lnTo>
                    <a:lnTo>
                      <a:pt x="90" y="70"/>
                    </a:lnTo>
                    <a:lnTo>
                      <a:pt x="18" y="70"/>
                    </a:lnTo>
                    <a:lnTo>
                      <a:pt x="18" y="114"/>
                    </a:lnTo>
                    <a:lnTo>
                      <a:pt x="97" y="114"/>
                    </a:lnTo>
                    <a:lnTo>
                      <a:pt x="9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49" y="0"/>
                    </a:move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2" name="Freeform 126">
                <a:extLst>
                  <a:ext uri="{FF2B5EF4-FFF2-40B4-BE49-F238E27FC236}">
                    <a16:creationId xmlns:a16="http://schemas.microsoft.com/office/drawing/2014/main" id="{B414A5B9-5540-1B49-8AB4-F8AD2D532C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7900" y="1933575"/>
                <a:ext cx="103188" cy="119063"/>
              </a:xfrm>
              <a:custGeom>
                <a:avLst/>
                <a:gdLst>
                  <a:gd name="T0" fmla="*/ 62 w 119"/>
                  <a:gd name="T1" fmla="*/ 0 h 136"/>
                  <a:gd name="T2" fmla="*/ 62 w 119"/>
                  <a:gd name="T3" fmla="*/ 0 h 136"/>
                  <a:gd name="T4" fmla="*/ 93 w 119"/>
                  <a:gd name="T5" fmla="*/ 6 h 136"/>
                  <a:gd name="T6" fmla="*/ 117 w 119"/>
                  <a:gd name="T7" fmla="*/ 42 h 136"/>
                  <a:gd name="T8" fmla="*/ 100 w 119"/>
                  <a:gd name="T9" fmla="*/ 42 h 136"/>
                  <a:gd name="T10" fmla="*/ 86 w 119"/>
                  <a:gd name="T11" fmla="*/ 21 h 136"/>
                  <a:gd name="T12" fmla="*/ 61 w 119"/>
                  <a:gd name="T13" fmla="*/ 15 h 136"/>
                  <a:gd name="T14" fmla="*/ 31 w 119"/>
                  <a:gd name="T15" fmla="*/ 28 h 136"/>
                  <a:gd name="T16" fmla="*/ 18 w 119"/>
                  <a:gd name="T17" fmla="*/ 69 h 136"/>
                  <a:gd name="T18" fmla="*/ 28 w 119"/>
                  <a:gd name="T19" fmla="*/ 107 h 136"/>
                  <a:gd name="T20" fmla="*/ 62 w 119"/>
                  <a:gd name="T21" fmla="*/ 121 h 136"/>
                  <a:gd name="T22" fmla="*/ 91 w 119"/>
                  <a:gd name="T23" fmla="*/ 111 h 136"/>
                  <a:gd name="T24" fmla="*/ 103 w 119"/>
                  <a:gd name="T25" fmla="*/ 78 h 136"/>
                  <a:gd name="T26" fmla="*/ 62 w 119"/>
                  <a:gd name="T27" fmla="*/ 78 h 136"/>
                  <a:gd name="T28" fmla="*/ 62 w 119"/>
                  <a:gd name="T29" fmla="*/ 63 h 136"/>
                  <a:gd name="T30" fmla="*/ 119 w 119"/>
                  <a:gd name="T31" fmla="*/ 63 h 136"/>
                  <a:gd name="T32" fmla="*/ 119 w 119"/>
                  <a:gd name="T33" fmla="*/ 133 h 136"/>
                  <a:gd name="T34" fmla="*/ 108 w 119"/>
                  <a:gd name="T35" fmla="*/ 133 h 136"/>
                  <a:gd name="T36" fmla="*/ 104 w 119"/>
                  <a:gd name="T37" fmla="*/ 116 h 136"/>
                  <a:gd name="T38" fmla="*/ 88 w 119"/>
                  <a:gd name="T39" fmla="*/ 130 h 136"/>
                  <a:gd name="T40" fmla="*/ 58 w 119"/>
                  <a:gd name="T41" fmla="*/ 136 h 136"/>
                  <a:gd name="T42" fmla="*/ 18 w 119"/>
                  <a:gd name="T43" fmla="*/ 121 h 136"/>
                  <a:gd name="T44" fmla="*/ 0 w 119"/>
                  <a:gd name="T45" fmla="*/ 70 h 136"/>
                  <a:gd name="T46" fmla="*/ 18 w 119"/>
                  <a:gd name="T47" fmla="*/ 18 h 136"/>
                  <a:gd name="T48" fmla="*/ 62 w 119"/>
                  <a:gd name="T49" fmla="*/ 0 h 136"/>
                  <a:gd name="T50" fmla="*/ 62 w 119"/>
                  <a:gd name="T51" fmla="*/ 0 h 136"/>
                  <a:gd name="T52" fmla="*/ 59 w 119"/>
                  <a:gd name="T53" fmla="*/ 0 h 136"/>
                  <a:gd name="T54" fmla="*/ 59 w 119"/>
                  <a:gd name="T55" fmla="*/ 0 h 136"/>
                  <a:gd name="T56" fmla="*/ 59 w 119"/>
                  <a:gd name="T57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9" h="136">
                    <a:moveTo>
                      <a:pt x="62" y="0"/>
                    </a:moveTo>
                    <a:lnTo>
                      <a:pt x="62" y="0"/>
                    </a:lnTo>
                    <a:cubicBezTo>
                      <a:pt x="74" y="0"/>
                      <a:pt x="84" y="2"/>
                      <a:pt x="93" y="6"/>
                    </a:cubicBezTo>
                    <a:cubicBezTo>
                      <a:pt x="106" y="13"/>
                      <a:pt x="114" y="25"/>
                      <a:pt x="117" y="42"/>
                    </a:cubicBezTo>
                    <a:lnTo>
                      <a:pt x="100" y="42"/>
                    </a:lnTo>
                    <a:cubicBezTo>
                      <a:pt x="98" y="32"/>
                      <a:pt x="93" y="26"/>
                      <a:pt x="86" y="21"/>
                    </a:cubicBezTo>
                    <a:cubicBezTo>
                      <a:pt x="80" y="17"/>
                      <a:pt x="71" y="15"/>
                      <a:pt x="61" y="15"/>
                    </a:cubicBezTo>
                    <a:cubicBezTo>
                      <a:pt x="49" y="15"/>
                      <a:pt x="39" y="19"/>
                      <a:pt x="31" y="28"/>
                    </a:cubicBezTo>
                    <a:cubicBezTo>
                      <a:pt x="22" y="37"/>
                      <a:pt x="18" y="51"/>
                      <a:pt x="18" y="69"/>
                    </a:cubicBezTo>
                    <a:cubicBezTo>
                      <a:pt x="18" y="84"/>
                      <a:pt x="22" y="97"/>
                      <a:pt x="28" y="107"/>
                    </a:cubicBezTo>
                    <a:cubicBezTo>
                      <a:pt x="35" y="116"/>
                      <a:pt x="46" y="121"/>
                      <a:pt x="62" y="121"/>
                    </a:cubicBezTo>
                    <a:cubicBezTo>
                      <a:pt x="74" y="121"/>
                      <a:pt x="83" y="118"/>
                      <a:pt x="91" y="111"/>
                    </a:cubicBezTo>
                    <a:cubicBezTo>
                      <a:pt x="99" y="104"/>
                      <a:pt x="103" y="93"/>
                      <a:pt x="103" y="78"/>
                    </a:cubicBezTo>
                    <a:lnTo>
                      <a:pt x="62" y="78"/>
                    </a:lnTo>
                    <a:lnTo>
                      <a:pt x="62" y="63"/>
                    </a:lnTo>
                    <a:lnTo>
                      <a:pt x="119" y="63"/>
                    </a:lnTo>
                    <a:lnTo>
                      <a:pt x="119" y="133"/>
                    </a:lnTo>
                    <a:lnTo>
                      <a:pt x="108" y="133"/>
                    </a:lnTo>
                    <a:lnTo>
                      <a:pt x="104" y="116"/>
                    </a:lnTo>
                    <a:cubicBezTo>
                      <a:pt x="98" y="123"/>
                      <a:pt x="92" y="127"/>
                      <a:pt x="88" y="130"/>
                    </a:cubicBezTo>
                    <a:cubicBezTo>
                      <a:pt x="80" y="134"/>
                      <a:pt x="70" y="136"/>
                      <a:pt x="58" y="136"/>
                    </a:cubicBezTo>
                    <a:cubicBezTo>
                      <a:pt x="43" y="136"/>
                      <a:pt x="29" y="131"/>
                      <a:pt x="18" y="121"/>
                    </a:cubicBezTo>
                    <a:cubicBezTo>
                      <a:pt x="6" y="109"/>
                      <a:pt x="0" y="92"/>
                      <a:pt x="0" y="70"/>
                    </a:cubicBezTo>
                    <a:cubicBezTo>
                      <a:pt x="0" y="48"/>
                      <a:pt x="6" y="30"/>
                      <a:pt x="18" y="18"/>
                    </a:cubicBezTo>
                    <a:cubicBezTo>
                      <a:pt x="29" y="5"/>
                      <a:pt x="44" y="0"/>
                      <a:pt x="62" y="0"/>
                    </a:cubicBezTo>
                    <a:lnTo>
                      <a:pt x="62" y="0"/>
                    </a:lnTo>
                    <a:close/>
                    <a:moveTo>
                      <a:pt x="59" y="0"/>
                    </a:move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3" name="Freeform 127">
                <a:extLst>
                  <a:ext uri="{FF2B5EF4-FFF2-40B4-BE49-F238E27FC236}">
                    <a16:creationId xmlns:a16="http://schemas.microsoft.com/office/drawing/2014/main" id="{CD77090B-23F8-754B-9FC6-09AC631F8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6488" y="1936750"/>
                <a:ext cx="77788" cy="112713"/>
              </a:xfrm>
              <a:custGeom>
                <a:avLst/>
                <a:gdLst>
                  <a:gd name="T0" fmla="*/ 0 w 90"/>
                  <a:gd name="T1" fmla="*/ 0 h 130"/>
                  <a:gd name="T2" fmla="*/ 0 w 90"/>
                  <a:gd name="T3" fmla="*/ 0 h 130"/>
                  <a:gd name="T4" fmla="*/ 90 w 90"/>
                  <a:gd name="T5" fmla="*/ 0 h 130"/>
                  <a:gd name="T6" fmla="*/ 90 w 90"/>
                  <a:gd name="T7" fmla="*/ 15 h 130"/>
                  <a:gd name="T8" fmla="*/ 17 w 90"/>
                  <a:gd name="T9" fmla="*/ 15 h 130"/>
                  <a:gd name="T10" fmla="*/ 17 w 90"/>
                  <a:gd name="T11" fmla="*/ 55 h 130"/>
                  <a:gd name="T12" fmla="*/ 81 w 90"/>
                  <a:gd name="T13" fmla="*/ 55 h 130"/>
                  <a:gd name="T14" fmla="*/ 81 w 90"/>
                  <a:gd name="T15" fmla="*/ 71 h 130"/>
                  <a:gd name="T16" fmla="*/ 17 w 90"/>
                  <a:gd name="T17" fmla="*/ 71 h 130"/>
                  <a:gd name="T18" fmla="*/ 17 w 90"/>
                  <a:gd name="T19" fmla="*/ 130 h 130"/>
                  <a:gd name="T20" fmla="*/ 0 w 90"/>
                  <a:gd name="T21" fmla="*/ 130 h 130"/>
                  <a:gd name="T22" fmla="*/ 0 w 90"/>
                  <a:gd name="T2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130">
                    <a:moveTo>
                      <a:pt x="0" y="0"/>
                    </a:moveTo>
                    <a:lnTo>
                      <a:pt x="0" y="0"/>
                    </a:lnTo>
                    <a:lnTo>
                      <a:pt x="90" y="0"/>
                    </a:lnTo>
                    <a:lnTo>
                      <a:pt x="90" y="15"/>
                    </a:lnTo>
                    <a:lnTo>
                      <a:pt x="17" y="15"/>
                    </a:lnTo>
                    <a:lnTo>
                      <a:pt x="17" y="55"/>
                    </a:lnTo>
                    <a:lnTo>
                      <a:pt x="81" y="55"/>
                    </a:lnTo>
                    <a:lnTo>
                      <a:pt x="81" y="71"/>
                    </a:lnTo>
                    <a:lnTo>
                      <a:pt x="17" y="71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4" name="Freeform 128">
                <a:extLst>
                  <a:ext uri="{FF2B5EF4-FFF2-40B4-BE49-F238E27FC236}">
                    <a16:creationId xmlns:a16="http://schemas.microsoft.com/office/drawing/2014/main" id="{90A14B61-0554-4141-A04C-0EA2352F2B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2488" y="2133600"/>
                <a:ext cx="82550" cy="114300"/>
              </a:xfrm>
              <a:custGeom>
                <a:avLst/>
                <a:gdLst>
                  <a:gd name="T0" fmla="*/ 0 w 96"/>
                  <a:gd name="T1" fmla="*/ 0 h 131"/>
                  <a:gd name="T2" fmla="*/ 0 w 96"/>
                  <a:gd name="T3" fmla="*/ 0 h 131"/>
                  <a:gd name="T4" fmla="*/ 95 w 96"/>
                  <a:gd name="T5" fmla="*/ 0 h 131"/>
                  <a:gd name="T6" fmla="*/ 95 w 96"/>
                  <a:gd name="T7" fmla="*/ 16 h 131"/>
                  <a:gd name="T8" fmla="*/ 17 w 96"/>
                  <a:gd name="T9" fmla="*/ 16 h 131"/>
                  <a:gd name="T10" fmla="*/ 17 w 96"/>
                  <a:gd name="T11" fmla="*/ 56 h 131"/>
                  <a:gd name="T12" fmla="*/ 89 w 96"/>
                  <a:gd name="T13" fmla="*/ 56 h 131"/>
                  <a:gd name="T14" fmla="*/ 89 w 96"/>
                  <a:gd name="T15" fmla="*/ 71 h 131"/>
                  <a:gd name="T16" fmla="*/ 17 w 96"/>
                  <a:gd name="T17" fmla="*/ 71 h 131"/>
                  <a:gd name="T18" fmla="*/ 17 w 96"/>
                  <a:gd name="T19" fmla="*/ 115 h 131"/>
                  <a:gd name="T20" fmla="*/ 96 w 96"/>
                  <a:gd name="T21" fmla="*/ 115 h 131"/>
                  <a:gd name="T22" fmla="*/ 96 w 96"/>
                  <a:gd name="T23" fmla="*/ 131 h 131"/>
                  <a:gd name="T24" fmla="*/ 0 w 96"/>
                  <a:gd name="T25" fmla="*/ 131 h 131"/>
                  <a:gd name="T26" fmla="*/ 0 w 96"/>
                  <a:gd name="T27" fmla="*/ 0 h 131"/>
                  <a:gd name="T28" fmla="*/ 48 w 96"/>
                  <a:gd name="T29" fmla="*/ 0 h 131"/>
                  <a:gd name="T30" fmla="*/ 48 w 96"/>
                  <a:gd name="T31" fmla="*/ 0 h 131"/>
                  <a:gd name="T32" fmla="*/ 48 w 96"/>
                  <a:gd name="T3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31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6"/>
                    </a:lnTo>
                    <a:lnTo>
                      <a:pt x="17" y="16"/>
                    </a:lnTo>
                    <a:lnTo>
                      <a:pt x="17" y="56"/>
                    </a:lnTo>
                    <a:lnTo>
                      <a:pt x="89" y="56"/>
                    </a:lnTo>
                    <a:lnTo>
                      <a:pt x="89" y="71"/>
                    </a:lnTo>
                    <a:lnTo>
                      <a:pt x="17" y="71"/>
                    </a:lnTo>
                    <a:lnTo>
                      <a:pt x="17" y="115"/>
                    </a:lnTo>
                    <a:lnTo>
                      <a:pt x="96" y="115"/>
                    </a:lnTo>
                    <a:lnTo>
                      <a:pt x="96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Freeform 129">
                <a:extLst>
                  <a:ext uri="{FF2B5EF4-FFF2-40B4-BE49-F238E27FC236}">
                    <a16:creationId xmlns:a16="http://schemas.microsoft.com/office/drawing/2014/main" id="{D83AF0D3-C3A3-F041-A523-2BB047FAD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133600"/>
                <a:ext cx="107950" cy="114300"/>
              </a:xfrm>
              <a:custGeom>
                <a:avLst/>
                <a:gdLst>
                  <a:gd name="T0" fmla="*/ 0 w 125"/>
                  <a:gd name="T1" fmla="*/ 0 h 131"/>
                  <a:gd name="T2" fmla="*/ 0 w 125"/>
                  <a:gd name="T3" fmla="*/ 0 h 131"/>
                  <a:gd name="T4" fmla="*/ 26 w 125"/>
                  <a:gd name="T5" fmla="*/ 0 h 131"/>
                  <a:gd name="T6" fmla="*/ 63 w 125"/>
                  <a:gd name="T7" fmla="*/ 111 h 131"/>
                  <a:gd name="T8" fmla="*/ 100 w 125"/>
                  <a:gd name="T9" fmla="*/ 0 h 131"/>
                  <a:gd name="T10" fmla="*/ 125 w 125"/>
                  <a:gd name="T11" fmla="*/ 0 h 131"/>
                  <a:gd name="T12" fmla="*/ 125 w 125"/>
                  <a:gd name="T13" fmla="*/ 131 h 131"/>
                  <a:gd name="T14" fmla="*/ 109 w 125"/>
                  <a:gd name="T15" fmla="*/ 131 h 131"/>
                  <a:gd name="T16" fmla="*/ 109 w 125"/>
                  <a:gd name="T17" fmla="*/ 54 h 131"/>
                  <a:gd name="T18" fmla="*/ 109 w 125"/>
                  <a:gd name="T19" fmla="*/ 41 h 131"/>
                  <a:gd name="T20" fmla="*/ 109 w 125"/>
                  <a:gd name="T21" fmla="*/ 21 h 131"/>
                  <a:gd name="T22" fmla="*/ 72 w 125"/>
                  <a:gd name="T23" fmla="*/ 131 h 131"/>
                  <a:gd name="T24" fmla="*/ 54 w 125"/>
                  <a:gd name="T25" fmla="*/ 131 h 131"/>
                  <a:gd name="T26" fmla="*/ 17 w 125"/>
                  <a:gd name="T27" fmla="*/ 21 h 131"/>
                  <a:gd name="T28" fmla="*/ 17 w 125"/>
                  <a:gd name="T29" fmla="*/ 25 h 131"/>
                  <a:gd name="T30" fmla="*/ 17 w 125"/>
                  <a:gd name="T31" fmla="*/ 39 h 131"/>
                  <a:gd name="T32" fmla="*/ 17 w 125"/>
                  <a:gd name="T33" fmla="*/ 54 h 131"/>
                  <a:gd name="T34" fmla="*/ 17 w 125"/>
                  <a:gd name="T35" fmla="*/ 131 h 131"/>
                  <a:gd name="T36" fmla="*/ 0 w 125"/>
                  <a:gd name="T37" fmla="*/ 131 h 131"/>
                  <a:gd name="T38" fmla="*/ 0 w 125"/>
                  <a:gd name="T3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31">
                    <a:moveTo>
                      <a:pt x="0" y="0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63" y="111"/>
                    </a:lnTo>
                    <a:lnTo>
                      <a:pt x="100" y="0"/>
                    </a:lnTo>
                    <a:lnTo>
                      <a:pt x="125" y="0"/>
                    </a:lnTo>
                    <a:lnTo>
                      <a:pt x="125" y="131"/>
                    </a:lnTo>
                    <a:lnTo>
                      <a:pt x="109" y="131"/>
                    </a:lnTo>
                    <a:lnTo>
                      <a:pt x="109" y="54"/>
                    </a:lnTo>
                    <a:cubicBezTo>
                      <a:pt x="109" y="51"/>
                      <a:pt x="109" y="47"/>
                      <a:pt x="109" y="41"/>
                    </a:cubicBezTo>
                    <a:cubicBezTo>
                      <a:pt x="109" y="34"/>
                      <a:pt x="109" y="28"/>
                      <a:pt x="109" y="21"/>
                    </a:cubicBezTo>
                    <a:lnTo>
                      <a:pt x="72" y="131"/>
                    </a:lnTo>
                    <a:lnTo>
                      <a:pt x="54" y="131"/>
                    </a:lnTo>
                    <a:lnTo>
                      <a:pt x="17" y="21"/>
                    </a:lnTo>
                    <a:lnTo>
                      <a:pt x="17" y="25"/>
                    </a:lnTo>
                    <a:cubicBezTo>
                      <a:pt x="17" y="28"/>
                      <a:pt x="17" y="33"/>
                      <a:pt x="17" y="39"/>
                    </a:cubicBezTo>
                    <a:cubicBezTo>
                      <a:pt x="17" y="46"/>
                      <a:pt x="17" y="51"/>
                      <a:pt x="17" y="54"/>
                    </a:cubicBezTo>
                    <a:lnTo>
                      <a:pt x="17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Freeform 130">
                <a:extLst>
                  <a:ext uri="{FF2B5EF4-FFF2-40B4-BE49-F238E27FC236}">
                    <a16:creationId xmlns:a16="http://schemas.microsoft.com/office/drawing/2014/main" id="{0DCA7923-1CA5-A14A-96A7-EA0978C5BD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2675" y="2132013"/>
                <a:ext cx="98425" cy="119063"/>
              </a:xfrm>
              <a:custGeom>
                <a:avLst/>
                <a:gdLst>
                  <a:gd name="T0" fmla="*/ 60 w 115"/>
                  <a:gd name="T1" fmla="*/ 0 h 137"/>
                  <a:gd name="T2" fmla="*/ 60 w 115"/>
                  <a:gd name="T3" fmla="*/ 0 h 137"/>
                  <a:gd name="T4" fmla="*/ 99 w 115"/>
                  <a:gd name="T5" fmla="*/ 13 h 137"/>
                  <a:gd name="T6" fmla="*/ 114 w 115"/>
                  <a:gd name="T7" fmla="*/ 42 h 137"/>
                  <a:gd name="T8" fmla="*/ 97 w 115"/>
                  <a:gd name="T9" fmla="*/ 42 h 137"/>
                  <a:gd name="T10" fmla="*/ 85 w 115"/>
                  <a:gd name="T11" fmla="*/ 22 h 137"/>
                  <a:gd name="T12" fmla="*/ 61 w 115"/>
                  <a:gd name="T13" fmla="*/ 15 h 137"/>
                  <a:gd name="T14" fmla="*/ 29 w 115"/>
                  <a:gd name="T15" fmla="*/ 29 h 137"/>
                  <a:gd name="T16" fmla="*/ 18 w 115"/>
                  <a:gd name="T17" fmla="*/ 70 h 137"/>
                  <a:gd name="T18" fmla="*/ 28 w 115"/>
                  <a:gd name="T19" fmla="*/ 107 h 137"/>
                  <a:gd name="T20" fmla="*/ 60 w 115"/>
                  <a:gd name="T21" fmla="*/ 122 h 137"/>
                  <a:gd name="T22" fmla="*/ 90 w 115"/>
                  <a:gd name="T23" fmla="*/ 107 h 137"/>
                  <a:gd name="T24" fmla="*/ 98 w 115"/>
                  <a:gd name="T25" fmla="*/ 86 h 137"/>
                  <a:gd name="T26" fmla="*/ 115 w 115"/>
                  <a:gd name="T27" fmla="*/ 86 h 137"/>
                  <a:gd name="T28" fmla="*/ 100 w 115"/>
                  <a:gd name="T29" fmla="*/ 120 h 137"/>
                  <a:gd name="T30" fmla="*/ 58 w 115"/>
                  <a:gd name="T31" fmla="*/ 137 h 137"/>
                  <a:gd name="T32" fmla="*/ 20 w 115"/>
                  <a:gd name="T33" fmla="*/ 123 h 137"/>
                  <a:gd name="T34" fmla="*/ 0 w 115"/>
                  <a:gd name="T35" fmla="*/ 67 h 137"/>
                  <a:gd name="T36" fmla="*/ 15 w 115"/>
                  <a:gd name="T37" fmla="*/ 20 h 137"/>
                  <a:gd name="T38" fmla="*/ 60 w 115"/>
                  <a:gd name="T39" fmla="*/ 0 h 137"/>
                  <a:gd name="T40" fmla="*/ 60 w 115"/>
                  <a:gd name="T41" fmla="*/ 0 h 137"/>
                  <a:gd name="T42" fmla="*/ 57 w 115"/>
                  <a:gd name="T43" fmla="*/ 0 h 137"/>
                  <a:gd name="T44" fmla="*/ 57 w 115"/>
                  <a:gd name="T45" fmla="*/ 0 h 137"/>
                  <a:gd name="T46" fmla="*/ 57 w 115"/>
                  <a:gd name="T4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5" h="137">
                    <a:moveTo>
                      <a:pt x="60" y="0"/>
                    </a:moveTo>
                    <a:lnTo>
                      <a:pt x="60" y="0"/>
                    </a:lnTo>
                    <a:cubicBezTo>
                      <a:pt x="77" y="0"/>
                      <a:pt x="90" y="4"/>
                      <a:pt x="99" y="13"/>
                    </a:cubicBezTo>
                    <a:cubicBezTo>
                      <a:pt x="108" y="21"/>
                      <a:pt x="113" y="31"/>
                      <a:pt x="114" y="42"/>
                    </a:cubicBezTo>
                    <a:lnTo>
                      <a:pt x="97" y="42"/>
                    </a:lnTo>
                    <a:cubicBezTo>
                      <a:pt x="95" y="34"/>
                      <a:pt x="91" y="27"/>
                      <a:pt x="85" y="22"/>
                    </a:cubicBezTo>
                    <a:cubicBezTo>
                      <a:pt x="79" y="18"/>
                      <a:pt x="71" y="15"/>
                      <a:pt x="61" y="15"/>
                    </a:cubicBezTo>
                    <a:cubicBezTo>
                      <a:pt x="48" y="15"/>
                      <a:pt x="37" y="20"/>
                      <a:pt x="29" y="29"/>
                    </a:cubicBezTo>
                    <a:cubicBezTo>
                      <a:pt x="22" y="38"/>
                      <a:pt x="18" y="52"/>
                      <a:pt x="18" y="70"/>
                    </a:cubicBezTo>
                    <a:cubicBezTo>
                      <a:pt x="18" y="85"/>
                      <a:pt x="21" y="98"/>
                      <a:pt x="28" y="107"/>
                    </a:cubicBezTo>
                    <a:cubicBezTo>
                      <a:pt x="35" y="117"/>
                      <a:pt x="46" y="122"/>
                      <a:pt x="60" y="122"/>
                    </a:cubicBezTo>
                    <a:cubicBezTo>
                      <a:pt x="73" y="122"/>
                      <a:pt x="83" y="117"/>
                      <a:pt x="90" y="107"/>
                    </a:cubicBezTo>
                    <a:cubicBezTo>
                      <a:pt x="94" y="101"/>
                      <a:pt x="96" y="94"/>
                      <a:pt x="98" y="86"/>
                    </a:cubicBezTo>
                    <a:lnTo>
                      <a:pt x="115" y="86"/>
                    </a:lnTo>
                    <a:cubicBezTo>
                      <a:pt x="114" y="100"/>
                      <a:pt x="109" y="111"/>
                      <a:pt x="100" y="120"/>
                    </a:cubicBezTo>
                    <a:cubicBezTo>
                      <a:pt x="90" y="132"/>
                      <a:pt x="76" y="137"/>
                      <a:pt x="58" y="137"/>
                    </a:cubicBezTo>
                    <a:cubicBezTo>
                      <a:pt x="43" y="137"/>
                      <a:pt x="30" y="133"/>
                      <a:pt x="20" y="123"/>
                    </a:cubicBezTo>
                    <a:cubicBezTo>
                      <a:pt x="6" y="111"/>
                      <a:pt x="0" y="93"/>
                      <a:pt x="0" y="67"/>
                    </a:cubicBezTo>
                    <a:cubicBezTo>
                      <a:pt x="0" y="48"/>
                      <a:pt x="5" y="32"/>
                      <a:pt x="15" y="20"/>
                    </a:cubicBezTo>
                    <a:cubicBezTo>
                      <a:pt x="26" y="6"/>
                      <a:pt x="41" y="0"/>
                      <a:pt x="60" y="0"/>
                    </a:cubicBezTo>
                    <a:lnTo>
                      <a:pt x="60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Freeform 131">
                <a:extLst>
                  <a:ext uri="{FF2B5EF4-FFF2-40B4-BE49-F238E27FC236}">
                    <a16:creationId xmlns:a16="http://schemas.microsoft.com/office/drawing/2014/main" id="{115B2C76-FE2F-CD4A-A464-6E3F79FBDD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67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Freeform 132">
                <a:extLst>
                  <a:ext uri="{FF2B5EF4-FFF2-40B4-BE49-F238E27FC236}">
                    <a16:creationId xmlns:a16="http://schemas.microsoft.com/office/drawing/2014/main" id="{4D03B3EE-B239-9F41-9DCB-890FC18EA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88" y="2395538"/>
                <a:ext cx="38100" cy="14288"/>
              </a:xfrm>
              <a:custGeom>
                <a:avLst/>
                <a:gdLst>
                  <a:gd name="T0" fmla="*/ 0 w 44"/>
                  <a:gd name="T1" fmla="*/ 0 h 16"/>
                  <a:gd name="T2" fmla="*/ 0 w 44"/>
                  <a:gd name="T3" fmla="*/ 0 h 16"/>
                  <a:gd name="T4" fmla="*/ 44 w 44"/>
                  <a:gd name="T5" fmla="*/ 0 h 16"/>
                  <a:gd name="T6" fmla="*/ 44 w 44"/>
                  <a:gd name="T7" fmla="*/ 16 h 16"/>
                  <a:gd name="T8" fmla="*/ 0 w 44"/>
                  <a:gd name="T9" fmla="*/ 16 h 16"/>
                  <a:gd name="T10" fmla="*/ 0 w 4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6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133">
                <a:extLst>
                  <a:ext uri="{FF2B5EF4-FFF2-40B4-BE49-F238E27FC236}">
                    <a16:creationId xmlns:a16="http://schemas.microsoft.com/office/drawing/2014/main" id="{1C1BA003-71C5-8C44-9E8A-EF52528353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64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0" name="Freeform 134">
                <a:extLst>
                  <a:ext uri="{FF2B5EF4-FFF2-40B4-BE49-F238E27FC236}">
                    <a16:creationId xmlns:a16="http://schemas.microsoft.com/office/drawing/2014/main" id="{116DB030-FCC6-AE44-BC84-FFF54040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050" y="199072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317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1" name="Freeform 135">
                <a:extLst>
                  <a:ext uri="{FF2B5EF4-FFF2-40B4-BE49-F238E27FC236}">
                    <a16:creationId xmlns:a16="http://schemas.microsoft.com/office/drawing/2014/main" id="{197E5415-E535-1241-98E0-B3E18AAD4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8" y="2201863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2" name="Freeform 136">
                <a:extLst>
                  <a:ext uri="{FF2B5EF4-FFF2-40B4-BE49-F238E27FC236}">
                    <a16:creationId xmlns:a16="http://schemas.microsoft.com/office/drawing/2014/main" id="{F27AA283-648E-3B4D-B6D0-FE7FB9ADD0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5875" y="240347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73 w 377"/>
                  <a:gd name="T3" fmla="*/ 158 w 377"/>
                  <a:gd name="T4" fmla="*/ 158 w 377"/>
                  <a:gd name="T5" fmla="*/ 243 w 377"/>
                  <a:gd name="T6" fmla="*/ 329 w 377"/>
                  <a:gd name="T7" fmla="*/ 329 w 377"/>
                  <a:gd name="T8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73" y="0"/>
                    </a:lnTo>
                    <a:moveTo>
                      <a:pt x="158" y="0"/>
                    </a:moveTo>
                    <a:lnTo>
                      <a:pt x="158" y="0"/>
                    </a:lnTo>
                    <a:lnTo>
                      <a:pt x="243" y="0"/>
                    </a:lnTo>
                    <a:moveTo>
                      <a:pt x="329" y="0"/>
                    </a:moveTo>
                    <a:lnTo>
                      <a:pt x="329" y="0"/>
                    </a:lnTo>
                    <a:lnTo>
                      <a:pt x="377" y="0"/>
                    </a:ln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E675E2-AF55-B449-A545-717F549B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059" y="4631317"/>
              <a:ext cx="4611902" cy="1896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006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B80405-A3BD-C74C-9686-443DD5D4055A}"/>
              </a:ext>
            </a:extLst>
          </p:cNvPr>
          <p:cNvGrpSpPr/>
          <p:nvPr/>
        </p:nvGrpSpPr>
        <p:grpSpPr>
          <a:xfrm>
            <a:off x="9449032" y="1435761"/>
            <a:ext cx="4611902" cy="1896216"/>
            <a:chOff x="672059" y="4631317"/>
            <a:chExt cx="4611902" cy="18962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B775-09FE-1C49-8F4F-2E34B190EFDC}"/>
                </a:ext>
              </a:extLst>
            </p:cNvPr>
            <p:cNvGrpSpPr/>
            <p:nvPr/>
          </p:nvGrpSpPr>
          <p:grpSpPr>
            <a:xfrm>
              <a:off x="3990948" y="4645618"/>
              <a:ext cx="515102" cy="313499"/>
              <a:chOff x="5845175" y="1933575"/>
              <a:chExt cx="847725" cy="515938"/>
            </a:xfrm>
          </p:grpSpPr>
          <p:sp>
            <p:nvSpPr>
              <p:cNvPr id="40" name="Freeform 124">
                <a:extLst>
                  <a:ext uri="{FF2B5EF4-FFF2-40B4-BE49-F238E27FC236}">
                    <a16:creationId xmlns:a16="http://schemas.microsoft.com/office/drawing/2014/main" id="{3D413BC1-98AC-E34D-913F-780C58FCDA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5175" y="1936750"/>
                <a:ext cx="88900" cy="112713"/>
              </a:xfrm>
              <a:custGeom>
                <a:avLst/>
                <a:gdLst>
                  <a:gd name="T0" fmla="*/ 0 w 104"/>
                  <a:gd name="T1" fmla="*/ 0 h 130"/>
                  <a:gd name="T2" fmla="*/ 0 w 104"/>
                  <a:gd name="T3" fmla="*/ 0 h 130"/>
                  <a:gd name="T4" fmla="*/ 21 w 104"/>
                  <a:gd name="T5" fmla="*/ 0 h 130"/>
                  <a:gd name="T6" fmla="*/ 87 w 104"/>
                  <a:gd name="T7" fmla="*/ 105 h 130"/>
                  <a:gd name="T8" fmla="*/ 87 w 104"/>
                  <a:gd name="T9" fmla="*/ 0 h 130"/>
                  <a:gd name="T10" fmla="*/ 104 w 104"/>
                  <a:gd name="T11" fmla="*/ 0 h 130"/>
                  <a:gd name="T12" fmla="*/ 104 w 104"/>
                  <a:gd name="T13" fmla="*/ 130 h 130"/>
                  <a:gd name="T14" fmla="*/ 84 w 104"/>
                  <a:gd name="T15" fmla="*/ 130 h 130"/>
                  <a:gd name="T16" fmla="*/ 17 w 104"/>
                  <a:gd name="T17" fmla="*/ 24 h 130"/>
                  <a:gd name="T18" fmla="*/ 17 w 104"/>
                  <a:gd name="T19" fmla="*/ 130 h 130"/>
                  <a:gd name="T20" fmla="*/ 0 w 104"/>
                  <a:gd name="T21" fmla="*/ 130 h 130"/>
                  <a:gd name="T22" fmla="*/ 0 w 104"/>
                  <a:gd name="T23" fmla="*/ 0 h 130"/>
                  <a:gd name="T24" fmla="*/ 51 w 104"/>
                  <a:gd name="T25" fmla="*/ 0 h 130"/>
                  <a:gd name="T26" fmla="*/ 51 w 104"/>
                  <a:gd name="T27" fmla="*/ 0 h 130"/>
                  <a:gd name="T28" fmla="*/ 51 w 104"/>
                  <a:gd name="T2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30">
                    <a:moveTo>
                      <a:pt x="0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87" y="105"/>
                    </a:lnTo>
                    <a:lnTo>
                      <a:pt x="87" y="0"/>
                    </a:lnTo>
                    <a:lnTo>
                      <a:pt x="104" y="0"/>
                    </a:lnTo>
                    <a:lnTo>
                      <a:pt x="104" y="130"/>
                    </a:lnTo>
                    <a:lnTo>
                      <a:pt x="84" y="130"/>
                    </a:lnTo>
                    <a:lnTo>
                      <a:pt x="17" y="24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51" y="0"/>
                    </a:move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1" name="Freeform 125">
                <a:extLst>
                  <a:ext uri="{FF2B5EF4-FFF2-40B4-BE49-F238E27FC236}">
                    <a16:creationId xmlns:a16="http://schemas.microsoft.com/office/drawing/2014/main" id="{F3E15D6F-5C82-6B4B-90E7-B17928D289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5" y="1936750"/>
                <a:ext cx="82550" cy="112713"/>
              </a:xfrm>
              <a:custGeom>
                <a:avLst/>
                <a:gdLst>
                  <a:gd name="T0" fmla="*/ 0 w 97"/>
                  <a:gd name="T1" fmla="*/ 0 h 130"/>
                  <a:gd name="T2" fmla="*/ 0 w 97"/>
                  <a:gd name="T3" fmla="*/ 0 h 130"/>
                  <a:gd name="T4" fmla="*/ 95 w 97"/>
                  <a:gd name="T5" fmla="*/ 0 h 130"/>
                  <a:gd name="T6" fmla="*/ 95 w 97"/>
                  <a:gd name="T7" fmla="*/ 15 h 130"/>
                  <a:gd name="T8" fmla="*/ 18 w 97"/>
                  <a:gd name="T9" fmla="*/ 15 h 130"/>
                  <a:gd name="T10" fmla="*/ 18 w 97"/>
                  <a:gd name="T11" fmla="*/ 55 h 130"/>
                  <a:gd name="T12" fmla="*/ 90 w 97"/>
                  <a:gd name="T13" fmla="*/ 55 h 130"/>
                  <a:gd name="T14" fmla="*/ 90 w 97"/>
                  <a:gd name="T15" fmla="*/ 70 h 130"/>
                  <a:gd name="T16" fmla="*/ 18 w 97"/>
                  <a:gd name="T17" fmla="*/ 70 h 130"/>
                  <a:gd name="T18" fmla="*/ 18 w 97"/>
                  <a:gd name="T19" fmla="*/ 114 h 130"/>
                  <a:gd name="T20" fmla="*/ 97 w 97"/>
                  <a:gd name="T21" fmla="*/ 114 h 130"/>
                  <a:gd name="T22" fmla="*/ 97 w 97"/>
                  <a:gd name="T23" fmla="*/ 130 h 130"/>
                  <a:gd name="T24" fmla="*/ 0 w 97"/>
                  <a:gd name="T25" fmla="*/ 130 h 130"/>
                  <a:gd name="T26" fmla="*/ 0 w 97"/>
                  <a:gd name="T27" fmla="*/ 0 h 130"/>
                  <a:gd name="T28" fmla="*/ 49 w 97"/>
                  <a:gd name="T29" fmla="*/ 0 h 130"/>
                  <a:gd name="T30" fmla="*/ 49 w 97"/>
                  <a:gd name="T31" fmla="*/ 0 h 130"/>
                  <a:gd name="T32" fmla="*/ 49 w 97"/>
                  <a:gd name="T3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130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5"/>
                    </a:lnTo>
                    <a:lnTo>
                      <a:pt x="18" y="15"/>
                    </a:lnTo>
                    <a:lnTo>
                      <a:pt x="18" y="55"/>
                    </a:lnTo>
                    <a:lnTo>
                      <a:pt x="90" y="55"/>
                    </a:lnTo>
                    <a:lnTo>
                      <a:pt x="90" y="70"/>
                    </a:lnTo>
                    <a:lnTo>
                      <a:pt x="18" y="70"/>
                    </a:lnTo>
                    <a:lnTo>
                      <a:pt x="18" y="114"/>
                    </a:lnTo>
                    <a:lnTo>
                      <a:pt x="97" y="114"/>
                    </a:lnTo>
                    <a:lnTo>
                      <a:pt x="9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49" y="0"/>
                    </a:move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2" name="Freeform 126">
                <a:extLst>
                  <a:ext uri="{FF2B5EF4-FFF2-40B4-BE49-F238E27FC236}">
                    <a16:creationId xmlns:a16="http://schemas.microsoft.com/office/drawing/2014/main" id="{B414A5B9-5540-1B49-8AB4-F8AD2D532C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7900" y="1933575"/>
                <a:ext cx="103188" cy="119063"/>
              </a:xfrm>
              <a:custGeom>
                <a:avLst/>
                <a:gdLst>
                  <a:gd name="T0" fmla="*/ 62 w 119"/>
                  <a:gd name="T1" fmla="*/ 0 h 136"/>
                  <a:gd name="T2" fmla="*/ 62 w 119"/>
                  <a:gd name="T3" fmla="*/ 0 h 136"/>
                  <a:gd name="T4" fmla="*/ 93 w 119"/>
                  <a:gd name="T5" fmla="*/ 6 h 136"/>
                  <a:gd name="T6" fmla="*/ 117 w 119"/>
                  <a:gd name="T7" fmla="*/ 42 h 136"/>
                  <a:gd name="T8" fmla="*/ 100 w 119"/>
                  <a:gd name="T9" fmla="*/ 42 h 136"/>
                  <a:gd name="T10" fmla="*/ 86 w 119"/>
                  <a:gd name="T11" fmla="*/ 21 h 136"/>
                  <a:gd name="T12" fmla="*/ 61 w 119"/>
                  <a:gd name="T13" fmla="*/ 15 h 136"/>
                  <a:gd name="T14" fmla="*/ 31 w 119"/>
                  <a:gd name="T15" fmla="*/ 28 h 136"/>
                  <a:gd name="T16" fmla="*/ 18 w 119"/>
                  <a:gd name="T17" fmla="*/ 69 h 136"/>
                  <a:gd name="T18" fmla="*/ 28 w 119"/>
                  <a:gd name="T19" fmla="*/ 107 h 136"/>
                  <a:gd name="T20" fmla="*/ 62 w 119"/>
                  <a:gd name="T21" fmla="*/ 121 h 136"/>
                  <a:gd name="T22" fmla="*/ 91 w 119"/>
                  <a:gd name="T23" fmla="*/ 111 h 136"/>
                  <a:gd name="T24" fmla="*/ 103 w 119"/>
                  <a:gd name="T25" fmla="*/ 78 h 136"/>
                  <a:gd name="T26" fmla="*/ 62 w 119"/>
                  <a:gd name="T27" fmla="*/ 78 h 136"/>
                  <a:gd name="T28" fmla="*/ 62 w 119"/>
                  <a:gd name="T29" fmla="*/ 63 h 136"/>
                  <a:gd name="T30" fmla="*/ 119 w 119"/>
                  <a:gd name="T31" fmla="*/ 63 h 136"/>
                  <a:gd name="T32" fmla="*/ 119 w 119"/>
                  <a:gd name="T33" fmla="*/ 133 h 136"/>
                  <a:gd name="T34" fmla="*/ 108 w 119"/>
                  <a:gd name="T35" fmla="*/ 133 h 136"/>
                  <a:gd name="T36" fmla="*/ 104 w 119"/>
                  <a:gd name="T37" fmla="*/ 116 h 136"/>
                  <a:gd name="T38" fmla="*/ 88 w 119"/>
                  <a:gd name="T39" fmla="*/ 130 h 136"/>
                  <a:gd name="T40" fmla="*/ 58 w 119"/>
                  <a:gd name="T41" fmla="*/ 136 h 136"/>
                  <a:gd name="T42" fmla="*/ 18 w 119"/>
                  <a:gd name="T43" fmla="*/ 121 h 136"/>
                  <a:gd name="T44" fmla="*/ 0 w 119"/>
                  <a:gd name="T45" fmla="*/ 70 h 136"/>
                  <a:gd name="T46" fmla="*/ 18 w 119"/>
                  <a:gd name="T47" fmla="*/ 18 h 136"/>
                  <a:gd name="T48" fmla="*/ 62 w 119"/>
                  <a:gd name="T49" fmla="*/ 0 h 136"/>
                  <a:gd name="T50" fmla="*/ 62 w 119"/>
                  <a:gd name="T51" fmla="*/ 0 h 136"/>
                  <a:gd name="T52" fmla="*/ 59 w 119"/>
                  <a:gd name="T53" fmla="*/ 0 h 136"/>
                  <a:gd name="T54" fmla="*/ 59 w 119"/>
                  <a:gd name="T55" fmla="*/ 0 h 136"/>
                  <a:gd name="T56" fmla="*/ 59 w 119"/>
                  <a:gd name="T57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9" h="136">
                    <a:moveTo>
                      <a:pt x="62" y="0"/>
                    </a:moveTo>
                    <a:lnTo>
                      <a:pt x="62" y="0"/>
                    </a:lnTo>
                    <a:cubicBezTo>
                      <a:pt x="74" y="0"/>
                      <a:pt x="84" y="2"/>
                      <a:pt x="93" y="6"/>
                    </a:cubicBezTo>
                    <a:cubicBezTo>
                      <a:pt x="106" y="13"/>
                      <a:pt x="114" y="25"/>
                      <a:pt x="117" y="42"/>
                    </a:cubicBezTo>
                    <a:lnTo>
                      <a:pt x="100" y="42"/>
                    </a:lnTo>
                    <a:cubicBezTo>
                      <a:pt x="98" y="32"/>
                      <a:pt x="93" y="26"/>
                      <a:pt x="86" y="21"/>
                    </a:cubicBezTo>
                    <a:cubicBezTo>
                      <a:pt x="80" y="17"/>
                      <a:pt x="71" y="15"/>
                      <a:pt x="61" y="15"/>
                    </a:cubicBezTo>
                    <a:cubicBezTo>
                      <a:pt x="49" y="15"/>
                      <a:pt x="39" y="19"/>
                      <a:pt x="31" y="28"/>
                    </a:cubicBezTo>
                    <a:cubicBezTo>
                      <a:pt x="22" y="37"/>
                      <a:pt x="18" y="51"/>
                      <a:pt x="18" y="69"/>
                    </a:cubicBezTo>
                    <a:cubicBezTo>
                      <a:pt x="18" y="84"/>
                      <a:pt x="22" y="97"/>
                      <a:pt x="28" y="107"/>
                    </a:cubicBezTo>
                    <a:cubicBezTo>
                      <a:pt x="35" y="116"/>
                      <a:pt x="46" y="121"/>
                      <a:pt x="62" y="121"/>
                    </a:cubicBezTo>
                    <a:cubicBezTo>
                      <a:pt x="74" y="121"/>
                      <a:pt x="83" y="118"/>
                      <a:pt x="91" y="111"/>
                    </a:cubicBezTo>
                    <a:cubicBezTo>
                      <a:pt x="99" y="104"/>
                      <a:pt x="103" y="93"/>
                      <a:pt x="103" y="78"/>
                    </a:cubicBezTo>
                    <a:lnTo>
                      <a:pt x="62" y="78"/>
                    </a:lnTo>
                    <a:lnTo>
                      <a:pt x="62" y="63"/>
                    </a:lnTo>
                    <a:lnTo>
                      <a:pt x="119" y="63"/>
                    </a:lnTo>
                    <a:lnTo>
                      <a:pt x="119" y="133"/>
                    </a:lnTo>
                    <a:lnTo>
                      <a:pt x="108" y="133"/>
                    </a:lnTo>
                    <a:lnTo>
                      <a:pt x="104" y="116"/>
                    </a:lnTo>
                    <a:cubicBezTo>
                      <a:pt x="98" y="123"/>
                      <a:pt x="92" y="127"/>
                      <a:pt x="88" y="130"/>
                    </a:cubicBezTo>
                    <a:cubicBezTo>
                      <a:pt x="80" y="134"/>
                      <a:pt x="70" y="136"/>
                      <a:pt x="58" y="136"/>
                    </a:cubicBezTo>
                    <a:cubicBezTo>
                      <a:pt x="43" y="136"/>
                      <a:pt x="29" y="131"/>
                      <a:pt x="18" y="121"/>
                    </a:cubicBezTo>
                    <a:cubicBezTo>
                      <a:pt x="6" y="109"/>
                      <a:pt x="0" y="92"/>
                      <a:pt x="0" y="70"/>
                    </a:cubicBezTo>
                    <a:cubicBezTo>
                      <a:pt x="0" y="48"/>
                      <a:pt x="6" y="30"/>
                      <a:pt x="18" y="18"/>
                    </a:cubicBezTo>
                    <a:cubicBezTo>
                      <a:pt x="29" y="5"/>
                      <a:pt x="44" y="0"/>
                      <a:pt x="62" y="0"/>
                    </a:cubicBezTo>
                    <a:lnTo>
                      <a:pt x="62" y="0"/>
                    </a:lnTo>
                    <a:close/>
                    <a:moveTo>
                      <a:pt x="59" y="0"/>
                    </a:move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3" name="Freeform 127">
                <a:extLst>
                  <a:ext uri="{FF2B5EF4-FFF2-40B4-BE49-F238E27FC236}">
                    <a16:creationId xmlns:a16="http://schemas.microsoft.com/office/drawing/2014/main" id="{CD77090B-23F8-754B-9FC6-09AC631F8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6488" y="1936750"/>
                <a:ext cx="77788" cy="112713"/>
              </a:xfrm>
              <a:custGeom>
                <a:avLst/>
                <a:gdLst>
                  <a:gd name="T0" fmla="*/ 0 w 90"/>
                  <a:gd name="T1" fmla="*/ 0 h 130"/>
                  <a:gd name="T2" fmla="*/ 0 w 90"/>
                  <a:gd name="T3" fmla="*/ 0 h 130"/>
                  <a:gd name="T4" fmla="*/ 90 w 90"/>
                  <a:gd name="T5" fmla="*/ 0 h 130"/>
                  <a:gd name="T6" fmla="*/ 90 w 90"/>
                  <a:gd name="T7" fmla="*/ 15 h 130"/>
                  <a:gd name="T8" fmla="*/ 17 w 90"/>
                  <a:gd name="T9" fmla="*/ 15 h 130"/>
                  <a:gd name="T10" fmla="*/ 17 w 90"/>
                  <a:gd name="T11" fmla="*/ 55 h 130"/>
                  <a:gd name="T12" fmla="*/ 81 w 90"/>
                  <a:gd name="T13" fmla="*/ 55 h 130"/>
                  <a:gd name="T14" fmla="*/ 81 w 90"/>
                  <a:gd name="T15" fmla="*/ 71 h 130"/>
                  <a:gd name="T16" fmla="*/ 17 w 90"/>
                  <a:gd name="T17" fmla="*/ 71 h 130"/>
                  <a:gd name="T18" fmla="*/ 17 w 90"/>
                  <a:gd name="T19" fmla="*/ 130 h 130"/>
                  <a:gd name="T20" fmla="*/ 0 w 90"/>
                  <a:gd name="T21" fmla="*/ 130 h 130"/>
                  <a:gd name="T22" fmla="*/ 0 w 90"/>
                  <a:gd name="T2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130">
                    <a:moveTo>
                      <a:pt x="0" y="0"/>
                    </a:moveTo>
                    <a:lnTo>
                      <a:pt x="0" y="0"/>
                    </a:lnTo>
                    <a:lnTo>
                      <a:pt x="90" y="0"/>
                    </a:lnTo>
                    <a:lnTo>
                      <a:pt x="90" y="15"/>
                    </a:lnTo>
                    <a:lnTo>
                      <a:pt x="17" y="15"/>
                    </a:lnTo>
                    <a:lnTo>
                      <a:pt x="17" y="55"/>
                    </a:lnTo>
                    <a:lnTo>
                      <a:pt x="81" y="55"/>
                    </a:lnTo>
                    <a:lnTo>
                      <a:pt x="81" y="71"/>
                    </a:lnTo>
                    <a:lnTo>
                      <a:pt x="17" y="71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4" name="Freeform 128">
                <a:extLst>
                  <a:ext uri="{FF2B5EF4-FFF2-40B4-BE49-F238E27FC236}">
                    <a16:creationId xmlns:a16="http://schemas.microsoft.com/office/drawing/2014/main" id="{90A14B61-0554-4141-A04C-0EA2352F2B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2488" y="2133600"/>
                <a:ext cx="82550" cy="114300"/>
              </a:xfrm>
              <a:custGeom>
                <a:avLst/>
                <a:gdLst>
                  <a:gd name="T0" fmla="*/ 0 w 96"/>
                  <a:gd name="T1" fmla="*/ 0 h 131"/>
                  <a:gd name="T2" fmla="*/ 0 w 96"/>
                  <a:gd name="T3" fmla="*/ 0 h 131"/>
                  <a:gd name="T4" fmla="*/ 95 w 96"/>
                  <a:gd name="T5" fmla="*/ 0 h 131"/>
                  <a:gd name="T6" fmla="*/ 95 w 96"/>
                  <a:gd name="T7" fmla="*/ 16 h 131"/>
                  <a:gd name="T8" fmla="*/ 17 w 96"/>
                  <a:gd name="T9" fmla="*/ 16 h 131"/>
                  <a:gd name="T10" fmla="*/ 17 w 96"/>
                  <a:gd name="T11" fmla="*/ 56 h 131"/>
                  <a:gd name="T12" fmla="*/ 89 w 96"/>
                  <a:gd name="T13" fmla="*/ 56 h 131"/>
                  <a:gd name="T14" fmla="*/ 89 w 96"/>
                  <a:gd name="T15" fmla="*/ 71 h 131"/>
                  <a:gd name="T16" fmla="*/ 17 w 96"/>
                  <a:gd name="T17" fmla="*/ 71 h 131"/>
                  <a:gd name="T18" fmla="*/ 17 w 96"/>
                  <a:gd name="T19" fmla="*/ 115 h 131"/>
                  <a:gd name="T20" fmla="*/ 96 w 96"/>
                  <a:gd name="T21" fmla="*/ 115 h 131"/>
                  <a:gd name="T22" fmla="*/ 96 w 96"/>
                  <a:gd name="T23" fmla="*/ 131 h 131"/>
                  <a:gd name="T24" fmla="*/ 0 w 96"/>
                  <a:gd name="T25" fmla="*/ 131 h 131"/>
                  <a:gd name="T26" fmla="*/ 0 w 96"/>
                  <a:gd name="T27" fmla="*/ 0 h 131"/>
                  <a:gd name="T28" fmla="*/ 48 w 96"/>
                  <a:gd name="T29" fmla="*/ 0 h 131"/>
                  <a:gd name="T30" fmla="*/ 48 w 96"/>
                  <a:gd name="T31" fmla="*/ 0 h 131"/>
                  <a:gd name="T32" fmla="*/ 48 w 96"/>
                  <a:gd name="T3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31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6"/>
                    </a:lnTo>
                    <a:lnTo>
                      <a:pt x="17" y="16"/>
                    </a:lnTo>
                    <a:lnTo>
                      <a:pt x="17" y="56"/>
                    </a:lnTo>
                    <a:lnTo>
                      <a:pt x="89" y="56"/>
                    </a:lnTo>
                    <a:lnTo>
                      <a:pt x="89" y="71"/>
                    </a:lnTo>
                    <a:lnTo>
                      <a:pt x="17" y="71"/>
                    </a:lnTo>
                    <a:lnTo>
                      <a:pt x="17" y="115"/>
                    </a:lnTo>
                    <a:lnTo>
                      <a:pt x="96" y="115"/>
                    </a:lnTo>
                    <a:lnTo>
                      <a:pt x="96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Freeform 129">
                <a:extLst>
                  <a:ext uri="{FF2B5EF4-FFF2-40B4-BE49-F238E27FC236}">
                    <a16:creationId xmlns:a16="http://schemas.microsoft.com/office/drawing/2014/main" id="{D83AF0D3-C3A3-F041-A523-2BB047FAD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133600"/>
                <a:ext cx="107950" cy="114300"/>
              </a:xfrm>
              <a:custGeom>
                <a:avLst/>
                <a:gdLst>
                  <a:gd name="T0" fmla="*/ 0 w 125"/>
                  <a:gd name="T1" fmla="*/ 0 h 131"/>
                  <a:gd name="T2" fmla="*/ 0 w 125"/>
                  <a:gd name="T3" fmla="*/ 0 h 131"/>
                  <a:gd name="T4" fmla="*/ 26 w 125"/>
                  <a:gd name="T5" fmla="*/ 0 h 131"/>
                  <a:gd name="T6" fmla="*/ 63 w 125"/>
                  <a:gd name="T7" fmla="*/ 111 h 131"/>
                  <a:gd name="T8" fmla="*/ 100 w 125"/>
                  <a:gd name="T9" fmla="*/ 0 h 131"/>
                  <a:gd name="T10" fmla="*/ 125 w 125"/>
                  <a:gd name="T11" fmla="*/ 0 h 131"/>
                  <a:gd name="T12" fmla="*/ 125 w 125"/>
                  <a:gd name="T13" fmla="*/ 131 h 131"/>
                  <a:gd name="T14" fmla="*/ 109 w 125"/>
                  <a:gd name="T15" fmla="*/ 131 h 131"/>
                  <a:gd name="T16" fmla="*/ 109 w 125"/>
                  <a:gd name="T17" fmla="*/ 54 h 131"/>
                  <a:gd name="T18" fmla="*/ 109 w 125"/>
                  <a:gd name="T19" fmla="*/ 41 h 131"/>
                  <a:gd name="T20" fmla="*/ 109 w 125"/>
                  <a:gd name="T21" fmla="*/ 21 h 131"/>
                  <a:gd name="T22" fmla="*/ 72 w 125"/>
                  <a:gd name="T23" fmla="*/ 131 h 131"/>
                  <a:gd name="T24" fmla="*/ 54 w 125"/>
                  <a:gd name="T25" fmla="*/ 131 h 131"/>
                  <a:gd name="T26" fmla="*/ 17 w 125"/>
                  <a:gd name="T27" fmla="*/ 21 h 131"/>
                  <a:gd name="T28" fmla="*/ 17 w 125"/>
                  <a:gd name="T29" fmla="*/ 25 h 131"/>
                  <a:gd name="T30" fmla="*/ 17 w 125"/>
                  <a:gd name="T31" fmla="*/ 39 h 131"/>
                  <a:gd name="T32" fmla="*/ 17 w 125"/>
                  <a:gd name="T33" fmla="*/ 54 h 131"/>
                  <a:gd name="T34" fmla="*/ 17 w 125"/>
                  <a:gd name="T35" fmla="*/ 131 h 131"/>
                  <a:gd name="T36" fmla="*/ 0 w 125"/>
                  <a:gd name="T37" fmla="*/ 131 h 131"/>
                  <a:gd name="T38" fmla="*/ 0 w 125"/>
                  <a:gd name="T3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31">
                    <a:moveTo>
                      <a:pt x="0" y="0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63" y="111"/>
                    </a:lnTo>
                    <a:lnTo>
                      <a:pt x="100" y="0"/>
                    </a:lnTo>
                    <a:lnTo>
                      <a:pt x="125" y="0"/>
                    </a:lnTo>
                    <a:lnTo>
                      <a:pt x="125" y="131"/>
                    </a:lnTo>
                    <a:lnTo>
                      <a:pt x="109" y="131"/>
                    </a:lnTo>
                    <a:lnTo>
                      <a:pt x="109" y="54"/>
                    </a:lnTo>
                    <a:cubicBezTo>
                      <a:pt x="109" y="51"/>
                      <a:pt x="109" y="47"/>
                      <a:pt x="109" y="41"/>
                    </a:cubicBezTo>
                    <a:cubicBezTo>
                      <a:pt x="109" y="34"/>
                      <a:pt x="109" y="28"/>
                      <a:pt x="109" y="21"/>
                    </a:cubicBezTo>
                    <a:lnTo>
                      <a:pt x="72" y="131"/>
                    </a:lnTo>
                    <a:lnTo>
                      <a:pt x="54" y="131"/>
                    </a:lnTo>
                    <a:lnTo>
                      <a:pt x="17" y="21"/>
                    </a:lnTo>
                    <a:lnTo>
                      <a:pt x="17" y="25"/>
                    </a:lnTo>
                    <a:cubicBezTo>
                      <a:pt x="17" y="28"/>
                      <a:pt x="17" y="33"/>
                      <a:pt x="17" y="39"/>
                    </a:cubicBezTo>
                    <a:cubicBezTo>
                      <a:pt x="17" y="46"/>
                      <a:pt x="17" y="51"/>
                      <a:pt x="17" y="54"/>
                    </a:cubicBezTo>
                    <a:lnTo>
                      <a:pt x="17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Freeform 130">
                <a:extLst>
                  <a:ext uri="{FF2B5EF4-FFF2-40B4-BE49-F238E27FC236}">
                    <a16:creationId xmlns:a16="http://schemas.microsoft.com/office/drawing/2014/main" id="{0DCA7923-1CA5-A14A-96A7-EA0978C5BD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2675" y="2132013"/>
                <a:ext cx="98425" cy="119063"/>
              </a:xfrm>
              <a:custGeom>
                <a:avLst/>
                <a:gdLst>
                  <a:gd name="T0" fmla="*/ 60 w 115"/>
                  <a:gd name="T1" fmla="*/ 0 h 137"/>
                  <a:gd name="T2" fmla="*/ 60 w 115"/>
                  <a:gd name="T3" fmla="*/ 0 h 137"/>
                  <a:gd name="T4" fmla="*/ 99 w 115"/>
                  <a:gd name="T5" fmla="*/ 13 h 137"/>
                  <a:gd name="T6" fmla="*/ 114 w 115"/>
                  <a:gd name="T7" fmla="*/ 42 h 137"/>
                  <a:gd name="T8" fmla="*/ 97 w 115"/>
                  <a:gd name="T9" fmla="*/ 42 h 137"/>
                  <a:gd name="T10" fmla="*/ 85 w 115"/>
                  <a:gd name="T11" fmla="*/ 22 h 137"/>
                  <a:gd name="T12" fmla="*/ 61 w 115"/>
                  <a:gd name="T13" fmla="*/ 15 h 137"/>
                  <a:gd name="T14" fmla="*/ 29 w 115"/>
                  <a:gd name="T15" fmla="*/ 29 h 137"/>
                  <a:gd name="T16" fmla="*/ 18 w 115"/>
                  <a:gd name="T17" fmla="*/ 70 h 137"/>
                  <a:gd name="T18" fmla="*/ 28 w 115"/>
                  <a:gd name="T19" fmla="*/ 107 h 137"/>
                  <a:gd name="T20" fmla="*/ 60 w 115"/>
                  <a:gd name="T21" fmla="*/ 122 h 137"/>
                  <a:gd name="T22" fmla="*/ 90 w 115"/>
                  <a:gd name="T23" fmla="*/ 107 h 137"/>
                  <a:gd name="T24" fmla="*/ 98 w 115"/>
                  <a:gd name="T25" fmla="*/ 86 h 137"/>
                  <a:gd name="T26" fmla="*/ 115 w 115"/>
                  <a:gd name="T27" fmla="*/ 86 h 137"/>
                  <a:gd name="T28" fmla="*/ 100 w 115"/>
                  <a:gd name="T29" fmla="*/ 120 h 137"/>
                  <a:gd name="T30" fmla="*/ 58 w 115"/>
                  <a:gd name="T31" fmla="*/ 137 h 137"/>
                  <a:gd name="T32" fmla="*/ 20 w 115"/>
                  <a:gd name="T33" fmla="*/ 123 h 137"/>
                  <a:gd name="T34" fmla="*/ 0 w 115"/>
                  <a:gd name="T35" fmla="*/ 67 h 137"/>
                  <a:gd name="T36" fmla="*/ 15 w 115"/>
                  <a:gd name="T37" fmla="*/ 20 h 137"/>
                  <a:gd name="T38" fmla="*/ 60 w 115"/>
                  <a:gd name="T39" fmla="*/ 0 h 137"/>
                  <a:gd name="T40" fmla="*/ 60 w 115"/>
                  <a:gd name="T41" fmla="*/ 0 h 137"/>
                  <a:gd name="T42" fmla="*/ 57 w 115"/>
                  <a:gd name="T43" fmla="*/ 0 h 137"/>
                  <a:gd name="T44" fmla="*/ 57 w 115"/>
                  <a:gd name="T45" fmla="*/ 0 h 137"/>
                  <a:gd name="T46" fmla="*/ 57 w 115"/>
                  <a:gd name="T4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5" h="137">
                    <a:moveTo>
                      <a:pt x="60" y="0"/>
                    </a:moveTo>
                    <a:lnTo>
                      <a:pt x="60" y="0"/>
                    </a:lnTo>
                    <a:cubicBezTo>
                      <a:pt x="77" y="0"/>
                      <a:pt x="90" y="4"/>
                      <a:pt x="99" y="13"/>
                    </a:cubicBezTo>
                    <a:cubicBezTo>
                      <a:pt x="108" y="21"/>
                      <a:pt x="113" y="31"/>
                      <a:pt x="114" y="42"/>
                    </a:cubicBezTo>
                    <a:lnTo>
                      <a:pt x="97" y="42"/>
                    </a:lnTo>
                    <a:cubicBezTo>
                      <a:pt x="95" y="34"/>
                      <a:pt x="91" y="27"/>
                      <a:pt x="85" y="22"/>
                    </a:cubicBezTo>
                    <a:cubicBezTo>
                      <a:pt x="79" y="18"/>
                      <a:pt x="71" y="15"/>
                      <a:pt x="61" y="15"/>
                    </a:cubicBezTo>
                    <a:cubicBezTo>
                      <a:pt x="48" y="15"/>
                      <a:pt x="37" y="20"/>
                      <a:pt x="29" y="29"/>
                    </a:cubicBezTo>
                    <a:cubicBezTo>
                      <a:pt x="22" y="38"/>
                      <a:pt x="18" y="52"/>
                      <a:pt x="18" y="70"/>
                    </a:cubicBezTo>
                    <a:cubicBezTo>
                      <a:pt x="18" y="85"/>
                      <a:pt x="21" y="98"/>
                      <a:pt x="28" y="107"/>
                    </a:cubicBezTo>
                    <a:cubicBezTo>
                      <a:pt x="35" y="117"/>
                      <a:pt x="46" y="122"/>
                      <a:pt x="60" y="122"/>
                    </a:cubicBezTo>
                    <a:cubicBezTo>
                      <a:pt x="73" y="122"/>
                      <a:pt x="83" y="117"/>
                      <a:pt x="90" y="107"/>
                    </a:cubicBezTo>
                    <a:cubicBezTo>
                      <a:pt x="94" y="101"/>
                      <a:pt x="96" y="94"/>
                      <a:pt x="98" y="86"/>
                    </a:cubicBezTo>
                    <a:lnTo>
                      <a:pt x="115" y="86"/>
                    </a:lnTo>
                    <a:cubicBezTo>
                      <a:pt x="114" y="100"/>
                      <a:pt x="109" y="111"/>
                      <a:pt x="100" y="120"/>
                    </a:cubicBezTo>
                    <a:cubicBezTo>
                      <a:pt x="90" y="132"/>
                      <a:pt x="76" y="137"/>
                      <a:pt x="58" y="137"/>
                    </a:cubicBezTo>
                    <a:cubicBezTo>
                      <a:pt x="43" y="137"/>
                      <a:pt x="30" y="133"/>
                      <a:pt x="20" y="123"/>
                    </a:cubicBezTo>
                    <a:cubicBezTo>
                      <a:pt x="6" y="111"/>
                      <a:pt x="0" y="93"/>
                      <a:pt x="0" y="67"/>
                    </a:cubicBezTo>
                    <a:cubicBezTo>
                      <a:pt x="0" y="48"/>
                      <a:pt x="5" y="32"/>
                      <a:pt x="15" y="20"/>
                    </a:cubicBezTo>
                    <a:cubicBezTo>
                      <a:pt x="26" y="6"/>
                      <a:pt x="41" y="0"/>
                      <a:pt x="60" y="0"/>
                    </a:cubicBezTo>
                    <a:lnTo>
                      <a:pt x="60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Freeform 131">
                <a:extLst>
                  <a:ext uri="{FF2B5EF4-FFF2-40B4-BE49-F238E27FC236}">
                    <a16:creationId xmlns:a16="http://schemas.microsoft.com/office/drawing/2014/main" id="{115B2C76-FE2F-CD4A-A464-6E3F79FBDD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67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Freeform 132">
                <a:extLst>
                  <a:ext uri="{FF2B5EF4-FFF2-40B4-BE49-F238E27FC236}">
                    <a16:creationId xmlns:a16="http://schemas.microsoft.com/office/drawing/2014/main" id="{4D03B3EE-B239-9F41-9DCB-890FC18EA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88" y="2395538"/>
                <a:ext cx="38100" cy="14288"/>
              </a:xfrm>
              <a:custGeom>
                <a:avLst/>
                <a:gdLst>
                  <a:gd name="T0" fmla="*/ 0 w 44"/>
                  <a:gd name="T1" fmla="*/ 0 h 16"/>
                  <a:gd name="T2" fmla="*/ 0 w 44"/>
                  <a:gd name="T3" fmla="*/ 0 h 16"/>
                  <a:gd name="T4" fmla="*/ 44 w 44"/>
                  <a:gd name="T5" fmla="*/ 0 h 16"/>
                  <a:gd name="T6" fmla="*/ 44 w 44"/>
                  <a:gd name="T7" fmla="*/ 16 h 16"/>
                  <a:gd name="T8" fmla="*/ 0 w 44"/>
                  <a:gd name="T9" fmla="*/ 16 h 16"/>
                  <a:gd name="T10" fmla="*/ 0 w 4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6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133">
                <a:extLst>
                  <a:ext uri="{FF2B5EF4-FFF2-40B4-BE49-F238E27FC236}">
                    <a16:creationId xmlns:a16="http://schemas.microsoft.com/office/drawing/2014/main" id="{1C1BA003-71C5-8C44-9E8A-EF52528353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64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0" name="Freeform 134">
                <a:extLst>
                  <a:ext uri="{FF2B5EF4-FFF2-40B4-BE49-F238E27FC236}">
                    <a16:creationId xmlns:a16="http://schemas.microsoft.com/office/drawing/2014/main" id="{116DB030-FCC6-AE44-BC84-FFF54040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050" y="199072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317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1" name="Freeform 135">
                <a:extLst>
                  <a:ext uri="{FF2B5EF4-FFF2-40B4-BE49-F238E27FC236}">
                    <a16:creationId xmlns:a16="http://schemas.microsoft.com/office/drawing/2014/main" id="{197E5415-E535-1241-98E0-B3E18AAD4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8" y="2201863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2" name="Freeform 136">
                <a:extLst>
                  <a:ext uri="{FF2B5EF4-FFF2-40B4-BE49-F238E27FC236}">
                    <a16:creationId xmlns:a16="http://schemas.microsoft.com/office/drawing/2014/main" id="{F27AA283-648E-3B4D-B6D0-FE7FB9ADD0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5875" y="240347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73 w 377"/>
                  <a:gd name="T3" fmla="*/ 158 w 377"/>
                  <a:gd name="T4" fmla="*/ 158 w 377"/>
                  <a:gd name="T5" fmla="*/ 243 w 377"/>
                  <a:gd name="T6" fmla="*/ 329 w 377"/>
                  <a:gd name="T7" fmla="*/ 329 w 377"/>
                  <a:gd name="T8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73" y="0"/>
                    </a:lnTo>
                    <a:moveTo>
                      <a:pt x="158" y="0"/>
                    </a:moveTo>
                    <a:lnTo>
                      <a:pt x="158" y="0"/>
                    </a:lnTo>
                    <a:lnTo>
                      <a:pt x="243" y="0"/>
                    </a:lnTo>
                    <a:moveTo>
                      <a:pt x="329" y="0"/>
                    </a:moveTo>
                    <a:lnTo>
                      <a:pt x="329" y="0"/>
                    </a:lnTo>
                    <a:lnTo>
                      <a:pt x="377" y="0"/>
                    </a:ln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E675E2-AF55-B449-A545-717F549B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059" y="4631317"/>
              <a:ext cx="4611902" cy="189621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647E58-55EC-AA4B-9605-F48217F210BE}"/>
              </a:ext>
            </a:extLst>
          </p:cNvPr>
          <p:cNvSpPr txBox="1"/>
          <p:nvPr/>
        </p:nvSpPr>
        <p:spPr>
          <a:xfrm>
            <a:off x="436679" y="1608426"/>
            <a:ext cx="699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QCL combs with 70 cm-1 comb spectra and 500 mW output power (</a:t>
            </a:r>
            <a:r>
              <a:rPr lang="en-CH" b="1" dirty="0"/>
              <a:t>AL</a:t>
            </a:r>
            <a:r>
              <a:rPr lang="en-CH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9D5A9-D409-9746-84DD-7BA9D791ABC1}"/>
              </a:ext>
            </a:extLst>
          </p:cNvPr>
          <p:cNvSpPr txBox="1"/>
          <p:nvPr/>
        </p:nvSpPr>
        <p:spPr>
          <a:xfrm>
            <a:off x="3147613" y="1287889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Key achievements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94B278F-A512-F048-877A-76B58248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875" y="2478737"/>
            <a:ext cx="3194662" cy="20506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75C9C52-C956-FB4D-BED7-C287EA425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661"/>
          <a:stretch/>
        </p:blipFill>
        <p:spPr>
          <a:xfrm>
            <a:off x="5896466" y="4675295"/>
            <a:ext cx="2786071" cy="81228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F701086-1D74-9144-A20C-94F010827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39" y="2671845"/>
            <a:ext cx="2607774" cy="219482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AC284D-F40F-D341-87F7-C708C49FC926}"/>
              </a:ext>
            </a:extLst>
          </p:cNvPr>
          <p:cNvCxnSpPr/>
          <p:nvPr/>
        </p:nvCxnSpPr>
        <p:spPr>
          <a:xfrm>
            <a:off x="3247535" y="3883378"/>
            <a:ext cx="23235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322A56-34AB-FA47-A3A7-7FCA02459320}"/>
              </a:ext>
            </a:extLst>
          </p:cNvPr>
          <p:cNvSpPr txBox="1"/>
          <p:nvPr/>
        </p:nvSpPr>
        <p:spPr>
          <a:xfrm>
            <a:off x="3387226" y="3525167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Improved fabrication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A18E6-1DD7-E14E-B7AD-029023ED0B02}"/>
              </a:ext>
            </a:extLst>
          </p:cNvPr>
          <p:cNvSpPr txBox="1"/>
          <p:nvPr/>
        </p:nvSpPr>
        <p:spPr>
          <a:xfrm>
            <a:off x="3825462" y="2228242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 </a:t>
            </a:r>
            <a:r>
              <a:rPr lang="sv-SE" dirty="0"/>
              <a:t>= </a:t>
            </a:r>
            <a:r>
              <a:rPr lang="en-CH" dirty="0"/>
              <a:t>6 </a:t>
            </a:r>
            <a:r>
              <a:rPr lang="el-GR" dirty="0"/>
              <a:t>μ</a:t>
            </a:r>
            <a:r>
              <a:rPr lang="sv-SE" dirty="0"/>
              <a:t>m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86883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B80405-A3BD-C74C-9686-443DD5D4055A}"/>
              </a:ext>
            </a:extLst>
          </p:cNvPr>
          <p:cNvGrpSpPr/>
          <p:nvPr/>
        </p:nvGrpSpPr>
        <p:grpSpPr>
          <a:xfrm>
            <a:off x="9449032" y="1435761"/>
            <a:ext cx="4611902" cy="1896216"/>
            <a:chOff x="672059" y="4631317"/>
            <a:chExt cx="4611902" cy="18962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B775-09FE-1C49-8F4F-2E34B190EFDC}"/>
                </a:ext>
              </a:extLst>
            </p:cNvPr>
            <p:cNvGrpSpPr/>
            <p:nvPr/>
          </p:nvGrpSpPr>
          <p:grpSpPr>
            <a:xfrm>
              <a:off x="3990948" y="4645618"/>
              <a:ext cx="515102" cy="313499"/>
              <a:chOff x="5845175" y="1933575"/>
              <a:chExt cx="847725" cy="515938"/>
            </a:xfrm>
          </p:grpSpPr>
          <p:sp>
            <p:nvSpPr>
              <p:cNvPr id="40" name="Freeform 124">
                <a:extLst>
                  <a:ext uri="{FF2B5EF4-FFF2-40B4-BE49-F238E27FC236}">
                    <a16:creationId xmlns:a16="http://schemas.microsoft.com/office/drawing/2014/main" id="{3D413BC1-98AC-E34D-913F-780C58FCDA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5175" y="1936750"/>
                <a:ext cx="88900" cy="112713"/>
              </a:xfrm>
              <a:custGeom>
                <a:avLst/>
                <a:gdLst>
                  <a:gd name="T0" fmla="*/ 0 w 104"/>
                  <a:gd name="T1" fmla="*/ 0 h 130"/>
                  <a:gd name="T2" fmla="*/ 0 w 104"/>
                  <a:gd name="T3" fmla="*/ 0 h 130"/>
                  <a:gd name="T4" fmla="*/ 21 w 104"/>
                  <a:gd name="T5" fmla="*/ 0 h 130"/>
                  <a:gd name="T6" fmla="*/ 87 w 104"/>
                  <a:gd name="T7" fmla="*/ 105 h 130"/>
                  <a:gd name="T8" fmla="*/ 87 w 104"/>
                  <a:gd name="T9" fmla="*/ 0 h 130"/>
                  <a:gd name="T10" fmla="*/ 104 w 104"/>
                  <a:gd name="T11" fmla="*/ 0 h 130"/>
                  <a:gd name="T12" fmla="*/ 104 w 104"/>
                  <a:gd name="T13" fmla="*/ 130 h 130"/>
                  <a:gd name="T14" fmla="*/ 84 w 104"/>
                  <a:gd name="T15" fmla="*/ 130 h 130"/>
                  <a:gd name="T16" fmla="*/ 17 w 104"/>
                  <a:gd name="T17" fmla="*/ 24 h 130"/>
                  <a:gd name="T18" fmla="*/ 17 w 104"/>
                  <a:gd name="T19" fmla="*/ 130 h 130"/>
                  <a:gd name="T20" fmla="*/ 0 w 104"/>
                  <a:gd name="T21" fmla="*/ 130 h 130"/>
                  <a:gd name="T22" fmla="*/ 0 w 104"/>
                  <a:gd name="T23" fmla="*/ 0 h 130"/>
                  <a:gd name="T24" fmla="*/ 51 w 104"/>
                  <a:gd name="T25" fmla="*/ 0 h 130"/>
                  <a:gd name="T26" fmla="*/ 51 w 104"/>
                  <a:gd name="T27" fmla="*/ 0 h 130"/>
                  <a:gd name="T28" fmla="*/ 51 w 104"/>
                  <a:gd name="T2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30">
                    <a:moveTo>
                      <a:pt x="0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87" y="105"/>
                    </a:lnTo>
                    <a:lnTo>
                      <a:pt x="87" y="0"/>
                    </a:lnTo>
                    <a:lnTo>
                      <a:pt x="104" y="0"/>
                    </a:lnTo>
                    <a:lnTo>
                      <a:pt x="104" y="130"/>
                    </a:lnTo>
                    <a:lnTo>
                      <a:pt x="84" y="130"/>
                    </a:lnTo>
                    <a:lnTo>
                      <a:pt x="17" y="24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51" y="0"/>
                    </a:move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1" name="Freeform 125">
                <a:extLst>
                  <a:ext uri="{FF2B5EF4-FFF2-40B4-BE49-F238E27FC236}">
                    <a16:creationId xmlns:a16="http://schemas.microsoft.com/office/drawing/2014/main" id="{F3E15D6F-5C82-6B4B-90E7-B17928D289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5" y="1936750"/>
                <a:ext cx="82550" cy="112713"/>
              </a:xfrm>
              <a:custGeom>
                <a:avLst/>
                <a:gdLst>
                  <a:gd name="T0" fmla="*/ 0 w 97"/>
                  <a:gd name="T1" fmla="*/ 0 h 130"/>
                  <a:gd name="T2" fmla="*/ 0 w 97"/>
                  <a:gd name="T3" fmla="*/ 0 h 130"/>
                  <a:gd name="T4" fmla="*/ 95 w 97"/>
                  <a:gd name="T5" fmla="*/ 0 h 130"/>
                  <a:gd name="T6" fmla="*/ 95 w 97"/>
                  <a:gd name="T7" fmla="*/ 15 h 130"/>
                  <a:gd name="T8" fmla="*/ 18 w 97"/>
                  <a:gd name="T9" fmla="*/ 15 h 130"/>
                  <a:gd name="T10" fmla="*/ 18 w 97"/>
                  <a:gd name="T11" fmla="*/ 55 h 130"/>
                  <a:gd name="T12" fmla="*/ 90 w 97"/>
                  <a:gd name="T13" fmla="*/ 55 h 130"/>
                  <a:gd name="T14" fmla="*/ 90 w 97"/>
                  <a:gd name="T15" fmla="*/ 70 h 130"/>
                  <a:gd name="T16" fmla="*/ 18 w 97"/>
                  <a:gd name="T17" fmla="*/ 70 h 130"/>
                  <a:gd name="T18" fmla="*/ 18 w 97"/>
                  <a:gd name="T19" fmla="*/ 114 h 130"/>
                  <a:gd name="T20" fmla="*/ 97 w 97"/>
                  <a:gd name="T21" fmla="*/ 114 h 130"/>
                  <a:gd name="T22" fmla="*/ 97 w 97"/>
                  <a:gd name="T23" fmla="*/ 130 h 130"/>
                  <a:gd name="T24" fmla="*/ 0 w 97"/>
                  <a:gd name="T25" fmla="*/ 130 h 130"/>
                  <a:gd name="T26" fmla="*/ 0 w 97"/>
                  <a:gd name="T27" fmla="*/ 0 h 130"/>
                  <a:gd name="T28" fmla="*/ 49 w 97"/>
                  <a:gd name="T29" fmla="*/ 0 h 130"/>
                  <a:gd name="T30" fmla="*/ 49 w 97"/>
                  <a:gd name="T31" fmla="*/ 0 h 130"/>
                  <a:gd name="T32" fmla="*/ 49 w 97"/>
                  <a:gd name="T3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130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5"/>
                    </a:lnTo>
                    <a:lnTo>
                      <a:pt x="18" y="15"/>
                    </a:lnTo>
                    <a:lnTo>
                      <a:pt x="18" y="55"/>
                    </a:lnTo>
                    <a:lnTo>
                      <a:pt x="90" y="55"/>
                    </a:lnTo>
                    <a:lnTo>
                      <a:pt x="90" y="70"/>
                    </a:lnTo>
                    <a:lnTo>
                      <a:pt x="18" y="70"/>
                    </a:lnTo>
                    <a:lnTo>
                      <a:pt x="18" y="114"/>
                    </a:lnTo>
                    <a:lnTo>
                      <a:pt x="97" y="114"/>
                    </a:lnTo>
                    <a:lnTo>
                      <a:pt x="9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49" y="0"/>
                    </a:move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2" name="Freeform 126">
                <a:extLst>
                  <a:ext uri="{FF2B5EF4-FFF2-40B4-BE49-F238E27FC236}">
                    <a16:creationId xmlns:a16="http://schemas.microsoft.com/office/drawing/2014/main" id="{B414A5B9-5540-1B49-8AB4-F8AD2D532C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7900" y="1933575"/>
                <a:ext cx="103188" cy="119063"/>
              </a:xfrm>
              <a:custGeom>
                <a:avLst/>
                <a:gdLst>
                  <a:gd name="T0" fmla="*/ 62 w 119"/>
                  <a:gd name="T1" fmla="*/ 0 h 136"/>
                  <a:gd name="T2" fmla="*/ 62 w 119"/>
                  <a:gd name="T3" fmla="*/ 0 h 136"/>
                  <a:gd name="T4" fmla="*/ 93 w 119"/>
                  <a:gd name="T5" fmla="*/ 6 h 136"/>
                  <a:gd name="T6" fmla="*/ 117 w 119"/>
                  <a:gd name="T7" fmla="*/ 42 h 136"/>
                  <a:gd name="T8" fmla="*/ 100 w 119"/>
                  <a:gd name="T9" fmla="*/ 42 h 136"/>
                  <a:gd name="T10" fmla="*/ 86 w 119"/>
                  <a:gd name="T11" fmla="*/ 21 h 136"/>
                  <a:gd name="T12" fmla="*/ 61 w 119"/>
                  <a:gd name="T13" fmla="*/ 15 h 136"/>
                  <a:gd name="T14" fmla="*/ 31 w 119"/>
                  <a:gd name="T15" fmla="*/ 28 h 136"/>
                  <a:gd name="T16" fmla="*/ 18 w 119"/>
                  <a:gd name="T17" fmla="*/ 69 h 136"/>
                  <a:gd name="T18" fmla="*/ 28 w 119"/>
                  <a:gd name="T19" fmla="*/ 107 h 136"/>
                  <a:gd name="T20" fmla="*/ 62 w 119"/>
                  <a:gd name="T21" fmla="*/ 121 h 136"/>
                  <a:gd name="T22" fmla="*/ 91 w 119"/>
                  <a:gd name="T23" fmla="*/ 111 h 136"/>
                  <a:gd name="T24" fmla="*/ 103 w 119"/>
                  <a:gd name="T25" fmla="*/ 78 h 136"/>
                  <a:gd name="T26" fmla="*/ 62 w 119"/>
                  <a:gd name="T27" fmla="*/ 78 h 136"/>
                  <a:gd name="T28" fmla="*/ 62 w 119"/>
                  <a:gd name="T29" fmla="*/ 63 h 136"/>
                  <a:gd name="T30" fmla="*/ 119 w 119"/>
                  <a:gd name="T31" fmla="*/ 63 h 136"/>
                  <a:gd name="T32" fmla="*/ 119 w 119"/>
                  <a:gd name="T33" fmla="*/ 133 h 136"/>
                  <a:gd name="T34" fmla="*/ 108 w 119"/>
                  <a:gd name="T35" fmla="*/ 133 h 136"/>
                  <a:gd name="T36" fmla="*/ 104 w 119"/>
                  <a:gd name="T37" fmla="*/ 116 h 136"/>
                  <a:gd name="T38" fmla="*/ 88 w 119"/>
                  <a:gd name="T39" fmla="*/ 130 h 136"/>
                  <a:gd name="T40" fmla="*/ 58 w 119"/>
                  <a:gd name="T41" fmla="*/ 136 h 136"/>
                  <a:gd name="T42" fmla="*/ 18 w 119"/>
                  <a:gd name="T43" fmla="*/ 121 h 136"/>
                  <a:gd name="T44" fmla="*/ 0 w 119"/>
                  <a:gd name="T45" fmla="*/ 70 h 136"/>
                  <a:gd name="T46" fmla="*/ 18 w 119"/>
                  <a:gd name="T47" fmla="*/ 18 h 136"/>
                  <a:gd name="T48" fmla="*/ 62 w 119"/>
                  <a:gd name="T49" fmla="*/ 0 h 136"/>
                  <a:gd name="T50" fmla="*/ 62 w 119"/>
                  <a:gd name="T51" fmla="*/ 0 h 136"/>
                  <a:gd name="T52" fmla="*/ 59 w 119"/>
                  <a:gd name="T53" fmla="*/ 0 h 136"/>
                  <a:gd name="T54" fmla="*/ 59 w 119"/>
                  <a:gd name="T55" fmla="*/ 0 h 136"/>
                  <a:gd name="T56" fmla="*/ 59 w 119"/>
                  <a:gd name="T57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9" h="136">
                    <a:moveTo>
                      <a:pt x="62" y="0"/>
                    </a:moveTo>
                    <a:lnTo>
                      <a:pt x="62" y="0"/>
                    </a:lnTo>
                    <a:cubicBezTo>
                      <a:pt x="74" y="0"/>
                      <a:pt x="84" y="2"/>
                      <a:pt x="93" y="6"/>
                    </a:cubicBezTo>
                    <a:cubicBezTo>
                      <a:pt x="106" y="13"/>
                      <a:pt x="114" y="25"/>
                      <a:pt x="117" y="42"/>
                    </a:cubicBezTo>
                    <a:lnTo>
                      <a:pt x="100" y="42"/>
                    </a:lnTo>
                    <a:cubicBezTo>
                      <a:pt x="98" y="32"/>
                      <a:pt x="93" y="26"/>
                      <a:pt x="86" y="21"/>
                    </a:cubicBezTo>
                    <a:cubicBezTo>
                      <a:pt x="80" y="17"/>
                      <a:pt x="71" y="15"/>
                      <a:pt x="61" y="15"/>
                    </a:cubicBezTo>
                    <a:cubicBezTo>
                      <a:pt x="49" y="15"/>
                      <a:pt x="39" y="19"/>
                      <a:pt x="31" y="28"/>
                    </a:cubicBezTo>
                    <a:cubicBezTo>
                      <a:pt x="22" y="37"/>
                      <a:pt x="18" y="51"/>
                      <a:pt x="18" y="69"/>
                    </a:cubicBezTo>
                    <a:cubicBezTo>
                      <a:pt x="18" y="84"/>
                      <a:pt x="22" y="97"/>
                      <a:pt x="28" y="107"/>
                    </a:cubicBezTo>
                    <a:cubicBezTo>
                      <a:pt x="35" y="116"/>
                      <a:pt x="46" y="121"/>
                      <a:pt x="62" y="121"/>
                    </a:cubicBezTo>
                    <a:cubicBezTo>
                      <a:pt x="74" y="121"/>
                      <a:pt x="83" y="118"/>
                      <a:pt x="91" y="111"/>
                    </a:cubicBezTo>
                    <a:cubicBezTo>
                      <a:pt x="99" y="104"/>
                      <a:pt x="103" y="93"/>
                      <a:pt x="103" y="78"/>
                    </a:cubicBezTo>
                    <a:lnTo>
                      <a:pt x="62" y="78"/>
                    </a:lnTo>
                    <a:lnTo>
                      <a:pt x="62" y="63"/>
                    </a:lnTo>
                    <a:lnTo>
                      <a:pt x="119" y="63"/>
                    </a:lnTo>
                    <a:lnTo>
                      <a:pt x="119" y="133"/>
                    </a:lnTo>
                    <a:lnTo>
                      <a:pt x="108" y="133"/>
                    </a:lnTo>
                    <a:lnTo>
                      <a:pt x="104" y="116"/>
                    </a:lnTo>
                    <a:cubicBezTo>
                      <a:pt x="98" y="123"/>
                      <a:pt x="92" y="127"/>
                      <a:pt x="88" y="130"/>
                    </a:cubicBezTo>
                    <a:cubicBezTo>
                      <a:pt x="80" y="134"/>
                      <a:pt x="70" y="136"/>
                      <a:pt x="58" y="136"/>
                    </a:cubicBezTo>
                    <a:cubicBezTo>
                      <a:pt x="43" y="136"/>
                      <a:pt x="29" y="131"/>
                      <a:pt x="18" y="121"/>
                    </a:cubicBezTo>
                    <a:cubicBezTo>
                      <a:pt x="6" y="109"/>
                      <a:pt x="0" y="92"/>
                      <a:pt x="0" y="70"/>
                    </a:cubicBezTo>
                    <a:cubicBezTo>
                      <a:pt x="0" y="48"/>
                      <a:pt x="6" y="30"/>
                      <a:pt x="18" y="18"/>
                    </a:cubicBezTo>
                    <a:cubicBezTo>
                      <a:pt x="29" y="5"/>
                      <a:pt x="44" y="0"/>
                      <a:pt x="62" y="0"/>
                    </a:cubicBezTo>
                    <a:lnTo>
                      <a:pt x="62" y="0"/>
                    </a:lnTo>
                    <a:close/>
                    <a:moveTo>
                      <a:pt x="59" y="0"/>
                    </a:move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3" name="Freeform 127">
                <a:extLst>
                  <a:ext uri="{FF2B5EF4-FFF2-40B4-BE49-F238E27FC236}">
                    <a16:creationId xmlns:a16="http://schemas.microsoft.com/office/drawing/2014/main" id="{CD77090B-23F8-754B-9FC6-09AC631F8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6488" y="1936750"/>
                <a:ext cx="77788" cy="112713"/>
              </a:xfrm>
              <a:custGeom>
                <a:avLst/>
                <a:gdLst>
                  <a:gd name="T0" fmla="*/ 0 w 90"/>
                  <a:gd name="T1" fmla="*/ 0 h 130"/>
                  <a:gd name="T2" fmla="*/ 0 w 90"/>
                  <a:gd name="T3" fmla="*/ 0 h 130"/>
                  <a:gd name="T4" fmla="*/ 90 w 90"/>
                  <a:gd name="T5" fmla="*/ 0 h 130"/>
                  <a:gd name="T6" fmla="*/ 90 w 90"/>
                  <a:gd name="T7" fmla="*/ 15 h 130"/>
                  <a:gd name="T8" fmla="*/ 17 w 90"/>
                  <a:gd name="T9" fmla="*/ 15 h 130"/>
                  <a:gd name="T10" fmla="*/ 17 w 90"/>
                  <a:gd name="T11" fmla="*/ 55 h 130"/>
                  <a:gd name="T12" fmla="*/ 81 w 90"/>
                  <a:gd name="T13" fmla="*/ 55 h 130"/>
                  <a:gd name="T14" fmla="*/ 81 w 90"/>
                  <a:gd name="T15" fmla="*/ 71 h 130"/>
                  <a:gd name="T16" fmla="*/ 17 w 90"/>
                  <a:gd name="T17" fmla="*/ 71 h 130"/>
                  <a:gd name="T18" fmla="*/ 17 w 90"/>
                  <a:gd name="T19" fmla="*/ 130 h 130"/>
                  <a:gd name="T20" fmla="*/ 0 w 90"/>
                  <a:gd name="T21" fmla="*/ 130 h 130"/>
                  <a:gd name="T22" fmla="*/ 0 w 90"/>
                  <a:gd name="T2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130">
                    <a:moveTo>
                      <a:pt x="0" y="0"/>
                    </a:moveTo>
                    <a:lnTo>
                      <a:pt x="0" y="0"/>
                    </a:lnTo>
                    <a:lnTo>
                      <a:pt x="90" y="0"/>
                    </a:lnTo>
                    <a:lnTo>
                      <a:pt x="90" y="15"/>
                    </a:lnTo>
                    <a:lnTo>
                      <a:pt x="17" y="15"/>
                    </a:lnTo>
                    <a:lnTo>
                      <a:pt x="17" y="55"/>
                    </a:lnTo>
                    <a:lnTo>
                      <a:pt x="81" y="55"/>
                    </a:lnTo>
                    <a:lnTo>
                      <a:pt x="81" y="71"/>
                    </a:lnTo>
                    <a:lnTo>
                      <a:pt x="17" y="71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4" name="Freeform 128">
                <a:extLst>
                  <a:ext uri="{FF2B5EF4-FFF2-40B4-BE49-F238E27FC236}">
                    <a16:creationId xmlns:a16="http://schemas.microsoft.com/office/drawing/2014/main" id="{90A14B61-0554-4141-A04C-0EA2352F2B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2488" y="2133600"/>
                <a:ext cx="82550" cy="114300"/>
              </a:xfrm>
              <a:custGeom>
                <a:avLst/>
                <a:gdLst>
                  <a:gd name="T0" fmla="*/ 0 w 96"/>
                  <a:gd name="T1" fmla="*/ 0 h 131"/>
                  <a:gd name="T2" fmla="*/ 0 w 96"/>
                  <a:gd name="T3" fmla="*/ 0 h 131"/>
                  <a:gd name="T4" fmla="*/ 95 w 96"/>
                  <a:gd name="T5" fmla="*/ 0 h 131"/>
                  <a:gd name="T6" fmla="*/ 95 w 96"/>
                  <a:gd name="T7" fmla="*/ 16 h 131"/>
                  <a:gd name="T8" fmla="*/ 17 w 96"/>
                  <a:gd name="T9" fmla="*/ 16 h 131"/>
                  <a:gd name="T10" fmla="*/ 17 w 96"/>
                  <a:gd name="T11" fmla="*/ 56 h 131"/>
                  <a:gd name="T12" fmla="*/ 89 w 96"/>
                  <a:gd name="T13" fmla="*/ 56 h 131"/>
                  <a:gd name="T14" fmla="*/ 89 w 96"/>
                  <a:gd name="T15" fmla="*/ 71 h 131"/>
                  <a:gd name="T16" fmla="*/ 17 w 96"/>
                  <a:gd name="T17" fmla="*/ 71 h 131"/>
                  <a:gd name="T18" fmla="*/ 17 w 96"/>
                  <a:gd name="T19" fmla="*/ 115 h 131"/>
                  <a:gd name="T20" fmla="*/ 96 w 96"/>
                  <a:gd name="T21" fmla="*/ 115 h 131"/>
                  <a:gd name="T22" fmla="*/ 96 w 96"/>
                  <a:gd name="T23" fmla="*/ 131 h 131"/>
                  <a:gd name="T24" fmla="*/ 0 w 96"/>
                  <a:gd name="T25" fmla="*/ 131 h 131"/>
                  <a:gd name="T26" fmla="*/ 0 w 96"/>
                  <a:gd name="T27" fmla="*/ 0 h 131"/>
                  <a:gd name="T28" fmla="*/ 48 w 96"/>
                  <a:gd name="T29" fmla="*/ 0 h 131"/>
                  <a:gd name="T30" fmla="*/ 48 w 96"/>
                  <a:gd name="T31" fmla="*/ 0 h 131"/>
                  <a:gd name="T32" fmla="*/ 48 w 96"/>
                  <a:gd name="T3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31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6"/>
                    </a:lnTo>
                    <a:lnTo>
                      <a:pt x="17" y="16"/>
                    </a:lnTo>
                    <a:lnTo>
                      <a:pt x="17" y="56"/>
                    </a:lnTo>
                    <a:lnTo>
                      <a:pt x="89" y="56"/>
                    </a:lnTo>
                    <a:lnTo>
                      <a:pt x="89" y="71"/>
                    </a:lnTo>
                    <a:lnTo>
                      <a:pt x="17" y="71"/>
                    </a:lnTo>
                    <a:lnTo>
                      <a:pt x="17" y="115"/>
                    </a:lnTo>
                    <a:lnTo>
                      <a:pt x="96" y="115"/>
                    </a:lnTo>
                    <a:lnTo>
                      <a:pt x="96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Freeform 129">
                <a:extLst>
                  <a:ext uri="{FF2B5EF4-FFF2-40B4-BE49-F238E27FC236}">
                    <a16:creationId xmlns:a16="http://schemas.microsoft.com/office/drawing/2014/main" id="{D83AF0D3-C3A3-F041-A523-2BB047FAD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133600"/>
                <a:ext cx="107950" cy="114300"/>
              </a:xfrm>
              <a:custGeom>
                <a:avLst/>
                <a:gdLst>
                  <a:gd name="T0" fmla="*/ 0 w 125"/>
                  <a:gd name="T1" fmla="*/ 0 h 131"/>
                  <a:gd name="T2" fmla="*/ 0 w 125"/>
                  <a:gd name="T3" fmla="*/ 0 h 131"/>
                  <a:gd name="T4" fmla="*/ 26 w 125"/>
                  <a:gd name="T5" fmla="*/ 0 h 131"/>
                  <a:gd name="T6" fmla="*/ 63 w 125"/>
                  <a:gd name="T7" fmla="*/ 111 h 131"/>
                  <a:gd name="T8" fmla="*/ 100 w 125"/>
                  <a:gd name="T9" fmla="*/ 0 h 131"/>
                  <a:gd name="T10" fmla="*/ 125 w 125"/>
                  <a:gd name="T11" fmla="*/ 0 h 131"/>
                  <a:gd name="T12" fmla="*/ 125 w 125"/>
                  <a:gd name="T13" fmla="*/ 131 h 131"/>
                  <a:gd name="T14" fmla="*/ 109 w 125"/>
                  <a:gd name="T15" fmla="*/ 131 h 131"/>
                  <a:gd name="T16" fmla="*/ 109 w 125"/>
                  <a:gd name="T17" fmla="*/ 54 h 131"/>
                  <a:gd name="T18" fmla="*/ 109 w 125"/>
                  <a:gd name="T19" fmla="*/ 41 h 131"/>
                  <a:gd name="T20" fmla="*/ 109 w 125"/>
                  <a:gd name="T21" fmla="*/ 21 h 131"/>
                  <a:gd name="T22" fmla="*/ 72 w 125"/>
                  <a:gd name="T23" fmla="*/ 131 h 131"/>
                  <a:gd name="T24" fmla="*/ 54 w 125"/>
                  <a:gd name="T25" fmla="*/ 131 h 131"/>
                  <a:gd name="T26" fmla="*/ 17 w 125"/>
                  <a:gd name="T27" fmla="*/ 21 h 131"/>
                  <a:gd name="T28" fmla="*/ 17 w 125"/>
                  <a:gd name="T29" fmla="*/ 25 h 131"/>
                  <a:gd name="T30" fmla="*/ 17 w 125"/>
                  <a:gd name="T31" fmla="*/ 39 h 131"/>
                  <a:gd name="T32" fmla="*/ 17 w 125"/>
                  <a:gd name="T33" fmla="*/ 54 h 131"/>
                  <a:gd name="T34" fmla="*/ 17 w 125"/>
                  <a:gd name="T35" fmla="*/ 131 h 131"/>
                  <a:gd name="T36" fmla="*/ 0 w 125"/>
                  <a:gd name="T37" fmla="*/ 131 h 131"/>
                  <a:gd name="T38" fmla="*/ 0 w 125"/>
                  <a:gd name="T3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31">
                    <a:moveTo>
                      <a:pt x="0" y="0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63" y="111"/>
                    </a:lnTo>
                    <a:lnTo>
                      <a:pt x="100" y="0"/>
                    </a:lnTo>
                    <a:lnTo>
                      <a:pt x="125" y="0"/>
                    </a:lnTo>
                    <a:lnTo>
                      <a:pt x="125" y="131"/>
                    </a:lnTo>
                    <a:lnTo>
                      <a:pt x="109" y="131"/>
                    </a:lnTo>
                    <a:lnTo>
                      <a:pt x="109" y="54"/>
                    </a:lnTo>
                    <a:cubicBezTo>
                      <a:pt x="109" y="51"/>
                      <a:pt x="109" y="47"/>
                      <a:pt x="109" y="41"/>
                    </a:cubicBezTo>
                    <a:cubicBezTo>
                      <a:pt x="109" y="34"/>
                      <a:pt x="109" y="28"/>
                      <a:pt x="109" y="21"/>
                    </a:cubicBezTo>
                    <a:lnTo>
                      <a:pt x="72" y="131"/>
                    </a:lnTo>
                    <a:lnTo>
                      <a:pt x="54" y="131"/>
                    </a:lnTo>
                    <a:lnTo>
                      <a:pt x="17" y="21"/>
                    </a:lnTo>
                    <a:lnTo>
                      <a:pt x="17" y="25"/>
                    </a:lnTo>
                    <a:cubicBezTo>
                      <a:pt x="17" y="28"/>
                      <a:pt x="17" y="33"/>
                      <a:pt x="17" y="39"/>
                    </a:cubicBezTo>
                    <a:cubicBezTo>
                      <a:pt x="17" y="46"/>
                      <a:pt x="17" y="51"/>
                      <a:pt x="17" y="54"/>
                    </a:cubicBezTo>
                    <a:lnTo>
                      <a:pt x="17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Freeform 130">
                <a:extLst>
                  <a:ext uri="{FF2B5EF4-FFF2-40B4-BE49-F238E27FC236}">
                    <a16:creationId xmlns:a16="http://schemas.microsoft.com/office/drawing/2014/main" id="{0DCA7923-1CA5-A14A-96A7-EA0978C5BD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2675" y="2132013"/>
                <a:ext cx="98425" cy="119063"/>
              </a:xfrm>
              <a:custGeom>
                <a:avLst/>
                <a:gdLst>
                  <a:gd name="T0" fmla="*/ 60 w 115"/>
                  <a:gd name="T1" fmla="*/ 0 h 137"/>
                  <a:gd name="T2" fmla="*/ 60 w 115"/>
                  <a:gd name="T3" fmla="*/ 0 h 137"/>
                  <a:gd name="T4" fmla="*/ 99 w 115"/>
                  <a:gd name="T5" fmla="*/ 13 h 137"/>
                  <a:gd name="T6" fmla="*/ 114 w 115"/>
                  <a:gd name="T7" fmla="*/ 42 h 137"/>
                  <a:gd name="T8" fmla="*/ 97 w 115"/>
                  <a:gd name="T9" fmla="*/ 42 h 137"/>
                  <a:gd name="T10" fmla="*/ 85 w 115"/>
                  <a:gd name="T11" fmla="*/ 22 h 137"/>
                  <a:gd name="T12" fmla="*/ 61 w 115"/>
                  <a:gd name="T13" fmla="*/ 15 h 137"/>
                  <a:gd name="T14" fmla="*/ 29 w 115"/>
                  <a:gd name="T15" fmla="*/ 29 h 137"/>
                  <a:gd name="T16" fmla="*/ 18 w 115"/>
                  <a:gd name="T17" fmla="*/ 70 h 137"/>
                  <a:gd name="T18" fmla="*/ 28 w 115"/>
                  <a:gd name="T19" fmla="*/ 107 h 137"/>
                  <a:gd name="T20" fmla="*/ 60 w 115"/>
                  <a:gd name="T21" fmla="*/ 122 h 137"/>
                  <a:gd name="T22" fmla="*/ 90 w 115"/>
                  <a:gd name="T23" fmla="*/ 107 h 137"/>
                  <a:gd name="T24" fmla="*/ 98 w 115"/>
                  <a:gd name="T25" fmla="*/ 86 h 137"/>
                  <a:gd name="T26" fmla="*/ 115 w 115"/>
                  <a:gd name="T27" fmla="*/ 86 h 137"/>
                  <a:gd name="T28" fmla="*/ 100 w 115"/>
                  <a:gd name="T29" fmla="*/ 120 h 137"/>
                  <a:gd name="T30" fmla="*/ 58 w 115"/>
                  <a:gd name="T31" fmla="*/ 137 h 137"/>
                  <a:gd name="T32" fmla="*/ 20 w 115"/>
                  <a:gd name="T33" fmla="*/ 123 h 137"/>
                  <a:gd name="T34" fmla="*/ 0 w 115"/>
                  <a:gd name="T35" fmla="*/ 67 h 137"/>
                  <a:gd name="T36" fmla="*/ 15 w 115"/>
                  <a:gd name="T37" fmla="*/ 20 h 137"/>
                  <a:gd name="T38" fmla="*/ 60 w 115"/>
                  <a:gd name="T39" fmla="*/ 0 h 137"/>
                  <a:gd name="T40" fmla="*/ 60 w 115"/>
                  <a:gd name="T41" fmla="*/ 0 h 137"/>
                  <a:gd name="T42" fmla="*/ 57 w 115"/>
                  <a:gd name="T43" fmla="*/ 0 h 137"/>
                  <a:gd name="T44" fmla="*/ 57 w 115"/>
                  <a:gd name="T45" fmla="*/ 0 h 137"/>
                  <a:gd name="T46" fmla="*/ 57 w 115"/>
                  <a:gd name="T4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5" h="137">
                    <a:moveTo>
                      <a:pt x="60" y="0"/>
                    </a:moveTo>
                    <a:lnTo>
                      <a:pt x="60" y="0"/>
                    </a:lnTo>
                    <a:cubicBezTo>
                      <a:pt x="77" y="0"/>
                      <a:pt x="90" y="4"/>
                      <a:pt x="99" y="13"/>
                    </a:cubicBezTo>
                    <a:cubicBezTo>
                      <a:pt x="108" y="21"/>
                      <a:pt x="113" y="31"/>
                      <a:pt x="114" y="42"/>
                    </a:cubicBezTo>
                    <a:lnTo>
                      <a:pt x="97" y="42"/>
                    </a:lnTo>
                    <a:cubicBezTo>
                      <a:pt x="95" y="34"/>
                      <a:pt x="91" y="27"/>
                      <a:pt x="85" y="22"/>
                    </a:cubicBezTo>
                    <a:cubicBezTo>
                      <a:pt x="79" y="18"/>
                      <a:pt x="71" y="15"/>
                      <a:pt x="61" y="15"/>
                    </a:cubicBezTo>
                    <a:cubicBezTo>
                      <a:pt x="48" y="15"/>
                      <a:pt x="37" y="20"/>
                      <a:pt x="29" y="29"/>
                    </a:cubicBezTo>
                    <a:cubicBezTo>
                      <a:pt x="22" y="38"/>
                      <a:pt x="18" y="52"/>
                      <a:pt x="18" y="70"/>
                    </a:cubicBezTo>
                    <a:cubicBezTo>
                      <a:pt x="18" y="85"/>
                      <a:pt x="21" y="98"/>
                      <a:pt x="28" y="107"/>
                    </a:cubicBezTo>
                    <a:cubicBezTo>
                      <a:pt x="35" y="117"/>
                      <a:pt x="46" y="122"/>
                      <a:pt x="60" y="122"/>
                    </a:cubicBezTo>
                    <a:cubicBezTo>
                      <a:pt x="73" y="122"/>
                      <a:pt x="83" y="117"/>
                      <a:pt x="90" y="107"/>
                    </a:cubicBezTo>
                    <a:cubicBezTo>
                      <a:pt x="94" y="101"/>
                      <a:pt x="96" y="94"/>
                      <a:pt x="98" y="86"/>
                    </a:cubicBezTo>
                    <a:lnTo>
                      <a:pt x="115" y="86"/>
                    </a:lnTo>
                    <a:cubicBezTo>
                      <a:pt x="114" y="100"/>
                      <a:pt x="109" y="111"/>
                      <a:pt x="100" y="120"/>
                    </a:cubicBezTo>
                    <a:cubicBezTo>
                      <a:pt x="90" y="132"/>
                      <a:pt x="76" y="137"/>
                      <a:pt x="58" y="137"/>
                    </a:cubicBezTo>
                    <a:cubicBezTo>
                      <a:pt x="43" y="137"/>
                      <a:pt x="30" y="133"/>
                      <a:pt x="20" y="123"/>
                    </a:cubicBezTo>
                    <a:cubicBezTo>
                      <a:pt x="6" y="111"/>
                      <a:pt x="0" y="93"/>
                      <a:pt x="0" y="67"/>
                    </a:cubicBezTo>
                    <a:cubicBezTo>
                      <a:pt x="0" y="48"/>
                      <a:pt x="5" y="32"/>
                      <a:pt x="15" y="20"/>
                    </a:cubicBezTo>
                    <a:cubicBezTo>
                      <a:pt x="26" y="6"/>
                      <a:pt x="41" y="0"/>
                      <a:pt x="60" y="0"/>
                    </a:cubicBezTo>
                    <a:lnTo>
                      <a:pt x="60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Freeform 131">
                <a:extLst>
                  <a:ext uri="{FF2B5EF4-FFF2-40B4-BE49-F238E27FC236}">
                    <a16:creationId xmlns:a16="http://schemas.microsoft.com/office/drawing/2014/main" id="{115B2C76-FE2F-CD4A-A464-6E3F79FBDD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67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Freeform 132">
                <a:extLst>
                  <a:ext uri="{FF2B5EF4-FFF2-40B4-BE49-F238E27FC236}">
                    <a16:creationId xmlns:a16="http://schemas.microsoft.com/office/drawing/2014/main" id="{4D03B3EE-B239-9F41-9DCB-890FC18EA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88" y="2395538"/>
                <a:ext cx="38100" cy="14288"/>
              </a:xfrm>
              <a:custGeom>
                <a:avLst/>
                <a:gdLst>
                  <a:gd name="T0" fmla="*/ 0 w 44"/>
                  <a:gd name="T1" fmla="*/ 0 h 16"/>
                  <a:gd name="T2" fmla="*/ 0 w 44"/>
                  <a:gd name="T3" fmla="*/ 0 h 16"/>
                  <a:gd name="T4" fmla="*/ 44 w 44"/>
                  <a:gd name="T5" fmla="*/ 0 h 16"/>
                  <a:gd name="T6" fmla="*/ 44 w 44"/>
                  <a:gd name="T7" fmla="*/ 16 h 16"/>
                  <a:gd name="T8" fmla="*/ 0 w 44"/>
                  <a:gd name="T9" fmla="*/ 16 h 16"/>
                  <a:gd name="T10" fmla="*/ 0 w 4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6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133">
                <a:extLst>
                  <a:ext uri="{FF2B5EF4-FFF2-40B4-BE49-F238E27FC236}">
                    <a16:creationId xmlns:a16="http://schemas.microsoft.com/office/drawing/2014/main" id="{1C1BA003-71C5-8C44-9E8A-EF52528353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64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0" name="Freeform 134">
                <a:extLst>
                  <a:ext uri="{FF2B5EF4-FFF2-40B4-BE49-F238E27FC236}">
                    <a16:creationId xmlns:a16="http://schemas.microsoft.com/office/drawing/2014/main" id="{116DB030-FCC6-AE44-BC84-FFF54040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050" y="199072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317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1" name="Freeform 135">
                <a:extLst>
                  <a:ext uri="{FF2B5EF4-FFF2-40B4-BE49-F238E27FC236}">
                    <a16:creationId xmlns:a16="http://schemas.microsoft.com/office/drawing/2014/main" id="{197E5415-E535-1241-98E0-B3E18AAD4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8" y="2201863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2" name="Freeform 136">
                <a:extLst>
                  <a:ext uri="{FF2B5EF4-FFF2-40B4-BE49-F238E27FC236}">
                    <a16:creationId xmlns:a16="http://schemas.microsoft.com/office/drawing/2014/main" id="{F27AA283-648E-3B4D-B6D0-FE7FB9ADD0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5875" y="240347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73 w 377"/>
                  <a:gd name="T3" fmla="*/ 158 w 377"/>
                  <a:gd name="T4" fmla="*/ 158 w 377"/>
                  <a:gd name="T5" fmla="*/ 243 w 377"/>
                  <a:gd name="T6" fmla="*/ 329 w 377"/>
                  <a:gd name="T7" fmla="*/ 329 w 377"/>
                  <a:gd name="T8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73" y="0"/>
                    </a:lnTo>
                    <a:moveTo>
                      <a:pt x="158" y="0"/>
                    </a:moveTo>
                    <a:lnTo>
                      <a:pt x="158" y="0"/>
                    </a:lnTo>
                    <a:lnTo>
                      <a:pt x="243" y="0"/>
                    </a:lnTo>
                    <a:moveTo>
                      <a:pt x="329" y="0"/>
                    </a:moveTo>
                    <a:lnTo>
                      <a:pt x="329" y="0"/>
                    </a:lnTo>
                    <a:lnTo>
                      <a:pt x="377" y="0"/>
                    </a:ln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E675E2-AF55-B449-A545-717F549B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059" y="4631317"/>
              <a:ext cx="4611902" cy="189621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647E58-55EC-AA4B-9605-F48217F210BE}"/>
              </a:ext>
            </a:extLst>
          </p:cNvPr>
          <p:cNvSpPr txBox="1"/>
          <p:nvPr/>
        </p:nvSpPr>
        <p:spPr>
          <a:xfrm>
            <a:off x="436679" y="1608426"/>
            <a:ext cx="699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QCL combs with 70 cm-1 comb spectra and 500 mW output power (</a:t>
            </a:r>
            <a:r>
              <a:rPr lang="en-CH" b="1" dirty="0"/>
              <a:t>AL</a:t>
            </a:r>
            <a:r>
              <a:rPr lang="en-CH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Record low J</a:t>
            </a:r>
            <a:r>
              <a:rPr lang="en-CH" baseline="-25000" dirty="0"/>
              <a:t>th</a:t>
            </a:r>
            <a:r>
              <a:rPr lang="en-CH" dirty="0"/>
              <a:t>(20°C) = 430 A/cm</a:t>
            </a:r>
            <a:r>
              <a:rPr lang="en-CH" baseline="30000" dirty="0"/>
              <a:t>2</a:t>
            </a:r>
            <a:r>
              <a:rPr lang="en-CH" dirty="0"/>
              <a:t> for </a:t>
            </a:r>
            <a:r>
              <a:rPr lang="sv-SE" dirty="0"/>
              <a:t>CW-QCL! (</a:t>
            </a:r>
            <a:r>
              <a:rPr lang="en-CH" dirty="0"/>
              <a:t>4.5 </a:t>
            </a:r>
            <a:r>
              <a:rPr lang="el-GR" dirty="0"/>
              <a:t>μ</a:t>
            </a:r>
            <a:r>
              <a:rPr lang="sv-SE" dirty="0"/>
              <a:t>m) </a:t>
            </a:r>
            <a:r>
              <a:rPr lang="en-CH" dirty="0"/>
              <a:t>(</a:t>
            </a:r>
            <a:r>
              <a:rPr lang="en-CH" b="1" dirty="0"/>
              <a:t>AL</a:t>
            </a:r>
            <a:r>
              <a:rPr lang="en-CH" dirty="0"/>
              <a:t>)</a:t>
            </a:r>
            <a:endParaRPr lang="en-CH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9D5A9-D409-9746-84DD-7BA9D791ABC1}"/>
              </a:ext>
            </a:extLst>
          </p:cNvPr>
          <p:cNvSpPr txBox="1"/>
          <p:nvPr/>
        </p:nvSpPr>
        <p:spPr>
          <a:xfrm>
            <a:off x="3147613" y="1287889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Key achievements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1165C41C-AC29-A840-AE60-09D0C9BA8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11495" r="2497" b="3942"/>
          <a:stretch/>
        </p:blipFill>
        <p:spPr bwMode="auto">
          <a:xfrm>
            <a:off x="3356423" y="2461107"/>
            <a:ext cx="3092570" cy="263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28AF360-88DD-E842-9021-EF68DDF17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98" y="4313470"/>
            <a:ext cx="2660064" cy="2108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628B9D-68D2-0E45-BC22-D5F469ECFE6B}"/>
              </a:ext>
            </a:extLst>
          </p:cNvPr>
          <p:cNvSpPr txBox="1"/>
          <p:nvPr/>
        </p:nvSpPr>
        <p:spPr>
          <a:xfrm>
            <a:off x="6784051" y="2968346"/>
            <a:ext cx="21403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Not a comb yet</a:t>
            </a:r>
          </a:p>
          <a:p>
            <a:r>
              <a:rPr lang="en-CH" dirty="0"/>
              <a:t>Next step: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Cancel GDD with </a:t>
            </a:r>
            <a:br>
              <a:rPr lang="en-CH" dirty="0"/>
            </a:br>
            <a:r>
              <a:rPr lang="en-CH" dirty="0"/>
              <a:t>GTI facet coatings</a:t>
            </a: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3DE94C8F-B4DB-284D-B62F-BC2D74812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1966" r="2181" b="3384"/>
          <a:stretch/>
        </p:blipFill>
        <p:spPr bwMode="auto">
          <a:xfrm>
            <a:off x="219619" y="2463246"/>
            <a:ext cx="3062375" cy="263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" name="Text Box 4">
            <a:extLst>
              <a:ext uri="{FF2B5EF4-FFF2-40B4-BE49-F238E27FC236}">
                <a16:creationId xmlns:a16="http://schemas.microsoft.com/office/drawing/2014/main" id="{3EE12C5C-2E6C-F946-B4BF-734404C84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98" y="5218084"/>
            <a:ext cx="2735263" cy="143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US" altLang="en-US" dirty="0"/>
              <a:t>HHL-755</a:t>
            </a:r>
          </a:p>
          <a:p>
            <a:r>
              <a:rPr lang="en-US" altLang="en-US" sz="1400" dirty="0"/>
              <a:t>W = 9.3 µm</a:t>
            </a:r>
          </a:p>
          <a:p>
            <a:r>
              <a:rPr lang="en-US" altLang="en-US" sz="1400" dirty="0"/>
              <a:t>L = 6 mm</a:t>
            </a:r>
          </a:p>
          <a:p>
            <a:r>
              <a:rPr lang="en-US" altLang="en-US" sz="1400" dirty="0"/>
              <a:t>Epi-side down</a:t>
            </a:r>
          </a:p>
          <a:p>
            <a:r>
              <a:rPr lang="en-US" altLang="en-US" sz="1400" dirty="0"/>
              <a:t>HR coated</a:t>
            </a:r>
          </a:p>
        </p:txBody>
      </p:sp>
    </p:spTree>
    <p:extLst>
      <p:ext uri="{BB962C8B-B14F-4D97-AF65-F5344CB8AC3E}">
        <p14:creationId xmlns:p14="http://schemas.microsoft.com/office/powerpoint/2010/main" val="3420916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B80405-A3BD-C74C-9686-443DD5D4055A}"/>
              </a:ext>
            </a:extLst>
          </p:cNvPr>
          <p:cNvGrpSpPr/>
          <p:nvPr/>
        </p:nvGrpSpPr>
        <p:grpSpPr>
          <a:xfrm>
            <a:off x="9449032" y="1435761"/>
            <a:ext cx="4611902" cy="1896216"/>
            <a:chOff x="672059" y="4631317"/>
            <a:chExt cx="4611902" cy="18962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B775-09FE-1C49-8F4F-2E34B190EFDC}"/>
                </a:ext>
              </a:extLst>
            </p:cNvPr>
            <p:cNvGrpSpPr/>
            <p:nvPr/>
          </p:nvGrpSpPr>
          <p:grpSpPr>
            <a:xfrm>
              <a:off x="3990948" y="4645618"/>
              <a:ext cx="515102" cy="313499"/>
              <a:chOff x="5845175" y="1933575"/>
              <a:chExt cx="847725" cy="515938"/>
            </a:xfrm>
          </p:grpSpPr>
          <p:sp>
            <p:nvSpPr>
              <p:cNvPr id="40" name="Freeform 124">
                <a:extLst>
                  <a:ext uri="{FF2B5EF4-FFF2-40B4-BE49-F238E27FC236}">
                    <a16:creationId xmlns:a16="http://schemas.microsoft.com/office/drawing/2014/main" id="{3D413BC1-98AC-E34D-913F-780C58FCDA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5175" y="1936750"/>
                <a:ext cx="88900" cy="112713"/>
              </a:xfrm>
              <a:custGeom>
                <a:avLst/>
                <a:gdLst>
                  <a:gd name="T0" fmla="*/ 0 w 104"/>
                  <a:gd name="T1" fmla="*/ 0 h 130"/>
                  <a:gd name="T2" fmla="*/ 0 w 104"/>
                  <a:gd name="T3" fmla="*/ 0 h 130"/>
                  <a:gd name="T4" fmla="*/ 21 w 104"/>
                  <a:gd name="T5" fmla="*/ 0 h 130"/>
                  <a:gd name="T6" fmla="*/ 87 w 104"/>
                  <a:gd name="T7" fmla="*/ 105 h 130"/>
                  <a:gd name="T8" fmla="*/ 87 w 104"/>
                  <a:gd name="T9" fmla="*/ 0 h 130"/>
                  <a:gd name="T10" fmla="*/ 104 w 104"/>
                  <a:gd name="T11" fmla="*/ 0 h 130"/>
                  <a:gd name="T12" fmla="*/ 104 w 104"/>
                  <a:gd name="T13" fmla="*/ 130 h 130"/>
                  <a:gd name="T14" fmla="*/ 84 w 104"/>
                  <a:gd name="T15" fmla="*/ 130 h 130"/>
                  <a:gd name="T16" fmla="*/ 17 w 104"/>
                  <a:gd name="T17" fmla="*/ 24 h 130"/>
                  <a:gd name="T18" fmla="*/ 17 w 104"/>
                  <a:gd name="T19" fmla="*/ 130 h 130"/>
                  <a:gd name="T20" fmla="*/ 0 w 104"/>
                  <a:gd name="T21" fmla="*/ 130 h 130"/>
                  <a:gd name="T22" fmla="*/ 0 w 104"/>
                  <a:gd name="T23" fmla="*/ 0 h 130"/>
                  <a:gd name="T24" fmla="*/ 51 w 104"/>
                  <a:gd name="T25" fmla="*/ 0 h 130"/>
                  <a:gd name="T26" fmla="*/ 51 w 104"/>
                  <a:gd name="T27" fmla="*/ 0 h 130"/>
                  <a:gd name="T28" fmla="*/ 51 w 104"/>
                  <a:gd name="T2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30">
                    <a:moveTo>
                      <a:pt x="0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87" y="105"/>
                    </a:lnTo>
                    <a:lnTo>
                      <a:pt x="87" y="0"/>
                    </a:lnTo>
                    <a:lnTo>
                      <a:pt x="104" y="0"/>
                    </a:lnTo>
                    <a:lnTo>
                      <a:pt x="104" y="130"/>
                    </a:lnTo>
                    <a:lnTo>
                      <a:pt x="84" y="130"/>
                    </a:lnTo>
                    <a:lnTo>
                      <a:pt x="17" y="24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51" y="0"/>
                    </a:move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1" name="Freeform 125">
                <a:extLst>
                  <a:ext uri="{FF2B5EF4-FFF2-40B4-BE49-F238E27FC236}">
                    <a16:creationId xmlns:a16="http://schemas.microsoft.com/office/drawing/2014/main" id="{F3E15D6F-5C82-6B4B-90E7-B17928D289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5" y="1936750"/>
                <a:ext cx="82550" cy="112713"/>
              </a:xfrm>
              <a:custGeom>
                <a:avLst/>
                <a:gdLst>
                  <a:gd name="T0" fmla="*/ 0 w 97"/>
                  <a:gd name="T1" fmla="*/ 0 h 130"/>
                  <a:gd name="T2" fmla="*/ 0 w 97"/>
                  <a:gd name="T3" fmla="*/ 0 h 130"/>
                  <a:gd name="T4" fmla="*/ 95 w 97"/>
                  <a:gd name="T5" fmla="*/ 0 h 130"/>
                  <a:gd name="T6" fmla="*/ 95 w 97"/>
                  <a:gd name="T7" fmla="*/ 15 h 130"/>
                  <a:gd name="T8" fmla="*/ 18 w 97"/>
                  <a:gd name="T9" fmla="*/ 15 h 130"/>
                  <a:gd name="T10" fmla="*/ 18 w 97"/>
                  <a:gd name="T11" fmla="*/ 55 h 130"/>
                  <a:gd name="T12" fmla="*/ 90 w 97"/>
                  <a:gd name="T13" fmla="*/ 55 h 130"/>
                  <a:gd name="T14" fmla="*/ 90 w 97"/>
                  <a:gd name="T15" fmla="*/ 70 h 130"/>
                  <a:gd name="T16" fmla="*/ 18 w 97"/>
                  <a:gd name="T17" fmla="*/ 70 h 130"/>
                  <a:gd name="T18" fmla="*/ 18 w 97"/>
                  <a:gd name="T19" fmla="*/ 114 h 130"/>
                  <a:gd name="T20" fmla="*/ 97 w 97"/>
                  <a:gd name="T21" fmla="*/ 114 h 130"/>
                  <a:gd name="T22" fmla="*/ 97 w 97"/>
                  <a:gd name="T23" fmla="*/ 130 h 130"/>
                  <a:gd name="T24" fmla="*/ 0 w 97"/>
                  <a:gd name="T25" fmla="*/ 130 h 130"/>
                  <a:gd name="T26" fmla="*/ 0 w 97"/>
                  <a:gd name="T27" fmla="*/ 0 h 130"/>
                  <a:gd name="T28" fmla="*/ 49 w 97"/>
                  <a:gd name="T29" fmla="*/ 0 h 130"/>
                  <a:gd name="T30" fmla="*/ 49 w 97"/>
                  <a:gd name="T31" fmla="*/ 0 h 130"/>
                  <a:gd name="T32" fmla="*/ 49 w 97"/>
                  <a:gd name="T3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130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5"/>
                    </a:lnTo>
                    <a:lnTo>
                      <a:pt x="18" y="15"/>
                    </a:lnTo>
                    <a:lnTo>
                      <a:pt x="18" y="55"/>
                    </a:lnTo>
                    <a:lnTo>
                      <a:pt x="90" y="55"/>
                    </a:lnTo>
                    <a:lnTo>
                      <a:pt x="90" y="70"/>
                    </a:lnTo>
                    <a:lnTo>
                      <a:pt x="18" y="70"/>
                    </a:lnTo>
                    <a:lnTo>
                      <a:pt x="18" y="114"/>
                    </a:lnTo>
                    <a:lnTo>
                      <a:pt x="97" y="114"/>
                    </a:lnTo>
                    <a:lnTo>
                      <a:pt x="9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49" y="0"/>
                    </a:move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2" name="Freeform 126">
                <a:extLst>
                  <a:ext uri="{FF2B5EF4-FFF2-40B4-BE49-F238E27FC236}">
                    <a16:creationId xmlns:a16="http://schemas.microsoft.com/office/drawing/2014/main" id="{B414A5B9-5540-1B49-8AB4-F8AD2D532C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7900" y="1933575"/>
                <a:ext cx="103188" cy="119063"/>
              </a:xfrm>
              <a:custGeom>
                <a:avLst/>
                <a:gdLst>
                  <a:gd name="T0" fmla="*/ 62 w 119"/>
                  <a:gd name="T1" fmla="*/ 0 h 136"/>
                  <a:gd name="T2" fmla="*/ 62 w 119"/>
                  <a:gd name="T3" fmla="*/ 0 h 136"/>
                  <a:gd name="T4" fmla="*/ 93 w 119"/>
                  <a:gd name="T5" fmla="*/ 6 h 136"/>
                  <a:gd name="T6" fmla="*/ 117 w 119"/>
                  <a:gd name="T7" fmla="*/ 42 h 136"/>
                  <a:gd name="T8" fmla="*/ 100 w 119"/>
                  <a:gd name="T9" fmla="*/ 42 h 136"/>
                  <a:gd name="T10" fmla="*/ 86 w 119"/>
                  <a:gd name="T11" fmla="*/ 21 h 136"/>
                  <a:gd name="T12" fmla="*/ 61 w 119"/>
                  <a:gd name="T13" fmla="*/ 15 h 136"/>
                  <a:gd name="T14" fmla="*/ 31 w 119"/>
                  <a:gd name="T15" fmla="*/ 28 h 136"/>
                  <a:gd name="T16" fmla="*/ 18 w 119"/>
                  <a:gd name="T17" fmla="*/ 69 h 136"/>
                  <a:gd name="T18" fmla="*/ 28 w 119"/>
                  <a:gd name="T19" fmla="*/ 107 h 136"/>
                  <a:gd name="T20" fmla="*/ 62 w 119"/>
                  <a:gd name="T21" fmla="*/ 121 h 136"/>
                  <a:gd name="T22" fmla="*/ 91 w 119"/>
                  <a:gd name="T23" fmla="*/ 111 h 136"/>
                  <a:gd name="T24" fmla="*/ 103 w 119"/>
                  <a:gd name="T25" fmla="*/ 78 h 136"/>
                  <a:gd name="T26" fmla="*/ 62 w 119"/>
                  <a:gd name="T27" fmla="*/ 78 h 136"/>
                  <a:gd name="T28" fmla="*/ 62 w 119"/>
                  <a:gd name="T29" fmla="*/ 63 h 136"/>
                  <a:gd name="T30" fmla="*/ 119 w 119"/>
                  <a:gd name="T31" fmla="*/ 63 h 136"/>
                  <a:gd name="T32" fmla="*/ 119 w 119"/>
                  <a:gd name="T33" fmla="*/ 133 h 136"/>
                  <a:gd name="T34" fmla="*/ 108 w 119"/>
                  <a:gd name="T35" fmla="*/ 133 h 136"/>
                  <a:gd name="T36" fmla="*/ 104 w 119"/>
                  <a:gd name="T37" fmla="*/ 116 h 136"/>
                  <a:gd name="T38" fmla="*/ 88 w 119"/>
                  <a:gd name="T39" fmla="*/ 130 h 136"/>
                  <a:gd name="T40" fmla="*/ 58 w 119"/>
                  <a:gd name="T41" fmla="*/ 136 h 136"/>
                  <a:gd name="T42" fmla="*/ 18 w 119"/>
                  <a:gd name="T43" fmla="*/ 121 h 136"/>
                  <a:gd name="T44" fmla="*/ 0 w 119"/>
                  <a:gd name="T45" fmla="*/ 70 h 136"/>
                  <a:gd name="T46" fmla="*/ 18 w 119"/>
                  <a:gd name="T47" fmla="*/ 18 h 136"/>
                  <a:gd name="T48" fmla="*/ 62 w 119"/>
                  <a:gd name="T49" fmla="*/ 0 h 136"/>
                  <a:gd name="T50" fmla="*/ 62 w 119"/>
                  <a:gd name="T51" fmla="*/ 0 h 136"/>
                  <a:gd name="T52" fmla="*/ 59 w 119"/>
                  <a:gd name="T53" fmla="*/ 0 h 136"/>
                  <a:gd name="T54" fmla="*/ 59 w 119"/>
                  <a:gd name="T55" fmla="*/ 0 h 136"/>
                  <a:gd name="T56" fmla="*/ 59 w 119"/>
                  <a:gd name="T57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9" h="136">
                    <a:moveTo>
                      <a:pt x="62" y="0"/>
                    </a:moveTo>
                    <a:lnTo>
                      <a:pt x="62" y="0"/>
                    </a:lnTo>
                    <a:cubicBezTo>
                      <a:pt x="74" y="0"/>
                      <a:pt x="84" y="2"/>
                      <a:pt x="93" y="6"/>
                    </a:cubicBezTo>
                    <a:cubicBezTo>
                      <a:pt x="106" y="13"/>
                      <a:pt x="114" y="25"/>
                      <a:pt x="117" y="42"/>
                    </a:cubicBezTo>
                    <a:lnTo>
                      <a:pt x="100" y="42"/>
                    </a:lnTo>
                    <a:cubicBezTo>
                      <a:pt x="98" y="32"/>
                      <a:pt x="93" y="26"/>
                      <a:pt x="86" y="21"/>
                    </a:cubicBezTo>
                    <a:cubicBezTo>
                      <a:pt x="80" y="17"/>
                      <a:pt x="71" y="15"/>
                      <a:pt x="61" y="15"/>
                    </a:cubicBezTo>
                    <a:cubicBezTo>
                      <a:pt x="49" y="15"/>
                      <a:pt x="39" y="19"/>
                      <a:pt x="31" y="28"/>
                    </a:cubicBezTo>
                    <a:cubicBezTo>
                      <a:pt x="22" y="37"/>
                      <a:pt x="18" y="51"/>
                      <a:pt x="18" y="69"/>
                    </a:cubicBezTo>
                    <a:cubicBezTo>
                      <a:pt x="18" y="84"/>
                      <a:pt x="22" y="97"/>
                      <a:pt x="28" y="107"/>
                    </a:cubicBezTo>
                    <a:cubicBezTo>
                      <a:pt x="35" y="116"/>
                      <a:pt x="46" y="121"/>
                      <a:pt x="62" y="121"/>
                    </a:cubicBezTo>
                    <a:cubicBezTo>
                      <a:pt x="74" y="121"/>
                      <a:pt x="83" y="118"/>
                      <a:pt x="91" y="111"/>
                    </a:cubicBezTo>
                    <a:cubicBezTo>
                      <a:pt x="99" y="104"/>
                      <a:pt x="103" y="93"/>
                      <a:pt x="103" y="78"/>
                    </a:cubicBezTo>
                    <a:lnTo>
                      <a:pt x="62" y="78"/>
                    </a:lnTo>
                    <a:lnTo>
                      <a:pt x="62" y="63"/>
                    </a:lnTo>
                    <a:lnTo>
                      <a:pt x="119" y="63"/>
                    </a:lnTo>
                    <a:lnTo>
                      <a:pt x="119" y="133"/>
                    </a:lnTo>
                    <a:lnTo>
                      <a:pt x="108" y="133"/>
                    </a:lnTo>
                    <a:lnTo>
                      <a:pt x="104" y="116"/>
                    </a:lnTo>
                    <a:cubicBezTo>
                      <a:pt x="98" y="123"/>
                      <a:pt x="92" y="127"/>
                      <a:pt x="88" y="130"/>
                    </a:cubicBezTo>
                    <a:cubicBezTo>
                      <a:pt x="80" y="134"/>
                      <a:pt x="70" y="136"/>
                      <a:pt x="58" y="136"/>
                    </a:cubicBezTo>
                    <a:cubicBezTo>
                      <a:pt x="43" y="136"/>
                      <a:pt x="29" y="131"/>
                      <a:pt x="18" y="121"/>
                    </a:cubicBezTo>
                    <a:cubicBezTo>
                      <a:pt x="6" y="109"/>
                      <a:pt x="0" y="92"/>
                      <a:pt x="0" y="70"/>
                    </a:cubicBezTo>
                    <a:cubicBezTo>
                      <a:pt x="0" y="48"/>
                      <a:pt x="6" y="30"/>
                      <a:pt x="18" y="18"/>
                    </a:cubicBezTo>
                    <a:cubicBezTo>
                      <a:pt x="29" y="5"/>
                      <a:pt x="44" y="0"/>
                      <a:pt x="62" y="0"/>
                    </a:cubicBezTo>
                    <a:lnTo>
                      <a:pt x="62" y="0"/>
                    </a:lnTo>
                    <a:close/>
                    <a:moveTo>
                      <a:pt x="59" y="0"/>
                    </a:move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3" name="Freeform 127">
                <a:extLst>
                  <a:ext uri="{FF2B5EF4-FFF2-40B4-BE49-F238E27FC236}">
                    <a16:creationId xmlns:a16="http://schemas.microsoft.com/office/drawing/2014/main" id="{CD77090B-23F8-754B-9FC6-09AC631F8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6488" y="1936750"/>
                <a:ext cx="77788" cy="112713"/>
              </a:xfrm>
              <a:custGeom>
                <a:avLst/>
                <a:gdLst>
                  <a:gd name="T0" fmla="*/ 0 w 90"/>
                  <a:gd name="T1" fmla="*/ 0 h 130"/>
                  <a:gd name="T2" fmla="*/ 0 w 90"/>
                  <a:gd name="T3" fmla="*/ 0 h 130"/>
                  <a:gd name="T4" fmla="*/ 90 w 90"/>
                  <a:gd name="T5" fmla="*/ 0 h 130"/>
                  <a:gd name="T6" fmla="*/ 90 w 90"/>
                  <a:gd name="T7" fmla="*/ 15 h 130"/>
                  <a:gd name="T8" fmla="*/ 17 w 90"/>
                  <a:gd name="T9" fmla="*/ 15 h 130"/>
                  <a:gd name="T10" fmla="*/ 17 w 90"/>
                  <a:gd name="T11" fmla="*/ 55 h 130"/>
                  <a:gd name="T12" fmla="*/ 81 w 90"/>
                  <a:gd name="T13" fmla="*/ 55 h 130"/>
                  <a:gd name="T14" fmla="*/ 81 w 90"/>
                  <a:gd name="T15" fmla="*/ 71 h 130"/>
                  <a:gd name="T16" fmla="*/ 17 w 90"/>
                  <a:gd name="T17" fmla="*/ 71 h 130"/>
                  <a:gd name="T18" fmla="*/ 17 w 90"/>
                  <a:gd name="T19" fmla="*/ 130 h 130"/>
                  <a:gd name="T20" fmla="*/ 0 w 90"/>
                  <a:gd name="T21" fmla="*/ 130 h 130"/>
                  <a:gd name="T22" fmla="*/ 0 w 90"/>
                  <a:gd name="T2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130">
                    <a:moveTo>
                      <a:pt x="0" y="0"/>
                    </a:moveTo>
                    <a:lnTo>
                      <a:pt x="0" y="0"/>
                    </a:lnTo>
                    <a:lnTo>
                      <a:pt x="90" y="0"/>
                    </a:lnTo>
                    <a:lnTo>
                      <a:pt x="90" y="15"/>
                    </a:lnTo>
                    <a:lnTo>
                      <a:pt x="17" y="15"/>
                    </a:lnTo>
                    <a:lnTo>
                      <a:pt x="17" y="55"/>
                    </a:lnTo>
                    <a:lnTo>
                      <a:pt x="81" y="55"/>
                    </a:lnTo>
                    <a:lnTo>
                      <a:pt x="81" y="71"/>
                    </a:lnTo>
                    <a:lnTo>
                      <a:pt x="17" y="71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4" name="Freeform 128">
                <a:extLst>
                  <a:ext uri="{FF2B5EF4-FFF2-40B4-BE49-F238E27FC236}">
                    <a16:creationId xmlns:a16="http://schemas.microsoft.com/office/drawing/2014/main" id="{90A14B61-0554-4141-A04C-0EA2352F2B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2488" y="2133600"/>
                <a:ext cx="82550" cy="114300"/>
              </a:xfrm>
              <a:custGeom>
                <a:avLst/>
                <a:gdLst>
                  <a:gd name="T0" fmla="*/ 0 w 96"/>
                  <a:gd name="T1" fmla="*/ 0 h 131"/>
                  <a:gd name="T2" fmla="*/ 0 w 96"/>
                  <a:gd name="T3" fmla="*/ 0 h 131"/>
                  <a:gd name="T4" fmla="*/ 95 w 96"/>
                  <a:gd name="T5" fmla="*/ 0 h 131"/>
                  <a:gd name="T6" fmla="*/ 95 w 96"/>
                  <a:gd name="T7" fmla="*/ 16 h 131"/>
                  <a:gd name="T8" fmla="*/ 17 w 96"/>
                  <a:gd name="T9" fmla="*/ 16 h 131"/>
                  <a:gd name="T10" fmla="*/ 17 w 96"/>
                  <a:gd name="T11" fmla="*/ 56 h 131"/>
                  <a:gd name="T12" fmla="*/ 89 w 96"/>
                  <a:gd name="T13" fmla="*/ 56 h 131"/>
                  <a:gd name="T14" fmla="*/ 89 w 96"/>
                  <a:gd name="T15" fmla="*/ 71 h 131"/>
                  <a:gd name="T16" fmla="*/ 17 w 96"/>
                  <a:gd name="T17" fmla="*/ 71 h 131"/>
                  <a:gd name="T18" fmla="*/ 17 w 96"/>
                  <a:gd name="T19" fmla="*/ 115 h 131"/>
                  <a:gd name="T20" fmla="*/ 96 w 96"/>
                  <a:gd name="T21" fmla="*/ 115 h 131"/>
                  <a:gd name="T22" fmla="*/ 96 w 96"/>
                  <a:gd name="T23" fmla="*/ 131 h 131"/>
                  <a:gd name="T24" fmla="*/ 0 w 96"/>
                  <a:gd name="T25" fmla="*/ 131 h 131"/>
                  <a:gd name="T26" fmla="*/ 0 w 96"/>
                  <a:gd name="T27" fmla="*/ 0 h 131"/>
                  <a:gd name="T28" fmla="*/ 48 w 96"/>
                  <a:gd name="T29" fmla="*/ 0 h 131"/>
                  <a:gd name="T30" fmla="*/ 48 w 96"/>
                  <a:gd name="T31" fmla="*/ 0 h 131"/>
                  <a:gd name="T32" fmla="*/ 48 w 96"/>
                  <a:gd name="T3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31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6"/>
                    </a:lnTo>
                    <a:lnTo>
                      <a:pt x="17" y="16"/>
                    </a:lnTo>
                    <a:lnTo>
                      <a:pt x="17" y="56"/>
                    </a:lnTo>
                    <a:lnTo>
                      <a:pt x="89" y="56"/>
                    </a:lnTo>
                    <a:lnTo>
                      <a:pt x="89" y="71"/>
                    </a:lnTo>
                    <a:lnTo>
                      <a:pt x="17" y="71"/>
                    </a:lnTo>
                    <a:lnTo>
                      <a:pt x="17" y="115"/>
                    </a:lnTo>
                    <a:lnTo>
                      <a:pt x="96" y="115"/>
                    </a:lnTo>
                    <a:lnTo>
                      <a:pt x="96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Freeform 129">
                <a:extLst>
                  <a:ext uri="{FF2B5EF4-FFF2-40B4-BE49-F238E27FC236}">
                    <a16:creationId xmlns:a16="http://schemas.microsoft.com/office/drawing/2014/main" id="{D83AF0D3-C3A3-F041-A523-2BB047FAD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133600"/>
                <a:ext cx="107950" cy="114300"/>
              </a:xfrm>
              <a:custGeom>
                <a:avLst/>
                <a:gdLst>
                  <a:gd name="T0" fmla="*/ 0 w 125"/>
                  <a:gd name="T1" fmla="*/ 0 h 131"/>
                  <a:gd name="T2" fmla="*/ 0 w 125"/>
                  <a:gd name="T3" fmla="*/ 0 h 131"/>
                  <a:gd name="T4" fmla="*/ 26 w 125"/>
                  <a:gd name="T5" fmla="*/ 0 h 131"/>
                  <a:gd name="T6" fmla="*/ 63 w 125"/>
                  <a:gd name="T7" fmla="*/ 111 h 131"/>
                  <a:gd name="T8" fmla="*/ 100 w 125"/>
                  <a:gd name="T9" fmla="*/ 0 h 131"/>
                  <a:gd name="T10" fmla="*/ 125 w 125"/>
                  <a:gd name="T11" fmla="*/ 0 h 131"/>
                  <a:gd name="T12" fmla="*/ 125 w 125"/>
                  <a:gd name="T13" fmla="*/ 131 h 131"/>
                  <a:gd name="T14" fmla="*/ 109 w 125"/>
                  <a:gd name="T15" fmla="*/ 131 h 131"/>
                  <a:gd name="T16" fmla="*/ 109 w 125"/>
                  <a:gd name="T17" fmla="*/ 54 h 131"/>
                  <a:gd name="T18" fmla="*/ 109 w 125"/>
                  <a:gd name="T19" fmla="*/ 41 h 131"/>
                  <a:gd name="T20" fmla="*/ 109 w 125"/>
                  <a:gd name="T21" fmla="*/ 21 h 131"/>
                  <a:gd name="T22" fmla="*/ 72 w 125"/>
                  <a:gd name="T23" fmla="*/ 131 h 131"/>
                  <a:gd name="T24" fmla="*/ 54 w 125"/>
                  <a:gd name="T25" fmla="*/ 131 h 131"/>
                  <a:gd name="T26" fmla="*/ 17 w 125"/>
                  <a:gd name="T27" fmla="*/ 21 h 131"/>
                  <a:gd name="T28" fmla="*/ 17 w 125"/>
                  <a:gd name="T29" fmla="*/ 25 h 131"/>
                  <a:gd name="T30" fmla="*/ 17 w 125"/>
                  <a:gd name="T31" fmla="*/ 39 h 131"/>
                  <a:gd name="T32" fmla="*/ 17 w 125"/>
                  <a:gd name="T33" fmla="*/ 54 h 131"/>
                  <a:gd name="T34" fmla="*/ 17 w 125"/>
                  <a:gd name="T35" fmla="*/ 131 h 131"/>
                  <a:gd name="T36" fmla="*/ 0 w 125"/>
                  <a:gd name="T37" fmla="*/ 131 h 131"/>
                  <a:gd name="T38" fmla="*/ 0 w 125"/>
                  <a:gd name="T3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31">
                    <a:moveTo>
                      <a:pt x="0" y="0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63" y="111"/>
                    </a:lnTo>
                    <a:lnTo>
                      <a:pt x="100" y="0"/>
                    </a:lnTo>
                    <a:lnTo>
                      <a:pt x="125" y="0"/>
                    </a:lnTo>
                    <a:lnTo>
                      <a:pt x="125" y="131"/>
                    </a:lnTo>
                    <a:lnTo>
                      <a:pt x="109" y="131"/>
                    </a:lnTo>
                    <a:lnTo>
                      <a:pt x="109" y="54"/>
                    </a:lnTo>
                    <a:cubicBezTo>
                      <a:pt x="109" y="51"/>
                      <a:pt x="109" y="47"/>
                      <a:pt x="109" y="41"/>
                    </a:cubicBezTo>
                    <a:cubicBezTo>
                      <a:pt x="109" y="34"/>
                      <a:pt x="109" y="28"/>
                      <a:pt x="109" y="21"/>
                    </a:cubicBezTo>
                    <a:lnTo>
                      <a:pt x="72" y="131"/>
                    </a:lnTo>
                    <a:lnTo>
                      <a:pt x="54" y="131"/>
                    </a:lnTo>
                    <a:lnTo>
                      <a:pt x="17" y="21"/>
                    </a:lnTo>
                    <a:lnTo>
                      <a:pt x="17" y="25"/>
                    </a:lnTo>
                    <a:cubicBezTo>
                      <a:pt x="17" y="28"/>
                      <a:pt x="17" y="33"/>
                      <a:pt x="17" y="39"/>
                    </a:cubicBezTo>
                    <a:cubicBezTo>
                      <a:pt x="17" y="46"/>
                      <a:pt x="17" y="51"/>
                      <a:pt x="17" y="54"/>
                    </a:cubicBezTo>
                    <a:lnTo>
                      <a:pt x="17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Freeform 130">
                <a:extLst>
                  <a:ext uri="{FF2B5EF4-FFF2-40B4-BE49-F238E27FC236}">
                    <a16:creationId xmlns:a16="http://schemas.microsoft.com/office/drawing/2014/main" id="{0DCA7923-1CA5-A14A-96A7-EA0978C5BD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2675" y="2132013"/>
                <a:ext cx="98425" cy="119063"/>
              </a:xfrm>
              <a:custGeom>
                <a:avLst/>
                <a:gdLst>
                  <a:gd name="T0" fmla="*/ 60 w 115"/>
                  <a:gd name="T1" fmla="*/ 0 h 137"/>
                  <a:gd name="T2" fmla="*/ 60 w 115"/>
                  <a:gd name="T3" fmla="*/ 0 h 137"/>
                  <a:gd name="T4" fmla="*/ 99 w 115"/>
                  <a:gd name="T5" fmla="*/ 13 h 137"/>
                  <a:gd name="T6" fmla="*/ 114 w 115"/>
                  <a:gd name="T7" fmla="*/ 42 h 137"/>
                  <a:gd name="T8" fmla="*/ 97 w 115"/>
                  <a:gd name="T9" fmla="*/ 42 h 137"/>
                  <a:gd name="T10" fmla="*/ 85 w 115"/>
                  <a:gd name="T11" fmla="*/ 22 h 137"/>
                  <a:gd name="T12" fmla="*/ 61 w 115"/>
                  <a:gd name="T13" fmla="*/ 15 h 137"/>
                  <a:gd name="T14" fmla="*/ 29 w 115"/>
                  <a:gd name="T15" fmla="*/ 29 h 137"/>
                  <a:gd name="T16" fmla="*/ 18 w 115"/>
                  <a:gd name="T17" fmla="*/ 70 h 137"/>
                  <a:gd name="T18" fmla="*/ 28 w 115"/>
                  <a:gd name="T19" fmla="*/ 107 h 137"/>
                  <a:gd name="T20" fmla="*/ 60 w 115"/>
                  <a:gd name="T21" fmla="*/ 122 h 137"/>
                  <a:gd name="T22" fmla="*/ 90 w 115"/>
                  <a:gd name="T23" fmla="*/ 107 h 137"/>
                  <a:gd name="T24" fmla="*/ 98 w 115"/>
                  <a:gd name="T25" fmla="*/ 86 h 137"/>
                  <a:gd name="T26" fmla="*/ 115 w 115"/>
                  <a:gd name="T27" fmla="*/ 86 h 137"/>
                  <a:gd name="T28" fmla="*/ 100 w 115"/>
                  <a:gd name="T29" fmla="*/ 120 h 137"/>
                  <a:gd name="T30" fmla="*/ 58 w 115"/>
                  <a:gd name="T31" fmla="*/ 137 h 137"/>
                  <a:gd name="T32" fmla="*/ 20 w 115"/>
                  <a:gd name="T33" fmla="*/ 123 h 137"/>
                  <a:gd name="T34" fmla="*/ 0 w 115"/>
                  <a:gd name="T35" fmla="*/ 67 h 137"/>
                  <a:gd name="T36" fmla="*/ 15 w 115"/>
                  <a:gd name="T37" fmla="*/ 20 h 137"/>
                  <a:gd name="T38" fmla="*/ 60 w 115"/>
                  <a:gd name="T39" fmla="*/ 0 h 137"/>
                  <a:gd name="T40" fmla="*/ 60 w 115"/>
                  <a:gd name="T41" fmla="*/ 0 h 137"/>
                  <a:gd name="T42" fmla="*/ 57 w 115"/>
                  <a:gd name="T43" fmla="*/ 0 h 137"/>
                  <a:gd name="T44" fmla="*/ 57 w 115"/>
                  <a:gd name="T45" fmla="*/ 0 h 137"/>
                  <a:gd name="T46" fmla="*/ 57 w 115"/>
                  <a:gd name="T4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5" h="137">
                    <a:moveTo>
                      <a:pt x="60" y="0"/>
                    </a:moveTo>
                    <a:lnTo>
                      <a:pt x="60" y="0"/>
                    </a:lnTo>
                    <a:cubicBezTo>
                      <a:pt x="77" y="0"/>
                      <a:pt x="90" y="4"/>
                      <a:pt x="99" y="13"/>
                    </a:cubicBezTo>
                    <a:cubicBezTo>
                      <a:pt x="108" y="21"/>
                      <a:pt x="113" y="31"/>
                      <a:pt x="114" y="42"/>
                    </a:cubicBezTo>
                    <a:lnTo>
                      <a:pt x="97" y="42"/>
                    </a:lnTo>
                    <a:cubicBezTo>
                      <a:pt x="95" y="34"/>
                      <a:pt x="91" y="27"/>
                      <a:pt x="85" y="22"/>
                    </a:cubicBezTo>
                    <a:cubicBezTo>
                      <a:pt x="79" y="18"/>
                      <a:pt x="71" y="15"/>
                      <a:pt x="61" y="15"/>
                    </a:cubicBezTo>
                    <a:cubicBezTo>
                      <a:pt x="48" y="15"/>
                      <a:pt x="37" y="20"/>
                      <a:pt x="29" y="29"/>
                    </a:cubicBezTo>
                    <a:cubicBezTo>
                      <a:pt x="22" y="38"/>
                      <a:pt x="18" y="52"/>
                      <a:pt x="18" y="70"/>
                    </a:cubicBezTo>
                    <a:cubicBezTo>
                      <a:pt x="18" y="85"/>
                      <a:pt x="21" y="98"/>
                      <a:pt x="28" y="107"/>
                    </a:cubicBezTo>
                    <a:cubicBezTo>
                      <a:pt x="35" y="117"/>
                      <a:pt x="46" y="122"/>
                      <a:pt x="60" y="122"/>
                    </a:cubicBezTo>
                    <a:cubicBezTo>
                      <a:pt x="73" y="122"/>
                      <a:pt x="83" y="117"/>
                      <a:pt x="90" y="107"/>
                    </a:cubicBezTo>
                    <a:cubicBezTo>
                      <a:pt x="94" y="101"/>
                      <a:pt x="96" y="94"/>
                      <a:pt x="98" y="86"/>
                    </a:cubicBezTo>
                    <a:lnTo>
                      <a:pt x="115" y="86"/>
                    </a:lnTo>
                    <a:cubicBezTo>
                      <a:pt x="114" y="100"/>
                      <a:pt x="109" y="111"/>
                      <a:pt x="100" y="120"/>
                    </a:cubicBezTo>
                    <a:cubicBezTo>
                      <a:pt x="90" y="132"/>
                      <a:pt x="76" y="137"/>
                      <a:pt x="58" y="137"/>
                    </a:cubicBezTo>
                    <a:cubicBezTo>
                      <a:pt x="43" y="137"/>
                      <a:pt x="30" y="133"/>
                      <a:pt x="20" y="123"/>
                    </a:cubicBezTo>
                    <a:cubicBezTo>
                      <a:pt x="6" y="111"/>
                      <a:pt x="0" y="93"/>
                      <a:pt x="0" y="67"/>
                    </a:cubicBezTo>
                    <a:cubicBezTo>
                      <a:pt x="0" y="48"/>
                      <a:pt x="5" y="32"/>
                      <a:pt x="15" y="20"/>
                    </a:cubicBezTo>
                    <a:cubicBezTo>
                      <a:pt x="26" y="6"/>
                      <a:pt x="41" y="0"/>
                      <a:pt x="60" y="0"/>
                    </a:cubicBezTo>
                    <a:lnTo>
                      <a:pt x="60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Freeform 131">
                <a:extLst>
                  <a:ext uri="{FF2B5EF4-FFF2-40B4-BE49-F238E27FC236}">
                    <a16:creationId xmlns:a16="http://schemas.microsoft.com/office/drawing/2014/main" id="{115B2C76-FE2F-CD4A-A464-6E3F79FBDD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67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Freeform 132">
                <a:extLst>
                  <a:ext uri="{FF2B5EF4-FFF2-40B4-BE49-F238E27FC236}">
                    <a16:creationId xmlns:a16="http://schemas.microsoft.com/office/drawing/2014/main" id="{4D03B3EE-B239-9F41-9DCB-890FC18EA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88" y="2395538"/>
                <a:ext cx="38100" cy="14288"/>
              </a:xfrm>
              <a:custGeom>
                <a:avLst/>
                <a:gdLst>
                  <a:gd name="T0" fmla="*/ 0 w 44"/>
                  <a:gd name="T1" fmla="*/ 0 h 16"/>
                  <a:gd name="T2" fmla="*/ 0 w 44"/>
                  <a:gd name="T3" fmla="*/ 0 h 16"/>
                  <a:gd name="T4" fmla="*/ 44 w 44"/>
                  <a:gd name="T5" fmla="*/ 0 h 16"/>
                  <a:gd name="T6" fmla="*/ 44 w 44"/>
                  <a:gd name="T7" fmla="*/ 16 h 16"/>
                  <a:gd name="T8" fmla="*/ 0 w 44"/>
                  <a:gd name="T9" fmla="*/ 16 h 16"/>
                  <a:gd name="T10" fmla="*/ 0 w 4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6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133">
                <a:extLst>
                  <a:ext uri="{FF2B5EF4-FFF2-40B4-BE49-F238E27FC236}">
                    <a16:creationId xmlns:a16="http://schemas.microsoft.com/office/drawing/2014/main" id="{1C1BA003-71C5-8C44-9E8A-EF52528353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64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0" name="Freeform 134">
                <a:extLst>
                  <a:ext uri="{FF2B5EF4-FFF2-40B4-BE49-F238E27FC236}">
                    <a16:creationId xmlns:a16="http://schemas.microsoft.com/office/drawing/2014/main" id="{116DB030-FCC6-AE44-BC84-FFF54040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050" y="199072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317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1" name="Freeform 135">
                <a:extLst>
                  <a:ext uri="{FF2B5EF4-FFF2-40B4-BE49-F238E27FC236}">
                    <a16:creationId xmlns:a16="http://schemas.microsoft.com/office/drawing/2014/main" id="{197E5415-E535-1241-98E0-B3E18AAD4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8" y="2201863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2" name="Freeform 136">
                <a:extLst>
                  <a:ext uri="{FF2B5EF4-FFF2-40B4-BE49-F238E27FC236}">
                    <a16:creationId xmlns:a16="http://schemas.microsoft.com/office/drawing/2014/main" id="{F27AA283-648E-3B4D-B6D0-FE7FB9ADD0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5875" y="240347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73 w 377"/>
                  <a:gd name="T3" fmla="*/ 158 w 377"/>
                  <a:gd name="T4" fmla="*/ 158 w 377"/>
                  <a:gd name="T5" fmla="*/ 243 w 377"/>
                  <a:gd name="T6" fmla="*/ 329 w 377"/>
                  <a:gd name="T7" fmla="*/ 329 w 377"/>
                  <a:gd name="T8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73" y="0"/>
                    </a:lnTo>
                    <a:moveTo>
                      <a:pt x="158" y="0"/>
                    </a:moveTo>
                    <a:lnTo>
                      <a:pt x="158" y="0"/>
                    </a:lnTo>
                    <a:lnTo>
                      <a:pt x="243" y="0"/>
                    </a:lnTo>
                    <a:moveTo>
                      <a:pt x="329" y="0"/>
                    </a:moveTo>
                    <a:lnTo>
                      <a:pt x="329" y="0"/>
                    </a:lnTo>
                    <a:lnTo>
                      <a:pt x="377" y="0"/>
                    </a:ln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E675E2-AF55-B449-A545-717F549B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059" y="4631317"/>
              <a:ext cx="4611902" cy="189621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647E58-55EC-AA4B-9605-F48217F210BE}"/>
              </a:ext>
            </a:extLst>
          </p:cNvPr>
          <p:cNvSpPr txBox="1"/>
          <p:nvPr/>
        </p:nvSpPr>
        <p:spPr>
          <a:xfrm>
            <a:off x="436679" y="1608426"/>
            <a:ext cx="7085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QCL combs with 70 cm-1 comb spectra and 500 mW output power (</a:t>
            </a:r>
            <a:r>
              <a:rPr lang="en-CH" b="1" dirty="0"/>
              <a:t>AL</a:t>
            </a:r>
            <a:r>
              <a:rPr lang="en-CH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Record low J</a:t>
            </a:r>
            <a:r>
              <a:rPr lang="en-CH" baseline="-25000" dirty="0"/>
              <a:t>th</a:t>
            </a:r>
            <a:r>
              <a:rPr lang="en-CH" dirty="0"/>
              <a:t>(20°C) = 430 A/cm</a:t>
            </a:r>
            <a:r>
              <a:rPr lang="en-CH" baseline="30000" dirty="0"/>
              <a:t>2</a:t>
            </a:r>
            <a:r>
              <a:rPr lang="en-CH" dirty="0"/>
              <a:t> for </a:t>
            </a:r>
            <a:r>
              <a:rPr lang="sv-SE" dirty="0"/>
              <a:t>CW-QCL! (</a:t>
            </a:r>
            <a:r>
              <a:rPr lang="en-CH" dirty="0"/>
              <a:t>4.5 </a:t>
            </a:r>
            <a:r>
              <a:rPr lang="el-GR" dirty="0"/>
              <a:t>μ</a:t>
            </a:r>
            <a:r>
              <a:rPr lang="sv-SE" dirty="0"/>
              <a:t>m) </a:t>
            </a:r>
            <a:r>
              <a:rPr lang="en-CH" dirty="0"/>
              <a:t>(</a:t>
            </a:r>
            <a:r>
              <a:rPr lang="en-CH" b="1" dirty="0"/>
              <a:t>AL</a:t>
            </a:r>
            <a:r>
              <a:rPr lang="en-CH" dirty="0"/>
              <a:t>)</a:t>
            </a:r>
            <a:endParaRPr lang="en-CH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First observation of increased comb bandwidth due to RF injection (</a:t>
            </a:r>
            <a:r>
              <a:rPr lang="en-CH" b="1" dirty="0"/>
              <a:t>ETH</a:t>
            </a:r>
            <a:r>
              <a:rPr lang="en-CH" dirty="0"/>
              <a:t>)</a:t>
            </a:r>
          </a:p>
        </p:txBody>
      </p:sp>
      <p:pic>
        <p:nvPicPr>
          <p:cNvPr id="29" name="Content Placeholder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36F584-1E35-9448-993C-2AF8D3F7DCAA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19" y="2857206"/>
            <a:ext cx="2910714" cy="2392368"/>
          </a:xfrm>
          <a:prstGeom prst="rect">
            <a:avLst/>
          </a:prstGeom>
        </p:spPr>
      </p:pic>
      <p:cxnSp>
        <p:nvCxnSpPr>
          <p:cNvPr id="30" name="Gerade Verbindung mit Pfeil 24">
            <a:extLst>
              <a:ext uri="{FF2B5EF4-FFF2-40B4-BE49-F238E27FC236}">
                <a16:creationId xmlns:a16="http://schemas.microsoft.com/office/drawing/2014/main" id="{79A2BCAC-1A75-6A47-A888-85834F40D496}"/>
              </a:ext>
            </a:extLst>
          </p:cNvPr>
          <p:cNvCxnSpPr>
            <a:cxnSpLocks/>
          </p:cNvCxnSpPr>
          <p:nvPr/>
        </p:nvCxnSpPr>
        <p:spPr>
          <a:xfrm>
            <a:off x="5685896" y="3360991"/>
            <a:ext cx="112092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26">
            <a:extLst>
              <a:ext uri="{FF2B5EF4-FFF2-40B4-BE49-F238E27FC236}">
                <a16:creationId xmlns:a16="http://schemas.microsoft.com/office/drawing/2014/main" id="{51B7EF25-1CDB-324E-A400-B2C9334751BB}"/>
              </a:ext>
            </a:extLst>
          </p:cNvPr>
          <p:cNvCxnSpPr>
            <a:cxnSpLocks/>
          </p:cNvCxnSpPr>
          <p:nvPr/>
        </p:nvCxnSpPr>
        <p:spPr>
          <a:xfrm>
            <a:off x="5700793" y="4413086"/>
            <a:ext cx="15237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2">
            <a:extLst>
              <a:ext uri="{FF2B5EF4-FFF2-40B4-BE49-F238E27FC236}">
                <a16:creationId xmlns:a16="http://schemas.microsoft.com/office/drawing/2014/main" id="{39472F01-D9B6-CE40-BB07-25A714494915}"/>
              </a:ext>
            </a:extLst>
          </p:cNvPr>
          <p:cNvSpPr txBox="1"/>
          <p:nvPr/>
        </p:nvSpPr>
        <p:spPr>
          <a:xfrm>
            <a:off x="5970546" y="3354504"/>
            <a:ext cx="1228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40 cm</a:t>
            </a:r>
            <a:r>
              <a:rPr lang="de-DE" sz="1200" baseline="30000" dirty="0"/>
              <a:t>-1</a:t>
            </a:r>
          </a:p>
        </p:txBody>
      </p:sp>
      <p:sp>
        <p:nvSpPr>
          <p:cNvPr id="33" name="Textfeld 35">
            <a:extLst>
              <a:ext uri="{FF2B5EF4-FFF2-40B4-BE49-F238E27FC236}">
                <a16:creationId xmlns:a16="http://schemas.microsoft.com/office/drawing/2014/main" id="{1E985076-A48E-1441-8256-267A8568588C}"/>
              </a:ext>
            </a:extLst>
          </p:cNvPr>
          <p:cNvSpPr txBox="1"/>
          <p:nvPr/>
        </p:nvSpPr>
        <p:spPr>
          <a:xfrm>
            <a:off x="6192596" y="4405801"/>
            <a:ext cx="1228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55 cm</a:t>
            </a:r>
            <a:r>
              <a:rPr lang="de-DE" sz="1200" baseline="30000" dirty="0"/>
              <a:t>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9D5A9-D409-9746-84DD-7BA9D791ABC1}"/>
              </a:ext>
            </a:extLst>
          </p:cNvPr>
          <p:cNvSpPr txBox="1"/>
          <p:nvPr/>
        </p:nvSpPr>
        <p:spPr>
          <a:xfrm>
            <a:off x="3147613" y="1287889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Key achievements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6EE252A-099D-FC44-9D88-FA02D8A7142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4" y="2633203"/>
            <a:ext cx="4120555" cy="27473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A251745-B9E7-9846-98BD-5C5FC2378B60}"/>
              </a:ext>
            </a:extLst>
          </p:cNvPr>
          <p:cNvSpPr txBox="1"/>
          <p:nvPr/>
        </p:nvSpPr>
        <p:spPr>
          <a:xfrm>
            <a:off x="2472291" y="3621093"/>
            <a:ext cx="1009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~35 dB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4036BEA-7CE5-7747-BE1F-9A57D2F9BC5C}"/>
              </a:ext>
            </a:extLst>
          </p:cNvPr>
          <p:cNvCxnSpPr>
            <a:cxnSpLocks/>
          </p:cNvCxnSpPr>
          <p:nvPr/>
        </p:nvCxnSpPr>
        <p:spPr>
          <a:xfrm>
            <a:off x="2041559" y="3944678"/>
            <a:ext cx="15887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9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E49C2-44E3-8A4F-A5C8-52091044A013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T3.2 M3-M9: QCL-comb fabrication using existing technology and AR designs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T3.3 M3-M9: Fabrication tolerances (</a:t>
            </a:r>
            <a:r>
              <a:rPr lang="en-GB" sz="1501" b="1" dirty="0"/>
              <a:t>ALPES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T3.4 M9-M24: Fabrication and basic characterization of new comb devices (</a:t>
            </a:r>
            <a:r>
              <a:rPr lang="en-GB" sz="1501" b="1" dirty="0"/>
              <a:t>ETHZ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T3.5 M25-M33: Further generation of devices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T3.6 M24-M36: Mass production of improved devices (</a:t>
            </a:r>
            <a:r>
              <a:rPr lang="en-GB" sz="1501" b="1" dirty="0"/>
              <a:t>ALPES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T3.7 M1-M24 : Fabrication of QCDs (</a:t>
            </a:r>
            <a:r>
              <a:rPr lang="en-GB" sz="1501" b="1" dirty="0"/>
              <a:t>CNRS + ETHZ</a:t>
            </a:r>
            <a:r>
              <a:rPr lang="en-GB" sz="150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7B314-4BEC-4042-9F83-10CB13455FE2}"/>
              </a:ext>
            </a:extLst>
          </p:cNvPr>
          <p:cNvSpPr txBox="1"/>
          <p:nvPr/>
        </p:nvSpPr>
        <p:spPr>
          <a:xfrm>
            <a:off x="379635" y="3971787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MS3.1 M24 (ETHZ)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MS3.2 M27 (CNRS)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1E113-3311-3447-AAC7-DE0F04CDFE94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D3.1 M3</a:t>
            </a:r>
          </a:p>
          <a:p>
            <a:r>
              <a:rPr lang="en-CH" sz="1500" dirty="0"/>
              <a:t>D3.3 M9</a:t>
            </a:r>
          </a:p>
          <a:p>
            <a:endParaRPr lang="en-CH" sz="1500" dirty="0"/>
          </a:p>
          <a:p>
            <a:r>
              <a:rPr lang="en-CH" sz="1500" dirty="0"/>
              <a:t>D3.4 M24</a:t>
            </a:r>
          </a:p>
          <a:p>
            <a:r>
              <a:rPr lang="en-CH" sz="1500" dirty="0"/>
              <a:t>D3.5 M33</a:t>
            </a:r>
          </a:p>
          <a:p>
            <a:r>
              <a:rPr lang="en-CH" sz="1500" dirty="0"/>
              <a:t>D3.6 M30</a:t>
            </a:r>
          </a:p>
          <a:p>
            <a:r>
              <a:rPr lang="en-CH" sz="1500" dirty="0"/>
              <a:t>D3.2 M3</a:t>
            </a:r>
          </a:p>
          <a:p>
            <a:r>
              <a:rPr lang="en-CH" sz="1500" dirty="0"/>
              <a:t>D3.7 M24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4A86-9119-7343-B684-C9E6C26A2FF8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76AFE-F89F-2242-99A2-EE988ED0AF18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0242-E13A-1C4A-9A39-8480E05B87E3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349CF-5C99-A141-8EFE-78176B605026}"/>
              </a:ext>
            </a:extLst>
          </p:cNvPr>
          <p:cNvCxnSpPr/>
          <p:nvPr/>
        </p:nvCxnSpPr>
        <p:spPr>
          <a:xfrm flipH="1">
            <a:off x="178913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D984B0-EE35-3340-ADDC-93AE323A68B2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C4D94-0175-374D-B241-A6DEBBAE2D89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13CE6-89C9-0A4A-8DB3-DC417699D6BA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E660-2110-6A48-809F-65EBC37D4D00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38D4C5-DDD2-E646-BF71-7A5B4D3790F4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CD9E-9228-9B43-8F11-0C934716AC25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118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B80405-A3BD-C74C-9686-443DD5D4055A}"/>
              </a:ext>
            </a:extLst>
          </p:cNvPr>
          <p:cNvGrpSpPr/>
          <p:nvPr/>
        </p:nvGrpSpPr>
        <p:grpSpPr>
          <a:xfrm>
            <a:off x="9449032" y="1435761"/>
            <a:ext cx="4611902" cy="1896216"/>
            <a:chOff x="672059" y="4631317"/>
            <a:chExt cx="4611902" cy="18962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B775-09FE-1C49-8F4F-2E34B190EFDC}"/>
                </a:ext>
              </a:extLst>
            </p:cNvPr>
            <p:cNvGrpSpPr/>
            <p:nvPr/>
          </p:nvGrpSpPr>
          <p:grpSpPr>
            <a:xfrm>
              <a:off x="3990948" y="4645618"/>
              <a:ext cx="515102" cy="313499"/>
              <a:chOff x="5845175" y="1933575"/>
              <a:chExt cx="847725" cy="515938"/>
            </a:xfrm>
          </p:grpSpPr>
          <p:sp>
            <p:nvSpPr>
              <p:cNvPr id="40" name="Freeform 124">
                <a:extLst>
                  <a:ext uri="{FF2B5EF4-FFF2-40B4-BE49-F238E27FC236}">
                    <a16:creationId xmlns:a16="http://schemas.microsoft.com/office/drawing/2014/main" id="{3D413BC1-98AC-E34D-913F-780C58FCDA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5175" y="1936750"/>
                <a:ext cx="88900" cy="112713"/>
              </a:xfrm>
              <a:custGeom>
                <a:avLst/>
                <a:gdLst>
                  <a:gd name="T0" fmla="*/ 0 w 104"/>
                  <a:gd name="T1" fmla="*/ 0 h 130"/>
                  <a:gd name="T2" fmla="*/ 0 w 104"/>
                  <a:gd name="T3" fmla="*/ 0 h 130"/>
                  <a:gd name="T4" fmla="*/ 21 w 104"/>
                  <a:gd name="T5" fmla="*/ 0 h 130"/>
                  <a:gd name="T6" fmla="*/ 87 w 104"/>
                  <a:gd name="T7" fmla="*/ 105 h 130"/>
                  <a:gd name="T8" fmla="*/ 87 w 104"/>
                  <a:gd name="T9" fmla="*/ 0 h 130"/>
                  <a:gd name="T10" fmla="*/ 104 w 104"/>
                  <a:gd name="T11" fmla="*/ 0 h 130"/>
                  <a:gd name="T12" fmla="*/ 104 w 104"/>
                  <a:gd name="T13" fmla="*/ 130 h 130"/>
                  <a:gd name="T14" fmla="*/ 84 w 104"/>
                  <a:gd name="T15" fmla="*/ 130 h 130"/>
                  <a:gd name="T16" fmla="*/ 17 w 104"/>
                  <a:gd name="T17" fmla="*/ 24 h 130"/>
                  <a:gd name="T18" fmla="*/ 17 w 104"/>
                  <a:gd name="T19" fmla="*/ 130 h 130"/>
                  <a:gd name="T20" fmla="*/ 0 w 104"/>
                  <a:gd name="T21" fmla="*/ 130 h 130"/>
                  <a:gd name="T22" fmla="*/ 0 w 104"/>
                  <a:gd name="T23" fmla="*/ 0 h 130"/>
                  <a:gd name="T24" fmla="*/ 51 w 104"/>
                  <a:gd name="T25" fmla="*/ 0 h 130"/>
                  <a:gd name="T26" fmla="*/ 51 w 104"/>
                  <a:gd name="T27" fmla="*/ 0 h 130"/>
                  <a:gd name="T28" fmla="*/ 51 w 104"/>
                  <a:gd name="T29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30">
                    <a:moveTo>
                      <a:pt x="0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87" y="105"/>
                    </a:lnTo>
                    <a:lnTo>
                      <a:pt x="87" y="0"/>
                    </a:lnTo>
                    <a:lnTo>
                      <a:pt x="104" y="0"/>
                    </a:lnTo>
                    <a:lnTo>
                      <a:pt x="104" y="130"/>
                    </a:lnTo>
                    <a:lnTo>
                      <a:pt x="84" y="130"/>
                    </a:lnTo>
                    <a:lnTo>
                      <a:pt x="17" y="24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51" y="0"/>
                    </a:moveTo>
                    <a:lnTo>
                      <a:pt x="51" y="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1" name="Freeform 125">
                <a:extLst>
                  <a:ext uri="{FF2B5EF4-FFF2-40B4-BE49-F238E27FC236}">
                    <a16:creationId xmlns:a16="http://schemas.microsoft.com/office/drawing/2014/main" id="{F3E15D6F-5C82-6B4B-90E7-B17928D289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9475" y="1936750"/>
                <a:ext cx="82550" cy="112713"/>
              </a:xfrm>
              <a:custGeom>
                <a:avLst/>
                <a:gdLst>
                  <a:gd name="T0" fmla="*/ 0 w 97"/>
                  <a:gd name="T1" fmla="*/ 0 h 130"/>
                  <a:gd name="T2" fmla="*/ 0 w 97"/>
                  <a:gd name="T3" fmla="*/ 0 h 130"/>
                  <a:gd name="T4" fmla="*/ 95 w 97"/>
                  <a:gd name="T5" fmla="*/ 0 h 130"/>
                  <a:gd name="T6" fmla="*/ 95 w 97"/>
                  <a:gd name="T7" fmla="*/ 15 h 130"/>
                  <a:gd name="T8" fmla="*/ 18 w 97"/>
                  <a:gd name="T9" fmla="*/ 15 h 130"/>
                  <a:gd name="T10" fmla="*/ 18 w 97"/>
                  <a:gd name="T11" fmla="*/ 55 h 130"/>
                  <a:gd name="T12" fmla="*/ 90 w 97"/>
                  <a:gd name="T13" fmla="*/ 55 h 130"/>
                  <a:gd name="T14" fmla="*/ 90 w 97"/>
                  <a:gd name="T15" fmla="*/ 70 h 130"/>
                  <a:gd name="T16" fmla="*/ 18 w 97"/>
                  <a:gd name="T17" fmla="*/ 70 h 130"/>
                  <a:gd name="T18" fmla="*/ 18 w 97"/>
                  <a:gd name="T19" fmla="*/ 114 h 130"/>
                  <a:gd name="T20" fmla="*/ 97 w 97"/>
                  <a:gd name="T21" fmla="*/ 114 h 130"/>
                  <a:gd name="T22" fmla="*/ 97 w 97"/>
                  <a:gd name="T23" fmla="*/ 130 h 130"/>
                  <a:gd name="T24" fmla="*/ 0 w 97"/>
                  <a:gd name="T25" fmla="*/ 130 h 130"/>
                  <a:gd name="T26" fmla="*/ 0 w 97"/>
                  <a:gd name="T27" fmla="*/ 0 h 130"/>
                  <a:gd name="T28" fmla="*/ 49 w 97"/>
                  <a:gd name="T29" fmla="*/ 0 h 130"/>
                  <a:gd name="T30" fmla="*/ 49 w 97"/>
                  <a:gd name="T31" fmla="*/ 0 h 130"/>
                  <a:gd name="T32" fmla="*/ 49 w 97"/>
                  <a:gd name="T3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130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5"/>
                    </a:lnTo>
                    <a:lnTo>
                      <a:pt x="18" y="15"/>
                    </a:lnTo>
                    <a:lnTo>
                      <a:pt x="18" y="55"/>
                    </a:lnTo>
                    <a:lnTo>
                      <a:pt x="90" y="55"/>
                    </a:lnTo>
                    <a:lnTo>
                      <a:pt x="90" y="70"/>
                    </a:lnTo>
                    <a:lnTo>
                      <a:pt x="18" y="70"/>
                    </a:lnTo>
                    <a:lnTo>
                      <a:pt x="18" y="114"/>
                    </a:lnTo>
                    <a:lnTo>
                      <a:pt x="97" y="114"/>
                    </a:lnTo>
                    <a:lnTo>
                      <a:pt x="9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  <a:moveTo>
                      <a:pt x="49" y="0"/>
                    </a:move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2" name="Freeform 126">
                <a:extLst>
                  <a:ext uri="{FF2B5EF4-FFF2-40B4-BE49-F238E27FC236}">
                    <a16:creationId xmlns:a16="http://schemas.microsoft.com/office/drawing/2014/main" id="{B414A5B9-5540-1B49-8AB4-F8AD2D532C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7900" y="1933575"/>
                <a:ext cx="103188" cy="119063"/>
              </a:xfrm>
              <a:custGeom>
                <a:avLst/>
                <a:gdLst>
                  <a:gd name="T0" fmla="*/ 62 w 119"/>
                  <a:gd name="T1" fmla="*/ 0 h 136"/>
                  <a:gd name="T2" fmla="*/ 62 w 119"/>
                  <a:gd name="T3" fmla="*/ 0 h 136"/>
                  <a:gd name="T4" fmla="*/ 93 w 119"/>
                  <a:gd name="T5" fmla="*/ 6 h 136"/>
                  <a:gd name="T6" fmla="*/ 117 w 119"/>
                  <a:gd name="T7" fmla="*/ 42 h 136"/>
                  <a:gd name="T8" fmla="*/ 100 w 119"/>
                  <a:gd name="T9" fmla="*/ 42 h 136"/>
                  <a:gd name="T10" fmla="*/ 86 w 119"/>
                  <a:gd name="T11" fmla="*/ 21 h 136"/>
                  <a:gd name="T12" fmla="*/ 61 w 119"/>
                  <a:gd name="T13" fmla="*/ 15 h 136"/>
                  <a:gd name="T14" fmla="*/ 31 w 119"/>
                  <a:gd name="T15" fmla="*/ 28 h 136"/>
                  <a:gd name="T16" fmla="*/ 18 w 119"/>
                  <a:gd name="T17" fmla="*/ 69 h 136"/>
                  <a:gd name="T18" fmla="*/ 28 w 119"/>
                  <a:gd name="T19" fmla="*/ 107 h 136"/>
                  <a:gd name="T20" fmla="*/ 62 w 119"/>
                  <a:gd name="T21" fmla="*/ 121 h 136"/>
                  <a:gd name="T22" fmla="*/ 91 w 119"/>
                  <a:gd name="T23" fmla="*/ 111 h 136"/>
                  <a:gd name="T24" fmla="*/ 103 w 119"/>
                  <a:gd name="T25" fmla="*/ 78 h 136"/>
                  <a:gd name="T26" fmla="*/ 62 w 119"/>
                  <a:gd name="T27" fmla="*/ 78 h 136"/>
                  <a:gd name="T28" fmla="*/ 62 w 119"/>
                  <a:gd name="T29" fmla="*/ 63 h 136"/>
                  <a:gd name="T30" fmla="*/ 119 w 119"/>
                  <a:gd name="T31" fmla="*/ 63 h 136"/>
                  <a:gd name="T32" fmla="*/ 119 w 119"/>
                  <a:gd name="T33" fmla="*/ 133 h 136"/>
                  <a:gd name="T34" fmla="*/ 108 w 119"/>
                  <a:gd name="T35" fmla="*/ 133 h 136"/>
                  <a:gd name="T36" fmla="*/ 104 w 119"/>
                  <a:gd name="T37" fmla="*/ 116 h 136"/>
                  <a:gd name="T38" fmla="*/ 88 w 119"/>
                  <a:gd name="T39" fmla="*/ 130 h 136"/>
                  <a:gd name="T40" fmla="*/ 58 w 119"/>
                  <a:gd name="T41" fmla="*/ 136 h 136"/>
                  <a:gd name="T42" fmla="*/ 18 w 119"/>
                  <a:gd name="T43" fmla="*/ 121 h 136"/>
                  <a:gd name="T44" fmla="*/ 0 w 119"/>
                  <a:gd name="T45" fmla="*/ 70 h 136"/>
                  <a:gd name="T46" fmla="*/ 18 w 119"/>
                  <a:gd name="T47" fmla="*/ 18 h 136"/>
                  <a:gd name="T48" fmla="*/ 62 w 119"/>
                  <a:gd name="T49" fmla="*/ 0 h 136"/>
                  <a:gd name="T50" fmla="*/ 62 w 119"/>
                  <a:gd name="T51" fmla="*/ 0 h 136"/>
                  <a:gd name="T52" fmla="*/ 59 w 119"/>
                  <a:gd name="T53" fmla="*/ 0 h 136"/>
                  <a:gd name="T54" fmla="*/ 59 w 119"/>
                  <a:gd name="T55" fmla="*/ 0 h 136"/>
                  <a:gd name="T56" fmla="*/ 59 w 119"/>
                  <a:gd name="T57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9" h="136">
                    <a:moveTo>
                      <a:pt x="62" y="0"/>
                    </a:moveTo>
                    <a:lnTo>
                      <a:pt x="62" y="0"/>
                    </a:lnTo>
                    <a:cubicBezTo>
                      <a:pt x="74" y="0"/>
                      <a:pt x="84" y="2"/>
                      <a:pt x="93" y="6"/>
                    </a:cubicBezTo>
                    <a:cubicBezTo>
                      <a:pt x="106" y="13"/>
                      <a:pt x="114" y="25"/>
                      <a:pt x="117" y="42"/>
                    </a:cubicBezTo>
                    <a:lnTo>
                      <a:pt x="100" y="42"/>
                    </a:lnTo>
                    <a:cubicBezTo>
                      <a:pt x="98" y="32"/>
                      <a:pt x="93" y="26"/>
                      <a:pt x="86" y="21"/>
                    </a:cubicBezTo>
                    <a:cubicBezTo>
                      <a:pt x="80" y="17"/>
                      <a:pt x="71" y="15"/>
                      <a:pt x="61" y="15"/>
                    </a:cubicBezTo>
                    <a:cubicBezTo>
                      <a:pt x="49" y="15"/>
                      <a:pt x="39" y="19"/>
                      <a:pt x="31" y="28"/>
                    </a:cubicBezTo>
                    <a:cubicBezTo>
                      <a:pt x="22" y="37"/>
                      <a:pt x="18" y="51"/>
                      <a:pt x="18" y="69"/>
                    </a:cubicBezTo>
                    <a:cubicBezTo>
                      <a:pt x="18" y="84"/>
                      <a:pt x="22" y="97"/>
                      <a:pt x="28" y="107"/>
                    </a:cubicBezTo>
                    <a:cubicBezTo>
                      <a:pt x="35" y="116"/>
                      <a:pt x="46" y="121"/>
                      <a:pt x="62" y="121"/>
                    </a:cubicBezTo>
                    <a:cubicBezTo>
                      <a:pt x="74" y="121"/>
                      <a:pt x="83" y="118"/>
                      <a:pt x="91" y="111"/>
                    </a:cubicBezTo>
                    <a:cubicBezTo>
                      <a:pt x="99" y="104"/>
                      <a:pt x="103" y="93"/>
                      <a:pt x="103" y="78"/>
                    </a:cubicBezTo>
                    <a:lnTo>
                      <a:pt x="62" y="78"/>
                    </a:lnTo>
                    <a:lnTo>
                      <a:pt x="62" y="63"/>
                    </a:lnTo>
                    <a:lnTo>
                      <a:pt x="119" y="63"/>
                    </a:lnTo>
                    <a:lnTo>
                      <a:pt x="119" y="133"/>
                    </a:lnTo>
                    <a:lnTo>
                      <a:pt x="108" y="133"/>
                    </a:lnTo>
                    <a:lnTo>
                      <a:pt x="104" y="116"/>
                    </a:lnTo>
                    <a:cubicBezTo>
                      <a:pt x="98" y="123"/>
                      <a:pt x="92" y="127"/>
                      <a:pt x="88" y="130"/>
                    </a:cubicBezTo>
                    <a:cubicBezTo>
                      <a:pt x="80" y="134"/>
                      <a:pt x="70" y="136"/>
                      <a:pt x="58" y="136"/>
                    </a:cubicBezTo>
                    <a:cubicBezTo>
                      <a:pt x="43" y="136"/>
                      <a:pt x="29" y="131"/>
                      <a:pt x="18" y="121"/>
                    </a:cubicBezTo>
                    <a:cubicBezTo>
                      <a:pt x="6" y="109"/>
                      <a:pt x="0" y="92"/>
                      <a:pt x="0" y="70"/>
                    </a:cubicBezTo>
                    <a:cubicBezTo>
                      <a:pt x="0" y="48"/>
                      <a:pt x="6" y="30"/>
                      <a:pt x="18" y="18"/>
                    </a:cubicBezTo>
                    <a:cubicBezTo>
                      <a:pt x="29" y="5"/>
                      <a:pt x="44" y="0"/>
                      <a:pt x="62" y="0"/>
                    </a:cubicBezTo>
                    <a:lnTo>
                      <a:pt x="62" y="0"/>
                    </a:lnTo>
                    <a:close/>
                    <a:moveTo>
                      <a:pt x="59" y="0"/>
                    </a:move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3" name="Freeform 127">
                <a:extLst>
                  <a:ext uri="{FF2B5EF4-FFF2-40B4-BE49-F238E27FC236}">
                    <a16:creationId xmlns:a16="http://schemas.microsoft.com/office/drawing/2014/main" id="{CD77090B-23F8-754B-9FC6-09AC631F8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6488" y="1936750"/>
                <a:ext cx="77788" cy="112713"/>
              </a:xfrm>
              <a:custGeom>
                <a:avLst/>
                <a:gdLst>
                  <a:gd name="T0" fmla="*/ 0 w 90"/>
                  <a:gd name="T1" fmla="*/ 0 h 130"/>
                  <a:gd name="T2" fmla="*/ 0 w 90"/>
                  <a:gd name="T3" fmla="*/ 0 h 130"/>
                  <a:gd name="T4" fmla="*/ 90 w 90"/>
                  <a:gd name="T5" fmla="*/ 0 h 130"/>
                  <a:gd name="T6" fmla="*/ 90 w 90"/>
                  <a:gd name="T7" fmla="*/ 15 h 130"/>
                  <a:gd name="T8" fmla="*/ 17 w 90"/>
                  <a:gd name="T9" fmla="*/ 15 h 130"/>
                  <a:gd name="T10" fmla="*/ 17 w 90"/>
                  <a:gd name="T11" fmla="*/ 55 h 130"/>
                  <a:gd name="T12" fmla="*/ 81 w 90"/>
                  <a:gd name="T13" fmla="*/ 55 h 130"/>
                  <a:gd name="T14" fmla="*/ 81 w 90"/>
                  <a:gd name="T15" fmla="*/ 71 h 130"/>
                  <a:gd name="T16" fmla="*/ 17 w 90"/>
                  <a:gd name="T17" fmla="*/ 71 h 130"/>
                  <a:gd name="T18" fmla="*/ 17 w 90"/>
                  <a:gd name="T19" fmla="*/ 130 h 130"/>
                  <a:gd name="T20" fmla="*/ 0 w 90"/>
                  <a:gd name="T21" fmla="*/ 130 h 130"/>
                  <a:gd name="T22" fmla="*/ 0 w 90"/>
                  <a:gd name="T2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0" h="130">
                    <a:moveTo>
                      <a:pt x="0" y="0"/>
                    </a:moveTo>
                    <a:lnTo>
                      <a:pt x="0" y="0"/>
                    </a:lnTo>
                    <a:lnTo>
                      <a:pt x="90" y="0"/>
                    </a:lnTo>
                    <a:lnTo>
                      <a:pt x="90" y="15"/>
                    </a:lnTo>
                    <a:lnTo>
                      <a:pt x="17" y="15"/>
                    </a:lnTo>
                    <a:lnTo>
                      <a:pt x="17" y="55"/>
                    </a:lnTo>
                    <a:lnTo>
                      <a:pt x="81" y="55"/>
                    </a:lnTo>
                    <a:lnTo>
                      <a:pt x="81" y="71"/>
                    </a:lnTo>
                    <a:lnTo>
                      <a:pt x="17" y="71"/>
                    </a:lnTo>
                    <a:lnTo>
                      <a:pt x="17" y="130"/>
                    </a:lnTo>
                    <a:lnTo>
                      <a:pt x="0" y="1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4" name="Freeform 128">
                <a:extLst>
                  <a:ext uri="{FF2B5EF4-FFF2-40B4-BE49-F238E27FC236}">
                    <a16:creationId xmlns:a16="http://schemas.microsoft.com/office/drawing/2014/main" id="{90A14B61-0554-4141-A04C-0EA2352F2B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2488" y="2133600"/>
                <a:ext cx="82550" cy="114300"/>
              </a:xfrm>
              <a:custGeom>
                <a:avLst/>
                <a:gdLst>
                  <a:gd name="T0" fmla="*/ 0 w 96"/>
                  <a:gd name="T1" fmla="*/ 0 h 131"/>
                  <a:gd name="T2" fmla="*/ 0 w 96"/>
                  <a:gd name="T3" fmla="*/ 0 h 131"/>
                  <a:gd name="T4" fmla="*/ 95 w 96"/>
                  <a:gd name="T5" fmla="*/ 0 h 131"/>
                  <a:gd name="T6" fmla="*/ 95 w 96"/>
                  <a:gd name="T7" fmla="*/ 16 h 131"/>
                  <a:gd name="T8" fmla="*/ 17 w 96"/>
                  <a:gd name="T9" fmla="*/ 16 h 131"/>
                  <a:gd name="T10" fmla="*/ 17 w 96"/>
                  <a:gd name="T11" fmla="*/ 56 h 131"/>
                  <a:gd name="T12" fmla="*/ 89 w 96"/>
                  <a:gd name="T13" fmla="*/ 56 h 131"/>
                  <a:gd name="T14" fmla="*/ 89 w 96"/>
                  <a:gd name="T15" fmla="*/ 71 h 131"/>
                  <a:gd name="T16" fmla="*/ 17 w 96"/>
                  <a:gd name="T17" fmla="*/ 71 h 131"/>
                  <a:gd name="T18" fmla="*/ 17 w 96"/>
                  <a:gd name="T19" fmla="*/ 115 h 131"/>
                  <a:gd name="T20" fmla="*/ 96 w 96"/>
                  <a:gd name="T21" fmla="*/ 115 h 131"/>
                  <a:gd name="T22" fmla="*/ 96 w 96"/>
                  <a:gd name="T23" fmla="*/ 131 h 131"/>
                  <a:gd name="T24" fmla="*/ 0 w 96"/>
                  <a:gd name="T25" fmla="*/ 131 h 131"/>
                  <a:gd name="T26" fmla="*/ 0 w 96"/>
                  <a:gd name="T27" fmla="*/ 0 h 131"/>
                  <a:gd name="T28" fmla="*/ 48 w 96"/>
                  <a:gd name="T29" fmla="*/ 0 h 131"/>
                  <a:gd name="T30" fmla="*/ 48 w 96"/>
                  <a:gd name="T31" fmla="*/ 0 h 131"/>
                  <a:gd name="T32" fmla="*/ 48 w 96"/>
                  <a:gd name="T3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31">
                    <a:moveTo>
                      <a:pt x="0" y="0"/>
                    </a:moveTo>
                    <a:lnTo>
                      <a:pt x="0" y="0"/>
                    </a:lnTo>
                    <a:lnTo>
                      <a:pt x="95" y="0"/>
                    </a:lnTo>
                    <a:lnTo>
                      <a:pt x="95" y="16"/>
                    </a:lnTo>
                    <a:lnTo>
                      <a:pt x="17" y="16"/>
                    </a:lnTo>
                    <a:lnTo>
                      <a:pt x="17" y="56"/>
                    </a:lnTo>
                    <a:lnTo>
                      <a:pt x="89" y="56"/>
                    </a:lnTo>
                    <a:lnTo>
                      <a:pt x="89" y="71"/>
                    </a:lnTo>
                    <a:lnTo>
                      <a:pt x="17" y="71"/>
                    </a:lnTo>
                    <a:lnTo>
                      <a:pt x="17" y="115"/>
                    </a:lnTo>
                    <a:lnTo>
                      <a:pt x="96" y="115"/>
                    </a:lnTo>
                    <a:lnTo>
                      <a:pt x="96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  <a:moveTo>
                      <a:pt x="48" y="0"/>
                    </a:move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Freeform 129">
                <a:extLst>
                  <a:ext uri="{FF2B5EF4-FFF2-40B4-BE49-F238E27FC236}">
                    <a16:creationId xmlns:a16="http://schemas.microsoft.com/office/drawing/2014/main" id="{D83AF0D3-C3A3-F041-A523-2BB047FAD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133600"/>
                <a:ext cx="107950" cy="114300"/>
              </a:xfrm>
              <a:custGeom>
                <a:avLst/>
                <a:gdLst>
                  <a:gd name="T0" fmla="*/ 0 w 125"/>
                  <a:gd name="T1" fmla="*/ 0 h 131"/>
                  <a:gd name="T2" fmla="*/ 0 w 125"/>
                  <a:gd name="T3" fmla="*/ 0 h 131"/>
                  <a:gd name="T4" fmla="*/ 26 w 125"/>
                  <a:gd name="T5" fmla="*/ 0 h 131"/>
                  <a:gd name="T6" fmla="*/ 63 w 125"/>
                  <a:gd name="T7" fmla="*/ 111 h 131"/>
                  <a:gd name="T8" fmla="*/ 100 w 125"/>
                  <a:gd name="T9" fmla="*/ 0 h 131"/>
                  <a:gd name="T10" fmla="*/ 125 w 125"/>
                  <a:gd name="T11" fmla="*/ 0 h 131"/>
                  <a:gd name="T12" fmla="*/ 125 w 125"/>
                  <a:gd name="T13" fmla="*/ 131 h 131"/>
                  <a:gd name="T14" fmla="*/ 109 w 125"/>
                  <a:gd name="T15" fmla="*/ 131 h 131"/>
                  <a:gd name="T16" fmla="*/ 109 w 125"/>
                  <a:gd name="T17" fmla="*/ 54 h 131"/>
                  <a:gd name="T18" fmla="*/ 109 w 125"/>
                  <a:gd name="T19" fmla="*/ 41 h 131"/>
                  <a:gd name="T20" fmla="*/ 109 w 125"/>
                  <a:gd name="T21" fmla="*/ 21 h 131"/>
                  <a:gd name="T22" fmla="*/ 72 w 125"/>
                  <a:gd name="T23" fmla="*/ 131 h 131"/>
                  <a:gd name="T24" fmla="*/ 54 w 125"/>
                  <a:gd name="T25" fmla="*/ 131 h 131"/>
                  <a:gd name="T26" fmla="*/ 17 w 125"/>
                  <a:gd name="T27" fmla="*/ 21 h 131"/>
                  <a:gd name="T28" fmla="*/ 17 w 125"/>
                  <a:gd name="T29" fmla="*/ 25 h 131"/>
                  <a:gd name="T30" fmla="*/ 17 w 125"/>
                  <a:gd name="T31" fmla="*/ 39 h 131"/>
                  <a:gd name="T32" fmla="*/ 17 w 125"/>
                  <a:gd name="T33" fmla="*/ 54 h 131"/>
                  <a:gd name="T34" fmla="*/ 17 w 125"/>
                  <a:gd name="T35" fmla="*/ 131 h 131"/>
                  <a:gd name="T36" fmla="*/ 0 w 125"/>
                  <a:gd name="T37" fmla="*/ 131 h 131"/>
                  <a:gd name="T38" fmla="*/ 0 w 125"/>
                  <a:gd name="T39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31">
                    <a:moveTo>
                      <a:pt x="0" y="0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63" y="111"/>
                    </a:lnTo>
                    <a:lnTo>
                      <a:pt x="100" y="0"/>
                    </a:lnTo>
                    <a:lnTo>
                      <a:pt x="125" y="0"/>
                    </a:lnTo>
                    <a:lnTo>
                      <a:pt x="125" y="131"/>
                    </a:lnTo>
                    <a:lnTo>
                      <a:pt x="109" y="131"/>
                    </a:lnTo>
                    <a:lnTo>
                      <a:pt x="109" y="54"/>
                    </a:lnTo>
                    <a:cubicBezTo>
                      <a:pt x="109" y="51"/>
                      <a:pt x="109" y="47"/>
                      <a:pt x="109" y="41"/>
                    </a:cubicBezTo>
                    <a:cubicBezTo>
                      <a:pt x="109" y="34"/>
                      <a:pt x="109" y="28"/>
                      <a:pt x="109" y="21"/>
                    </a:cubicBezTo>
                    <a:lnTo>
                      <a:pt x="72" y="131"/>
                    </a:lnTo>
                    <a:lnTo>
                      <a:pt x="54" y="131"/>
                    </a:lnTo>
                    <a:lnTo>
                      <a:pt x="17" y="21"/>
                    </a:lnTo>
                    <a:lnTo>
                      <a:pt x="17" y="25"/>
                    </a:lnTo>
                    <a:cubicBezTo>
                      <a:pt x="17" y="28"/>
                      <a:pt x="17" y="33"/>
                      <a:pt x="17" y="39"/>
                    </a:cubicBezTo>
                    <a:cubicBezTo>
                      <a:pt x="17" y="46"/>
                      <a:pt x="17" y="51"/>
                      <a:pt x="17" y="54"/>
                    </a:cubicBezTo>
                    <a:lnTo>
                      <a:pt x="17" y="131"/>
                    </a:lnTo>
                    <a:lnTo>
                      <a:pt x="0" y="1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Freeform 130">
                <a:extLst>
                  <a:ext uri="{FF2B5EF4-FFF2-40B4-BE49-F238E27FC236}">
                    <a16:creationId xmlns:a16="http://schemas.microsoft.com/office/drawing/2014/main" id="{0DCA7923-1CA5-A14A-96A7-EA0978C5BD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2675" y="2132013"/>
                <a:ext cx="98425" cy="119063"/>
              </a:xfrm>
              <a:custGeom>
                <a:avLst/>
                <a:gdLst>
                  <a:gd name="T0" fmla="*/ 60 w 115"/>
                  <a:gd name="T1" fmla="*/ 0 h 137"/>
                  <a:gd name="T2" fmla="*/ 60 w 115"/>
                  <a:gd name="T3" fmla="*/ 0 h 137"/>
                  <a:gd name="T4" fmla="*/ 99 w 115"/>
                  <a:gd name="T5" fmla="*/ 13 h 137"/>
                  <a:gd name="T6" fmla="*/ 114 w 115"/>
                  <a:gd name="T7" fmla="*/ 42 h 137"/>
                  <a:gd name="T8" fmla="*/ 97 w 115"/>
                  <a:gd name="T9" fmla="*/ 42 h 137"/>
                  <a:gd name="T10" fmla="*/ 85 w 115"/>
                  <a:gd name="T11" fmla="*/ 22 h 137"/>
                  <a:gd name="T12" fmla="*/ 61 w 115"/>
                  <a:gd name="T13" fmla="*/ 15 h 137"/>
                  <a:gd name="T14" fmla="*/ 29 w 115"/>
                  <a:gd name="T15" fmla="*/ 29 h 137"/>
                  <a:gd name="T16" fmla="*/ 18 w 115"/>
                  <a:gd name="T17" fmla="*/ 70 h 137"/>
                  <a:gd name="T18" fmla="*/ 28 w 115"/>
                  <a:gd name="T19" fmla="*/ 107 h 137"/>
                  <a:gd name="T20" fmla="*/ 60 w 115"/>
                  <a:gd name="T21" fmla="*/ 122 h 137"/>
                  <a:gd name="T22" fmla="*/ 90 w 115"/>
                  <a:gd name="T23" fmla="*/ 107 h 137"/>
                  <a:gd name="T24" fmla="*/ 98 w 115"/>
                  <a:gd name="T25" fmla="*/ 86 h 137"/>
                  <a:gd name="T26" fmla="*/ 115 w 115"/>
                  <a:gd name="T27" fmla="*/ 86 h 137"/>
                  <a:gd name="T28" fmla="*/ 100 w 115"/>
                  <a:gd name="T29" fmla="*/ 120 h 137"/>
                  <a:gd name="T30" fmla="*/ 58 w 115"/>
                  <a:gd name="T31" fmla="*/ 137 h 137"/>
                  <a:gd name="T32" fmla="*/ 20 w 115"/>
                  <a:gd name="T33" fmla="*/ 123 h 137"/>
                  <a:gd name="T34" fmla="*/ 0 w 115"/>
                  <a:gd name="T35" fmla="*/ 67 h 137"/>
                  <a:gd name="T36" fmla="*/ 15 w 115"/>
                  <a:gd name="T37" fmla="*/ 20 h 137"/>
                  <a:gd name="T38" fmla="*/ 60 w 115"/>
                  <a:gd name="T39" fmla="*/ 0 h 137"/>
                  <a:gd name="T40" fmla="*/ 60 w 115"/>
                  <a:gd name="T41" fmla="*/ 0 h 137"/>
                  <a:gd name="T42" fmla="*/ 57 w 115"/>
                  <a:gd name="T43" fmla="*/ 0 h 137"/>
                  <a:gd name="T44" fmla="*/ 57 w 115"/>
                  <a:gd name="T45" fmla="*/ 0 h 137"/>
                  <a:gd name="T46" fmla="*/ 57 w 115"/>
                  <a:gd name="T4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5" h="137">
                    <a:moveTo>
                      <a:pt x="60" y="0"/>
                    </a:moveTo>
                    <a:lnTo>
                      <a:pt x="60" y="0"/>
                    </a:lnTo>
                    <a:cubicBezTo>
                      <a:pt x="77" y="0"/>
                      <a:pt x="90" y="4"/>
                      <a:pt x="99" y="13"/>
                    </a:cubicBezTo>
                    <a:cubicBezTo>
                      <a:pt x="108" y="21"/>
                      <a:pt x="113" y="31"/>
                      <a:pt x="114" y="42"/>
                    </a:cubicBezTo>
                    <a:lnTo>
                      <a:pt x="97" y="42"/>
                    </a:lnTo>
                    <a:cubicBezTo>
                      <a:pt x="95" y="34"/>
                      <a:pt x="91" y="27"/>
                      <a:pt x="85" y="22"/>
                    </a:cubicBezTo>
                    <a:cubicBezTo>
                      <a:pt x="79" y="18"/>
                      <a:pt x="71" y="15"/>
                      <a:pt x="61" y="15"/>
                    </a:cubicBezTo>
                    <a:cubicBezTo>
                      <a:pt x="48" y="15"/>
                      <a:pt x="37" y="20"/>
                      <a:pt x="29" y="29"/>
                    </a:cubicBezTo>
                    <a:cubicBezTo>
                      <a:pt x="22" y="38"/>
                      <a:pt x="18" y="52"/>
                      <a:pt x="18" y="70"/>
                    </a:cubicBezTo>
                    <a:cubicBezTo>
                      <a:pt x="18" y="85"/>
                      <a:pt x="21" y="98"/>
                      <a:pt x="28" y="107"/>
                    </a:cubicBezTo>
                    <a:cubicBezTo>
                      <a:pt x="35" y="117"/>
                      <a:pt x="46" y="122"/>
                      <a:pt x="60" y="122"/>
                    </a:cubicBezTo>
                    <a:cubicBezTo>
                      <a:pt x="73" y="122"/>
                      <a:pt x="83" y="117"/>
                      <a:pt x="90" y="107"/>
                    </a:cubicBezTo>
                    <a:cubicBezTo>
                      <a:pt x="94" y="101"/>
                      <a:pt x="96" y="94"/>
                      <a:pt x="98" y="86"/>
                    </a:cubicBezTo>
                    <a:lnTo>
                      <a:pt x="115" y="86"/>
                    </a:lnTo>
                    <a:cubicBezTo>
                      <a:pt x="114" y="100"/>
                      <a:pt x="109" y="111"/>
                      <a:pt x="100" y="120"/>
                    </a:cubicBezTo>
                    <a:cubicBezTo>
                      <a:pt x="90" y="132"/>
                      <a:pt x="76" y="137"/>
                      <a:pt x="58" y="137"/>
                    </a:cubicBezTo>
                    <a:cubicBezTo>
                      <a:pt x="43" y="137"/>
                      <a:pt x="30" y="133"/>
                      <a:pt x="20" y="123"/>
                    </a:cubicBezTo>
                    <a:cubicBezTo>
                      <a:pt x="6" y="111"/>
                      <a:pt x="0" y="93"/>
                      <a:pt x="0" y="67"/>
                    </a:cubicBezTo>
                    <a:cubicBezTo>
                      <a:pt x="0" y="48"/>
                      <a:pt x="5" y="32"/>
                      <a:pt x="15" y="20"/>
                    </a:cubicBezTo>
                    <a:cubicBezTo>
                      <a:pt x="26" y="6"/>
                      <a:pt x="41" y="0"/>
                      <a:pt x="60" y="0"/>
                    </a:cubicBezTo>
                    <a:lnTo>
                      <a:pt x="60" y="0"/>
                    </a:lnTo>
                    <a:close/>
                    <a:moveTo>
                      <a:pt x="57" y="0"/>
                    </a:move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Freeform 131">
                <a:extLst>
                  <a:ext uri="{FF2B5EF4-FFF2-40B4-BE49-F238E27FC236}">
                    <a16:creationId xmlns:a16="http://schemas.microsoft.com/office/drawing/2014/main" id="{115B2C76-FE2F-CD4A-A464-6E3F79FBDD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67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Freeform 132">
                <a:extLst>
                  <a:ext uri="{FF2B5EF4-FFF2-40B4-BE49-F238E27FC236}">
                    <a16:creationId xmlns:a16="http://schemas.microsoft.com/office/drawing/2014/main" id="{4D03B3EE-B239-9F41-9DCB-890FC18EA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5688" y="2395538"/>
                <a:ext cx="38100" cy="14288"/>
              </a:xfrm>
              <a:custGeom>
                <a:avLst/>
                <a:gdLst>
                  <a:gd name="T0" fmla="*/ 0 w 44"/>
                  <a:gd name="T1" fmla="*/ 0 h 16"/>
                  <a:gd name="T2" fmla="*/ 0 w 44"/>
                  <a:gd name="T3" fmla="*/ 0 h 16"/>
                  <a:gd name="T4" fmla="*/ 44 w 44"/>
                  <a:gd name="T5" fmla="*/ 0 h 16"/>
                  <a:gd name="T6" fmla="*/ 44 w 44"/>
                  <a:gd name="T7" fmla="*/ 16 h 16"/>
                  <a:gd name="T8" fmla="*/ 0 w 44"/>
                  <a:gd name="T9" fmla="*/ 16 h 16"/>
                  <a:gd name="T10" fmla="*/ 0 w 4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6">
                    <a:moveTo>
                      <a:pt x="0" y="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44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133">
                <a:extLst>
                  <a:ext uri="{FF2B5EF4-FFF2-40B4-BE49-F238E27FC236}">
                    <a16:creationId xmlns:a16="http://schemas.microsoft.com/office/drawing/2014/main" id="{1C1BA003-71C5-8C44-9E8A-EF52528353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6488" y="2362200"/>
                <a:ext cx="74613" cy="87313"/>
              </a:xfrm>
              <a:custGeom>
                <a:avLst/>
                <a:gdLst>
                  <a:gd name="T0" fmla="*/ 45 w 87"/>
                  <a:gd name="T1" fmla="*/ 0 h 101"/>
                  <a:gd name="T2" fmla="*/ 45 w 87"/>
                  <a:gd name="T3" fmla="*/ 0 h 101"/>
                  <a:gd name="T4" fmla="*/ 65 w 87"/>
                  <a:gd name="T5" fmla="*/ 5 h 101"/>
                  <a:gd name="T6" fmla="*/ 79 w 87"/>
                  <a:gd name="T7" fmla="*/ 17 h 101"/>
                  <a:gd name="T8" fmla="*/ 86 w 87"/>
                  <a:gd name="T9" fmla="*/ 34 h 101"/>
                  <a:gd name="T10" fmla="*/ 87 w 87"/>
                  <a:gd name="T11" fmla="*/ 55 h 101"/>
                  <a:gd name="T12" fmla="*/ 17 w 87"/>
                  <a:gd name="T13" fmla="*/ 55 h 101"/>
                  <a:gd name="T14" fmla="*/ 24 w 87"/>
                  <a:gd name="T15" fmla="*/ 78 h 101"/>
                  <a:gd name="T16" fmla="*/ 44 w 87"/>
                  <a:gd name="T17" fmla="*/ 87 h 101"/>
                  <a:gd name="T18" fmla="*/ 64 w 87"/>
                  <a:gd name="T19" fmla="*/ 79 h 101"/>
                  <a:gd name="T20" fmla="*/ 70 w 87"/>
                  <a:gd name="T21" fmla="*/ 68 h 101"/>
                  <a:gd name="T22" fmla="*/ 86 w 87"/>
                  <a:gd name="T23" fmla="*/ 68 h 101"/>
                  <a:gd name="T24" fmla="*/ 82 w 87"/>
                  <a:gd name="T25" fmla="*/ 79 h 101"/>
                  <a:gd name="T26" fmla="*/ 74 w 87"/>
                  <a:gd name="T27" fmla="*/ 90 h 101"/>
                  <a:gd name="T28" fmla="*/ 56 w 87"/>
                  <a:gd name="T29" fmla="*/ 100 h 101"/>
                  <a:gd name="T30" fmla="*/ 43 w 87"/>
                  <a:gd name="T31" fmla="*/ 101 h 101"/>
                  <a:gd name="T32" fmla="*/ 13 w 87"/>
                  <a:gd name="T33" fmla="*/ 88 h 101"/>
                  <a:gd name="T34" fmla="*/ 0 w 87"/>
                  <a:gd name="T35" fmla="*/ 52 h 101"/>
                  <a:gd name="T36" fmla="*/ 13 w 87"/>
                  <a:gd name="T37" fmla="*/ 15 h 101"/>
                  <a:gd name="T38" fmla="*/ 45 w 87"/>
                  <a:gd name="T39" fmla="*/ 0 h 101"/>
                  <a:gd name="T40" fmla="*/ 45 w 87"/>
                  <a:gd name="T41" fmla="*/ 0 h 101"/>
                  <a:gd name="T42" fmla="*/ 71 w 87"/>
                  <a:gd name="T43" fmla="*/ 42 h 101"/>
                  <a:gd name="T44" fmla="*/ 71 w 87"/>
                  <a:gd name="T45" fmla="*/ 42 h 101"/>
                  <a:gd name="T46" fmla="*/ 66 w 87"/>
                  <a:gd name="T47" fmla="*/ 26 h 101"/>
                  <a:gd name="T48" fmla="*/ 44 w 87"/>
                  <a:gd name="T49" fmla="*/ 14 h 101"/>
                  <a:gd name="T50" fmla="*/ 26 w 87"/>
                  <a:gd name="T51" fmla="*/ 22 h 101"/>
                  <a:gd name="T52" fmla="*/ 18 w 87"/>
                  <a:gd name="T53" fmla="*/ 42 h 101"/>
                  <a:gd name="T54" fmla="*/ 71 w 87"/>
                  <a:gd name="T55" fmla="*/ 42 h 101"/>
                  <a:gd name="T56" fmla="*/ 44 w 87"/>
                  <a:gd name="T57" fmla="*/ 0 h 101"/>
                  <a:gd name="T58" fmla="*/ 44 w 87"/>
                  <a:gd name="T59" fmla="*/ 0 h 101"/>
                  <a:gd name="T60" fmla="*/ 44 w 87"/>
                  <a:gd name="T6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7" h="101">
                    <a:moveTo>
                      <a:pt x="45" y="0"/>
                    </a:moveTo>
                    <a:lnTo>
                      <a:pt x="45" y="0"/>
                    </a:lnTo>
                    <a:cubicBezTo>
                      <a:pt x="52" y="0"/>
                      <a:pt x="59" y="2"/>
                      <a:pt x="65" y="5"/>
                    </a:cubicBezTo>
                    <a:cubicBezTo>
                      <a:pt x="71" y="8"/>
                      <a:pt x="76" y="12"/>
                      <a:pt x="79" y="17"/>
                    </a:cubicBezTo>
                    <a:cubicBezTo>
                      <a:pt x="83" y="22"/>
                      <a:pt x="85" y="28"/>
                      <a:pt x="86" y="34"/>
                    </a:cubicBezTo>
                    <a:cubicBezTo>
                      <a:pt x="87" y="39"/>
                      <a:pt x="87" y="46"/>
                      <a:pt x="87" y="55"/>
                    </a:cubicBezTo>
                    <a:lnTo>
                      <a:pt x="17" y="55"/>
                    </a:lnTo>
                    <a:cubicBezTo>
                      <a:pt x="18" y="65"/>
                      <a:pt x="20" y="73"/>
                      <a:pt x="24" y="78"/>
                    </a:cubicBezTo>
                    <a:cubicBezTo>
                      <a:pt x="29" y="84"/>
                      <a:pt x="35" y="87"/>
                      <a:pt x="44" y="87"/>
                    </a:cubicBezTo>
                    <a:cubicBezTo>
                      <a:pt x="52" y="87"/>
                      <a:pt x="59" y="84"/>
                      <a:pt x="64" y="79"/>
                    </a:cubicBezTo>
                    <a:cubicBezTo>
                      <a:pt x="67" y="76"/>
                      <a:pt x="69" y="72"/>
                      <a:pt x="70" y="68"/>
                    </a:cubicBezTo>
                    <a:lnTo>
                      <a:pt x="86" y="68"/>
                    </a:lnTo>
                    <a:cubicBezTo>
                      <a:pt x="85" y="71"/>
                      <a:pt x="84" y="75"/>
                      <a:pt x="82" y="79"/>
                    </a:cubicBezTo>
                    <a:cubicBezTo>
                      <a:pt x="79" y="84"/>
                      <a:pt x="77" y="87"/>
                      <a:pt x="74" y="90"/>
                    </a:cubicBezTo>
                    <a:cubicBezTo>
                      <a:pt x="69" y="95"/>
                      <a:pt x="63" y="98"/>
                      <a:pt x="56" y="100"/>
                    </a:cubicBezTo>
                    <a:cubicBezTo>
                      <a:pt x="52" y="100"/>
                      <a:pt x="48" y="101"/>
                      <a:pt x="43" y="101"/>
                    </a:cubicBezTo>
                    <a:cubicBezTo>
                      <a:pt x="31" y="101"/>
                      <a:pt x="21" y="97"/>
                      <a:pt x="13" y="88"/>
                    </a:cubicBezTo>
                    <a:cubicBezTo>
                      <a:pt x="4" y="79"/>
                      <a:pt x="0" y="67"/>
                      <a:pt x="0" y="52"/>
                    </a:cubicBezTo>
                    <a:cubicBezTo>
                      <a:pt x="0" y="37"/>
                      <a:pt x="4" y="24"/>
                      <a:pt x="13" y="15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45" y="0"/>
                    </a:lnTo>
                    <a:close/>
                    <a:moveTo>
                      <a:pt x="71" y="42"/>
                    </a:moveTo>
                    <a:lnTo>
                      <a:pt x="71" y="42"/>
                    </a:lnTo>
                    <a:cubicBezTo>
                      <a:pt x="70" y="35"/>
                      <a:pt x="69" y="30"/>
                      <a:pt x="66" y="26"/>
                    </a:cubicBezTo>
                    <a:cubicBezTo>
                      <a:pt x="62" y="18"/>
                      <a:pt x="55" y="14"/>
                      <a:pt x="44" y="14"/>
                    </a:cubicBezTo>
                    <a:cubicBezTo>
                      <a:pt x="37" y="14"/>
                      <a:pt x="31" y="17"/>
                      <a:pt x="26" y="22"/>
                    </a:cubicBezTo>
                    <a:cubicBezTo>
                      <a:pt x="21" y="27"/>
                      <a:pt x="18" y="34"/>
                      <a:pt x="18" y="42"/>
                    </a:cubicBezTo>
                    <a:lnTo>
                      <a:pt x="71" y="42"/>
                    </a:lnTo>
                    <a:close/>
                    <a:moveTo>
                      <a:pt x="44" y="0"/>
                    </a:move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0" name="Freeform 134">
                <a:extLst>
                  <a:ext uri="{FF2B5EF4-FFF2-40B4-BE49-F238E27FC236}">
                    <a16:creationId xmlns:a16="http://schemas.microsoft.com/office/drawing/2014/main" id="{116DB030-FCC6-AE44-BC84-FFF54040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050" y="199072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317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1" name="Freeform 135">
                <a:extLst>
                  <a:ext uri="{FF2B5EF4-FFF2-40B4-BE49-F238E27FC236}">
                    <a16:creationId xmlns:a16="http://schemas.microsoft.com/office/drawing/2014/main" id="{197E5415-E535-1241-98E0-B3E18AAD4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4288" y="2201863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377" y="0"/>
                    </a:ln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2" name="Freeform 136">
                <a:extLst>
                  <a:ext uri="{FF2B5EF4-FFF2-40B4-BE49-F238E27FC236}">
                    <a16:creationId xmlns:a16="http://schemas.microsoft.com/office/drawing/2014/main" id="{F27AA283-648E-3B4D-B6D0-FE7FB9ADD0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5875" y="2403475"/>
                <a:ext cx="323850" cy="0"/>
              </a:xfrm>
              <a:custGeom>
                <a:avLst/>
                <a:gdLst>
                  <a:gd name="T0" fmla="*/ 0 w 377"/>
                  <a:gd name="T1" fmla="*/ 0 w 377"/>
                  <a:gd name="T2" fmla="*/ 73 w 377"/>
                  <a:gd name="T3" fmla="*/ 158 w 377"/>
                  <a:gd name="T4" fmla="*/ 158 w 377"/>
                  <a:gd name="T5" fmla="*/ 243 w 377"/>
                  <a:gd name="T6" fmla="*/ 329 w 377"/>
                  <a:gd name="T7" fmla="*/ 329 w 377"/>
                  <a:gd name="T8" fmla="*/ 377 w 37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377">
                    <a:moveTo>
                      <a:pt x="0" y="0"/>
                    </a:moveTo>
                    <a:lnTo>
                      <a:pt x="0" y="0"/>
                    </a:lnTo>
                    <a:lnTo>
                      <a:pt x="73" y="0"/>
                    </a:lnTo>
                    <a:moveTo>
                      <a:pt x="158" y="0"/>
                    </a:moveTo>
                    <a:lnTo>
                      <a:pt x="158" y="0"/>
                    </a:lnTo>
                    <a:lnTo>
                      <a:pt x="243" y="0"/>
                    </a:lnTo>
                    <a:moveTo>
                      <a:pt x="329" y="0"/>
                    </a:moveTo>
                    <a:lnTo>
                      <a:pt x="329" y="0"/>
                    </a:lnTo>
                    <a:lnTo>
                      <a:pt x="377" y="0"/>
                    </a:ln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607" tIns="34303" rIns="68607" bIns="34303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E675E2-AF55-B449-A545-717F549B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059" y="4631317"/>
              <a:ext cx="4611902" cy="18962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C4C6CB2-2181-E64E-A934-D3DAC12B7CD0}"/>
              </a:ext>
            </a:extLst>
          </p:cNvPr>
          <p:cNvSpPr txBox="1"/>
          <p:nvPr/>
        </p:nvSpPr>
        <p:spPr>
          <a:xfrm>
            <a:off x="1716243" y="5560445"/>
            <a:ext cx="64764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Fabricating improved comb devices at </a:t>
            </a:r>
            <a:r>
              <a:rPr lang="el-GR" dirty="0"/>
              <a:t>λ</a:t>
            </a:r>
            <a:r>
              <a:rPr lang="sv-SE" dirty="0"/>
              <a:t>=</a:t>
            </a:r>
            <a:r>
              <a:rPr lang="en-CH" dirty="0"/>
              <a:t>4.5 </a:t>
            </a:r>
            <a:r>
              <a:rPr lang="el-GR" dirty="0"/>
              <a:t>μ</a:t>
            </a:r>
            <a:r>
              <a:rPr lang="sv-SE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Growth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optimized</a:t>
            </a:r>
            <a:r>
              <a:rPr lang="sv-SE" dirty="0"/>
              <a:t> </a:t>
            </a:r>
            <a:r>
              <a:rPr lang="sv-SE" dirty="0" err="1"/>
              <a:t>active</a:t>
            </a:r>
            <a:r>
              <a:rPr lang="sv-SE" dirty="0"/>
              <a:t> regions at 4.5 </a:t>
            </a:r>
            <a:r>
              <a:rPr lang="el-GR" dirty="0"/>
              <a:t>μ</a:t>
            </a:r>
            <a:r>
              <a:rPr lang="sv-SE" dirty="0"/>
              <a:t>m (from </a:t>
            </a:r>
            <a:r>
              <a:rPr lang="sv-SE" b="1" dirty="0"/>
              <a:t>WP1</a:t>
            </a:r>
            <a:r>
              <a:rPr lang="sv-SE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Fabricate</a:t>
            </a:r>
            <a:r>
              <a:rPr lang="sv-SE" dirty="0"/>
              <a:t> lasers from </a:t>
            </a:r>
            <a:r>
              <a:rPr lang="sv-SE" dirty="0" err="1"/>
              <a:t>optimized</a:t>
            </a:r>
            <a:r>
              <a:rPr lang="sv-SE" dirty="0"/>
              <a:t> </a:t>
            </a:r>
            <a:r>
              <a:rPr lang="el-GR" dirty="0"/>
              <a:t>λ</a:t>
            </a:r>
            <a:r>
              <a:rPr lang="sv-SE" dirty="0"/>
              <a:t>=8 </a:t>
            </a:r>
            <a:r>
              <a:rPr lang="el-GR" dirty="0"/>
              <a:t>μ</a:t>
            </a:r>
            <a:r>
              <a:rPr lang="sv-SE" dirty="0"/>
              <a:t>m </a:t>
            </a:r>
            <a:r>
              <a:rPr lang="sv-SE" dirty="0" err="1"/>
              <a:t>active</a:t>
            </a:r>
            <a:r>
              <a:rPr lang="sv-SE" dirty="0"/>
              <a:t> region (from </a:t>
            </a:r>
            <a:r>
              <a:rPr lang="sv-SE" b="1" dirty="0"/>
              <a:t>WP1</a:t>
            </a:r>
            <a:r>
              <a:rPr lang="sv-S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Optimize</a:t>
            </a:r>
            <a:r>
              <a:rPr lang="sv-SE" dirty="0"/>
              <a:t> re-</a:t>
            </a:r>
            <a:r>
              <a:rPr lang="sv-SE" dirty="0" err="1"/>
              <a:t>growth</a:t>
            </a:r>
            <a:r>
              <a:rPr lang="sv-SE" dirty="0"/>
              <a:t> for </a:t>
            </a:r>
            <a:r>
              <a:rPr lang="sv-SE" dirty="0" err="1"/>
              <a:t>dry-etched</a:t>
            </a:r>
            <a:r>
              <a:rPr lang="sv-SE" dirty="0"/>
              <a:t> </a:t>
            </a:r>
            <a:r>
              <a:rPr lang="sv-SE" dirty="0" err="1"/>
              <a:t>waveguides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47E58-55EC-AA4B-9605-F48217F210BE}"/>
              </a:ext>
            </a:extLst>
          </p:cNvPr>
          <p:cNvSpPr txBox="1"/>
          <p:nvPr/>
        </p:nvSpPr>
        <p:spPr>
          <a:xfrm>
            <a:off x="436679" y="1608426"/>
            <a:ext cx="7085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QCL combs with 70 cm-1 comb spectra and 500 mW output power (</a:t>
            </a:r>
            <a:r>
              <a:rPr lang="en-CH" b="1" dirty="0"/>
              <a:t>AL</a:t>
            </a:r>
            <a:r>
              <a:rPr lang="en-CH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Record low J</a:t>
            </a:r>
            <a:r>
              <a:rPr lang="en-CH" baseline="-25000" dirty="0"/>
              <a:t>th</a:t>
            </a:r>
            <a:r>
              <a:rPr lang="en-CH" dirty="0"/>
              <a:t>(20°C) = 430 A/cm</a:t>
            </a:r>
            <a:r>
              <a:rPr lang="en-CH" baseline="30000" dirty="0"/>
              <a:t>2</a:t>
            </a:r>
            <a:r>
              <a:rPr lang="en-CH" dirty="0"/>
              <a:t> for </a:t>
            </a:r>
            <a:r>
              <a:rPr lang="sv-SE" dirty="0"/>
              <a:t>CW-QCL! (</a:t>
            </a:r>
            <a:r>
              <a:rPr lang="en-CH" dirty="0"/>
              <a:t>4.5 </a:t>
            </a:r>
            <a:r>
              <a:rPr lang="el-GR" dirty="0"/>
              <a:t>μ</a:t>
            </a:r>
            <a:r>
              <a:rPr lang="sv-SE" dirty="0"/>
              <a:t>m) </a:t>
            </a:r>
            <a:r>
              <a:rPr lang="en-CH" dirty="0"/>
              <a:t>(</a:t>
            </a:r>
            <a:r>
              <a:rPr lang="en-CH" b="1" dirty="0"/>
              <a:t>AL</a:t>
            </a:r>
            <a:r>
              <a:rPr lang="en-CH" dirty="0"/>
              <a:t>)</a:t>
            </a:r>
            <a:endParaRPr lang="en-CH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First observation of increased comb bandwidth due to RF injection (</a:t>
            </a:r>
            <a:r>
              <a:rPr lang="en-CH" b="1" dirty="0"/>
              <a:t>ETH</a:t>
            </a:r>
            <a:r>
              <a:rPr lang="en-CH" dirty="0"/>
              <a:t>)</a:t>
            </a:r>
          </a:p>
        </p:txBody>
      </p:sp>
      <p:pic>
        <p:nvPicPr>
          <p:cNvPr id="29" name="Content Placeholder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36F584-1E35-9448-993C-2AF8D3F7DCAA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16" y="2594419"/>
            <a:ext cx="2910714" cy="23923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B52E85C-F7F6-114E-BD8A-FC050BC2D793}"/>
              </a:ext>
            </a:extLst>
          </p:cNvPr>
          <p:cNvGrpSpPr/>
          <p:nvPr/>
        </p:nvGrpSpPr>
        <p:grpSpPr>
          <a:xfrm>
            <a:off x="6917693" y="3091717"/>
            <a:ext cx="1735385" cy="1328296"/>
            <a:chOff x="6917693" y="3233692"/>
            <a:chExt cx="1735385" cy="1328296"/>
          </a:xfrm>
        </p:grpSpPr>
        <p:cxnSp>
          <p:nvCxnSpPr>
            <p:cNvPr id="30" name="Gerade Verbindung mit Pfeil 24">
              <a:extLst>
                <a:ext uri="{FF2B5EF4-FFF2-40B4-BE49-F238E27FC236}">
                  <a16:creationId xmlns:a16="http://schemas.microsoft.com/office/drawing/2014/main" id="{79A2BCAC-1A75-6A47-A888-85834F40D496}"/>
                </a:ext>
              </a:extLst>
            </p:cNvPr>
            <p:cNvCxnSpPr>
              <a:cxnSpLocks/>
            </p:cNvCxnSpPr>
            <p:nvPr/>
          </p:nvCxnSpPr>
          <p:spPr>
            <a:xfrm>
              <a:off x="6917693" y="3240179"/>
              <a:ext cx="112092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26">
              <a:extLst>
                <a:ext uri="{FF2B5EF4-FFF2-40B4-BE49-F238E27FC236}">
                  <a16:creationId xmlns:a16="http://schemas.microsoft.com/office/drawing/2014/main" id="{51B7EF25-1CDB-324E-A400-B2C9334751BB}"/>
                </a:ext>
              </a:extLst>
            </p:cNvPr>
            <p:cNvCxnSpPr>
              <a:cxnSpLocks/>
            </p:cNvCxnSpPr>
            <p:nvPr/>
          </p:nvCxnSpPr>
          <p:spPr>
            <a:xfrm>
              <a:off x="6932590" y="4292274"/>
              <a:ext cx="152372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2">
              <a:extLst>
                <a:ext uri="{FF2B5EF4-FFF2-40B4-BE49-F238E27FC236}">
                  <a16:creationId xmlns:a16="http://schemas.microsoft.com/office/drawing/2014/main" id="{39472F01-D9B6-CE40-BB07-25A714494915}"/>
                </a:ext>
              </a:extLst>
            </p:cNvPr>
            <p:cNvSpPr txBox="1"/>
            <p:nvPr/>
          </p:nvSpPr>
          <p:spPr>
            <a:xfrm>
              <a:off x="7202343" y="3233692"/>
              <a:ext cx="1228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40 cm</a:t>
              </a:r>
              <a:r>
                <a:rPr lang="de-DE" sz="1200" baseline="30000" dirty="0"/>
                <a:t>-1</a:t>
              </a:r>
            </a:p>
          </p:txBody>
        </p:sp>
        <p:sp>
          <p:nvSpPr>
            <p:cNvPr id="33" name="Textfeld 35">
              <a:extLst>
                <a:ext uri="{FF2B5EF4-FFF2-40B4-BE49-F238E27FC236}">
                  <a16:creationId xmlns:a16="http://schemas.microsoft.com/office/drawing/2014/main" id="{1E985076-A48E-1441-8256-267A8568588C}"/>
                </a:ext>
              </a:extLst>
            </p:cNvPr>
            <p:cNvSpPr txBox="1"/>
            <p:nvPr/>
          </p:nvSpPr>
          <p:spPr>
            <a:xfrm>
              <a:off x="7424393" y="4284989"/>
              <a:ext cx="1228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55 cm</a:t>
              </a:r>
              <a:r>
                <a:rPr lang="de-DE" sz="1200" baseline="30000" dirty="0"/>
                <a:t>-1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49D5A9-D409-9746-84DD-7BA9D791ABC1}"/>
              </a:ext>
            </a:extLst>
          </p:cNvPr>
          <p:cNvSpPr txBox="1"/>
          <p:nvPr/>
        </p:nvSpPr>
        <p:spPr>
          <a:xfrm>
            <a:off x="3147613" y="1287889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Key achievements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008FCF-643B-AD4C-8734-0149D859D54A}"/>
              </a:ext>
            </a:extLst>
          </p:cNvPr>
          <p:cNvSpPr txBox="1"/>
          <p:nvPr/>
        </p:nvSpPr>
        <p:spPr>
          <a:xfrm>
            <a:off x="3654163" y="5229925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Outlook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DE29DF4-9645-434B-A354-B507BC316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12" y="2664293"/>
            <a:ext cx="3194662" cy="2392367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D775A5A-25C6-EB45-A4F0-A566BA912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11966" r="2181" b="3384"/>
          <a:stretch/>
        </p:blipFill>
        <p:spPr bwMode="auto">
          <a:xfrm>
            <a:off x="3359850" y="2664293"/>
            <a:ext cx="2622402" cy="225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435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E49C2-44E3-8A4F-A5C8-52091044A013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T3.2 M3-M9: QCL-comb fabrication using existing technology and AR designs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T3.3 M3-M9: Fabrication tolerances (</a:t>
            </a:r>
            <a:r>
              <a:rPr lang="en-GB" sz="1501" b="1" dirty="0">
                <a:solidFill>
                  <a:srgbClr val="00B050"/>
                </a:solidFill>
              </a:rPr>
              <a:t>ALPES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T3.4 M9-M24: Fabrication and basic characterization of new comb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T3.5 M25-M33: Further generation of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T3.6 M24-M36: Mass production of improved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ALPES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T3.7 M1-M24 : Fabrication of QCDs (</a:t>
            </a:r>
            <a:r>
              <a:rPr lang="en-GB" sz="1501" b="1" dirty="0"/>
              <a:t>CNRS + ETHZ</a:t>
            </a:r>
            <a:r>
              <a:rPr lang="en-GB" sz="150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7B314-4BEC-4042-9F83-10CB13455FE2}"/>
              </a:ext>
            </a:extLst>
          </p:cNvPr>
          <p:cNvSpPr txBox="1"/>
          <p:nvPr/>
        </p:nvSpPr>
        <p:spPr>
          <a:xfrm>
            <a:off x="379635" y="3971787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MS3.1 M24 (ETHZ)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MS3.2 M27 (CNRS)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1E113-3311-3447-AAC7-DE0F04CDFE94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B050"/>
                </a:solidFill>
              </a:rPr>
              <a:t>D3.1 M3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D3.3 M9</a:t>
            </a:r>
          </a:p>
          <a:p>
            <a:endParaRPr lang="en-CH" sz="1500" dirty="0"/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D3.4 M24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D3.5 M33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D3.6 M30</a:t>
            </a:r>
          </a:p>
          <a:p>
            <a:r>
              <a:rPr lang="en-CH" sz="1500" dirty="0"/>
              <a:t>D3.2 M3</a:t>
            </a:r>
          </a:p>
          <a:p>
            <a:r>
              <a:rPr lang="en-CH" sz="1500" dirty="0"/>
              <a:t>D3.7 M24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4A86-9119-7343-B684-C9E6C26A2FF8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76AFE-F89F-2242-99A2-EE988ED0AF18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0242-E13A-1C4A-9A39-8480E05B87E3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349CF-5C99-A141-8EFE-78176B605026}"/>
              </a:ext>
            </a:extLst>
          </p:cNvPr>
          <p:cNvCxnSpPr/>
          <p:nvPr/>
        </p:nvCxnSpPr>
        <p:spPr>
          <a:xfrm flipH="1">
            <a:off x="178913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D984B0-EE35-3340-ADDC-93AE323A68B2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C4D94-0175-374D-B241-A6DEBBAE2D89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13CE6-89C9-0A4A-8DB3-DC417699D6BA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E660-2110-6A48-809F-65EBC37D4D00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38D4C5-DDD2-E646-BF71-7A5B4D3790F4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CD9E-9228-9B43-8F11-0C934716AC25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6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E49C2-44E3-8A4F-A5C8-52091044A013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T3.2 M3-M9: QCL-comb fabrication using existing technology and AR designs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T3.3 M3-M9: Fabrication tolerances (</a:t>
            </a:r>
            <a:r>
              <a:rPr lang="en-GB" sz="1501" b="1" dirty="0">
                <a:solidFill>
                  <a:srgbClr val="00B050"/>
                </a:solidFill>
              </a:rPr>
              <a:t>ALPES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T3.4 M9-M24: Fabrication and basic characterization of new comb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T3.5 M25-M33: Further generation of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T3.6 M24-M36: Mass production of improved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ALPES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T3.7 M1-M24 : Fabrication of QCDs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CNRS + 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7B314-4BEC-4042-9F83-10CB13455FE2}"/>
              </a:ext>
            </a:extLst>
          </p:cNvPr>
          <p:cNvSpPr txBox="1"/>
          <p:nvPr/>
        </p:nvSpPr>
        <p:spPr>
          <a:xfrm>
            <a:off x="379635" y="3971787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MS3.1 M24 (ETHZ)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MS3.2 M27 (CNRS)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1E113-3311-3447-AAC7-DE0F04CDFE94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B050"/>
                </a:solidFill>
              </a:rPr>
              <a:t>D3.1 M3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D3.3 M9</a:t>
            </a:r>
          </a:p>
          <a:p>
            <a:endParaRPr lang="en-CH" sz="1500" dirty="0"/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D3.4 M24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D3.5 M33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D3.6 M30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D3.2 </a:t>
            </a:r>
            <a:r>
              <a:rPr lang="en-CH" sz="1500" dirty="0">
                <a:solidFill>
                  <a:srgbClr val="FF0000"/>
                </a:solidFill>
              </a:rPr>
              <a:t>M10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D3.7 M24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4A86-9119-7343-B684-C9E6C26A2FF8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76AFE-F89F-2242-99A2-EE988ED0AF18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0242-E13A-1C4A-9A39-8480E05B87E3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349CF-5C99-A141-8EFE-78176B605026}"/>
              </a:ext>
            </a:extLst>
          </p:cNvPr>
          <p:cNvCxnSpPr/>
          <p:nvPr/>
        </p:nvCxnSpPr>
        <p:spPr>
          <a:xfrm flipH="1">
            <a:off x="139379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D984B0-EE35-3340-ADDC-93AE323A68B2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C4D94-0175-374D-B241-A6DEBBAE2D89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13CE6-89C9-0A4A-8DB3-DC417699D6BA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E660-2110-6A48-809F-65EBC37D4D00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38D4C5-DDD2-E646-BF71-7A5B4D3790F4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CD9E-9228-9B43-8F11-0C934716AC25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275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66F96-013A-BD45-9035-2B97B0D3A1E2}"/>
              </a:ext>
            </a:extLst>
          </p:cNvPr>
          <p:cNvSpPr txBox="1"/>
          <p:nvPr/>
        </p:nvSpPr>
        <p:spPr>
          <a:xfrm>
            <a:off x="323386" y="1449658"/>
            <a:ext cx="52801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Task 3.7 two parts: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Growth</a:t>
            </a:r>
            <a:r>
              <a:rPr lang="en-CH" dirty="0"/>
              <a:t> of detector epitaxial layers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Decision (CNRS+ETH) to focus on QCDs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Designs proposed by CNRS grown (D3.2, </a:t>
            </a:r>
            <a:r>
              <a:rPr lang="en-CH" dirty="0">
                <a:solidFill>
                  <a:srgbClr val="FF0000"/>
                </a:solidFill>
              </a:rPr>
              <a:t>M10</a:t>
            </a: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br>
              <a:rPr lang="en-CH" dirty="0">
                <a:solidFill>
                  <a:schemeClr val="accent3">
                    <a:lumMod val="50000"/>
                  </a:schemeClr>
                </a:solidFill>
              </a:rPr>
            </a:br>
            <a:endParaRPr lang="en-CH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Fabrication</a:t>
            </a:r>
            <a:r>
              <a:rPr lang="en-CH" dirty="0"/>
              <a:t> of detector devices (CNRS)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Growths from D3.2 fabricated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Absorption spectra agree with simulations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Next generation of detectors required for better temperature performance</a:t>
            </a:r>
          </a:p>
        </p:txBody>
      </p:sp>
      <p:graphicFrame>
        <p:nvGraphicFramePr>
          <p:cNvPr id="5" name="Objet 5">
            <a:extLst>
              <a:ext uri="{FF2B5EF4-FFF2-40B4-BE49-F238E27FC236}">
                <a16:creationId xmlns:a16="http://schemas.microsoft.com/office/drawing/2014/main" id="{A3637568-7005-B54A-9DE9-82A4CA25A7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740395"/>
              </p:ext>
            </p:extLst>
          </p:nvPr>
        </p:nvGraphicFramePr>
        <p:xfrm>
          <a:off x="5270155" y="3916349"/>
          <a:ext cx="3818101" cy="2668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" name="Graph" r:id="rId3" imgW="4158720" imgH="2905920" progId="Origin50.Graph">
                  <p:embed/>
                </p:oleObj>
              </mc:Choice>
              <mc:Fallback>
                <p:oleObj name="Graph" r:id="rId3" imgW="4158720" imgH="2905920" progId="Origin50.Graph">
                  <p:embed/>
                  <p:pic>
                    <p:nvPicPr>
                      <p:cNvPr id="8" name="Objet 5">
                        <a:extLst>
                          <a:ext uri="{FF2B5EF4-FFF2-40B4-BE49-F238E27FC236}">
                            <a16:creationId xmlns:a16="http://schemas.microsoft.com/office/drawing/2014/main" id="{B9F311DD-55D0-6D45-AE11-4F76FCA374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0155" y="3916349"/>
                        <a:ext cx="3818101" cy="2668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3">
            <a:extLst>
              <a:ext uri="{FF2B5EF4-FFF2-40B4-BE49-F238E27FC236}">
                <a16:creationId xmlns:a16="http://schemas.microsoft.com/office/drawing/2014/main" id="{66528EF6-BC9F-EB49-9746-DFAB5D3D16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150105"/>
              </p:ext>
            </p:extLst>
          </p:nvPr>
        </p:nvGraphicFramePr>
        <p:xfrm>
          <a:off x="5348213" y="1594049"/>
          <a:ext cx="4058945" cy="215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8" name="Graph" r:id="rId5" imgW="4158720" imgH="2905920" progId="Origin50.Graph">
                  <p:embed/>
                </p:oleObj>
              </mc:Choice>
              <mc:Fallback>
                <p:oleObj name="Graph" r:id="rId5" imgW="4158720" imgH="2905920" progId="Origin50.Graph">
                  <p:embed/>
                  <p:pic>
                    <p:nvPicPr>
                      <p:cNvPr id="21" name="Objet 3">
                        <a:extLst>
                          <a:ext uri="{FF2B5EF4-FFF2-40B4-BE49-F238E27FC236}">
                            <a16:creationId xmlns:a16="http://schemas.microsoft.com/office/drawing/2014/main" id="{69651D9C-B882-A245-869E-2AAD0EAFDB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48213" y="1594049"/>
                        <a:ext cx="4058945" cy="215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3A2CEC5-7E3C-E64F-842A-1E9697B13B2C}"/>
              </a:ext>
            </a:extLst>
          </p:cNvPr>
          <p:cNvSpPr txBox="1"/>
          <p:nvPr/>
        </p:nvSpPr>
        <p:spPr>
          <a:xfrm>
            <a:off x="502407" y="4823567"/>
            <a:ext cx="4588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On-time delivery of D3.7 challenging due to MBE repairs and COVID-19 lockdown, but realistic</a:t>
            </a:r>
          </a:p>
        </p:txBody>
      </p:sp>
    </p:spTree>
    <p:extLst>
      <p:ext uri="{BB962C8B-B14F-4D97-AF65-F5344CB8AC3E}">
        <p14:creationId xmlns:p14="http://schemas.microsoft.com/office/powerpoint/2010/main" val="2746285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A5686-7807-9A4E-A38A-7BC77488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26" y="1461139"/>
            <a:ext cx="4916466" cy="2185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5D9A8-73BD-4547-9A54-00B5EAFFA019}"/>
              </a:ext>
            </a:extLst>
          </p:cNvPr>
          <p:cNvSpPr txBox="1"/>
          <p:nvPr/>
        </p:nvSpPr>
        <p:spPr>
          <a:xfrm>
            <a:off x="273204" y="1432931"/>
            <a:ext cx="4006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Improvements to QCD fabrication (</a:t>
            </a:r>
            <a:r>
              <a:rPr lang="en-CH" b="1" dirty="0"/>
              <a:t>CNRS</a:t>
            </a:r>
            <a:r>
              <a:rPr lang="en-CH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0AC92-6CEA-1549-A23C-FC867A0513A5}"/>
              </a:ext>
            </a:extLst>
          </p:cNvPr>
          <p:cNvSpPr txBox="1"/>
          <p:nvPr/>
        </p:nvSpPr>
        <p:spPr>
          <a:xfrm>
            <a:off x="276828" y="1865763"/>
            <a:ext cx="2953053" cy="30469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H" b="1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High bandwidth (&gt; 20 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Flat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r>
              <a:rPr lang="en-CH" b="1" dirty="0"/>
              <a:t>Challenge: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2"/>
                </a:solidFill>
              </a:rPr>
              <a:t>Impedance mis-match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Impedance matching</a:t>
            </a:r>
            <a:br>
              <a:rPr lang="en-CH" dirty="0"/>
            </a:br>
            <a:r>
              <a:rPr lang="en-CH" dirty="0"/>
              <a:t>typically narrow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r>
              <a:rPr lang="en-CH" b="1" dirty="0"/>
              <a:t>Current 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6">
                    <a:lumMod val="75000"/>
                  </a:schemeClr>
                </a:solidFill>
              </a:rPr>
              <a:t>Klopfenstein profiling*:</a:t>
            </a:r>
            <a:br>
              <a:rPr lang="en-CH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CH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50B3F-CE59-A64C-98DA-4A4E5A86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842" y="4156371"/>
            <a:ext cx="4176119" cy="15127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20E2E17-EB15-D545-B0CD-98A84DF58A46}"/>
              </a:ext>
            </a:extLst>
          </p:cNvPr>
          <p:cNvSpPr/>
          <p:nvPr/>
        </p:nvSpPr>
        <p:spPr>
          <a:xfrm>
            <a:off x="3734826" y="3098114"/>
            <a:ext cx="1583474" cy="52261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ctr"/>
          <a:lstStyle/>
          <a:p>
            <a:pPr algn="ctr"/>
            <a:endParaRPr lang="en-CH" sz="1800" b="0" strike="noStrike" spc="-1" dirty="0" err="1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AE9006-9357-764F-942A-C832B0D98B93}"/>
              </a:ext>
            </a:extLst>
          </p:cNvPr>
          <p:cNvSpPr/>
          <p:nvPr/>
        </p:nvSpPr>
        <p:spPr>
          <a:xfrm>
            <a:off x="6680611" y="3107440"/>
            <a:ext cx="1269364" cy="33486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ctr"/>
          <a:lstStyle/>
          <a:p>
            <a:pPr algn="ctr"/>
            <a:endParaRPr lang="en-CH" sz="1800" b="0" strike="noStrike" spc="-1" dirty="0" err="1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19333E-9AB9-7748-8420-0B45090AF001}"/>
              </a:ext>
            </a:extLst>
          </p:cNvPr>
          <p:cNvSpPr/>
          <p:nvPr/>
        </p:nvSpPr>
        <p:spPr>
          <a:xfrm>
            <a:off x="5425523" y="1492512"/>
            <a:ext cx="874759" cy="4046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ctr"/>
          <a:lstStyle/>
          <a:p>
            <a:pPr algn="ctr"/>
            <a:endParaRPr lang="en-CH" sz="1800" b="0" strike="noStrike" spc="-1" dirty="0" err="1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966F5-E0AF-C745-8B98-E0F9AAB2B500}"/>
              </a:ext>
            </a:extLst>
          </p:cNvPr>
          <p:cNvSpPr txBox="1"/>
          <p:nvPr/>
        </p:nvSpPr>
        <p:spPr>
          <a:xfrm>
            <a:off x="1211616" y="6122983"/>
            <a:ext cx="367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/>
              <a:t>*R. Klopfenstein, “A transmission line taper of improved design”, Proc. IRE </a:t>
            </a:r>
            <a:r>
              <a:rPr lang="en-CH" sz="1200" b="1" dirty="0"/>
              <a:t>44</a:t>
            </a:r>
            <a:r>
              <a:rPr lang="en-CH" sz="1200" dirty="0"/>
              <a:t>, pp. 31-35 (1956)</a:t>
            </a:r>
            <a:endParaRPr lang="en-CH" sz="1200" b="1" dirty="0"/>
          </a:p>
        </p:txBody>
      </p:sp>
    </p:spTree>
    <p:extLst>
      <p:ext uri="{BB962C8B-B14F-4D97-AF65-F5344CB8AC3E}">
        <p14:creationId xmlns:p14="http://schemas.microsoft.com/office/powerpoint/2010/main" val="2630602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D4E8-E44C-FC47-92B0-E513BA8D647B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89C2A-1463-ED4E-A56F-466967B9501C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T3.2 M3-M9: QCL-comb fabrication using existing technology and AR designs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T3.3 M3-M9: Fabrication tolerances (</a:t>
            </a:r>
            <a:r>
              <a:rPr lang="en-GB" sz="1501" b="1" dirty="0">
                <a:solidFill>
                  <a:srgbClr val="00B050"/>
                </a:solidFill>
              </a:rPr>
              <a:t>ALPES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T3.4 M9-M24: Fabrication and basic characterization of new comb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T3.5 M25-M33: Further generation of devices (</a:t>
            </a:r>
            <a:r>
              <a:rPr lang="en-GB" sz="1501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T3.6 M24-M36: Mass production of improved devices (</a:t>
            </a:r>
            <a:r>
              <a:rPr lang="en-GB" sz="1501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ALPES</a:t>
            </a: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T3.7 M1-M24 : Fabrication of QCDs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CNRS + 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56956-9ED0-F249-9139-3299A439BB34}"/>
              </a:ext>
            </a:extLst>
          </p:cNvPr>
          <p:cNvSpPr txBox="1"/>
          <p:nvPr/>
        </p:nvSpPr>
        <p:spPr>
          <a:xfrm>
            <a:off x="178913" y="4273141"/>
            <a:ext cx="6886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6">
                    <a:lumMod val="75000"/>
                  </a:schemeClr>
                </a:solidFill>
              </a:rPr>
              <a:t>MS3.1 M24 (ETHZ) “Improved QCL combs” (finalized with D3.4)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6">
                    <a:lumMod val="75000"/>
                  </a:schemeClr>
                </a:solidFill>
              </a:rPr>
              <a:t>MS3.2 M27 (CNRS)   “Improved QCDs or QWIPs” (finalized with D3.7)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4A0EA-2FAB-494B-844D-37F8B6C6C79B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B050"/>
                </a:solidFill>
              </a:rPr>
              <a:t>D3.1 M3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D3.3 M9</a:t>
            </a:r>
          </a:p>
          <a:p>
            <a:endParaRPr lang="en-CH" sz="1500" dirty="0"/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D3.4 M24</a:t>
            </a:r>
          </a:p>
          <a:p>
            <a:r>
              <a:rPr lang="en-CH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D3.5 M33</a:t>
            </a:r>
          </a:p>
          <a:p>
            <a:r>
              <a:rPr lang="en-CH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D3.6 M30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D3.2 </a:t>
            </a:r>
            <a:r>
              <a:rPr lang="en-CH" sz="1500" dirty="0">
                <a:solidFill>
                  <a:srgbClr val="FF0000"/>
                </a:solidFill>
              </a:rPr>
              <a:t>M10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D3.7 M24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F0D74-8534-E941-984B-80B64748B2D3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E1F577-614F-9A48-B8E0-2F33447D0D6F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36D1B5-1C10-6249-BBB7-24BED3ADC886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1BAD31-2761-4448-BA52-3B4F329C2799}"/>
              </a:ext>
            </a:extLst>
          </p:cNvPr>
          <p:cNvCxnSpPr/>
          <p:nvPr/>
        </p:nvCxnSpPr>
        <p:spPr>
          <a:xfrm flipH="1">
            <a:off x="139379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13A9D-CC50-DF4A-87AF-FFE5DB3A48BB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95057B-9D72-1643-9B55-5769F4E11DAC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0BB3AC-2E80-3D44-8FC3-8D20F8DE3A94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3159A2-DAB8-A14A-83BB-0F1E84A97B15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F5D9B2-E3EF-0F4C-8618-1BC444305D28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3478F6-5511-4340-A75A-AF272BB093CC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47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4D4E8-E44C-FC47-92B0-E513BA8D647B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89C2A-1463-ED4E-A56F-466967B9501C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T3.2 M3-M9: QCL-comb fabrication using existing technology and AR designs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T3.3 M3-M9: Fabrication tolerances (</a:t>
            </a:r>
            <a:r>
              <a:rPr lang="en-GB" sz="1501" b="1" dirty="0">
                <a:solidFill>
                  <a:srgbClr val="00B050"/>
                </a:solidFill>
              </a:rPr>
              <a:t>ALPES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T3.4 M9-M24: Fabrication and basic characterization of new comb devices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T3.5 M25-M33: Further generation of devices (</a:t>
            </a:r>
            <a:r>
              <a:rPr lang="en-GB" sz="1501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T3.6 M24-M36: Mass production of improved devices (</a:t>
            </a:r>
            <a:r>
              <a:rPr lang="en-GB" sz="1501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ALPES</a:t>
            </a:r>
            <a:r>
              <a:rPr lang="en-GB" sz="150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T3.7 M1-M24 : Fabrication of QCDs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CNRS + 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56956-9ED0-F249-9139-3299A439BB34}"/>
              </a:ext>
            </a:extLst>
          </p:cNvPr>
          <p:cNvSpPr txBox="1"/>
          <p:nvPr/>
        </p:nvSpPr>
        <p:spPr>
          <a:xfrm>
            <a:off x="178913" y="4273141"/>
            <a:ext cx="6886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6">
                    <a:lumMod val="75000"/>
                  </a:schemeClr>
                </a:solidFill>
              </a:rPr>
              <a:t>MS3.1 M24 (ETHZ) “Improved QCL combs” (finalized with D3.4)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6">
                    <a:lumMod val="75000"/>
                  </a:schemeClr>
                </a:solidFill>
              </a:rPr>
              <a:t>MS3.2 M27 (CNRS)   “Improved QCDs or QWIPs” (finalized with D3.7)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4A0EA-2FAB-494B-844D-37F8B6C6C79B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B050"/>
                </a:solidFill>
              </a:rPr>
              <a:t>D3.1 M3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D3.3 M9</a:t>
            </a:r>
          </a:p>
          <a:p>
            <a:endParaRPr lang="en-CH" sz="1500" dirty="0"/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D3.4 M24</a:t>
            </a:r>
          </a:p>
          <a:p>
            <a:r>
              <a:rPr lang="en-CH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D3.5 M33</a:t>
            </a:r>
          </a:p>
          <a:p>
            <a:r>
              <a:rPr lang="en-CH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D3.6 M30</a:t>
            </a:r>
          </a:p>
          <a:p>
            <a:r>
              <a:rPr lang="en-CH" sz="1500" dirty="0">
                <a:solidFill>
                  <a:srgbClr val="00B050"/>
                </a:solidFill>
              </a:rPr>
              <a:t>D3.2 </a:t>
            </a:r>
            <a:r>
              <a:rPr lang="en-CH" sz="1500" dirty="0">
                <a:solidFill>
                  <a:srgbClr val="FF0000"/>
                </a:solidFill>
              </a:rPr>
              <a:t>M10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D3.7 M24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F0D74-8534-E941-984B-80B64748B2D3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E1F577-614F-9A48-B8E0-2F33447D0D6F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36D1B5-1C10-6249-BBB7-24BED3ADC886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1BAD31-2761-4448-BA52-3B4F329C2799}"/>
              </a:ext>
            </a:extLst>
          </p:cNvPr>
          <p:cNvCxnSpPr/>
          <p:nvPr/>
        </p:nvCxnSpPr>
        <p:spPr>
          <a:xfrm flipH="1">
            <a:off x="139379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13A9D-CC50-DF4A-87AF-FFE5DB3A48BB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95057B-9D72-1643-9B55-5769F4E11DAC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0BB3AC-2E80-3D44-8FC3-8D20F8DE3A94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3159A2-DAB8-A14A-83BB-0F1E84A97B15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F5D9B2-E3EF-0F4C-8618-1BC444305D28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3478F6-5511-4340-A75A-AF272BB093CC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CC0F18B-68FF-EE47-B8CB-7956C4B213FC}"/>
              </a:ext>
            </a:extLst>
          </p:cNvPr>
          <p:cNvSpPr txBox="1"/>
          <p:nvPr/>
        </p:nvSpPr>
        <p:spPr>
          <a:xfrm>
            <a:off x="3206882" y="5910969"/>
            <a:ext cx="273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470383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A5686-7807-9A4E-A38A-7BC77488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26" y="1461139"/>
            <a:ext cx="4916466" cy="2185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A11E51-CFEE-784C-B81C-2124514A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26" y="5394341"/>
            <a:ext cx="3247582" cy="1340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5D9A8-73BD-4547-9A54-00B5EAFFA019}"/>
              </a:ext>
            </a:extLst>
          </p:cNvPr>
          <p:cNvSpPr txBox="1"/>
          <p:nvPr/>
        </p:nvSpPr>
        <p:spPr>
          <a:xfrm>
            <a:off x="273204" y="1432931"/>
            <a:ext cx="4006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Improvements to QCD fabrication (</a:t>
            </a:r>
            <a:r>
              <a:rPr lang="en-CH" b="1" dirty="0"/>
              <a:t>CNRS</a:t>
            </a:r>
            <a:r>
              <a:rPr lang="en-CH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0AC92-6CEA-1549-A23C-FC867A0513A5}"/>
              </a:ext>
            </a:extLst>
          </p:cNvPr>
          <p:cNvSpPr txBox="1"/>
          <p:nvPr/>
        </p:nvSpPr>
        <p:spPr>
          <a:xfrm>
            <a:off x="276828" y="1865763"/>
            <a:ext cx="3457998" cy="45243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H" b="1" dirty="0"/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High bandwidth (&gt; 20 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Flat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r>
              <a:rPr lang="en-CH" b="1" dirty="0"/>
              <a:t>Challenge: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2"/>
                </a:solidFill>
              </a:rPr>
              <a:t>Impedance mis-match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Impedance matching</a:t>
            </a:r>
            <a:br>
              <a:rPr lang="en-CH" dirty="0"/>
            </a:br>
            <a:r>
              <a:rPr lang="en-CH" dirty="0"/>
              <a:t>typically narrow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r>
              <a:rPr lang="en-CH" b="1" dirty="0"/>
              <a:t>Possible solutions: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6">
                    <a:lumMod val="75000"/>
                  </a:schemeClr>
                </a:solidFill>
              </a:rPr>
              <a:t>Klopfenstein profiling*:</a:t>
            </a:r>
            <a:br>
              <a:rPr lang="en-CH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CH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CH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Air bridge:</a:t>
            </a:r>
            <a:br>
              <a:rPr lang="en-CH" dirty="0"/>
            </a:br>
            <a:br>
              <a:rPr lang="en-CH" dirty="0"/>
            </a:b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Resonant </a:t>
            </a:r>
            <a:r>
              <a:rPr lang="en-CH" dirty="0">
                <a:solidFill>
                  <a:srgbClr val="002060"/>
                </a:solidFill>
              </a:rPr>
              <a:t>co-planar waveguides</a:t>
            </a:r>
            <a:r>
              <a:rPr lang="en-CH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97B07-D191-CB44-90E1-0A09AA7B4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487" y="5009311"/>
            <a:ext cx="1241903" cy="581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650B3F-CE59-A64C-98DA-4A4E5A861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56" y="3787304"/>
            <a:ext cx="4176119" cy="15127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20E2E17-EB15-D545-B0CD-98A84DF58A46}"/>
              </a:ext>
            </a:extLst>
          </p:cNvPr>
          <p:cNvSpPr/>
          <p:nvPr/>
        </p:nvSpPr>
        <p:spPr>
          <a:xfrm>
            <a:off x="3734826" y="3098114"/>
            <a:ext cx="1583474" cy="52261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ctr"/>
          <a:lstStyle/>
          <a:p>
            <a:pPr algn="ctr"/>
            <a:endParaRPr lang="en-CH" sz="1800" b="0" strike="noStrike" spc="-1" dirty="0" err="1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AE9006-9357-764F-942A-C832B0D98B93}"/>
              </a:ext>
            </a:extLst>
          </p:cNvPr>
          <p:cNvSpPr/>
          <p:nvPr/>
        </p:nvSpPr>
        <p:spPr>
          <a:xfrm>
            <a:off x="6680611" y="3107440"/>
            <a:ext cx="1269364" cy="33486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ctr"/>
          <a:lstStyle/>
          <a:p>
            <a:pPr algn="ctr"/>
            <a:endParaRPr lang="en-CH" sz="1800" b="0" strike="noStrike" spc="-1" dirty="0" err="1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19333E-9AB9-7748-8420-0B45090AF001}"/>
              </a:ext>
            </a:extLst>
          </p:cNvPr>
          <p:cNvSpPr/>
          <p:nvPr/>
        </p:nvSpPr>
        <p:spPr>
          <a:xfrm>
            <a:off x="5425523" y="1492512"/>
            <a:ext cx="874759" cy="40462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rtlCol="0" anchor="ctr"/>
          <a:lstStyle/>
          <a:p>
            <a:pPr algn="ctr"/>
            <a:endParaRPr lang="en-CH" sz="1800" b="0" strike="noStrike" spc="-1" dirty="0" err="1">
              <a:solidFill>
                <a:srgbClr val="000000"/>
              </a:solidFill>
              <a:latin typeface="+mj-lt"/>
              <a:ea typeface="DejaVu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966F5-E0AF-C745-8B98-E0F9AAB2B500}"/>
              </a:ext>
            </a:extLst>
          </p:cNvPr>
          <p:cNvSpPr txBox="1"/>
          <p:nvPr/>
        </p:nvSpPr>
        <p:spPr>
          <a:xfrm>
            <a:off x="37572" y="6328044"/>
            <a:ext cx="367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/>
              <a:t>*R. Klopfenstein, “A transmission line taper of improved design”, Proc. IRE </a:t>
            </a:r>
            <a:r>
              <a:rPr lang="en-CH" sz="1200" b="1" dirty="0"/>
              <a:t>44</a:t>
            </a:r>
            <a:r>
              <a:rPr lang="en-CH" sz="1200" dirty="0"/>
              <a:t>, pp. 31-35 (1956)</a:t>
            </a:r>
            <a:endParaRPr lang="en-CH" sz="1200" b="1" dirty="0"/>
          </a:p>
        </p:txBody>
      </p:sp>
    </p:spTree>
    <p:extLst>
      <p:ext uri="{BB962C8B-B14F-4D97-AF65-F5344CB8AC3E}">
        <p14:creationId xmlns:p14="http://schemas.microsoft.com/office/powerpoint/2010/main" val="59351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4611-B257-994B-90E0-28A8AF5D695A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MBE breakdown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AD347A7-B481-CB4E-8BBC-B8040EDF3D37}"/>
              </a:ext>
            </a:extLst>
          </p:cNvPr>
          <p:cNvSpPr txBox="1">
            <a:spLocks/>
          </p:cNvSpPr>
          <p:nvPr/>
        </p:nvSpPr>
        <p:spPr>
          <a:xfrm>
            <a:off x="390601" y="1233883"/>
            <a:ext cx="4682139" cy="52389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91867" indent="-293900" algn="l" defTabSz="829452" rtl="0" eaLnBrk="1" latinLnBrk="0" hangingPunct="1">
              <a:lnSpc>
                <a:spcPct val="90000"/>
              </a:lnSpc>
              <a:spcBef>
                <a:spcPts val="1285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Nov 2,   2018: Growth of record temperature THz QCL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Nov 26, 2018: Al cell failed</a:t>
            </a:r>
          </a:p>
          <a:p>
            <a:pPr marL="97967" indent="0">
              <a:lnSpc>
                <a:spcPct val="110000"/>
              </a:lnSpc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Dec 2018: MBE opened for repair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sz="1400" dirty="0">
                <a:solidFill>
                  <a:srgbClr val="C00000"/>
                </a:solidFill>
              </a:rPr>
              <a:t>D3.2 planned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Feb 2019: MBE operational again 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MBE in good condition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Low background doping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Mar 2019: wafer rotation failed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MBE opened under Argon purge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Wafer manipulator extracted inside glove bag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2/3 bearings broken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April 2019: New bearings delivered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May 2019: System under vacuum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June 2019: Calibrations, MBE operational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July 2019: wafer rotation failed</a:t>
            </a:r>
          </a:p>
          <a:p>
            <a:pPr marL="414726" lvl="1" indent="0">
              <a:buNone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Growth of layers for D3.2 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C00000"/>
                </a:solidFill>
              </a:rPr>
              <a:t>delayed to M10</a:t>
            </a:r>
            <a:r>
              <a:rPr lang="en-US" sz="1400" dirty="0"/>
              <a:t>)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Aug 2019: further short growth sessions with 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unstable rotation</a:t>
            </a:r>
          </a:p>
        </p:txBody>
      </p:sp>
      <p:pic>
        <p:nvPicPr>
          <p:cNvPr id="5" name="wafer_rotation.MOV">
            <a:hlinkClick r:id="" action="ppaction://media"/>
            <a:extLst>
              <a:ext uri="{FF2B5EF4-FFF2-40B4-BE49-F238E27FC236}">
                <a16:creationId xmlns:a16="http://schemas.microsoft.com/office/drawing/2014/main" id="{E52F988E-F42F-B746-98D1-C585AE7D7F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1.9903" end="48696.89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6543" y="4177567"/>
            <a:ext cx="4306856" cy="2426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A57DC-6C9B-824A-9099-22B26B0B52B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64" y="1673428"/>
            <a:ext cx="2369641" cy="1777349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2519E10-9DFE-CE4E-BFD0-F57B76CDF6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18" y="1651651"/>
            <a:ext cx="2312498" cy="179912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E0A1D4-90F9-F34F-B1C1-26ADC9A6182F}"/>
              </a:ext>
            </a:extLst>
          </p:cNvPr>
          <p:cNvCxnSpPr>
            <a:cxnSpLocks/>
          </p:cNvCxnSpPr>
          <p:nvPr/>
        </p:nvCxnSpPr>
        <p:spPr>
          <a:xfrm>
            <a:off x="150541" y="1299117"/>
            <a:ext cx="0" cy="517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17F570-E110-4047-8C8C-949AFF658060}"/>
              </a:ext>
            </a:extLst>
          </p:cNvPr>
          <p:cNvSpPr txBox="1"/>
          <p:nvPr/>
        </p:nvSpPr>
        <p:spPr>
          <a:xfrm>
            <a:off x="83099" y="123388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0113B-1004-0A4E-8DBE-B19101ABD60A}"/>
              </a:ext>
            </a:extLst>
          </p:cNvPr>
          <p:cNvSpPr txBox="1"/>
          <p:nvPr/>
        </p:nvSpPr>
        <p:spPr>
          <a:xfrm>
            <a:off x="87191" y="188484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84A1B-13E7-C543-BE7F-6B34DADA1FB5}"/>
              </a:ext>
            </a:extLst>
          </p:cNvPr>
          <p:cNvSpPr txBox="1"/>
          <p:nvPr/>
        </p:nvSpPr>
        <p:spPr>
          <a:xfrm>
            <a:off x="87191" y="239803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EF16A2-5864-CA4E-8CB6-04A2B4BB8B6B}"/>
              </a:ext>
            </a:extLst>
          </p:cNvPr>
          <p:cNvSpPr txBox="1"/>
          <p:nvPr/>
        </p:nvSpPr>
        <p:spPr>
          <a:xfrm>
            <a:off x="87191" y="316396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186BAD-B70D-1A48-B93A-CE8EC0592343}"/>
              </a:ext>
            </a:extLst>
          </p:cNvPr>
          <p:cNvSpPr txBox="1"/>
          <p:nvPr/>
        </p:nvSpPr>
        <p:spPr>
          <a:xfrm>
            <a:off x="87191" y="417532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40ED15-5365-A142-8926-3C1DB8769359}"/>
              </a:ext>
            </a:extLst>
          </p:cNvPr>
          <p:cNvSpPr txBox="1"/>
          <p:nvPr/>
        </p:nvSpPr>
        <p:spPr>
          <a:xfrm>
            <a:off x="87191" y="450127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3BBBB-3ED9-3D4E-AF32-6C753E3493C5}"/>
              </a:ext>
            </a:extLst>
          </p:cNvPr>
          <p:cNvSpPr txBox="1"/>
          <p:nvPr/>
        </p:nvSpPr>
        <p:spPr>
          <a:xfrm>
            <a:off x="87191" y="482722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DC5F2-4BD6-DE46-9435-8325A9D299A5}"/>
              </a:ext>
            </a:extLst>
          </p:cNvPr>
          <p:cNvSpPr txBox="1"/>
          <p:nvPr/>
        </p:nvSpPr>
        <p:spPr>
          <a:xfrm>
            <a:off x="87191" y="515318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D0B600-A58B-B44D-B917-F98371FD8580}"/>
              </a:ext>
            </a:extLst>
          </p:cNvPr>
          <p:cNvSpPr txBox="1"/>
          <p:nvPr/>
        </p:nvSpPr>
        <p:spPr>
          <a:xfrm>
            <a:off x="98604" y="5696417"/>
            <a:ext cx="471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M11</a:t>
            </a:r>
          </a:p>
        </p:txBody>
      </p:sp>
    </p:spTree>
    <p:extLst>
      <p:ext uri="{BB962C8B-B14F-4D97-AF65-F5344CB8AC3E}">
        <p14:creationId xmlns:p14="http://schemas.microsoft.com/office/powerpoint/2010/main" val="40057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4611-B257-994B-90E0-28A8AF5D695A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MBE breakdown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414D2-41D1-8143-9E0C-DF72511F8F13}"/>
              </a:ext>
            </a:extLst>
          </p:cNvPr>
          <p:cNvSpPr/>
          <p:nvPr/>
        </p:nvSpPr>
        <p:spPr>
          <a:xfrm>
            <a:off x="5312799" y="1233883"/>
            <a:ext cx="43068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Sept 2019: Preparing for opening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Argon purge to minimize moisture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Glove box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Removed entire manipulator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Ordering of rare parts</a:t>
            </a:r>
          </a:p>
          <a:p>
            <a:pPr lvl="1"/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Oct 2019: Opening, repairs done</a:t>
            </a:r>
          </a:p>
          <a:p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Nov 2019: Closing, baking, recovering vacuum</a:t>
            </a:r>
          </a:p>
          <a:p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Jan-Feb 2020: Calibrations, heating cells</a:t>
            </a:r>
          </a:p>
          <a:p>
            <a:endParaRPr lang="en-GB" sz="1400" dirty="0"/>
          </a:p>
          <a:p>
            <a:r>
              <a:rPr lang="en-GB" sz="1400" dirty="0">
                <a:solidFill>
                  <a:srgbClr val="C00000"/>
                </a:solidFill>
              </a:rPr>
              <a:t>Mar 2020: COVID-19 lockdown of ETH</a:t>
            </a:r>
          </a:p>
        </p:txBody>
      </p:sp>
      <p:pic>
        <p:nvPicPr>
          <p:cNvPr id="5" name="wafer_rotation.MOV">
            <a:hlinkClick r:id="" action="ppaction://media"/>
            <a:extLst>
              <a:ext uri="{FF2B5EF4-FFF2-40B4-BE49-F238E27FC236}">
                <a16:creationId xmlns:a16="http://schemas.microsoft.com/office/drawing/2014/main" id="{E52F988E-F42F-B746-98D1-C585AE7D7F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1.9903" end="48696.89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6543" y="4177567"/>
            <a:ext cx="4306856" cy="242639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E58832-5BF6-B046-BAAA-35DCE07336A2}"/>
              </a:ext>
            </a:extLst>
          </p:cNvPr>
          <p:cNvCxnSpPr>
            <a:cxnSpLocks/>
          </p:cNvCxnSpPr>
          <p:nvPr/>
        </p:nvCxnSpPr>
        <p:spPr>
          <a:xfrm>
            <a:off x="4884234" y="1287966"/>
            <a:ext cx="0" cy="2839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7B3065A-3517-9748-8355-368258E0621F}"/>
              </a:ext>
            </a:extLst>
          </p:cNvPr>
          <p:cNvSpPr txBox="1"/>
          <p:nvPr/>
        </p:nvSpPr>
        <p:spPr>
          <a:xfrm>
            <a:off x="4833519" y="126176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A0382A-A865-D245-B2DE-D0B1DA1EAC55}"/>
              </a:ext>
            </a:extLst>
          </p:cNvPr>
          <p:cNvSpPr txBox="1"/>
          <p:nvPr/>
        </p:nvSpPr>
        <p:spPr>
          <a:xfrm>
            <a:off x="4833519" y="2533000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53B851-2135-7E49-A48A-9FFC5E90CB43}"/>
              </a:ext>
            </a:extLst>
          </p:cNvPr>
          <p:cNvSpPr txBox="1"/>
          <p:nvPr/>
        </p:nvSpPr>
        <p:spPr>
          <a:xfrm>
            <a:off x="4833519" y="2945595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2DBC88-95DD-0343-B07B-3B617314F349}"/>
              </a:ext>
            </a:extLst>
          </p:cNvPr>
          <p:cNvSpPr txBox="1"/>
          <p:nvPr/>
        </p:nvSpPr>
        <p:spPr>
          <a:xfrm>
            <a:off x="4833519" y="3380493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3FE7D-380F-984B-AE3E-7C502DDB4882}"/>
              </a:ext>
            </a:extLst>
          </p:cNvPr>
          <p:cNvSpPr txBox="1"/>
          <p:nvPr/>
        </p:nvSpPr>
        <p:spPr>
          <a:xfrm>
            <a:off x="4833519" y="379028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M18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097EAAE-08BD-8741-8980-1175F600D51B}"/>
              </a:ext>
            </a:extLst>
          </p:cNvPr>
          <p:cNvSpPr txBox="1">
            <a:spLocks/>
          </p:cNvSpPr>
          <p:nvPr/>
        </p:nvSpPr>
        <p:spPr>
          <a:xfrm>
            <a:off x="390601" y="1233883"/>
            <a:ext cx="4682139" cy="52389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91867" indent="-293900" algn="l" defTabSz="829452" rtl="0" eaLnBrk="1" latinLnBrk="0" hangingPunct="1">
              <a:lnSpc>
                <a:spcPct val="90000"/>
              </a:lnSpc>
              <a:spcBef>
                <a:spcPts val="1285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Nov 2,   2018: Growth of record temperature THz QCL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Nov 26, 2018: Al cell failed</a:t>
            </a:r>
          </a:p>
          <a:p>
            <a:pPr marL="97967" indent="0">
              <a:lnSpc>
                <a:spcPct val="110000"/>
              </a:lnSpc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Dec 2018: MBE opened for repair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sz="1400" dirty="0">
                <a:solidFill>
                  <a:srgbClr val="C00000"/>
                </a:solidFill>
              </a:rPr>
              <a:t>D3.2 planned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Feb 2019: MBE operational again 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MBE in good condition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Low background doping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Mar 2019: wafer rotation failed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MBE opened under Argon purge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Wafer manipulator extracted inside glove bag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2/3 bearings broken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April 2019: New bearings delivered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May 2019: System under vacuum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June 2019: Calibrations, MBE operational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July 2019: wafer rotation failed</a:t>
            </a:r>
          </a:p>
          <a:p>
            <a:pPr marL="414726" lvl="1" indent="0">
              <a:buNone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Growth of layers for D3.2 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C00000"/>
                </a:solidFill>
              </a:rPr>
              <a:t>delayed to M10</a:t>
            </a:r>
            <a:r>
              <a:rPr lang="en-US" sz="1400" dirty="0"/>
              <a:t>)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Aug 2019: further short growth sessions with 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unstable rotation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AB60B8-FE1E-3A4F-85EE-7BC7804E0C31}"/>
              </a:ext>
            </a:extLst>
          </p:cNvPr>
          <p:cNvCxnSpPr>
            <a:cxnSpLocks/>
          </p:cNvCxnSpPr>
          <p:nvPr/>
        </p:nvCxnSpPr>
        <p:spPr>
          <a:xfrm>
            <a:off x="150541" y="1299117"/>
            <a:ext cx="0" cy="517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F97238D-B9E5-5D43-BD15-283B1B15D81A}"/>
              </a:ext>
            </a:extLst>
          </p:cNvPr>
          <p:cNvSpPr txBox="1"/>
          <p:nvPr/>
        </p:nvSpPr>
        <p:spPr>
          <a:xfrm>
            <a:off x="83099" y="123388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C4D05D-7509-334B-8DEB-4EC3533A8F59}"/>
              </a:ext>
            </a:extLst>
          </p:cNvPr>
          <p:cNvSpPr txBox="1"/>
          <p:nvPr/>
        </p:nvSpPr>
        <p:spPr>
          <a:xfrm>
            <a:off x="87191" y="188484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78B7B-0908-0A46-AF73-5253974353DB}"/>
              </a:ext>
            </a:extLst>
          </p:cNvPr>
          <p:cNvSpPr txBox="1"/>
          <p:nvPr/>
        </p:nvSpPr>
        <p:spPr>
          <a:xfrm>
            <a:off x="87191" y="239803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B7B6A-22AA-0844-AEE0-3FE250884525}"/>
              </a:ext>
            </a:extLst>
          </p:cNvPr>
          <p:cNvSpPr txBox="1"/>
          <p:nvPr/>
        </p:nvSpPr>
        <p:spPr>
          <a:xfrm>
            <a:off x="87191" y="316396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48E24A-8EB7-5548-A54F-ECE97306EB6C}"/>
              </a:ext>
            </a:extLst>
          </p:cNvPr>
          <p:cNvSpPr txBox="1"/>
          <p:nvPr/>
        </p:nvSpPr>
        <p:spPr>
          <a:xfrm>
            <a:off x="87191" y="417532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2E0739-501F-BC43-B425-9852D9D8A867}"/>
              </a:ext>
            </a:extLst>
          </p:cNvPr>
          <p:cNvSpPr txBox="1"/>
          <p:nvPr/>
        </p:nvSpPr>
        <p:spPr>
          <a:xfrm>
            <a:off x="87191" y="450127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A69DA6-85DD-B14C-BF41-CFA0C5FC4532}"/>
              </a:ext>
            </a:extLst>
          </p:cNvPr>
          <p:cNvSpPr txBox="1"/>
          <p:nvPr/>
        </p:nvSpPr>
        <p:spPr>
          <a:xfrm>
            <a:off x="87191" y="482722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751E39-976B-F041-AE05-FF304EB2504B}"/>
              </a:ext>
            </a:extLst>
          </p:cNvPr>
          <p:cNvSpPr txBox="1"/>
          <p:nvPr/>
        </p:nvSpPr>
        <p:spPr>
          <a:xfrm>
            <a:off x="87191" y="515318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EAB83A-C2F8-F848-90B6-7DF4A2FECFE7}"/>
              </a:ext>
            </a:extLst>
          </p:cNvPr>
          <p:cNvSpPr txBox="1"/>
          <p:nvPr/>
        </p:nvSpPr>
        <p:spPr>
          <a:xfrm>
            <a:off x="98604" y="5696417"/>
            <a:ext cx="471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M11</a:t>
            </a:r>
          </a:p>
        </p:txBody>
      </p:sp>
    </p:spTree>
    <p:extLst>
      <p:ext uri="{BB962C8B-B14F-4D97-AF65-F5344CB8AC3E}">
        <p14:creationId xmlns:p14="http://schemas.microsoft.com/office/powerpoint/2010/main" val="116720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C7C56-43C0-8E4D-A014-3F8B73684AFB}"/>
              </a:ext>
            </a:extLst>
          </p:cNvPr>
          <p:cNvSpPr txBox="1"/>
          <p:nvPr/>
        </p:nvSpPr>
        <p:spPr>
          <a:xfrm>
            <a:off x="318944" y="1374114"/>
            <a:ext cx="7430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Goal: Identify and deliver already fabricated, best comb devices @4.5 </a:t>
            </a:r>
            <a:r>
              <a:rPr lang="el-GR" b="1" dirty="0"/>
              <a:t>μ</a:t>
            </a:r>
            <a:r>
              <a:rPr lang="sv-SE" b="1" dirty="0"/>
              <a:t>m,</a:t>
            </a:r>
            <a:r>
              <a:rPr lang="en-CH" b="1" dirty="0"/>
              <a:t> </a:t>
            </a:r>
          </a:p>
          <a:p>
            <a:r>
              <a:rPr lang="en-CH" b="1" dirty="0"/>
              <a:t>from ETH to CNR-INO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930A14-3249-AB41-834B-5876B34957AF}"/>
              </a:ext>
            </a:extLst>
          </p:cNvPr>
          <p:cNvSpPr txBox="1"/>
          <p:nvPr/>
        </p:nvSpPr>
        <p:spPr>
          <a:xfrm>
            <a:off x="318944" y="2205996"/>
            <a:ext cx="5072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Delivered: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dual-waveguide comb QCL at 4.5 </a:t>
            </a:r>
            <a:r>
              <a:rPr lang="el-GR" b="1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</a:rPr>
              <a:t>m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 err="1">
                <a:solidFill>
                  <a:schemeClr val="accent3">
                    <a:lumMod val="50000"/>
                  </a:schemeClr>
                </a:solidFill>
              </a:rPr>
              <a:t>two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accent3">
                    <a:lumMod val="50000"/>
                  </a:schemeClr>
                </a:solidFill>
              </a:rPr>
              <a:t>combs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</a:rPr>
              <a:t> at 7.8 </a:t>
            </a:r>
            <a:r>
              <a:rPr lang="el-GR" b="1" dirty="0">
                <a:solidFill>
                  <a:schemeClr val="accent3">
                    <a:lumMod val="50000"/>
                  </a:schemeClr>
                </a:solidFill>
              </a:rPr>
              <a:t>μ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</a:rPr>
              <a:t>m (for CNRS </a:t>
            </a:r>
            <a:r>
              <a:rPr lang="sv-SE" b="1" dirty="0" err="1">
                <a:solidFill>
                  <a:schemeClr val="accent3">
                    <a:lumMod val="50000"/>
                  </a:schemeClr>
                </a:solidFill>
              </a:rPr>
              <a:t>detector</a:t>
            </a:r>
            <a:r>
              <a:rPr lang="sv-SE" b="1" dirty="0">
                <a:solidFill>
                  <a:schemeClr val="accent3">
                    <a:lumMod val="50000"/>
                  </a:schemeClr>
                </a:solidFill>
              </a:rPr>
              <a:t> setup)</a:t>
            </a:r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96593-81BD-3F42-9CA3-3B16615791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9" b="35123"/>
          <a:stretch/>
        </p:blipFill>
        <p:spPr bwMode="auto">
          <a:xfrm>
            <a:off x="3612030" y="3340612"/>
            <a:ext cx="5124846" cy="2509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A2AF1-3956-0948-9793-92198A83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06"/>
          <a:stretch/>
        </p:blipFill>
        <p:spPr>
          <a:xfrm>
            <a:off x="772544" y="3286138"/>
            <a:ext cx="1982400" cy="2420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ACBABC-4F2A-5F46-8A81-9FCDF3DBD83B}"/>
              </a:ext>
            </a:extLst>
          </p:cNvPr>
          <p:cNvSpPr/>
          <p:nvPr/>
        </p:nvSpPr>
        <p:spPr>
          <a:xfrm>
            <a:off x="432108" y="6235460"/>
            <a:ext cx="78058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[1] Y.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Bidaux,F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Kapsalidis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, P.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Jouy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, M. Beck, and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J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Faist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, “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Coupled-waveguides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for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dispersion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compensation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in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semiconductor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lasers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”, Laser </a:t>
            </a:r>
            <a:r>
              <a:rPr lang="it-IT" sz="1100" dirty="0" err="1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Photonics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Rev. </a:t>
            </a:r>
            <a:r>
              <a:rPr lang="it-IT" sz="1100" b="1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12</a:t>
            </a:r>
            <a:r>
              <a:rPr lang="it-IT" sz="1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, 1700323 (2018)</a:t>
            </a:r>
            <a:r>
              <a:rPr lang="en-CH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58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4611-B257-994B-90E0-28A8AF5D695A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MBE breakdown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414D2-41D1-8143-9E0C-DF72511F8F13}"/>
              </a:ext>
            </a:extLst>
          </p:cNvPr>
          <p:cNvSpPr/>
          <p:nvPr/>
        </p:nvSpPr>
        <p:spPr>
          <a:xfrm>
            <a:off x="5312799" y="1233883"/>
            <a:ext cx="43068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Sept 2019: Preparing for opening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Argon purge to minimize moisture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Glove box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Removed entire manipulator</a:t>
            </a:r>
          </a:p>
          <a:p>
            <a:pPr lvl="1"/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Ordering of rare parts</a:t>
            </a:r>
          </a:p>
          <a:p>
            <a:pPr lvl="1"/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Oct 2019: Opening, repairs done</a:t>
            </a:r>
          </a:p>
          <a:p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Nov 2019: Closing, baking, recovering vacuum</a:t>
            </a:r>
          </a:p>
          <a:p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Jan-Feb 2020: Calibrations, heating cells</a:t>
            </a:r>
          </a:p>
          <a:p>
            <a:endParaRPr lang="en-GB" sz="1400" dirty="0"/>
          </a:p>
          <a:p>
            <a:r>
              <a:rPr lang="en-GB" sz="1400" dirty="0">
                <a:solidFill>
                  <a:srgbClr val="C00000"/>
                </a:solidFill>
              </a:rPr>
              <a:t>Mar 2020: COVID-19 lockdown of ETH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E58832-5BF6-B046-BAAA-35DCE07336A2}"/>
              </a:ext>
            </a:extLst>
          </p:cNvPr>
          <p:cNvCxnSpPr>
            <a:cxnSpLocks/>
          </p:cNvCxnSpPr>
          <p:nvPr/>
        </p:nvCxnSpPr>
        <p:spPr>
          <a:xfrm>
            <a:off x="4884234" y="1287966"/>
            <a:ext cx="0" cy="2839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7B3065A-3517-9748-8355-368258E0621F}"/>
              </a:ext>
            </a:extLst>
          </p:cNvPr>
          <p:cNvSpPr txBox="1"/>
          <p:nvPr/>
        </p:nvSpPr>
        <p:spPr>
          <a:xfrm>
            <a:off x="4833519" y="126176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A0382A-A865-D245-B2DE-D0B1DA1EAC55}"/>
              </a:ext>
            </a:extLst>
          </p:cNvPr>
          <p:cNvSpPr txBox="1"/>
          <p:nvPr/>
        </p:nvSpPr>
        <p:spPr>
          <a:xfrm>
            <a:off x="4833519" y="2533000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53B851-2135-7E49-A48A-9FFC5E90CB43}"/>
              </a:ext>
            </a:extLst>
          </p:cNvPr>
          <p:cNvSpPr txBox="1"/>
          <p:nvPr/>
        </p:nvSpPr>
        <p:spPr>
          <a:xfrm>
            <a:off x="4833519" y="2945595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2DBC88-95DD-0343-B07B-3B617314F349}"/>
              </a:ext>
            </a:extLst>
          </p:cNvPr>
          <p:cNvSpPr txBox="1"/>
          <p:nvPr/>
        </p:nvSpPr>
        <p:spPr>
          <a:xfrm>
            <a:off x="4833519" y="3380493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3FE7D-380F-984B-AE3E-7C502DDB4882}"/>
              </a:ext>
            </a:extLst>
          </p:cNvPr>
          <p:cNvSpPr txBox="1"/>
          <p:nvPr/>
        </p:nvSpPr>
        <p:spPr>
          <a:xfrm>
            <a:off x="4833519" y="379028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M18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097EAAE-08BD-8741-8980-1175F600D51B}"/>
              </a:ext>
            </a:extLst>
          </p:cNvPr>
          <p:cNvSpPr txBox="1">
            <a:spLocks/>
          </p:cNvSpPr>
          <p:nvPr/>
        </p:nvSpPr>
        <p:spPr>
          <a:xfrm>
            <a:off x="390601" y="1233883"/>
            <a:ext cx="4682139" cy="52389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91867" indent="-293900" algn="l" defTabSz="829452" rtl="0" eaLnBrk="1" latinLnBrk="0" hangingPunct="1">
              <a:lnSpc>
                <a:spcPct val="90000"/>
              </a:lnSpc>
              <a:spcBef>
                <a:spcPts val="1285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Nov 2,   2018: Growth of record temperature THz QCL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Nov 26, 2018: Al cell failed</a:t>
            </a:r>
          </a:p>
          <a:p>
            <a:pPr marL="97967" indent="0">
              <a:lnSpc>
                <a:spcPct val="110000"/>
              </a:lnSpc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Dec 2018: MBE opened for repair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sz="1400" dirty="0">
                <a:solidFill>
                  <a:srgbClr val="C00000"/>
                </a:solidFill>
              </a:rPr>
              <a:t>D3.2 planned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Feb 2019: MBE operational again 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MBE in good condition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Low background doping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Mar 2019: wafer rotation failed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MBE opened under Argon purge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Wafer manipulator extracted inside glove bag</a:t>
            </a:r>
          </a:p>
          <a:p>
            <a:pPr marL="414726" lvl="1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2/3 bearings broken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April 2019: New bearings delivered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May 2019: System under vacuum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June 2019: Calibrations, MBE operational</a:t>
            </a:r>
          </a:p>
          <a:p>
            <a:pPr marL="97967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July 2019: wafer rotation failed</a:t>
            </a:r>
          </a:p>
          <a:p>
            <a:pPr marL="414726" lvl="1" indent="0">
              <a:buNone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Growth of layers for D3.2 </a:t>
            </a:r>
            <a:r>
              <a:rPr lang="en-US" sz="1400" dirty="0"/>
              <a:t>(</a:t>
            </a:r>
            <a:r>
              <a:rPr lang="en-US" sz="1400" dirty="0">
                <a:solidFill>
                  <a:srgbClr val="C00000"/>
                </a:solidFill>
              </a:rPr>
              <a:t>delayed to M10</a:t>
            </a:r>
            <a:r>
              <a:rPr lang="en-US" sz="1400" dirty="0"/>
              <a:t>)</a:t>
            </a:r>
          </a:p>
          <a:p>
            <a:pPr marL="97967" indent="0">
              <a:buNone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Aug 2019: further short growth sessions with 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unstable rotation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AB60B8-FE1E-3A4F-85EE-7BC7804E0C31}"/>
              </a:ext>
            </a:extLst>
          </p:cNvPr>
          <p:cNvCxnSpPr>
            <a:cxnSpLocks/>
          </p:cNvCxnSpPr>
          <p:nvPr/>
        </p:nvCxnSpPr>
        <p:spPr>
          <a:xfrm>
            <a:off x="150541" y="1299117"/>
            <a:ext cx="0" cy="5173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F97238D-B9E5-5D43-BD15-283B1B15D81A}"/>
              </a:ext>
            </a:extLst>
          </p:cNvPr>
          <p:cNvSpPr txBox="1"/>
          <p:nvPr/>
        </p:nvSpPr>
        <p:spPr>
          <a:xfrm>
            <a:off x="83099" y="123388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C4D05D-7509-334B-8DEB-4EC3533A8F59}"/>
              </a:ext>
            </a:extLst>
          </p:cNvPr>
          <p:cNvSpPr txBox="1"/>
          <p:nvPr/>
        </p:nvSpPr>
        <p:spPr>
          <a:xfrm>
            <a:off x="87191" y="188484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78B7B-0908-0A46-AF73-5253974353DB}"/>
              </a:ext>
            </a:extLst>
          </p:cNvPr>
          <p:cNvSpPr txBox="1"/>
          <p:nvPr/>
        </p:nvSpPr>
        <p:spPr>
          <a:xfrm>
            <a:off x="87191" y="239803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B7B6A-22AA-0844-AEE0-3FE250884525}"/>
              </a:ext>
            </a:extLst>
          </p:cNvPr>
          <p:cNvSpPr txBox="1"/>
          <p:nvPr/>
        </p:nvSpPr>
        <p:spPr>
          <a:xfrm>
            <a:off x="87191" y="316396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48E24A-8EB7-5548-A54F-ECE97306EB6C}"/>
              </a:ext>
            </a:extLst>
          </p:cNvPr>
          <p:cNvSpPr txBox="1"/>
          <p:nvPr/>
        </p:nvSpPr>
        <p:spPr>
          <a:xfrm>
            <a:off x="87191" y="417532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2E0739-501F-BC43-B425-9852D9D8A867}"/>
              </a:ext>
            </a:extLst>
          </p:cNvPr>
          <p:cNvSpPr txBox="1"/>
          <p:nvPr/>
        </p:nvSpPr>
        <p:spPr>
          <a:xfrm>
            <a:off x="87191" y="450127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A69DA6-85DD-B14C-BF41-CFA0C5FC4532}"/>
              </a:ext>
            </a:extLst>
          </p:cNvPr>
          <p:cNvSpPr txBox="1"/>
          <p:nvPr/>
        </p:nvSpPr>
        <p:spPr>
          <a:xfrm>
            <a:off x="87191" y="482722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751E39-976B-F041-AE05-FF304EB2504B}"/>
              </a:ext>
            </a:extLst>
          </p:cNvPr>
          <p:cNvSpPr txBox="1"/>
          <p:nvPr/>
        </p:nvSpPr>
        <p:spPr>
          <a:xfrm>
            <a:off x="87191" y="515318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EAB83A-C2F8-F848-90B6-7DF4A2FECFE7}"/>
              </a:ext>
            </a:extLst>
          </p:cNvPr>
          <p:cNvSpPr txBox="1"/>
          <p:nvPr/>
        </p:nvSpPr>
        <p:spPr>
          <a:xfrm>
            <a:off x="98604" y="5696417"/>
            <a:ext cx="471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/>
              <a:t>M11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B612E-0673-174A-89A4-53EEC924247F}"/>
              </a:ext>
            </a:extLst>
          </p:cNvPr>
          <p:cNvSpPr txBox="1"/>
          <p:nvPr/>
        </p:nvSpPr>
        <p:spPr>
          <a:xfrm>
            <a:off x="4561476" y="4380888"/>
            <a:ext cx="44839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6">
                    <a:lumMod val="75000"/>
                  </a:schemeClr>
                </a:solidFill>
              </a:rPr>
              <a:t>Current status (M20)</a:t>
            </a:r>
          </a:p>
          <a:p>
            <a:endParaRPr lang="en-CH" dirty="0"/>
          </a:p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May 5, 2020: First growth</a:t>
            </a:r>
          </a:p>
          <a:p>
            <a:r>
              <a:rPr lang="en-CH" dirty="0"/>
              <a:t>May 11-22: Growth of GaAs to purify system, </a:t>
            </a:r>
          </a:p>
          <a:p>
            <a:r>
              <a:rPr lang="en-CH" dirty="0"/>
              <a:t>		callibrate doping</a:t>
            </a:r>
          </a:p>
          <a:p>
            <a:r>
              <a:rPr lang="en-CH" dirty="0"/>
              <a:t>May 25-Jun 5: Melt Al cell, de-gas and grow</a:t>
            </a:r>
          </a:p>
          <a:p>
            <a:r>
              <a:rPr lang="en-CH" dirty="0"/>
              <a:t>		AlAs to purify further</a:t>
            </a:r>
          </a:p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Jun 8: Resuming growth of QCLs and QCDs</a:t>
            </a:r>
          </a:p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(M21)</a:t>
            </a:r>
          </a:p>
        </p:txBody>
      </p:sp>
    </p:spTree>
    <p:extLst>
      <p:ext uri="{BB962C8B-B14F-4D97-AF65-F5344CB8AC3E}">
        <p14:creationId xmlns:p14="http://schemas.microsoft.com/office/powerpoint/2010/main" val="3744356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6B637-6463-FD4B-BE2A-E948D57A9142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GB" dirty="0"/>
              <a:t>Implications for the Project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24D0F2-D06D-8347-BEAC-9CDEFEDC8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523753"/>
              </p:ext>
            </p:extLst>
          </p:nvPr>
        </p:nvGraphicFramePr>
        <p:xfrm>
          <a:off x="318052" y="1396999"/>
          <a:ext cx="8676861" cy="446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992">
                  <a:extLst>
                    <a:ext uri="{9D8B030D-6E8A-4147-A177-3AD203B41FA5}">
                      <a16:colId xmlns:a16="http://schemas.microsoft.com/office/drawing/2014/main" val="181923749"/>
                    </a:ext>
                  </a:extLst>
                </a:gridCol>
                <a:gridCol w="1650818">
                  <a:extLst>
                    <a:ext uri="{9D8B030D-6E8A-4147-A177-3AD203B41FA5}">
                      <a16:colId xmlns:a16="http://schemas.microsoft.com/office/drawing/2014/main" val="449098418"/>
                    </a:ext>
                  </a:extLst>
                </a:gridCol>
                <a:gridCol w="721129">
                  <a:extLst>
                    <a:ext uri="{9D8B030D-6E8A-4147-A177-3AD203B41FA5}">
                      <a16:colId xmlns:a16="http://schemas.microsoft.com/office/drawing/2014/main" val="2515397329"/>
                    </a:ext>
                  </a:extLst>
                </a:gridCol>
                <a:gridCol w="5237922">
                  <a:extLst>
                    <a:ext uri="{9D8B030D-6E8A-4147-A177-3AD203B41FA5}">
                      <a16:colId xmlns:a16="http://schemas.microsoft.com/office/drawing/2014/main" val="2522637732"/>
                    </a:ext>
                  </a:extLst>
                </a:gridCol>
              </a:tblGrid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Reason and 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741771"/>
                  </a:ext>
                </a:extLst>
              </a:tr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T3.4 </a:t>
                      </a:r>
                    </a:p>
                    <a:p>
                      <a:r>
                        <a:rPr lang="en-GB" dirty="0"/>
                        <a:t>(M9-24)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D3.4 (M24)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MBE expected online June 2020. Little time for growth of new QCLs. Worst case: growth by Alpes.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450408"/>
                  </a:ext>
                </a:extLst>
              </a:tr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T3.5</a:t>
                      </a:r>
                    </a:p>
                    <a:p>
                      <a:r>
                        <a:rPr lang="en-GB" dirty="0"/>
                        <a:t>(M24-33)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D3.5 (M33)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Very </a:t>
                      </a:r>
                    </a:p>
                    <a:p>
                      <a:r>
                        <a:rPr lang="en-GB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Still plenty of time for growth of final QCL devices.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103064"/>
                  </a:ext>
                </a:extLst>
              </a:tr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T3.7 </a:t>
                      </a:r>
                    </a:p>
                    <a:p>
                      <a:r>
                        <a:rPr lang="en-GB" dirty="0"/>
                        <a:t>(M1-24)</a:t>
                      </a:r>
                    </a:p>
                  </a:txBody>
                  <a:tcP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D3.7 (M24)</a:t>
                      </a:r>
                    </a:p>
                  </a:txBody>
                  <a:tcP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Very </a:t>
                      </a:r>
                    </a:p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low</a:t>
                      </a:r>
                    </a:p>
                  </a:txBody>
                  <a:tcP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If grown detectors do not work, second growth is necessary. D3.7 delayed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iff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 QCDs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and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 MBE fails.</a:t>
                      </a:r>
                    </a:p>
                  </a:txBody>
                  <a:tcP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3319"/>
                  </a:ext>
                </a:extLst>
              </a:tr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T1.5 </a:t>
                      </a:r>
                    </a:p>
                    <a:p>
                      <a:r>
                        <a:rPr lang="en-GB" dirty="0"/>
                        <a:t>(M1-24)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D1.3 (M24)</a:t>
                      </a: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risk</a:t>
                      </a: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Input from D3.4 useful for further optimization. If no input is received or delayed, T1.2-T1.4 is enough.</a:t>
                      </a:r>
                      <a:r>
                        <a:rPr lang="en-GB" dirty="0"/>
                        <a:t>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476171"/>
                  </a:ext>
                </a:extLst>
              </a:tr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T4.1.2 (M6-M36)</a:t>
                      </a: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D4.3 (M24)</a:t>
                      </a: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Very low</a:t>
                      </a: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Iff</a:t>
                      </a:r>
                      <a:r>
                        <a:rPr lang="en-GB" dirty="0"/>
                        <a:t> D3.4 is significantly delayed will this be affected.</a:t>
                      </a: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6545018"/>
                  </a:ext>
                </a:extLst>
              </a:tr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T4.4.2 (M7-24)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D4.3 (M24)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Same as above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871927"/>
                  </a:ext>
                </a:extLst>
              </a:tr>
              <a:tr h="408609">
                <a:tc>
                  <a:txBody>
                    <a:bodyPr/>
                    <a:lstStyle/>
                    <a:p>
                      <a:r>
                        <a:rPr lang="en-GB" dirty="0"/>
                        <a:t>T4.3 (M12-36)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D4.4 (M30)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Iff</a:t>
                      </a:r>
                      <a:r>
                        <a:rPr lang="en-GB" dirty="0"/>
                        <a:t> D3.7 is significantly delayed will this be affected.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83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729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5B4A1-CAAC-3B41-9EC1-A43DBF17BEEB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Dissemination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DBACE-F258-0F44-848F-211E24A14C74}"/>
              </a:ext>
            </a:extLst>
          </p:cNvPr>
          <p:cNvSpPr txBox="1"/>
          <p:nvPr/>
        </p:nvSpPr>
        <p:spPr>
          <a:xfrm>
            <a:off x="318793" y="131610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Publications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21201-45E2-8947-8BA5-46B6A6A9CA72}"/>
              </a:ext>
            </a:extLst>
          </p:cNvPr>
          <p:cNvSpPr txBox="1"/>
          <p:nvPr/>
        </p:nvSpPr>
        <p:spPr>
          <a:xfrm>
            <a:off x="4572000" y="1316107"/>
            <a:ext cx="2464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Conference contributions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CC06A-4D74-F049-A543-88CDFF63E047}"/>
              </a:ext>
            </a:extLst>
          </p:cNvPr>
          <p:cNvSpPr/>
          <p:nvPr/>
        </p:nvSpPr>
        <p:spPr>
          <a:xfrm>
            <a:off x="204396" y="19610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200" dirty="0">
                <a:latin typeface="+mj-lt"/>
              </a:rPr>
              <a:t>Hakobyan </a:t>
            </a:r>
            <a:r>
              <a:rPr lang="en-GB" sz="1200" i="1" dirty="0">
                <a:latin typeface="+mj-lt"/>
              </a:rPr>
              <a:t>et al.</a:t>
            </a:r>
            <a:r>
              <a:rPr lang="en-GB" sz="1200" dirty="0">
                <a:latin typeface="+mj-lt"/>
              </a:rPr>
              <a:t>,</a:t>
            </a:r>
            <a:r>
              <a:rPr lang="en-GB" sz="1200" b="1" dirty="0">
                <a:latin typeface="+mj-lt"/>
              </a:rPr>
              <a:t> “</a:t>
            </a:r>
            <a:r>
              <a:rPr lang="en-GB" sz="1200" dirty="0">
                <a:latin typeface="+mj-lt"/>
              </a:rPr>
              <a:t>High performance quantum cascade laser frequency combs at </a:t>
            </a:r>
            <a:r>
              <a:rPr lang="el-GR" sz="1200" dirty="0">
                <a:latin typeface="+mj-lt"/>
              </a:rPr>
              <a:t>λ ∼ 6 μ</a:t>
            </a:r>
            <a:r>
              <a:rPr lang="en-GB" sz="1200" dirty="0">
                <a:latin typeface="+mj-lt"/>
              </a:rPr>
              <a:t>m based on plasmon-enhanced dispersion compensation</a:t>
            </a:r>
            <a:r>
              <a:rPr lang="en-GB" sz="1200" b="1" dirty="0">
                <a:latin typeface="+mj-lt"/>
              </a:rPr>
              <a:t>” </a:t>
            </a:r>
            <a:br>
              <a:rPr lang="en-GB" sz="1200" b="1" dirty="0">
                <a:latin typeface="+mj-lt"/>
              </a:rPr>
            </a:br>
            <a:r>
              <a:rPr lang="en-GB" sz="1200" dirty="0">
                <a:latin typeface="+mj-lt"/>
              </a:rPr>
              <a:t>Optics Express (2020)</a:t>
            </a:r>
            <a:br>
              <a:rPr lang="en-GB" sz="1200" dirty="0">
                <a:latin typeface="+mj-lt"/>
              </a:rPr>
            </a:br>
            <a:endParaRPr lang="en-GB" sz="12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200" dirty="0" err="1">
                <a:latin typeface="+mj-lt"/>
              </a:rPr>
              <a:t>Biglioni</a:t>
            </a:r>
            <a:r>
              <a:rPr lang="en-GB" sz="1200" dirty="0">
                <a:latin typeface="+mj-lt"/>
              </a:rPr>
              <a:t> et al., “Mixing properties of room temperature patch-antenna receivers in a mid-infrared (</a:t>
            </a:r>
            <a:r>
              <a:rPr lang="el-GR" sz="1200" dirty="0">
                <a:latin typeface="+mj-lt"/>
              </a:rPr>
              <a:t>λ~</a:t>
            </a:r>
            <a:r>
              <a:rPr lang="sv-SE" sz="1200" dirty="0">
                <a:latin typeface="+mj-lt"/>
              </a:rPr>
              <a:t>9 </a:t>
            </a:r>
            <a:r>
              <a:rPr lang="el-GR" sz="1200" dirty="0">
                <a:latin typeface="+mj-lt"/>
              </a:rPr>
              <a:t>μ</a:t>
            </a:r>
            <a:r>
              <a:rPr lang="en-GB" sz="1200" dirty="0">
                <a:latin typeface="+mj-lt"/>
              </a:rPr>
              <a:t>m) heterodyne system”</a:t>
            </a:r>
            <a:br>
              <a:rPr lang="en-GB" sz="1200" dirty="0">
                <a:latin typeface="+mj-lt"/>
              </a:rPr>
            </a:br>
            <a:r>
              <a:rPr lang="en-GB" sz="1200" dirty="0">
                <a:latin typeface="+mj-lt"/>
              </a:rPr>
              <a:t>Laser &amp; Photonics Reviews </a:t>
            </a:r>
            <a:r>
              <a:rPr lang="en-GB" sz="1200" b="1" dirty="0">
                <a:latin typeface="+mj-lt"/>
              </a:rPr>
              <a:t>14</a:t>
            </a:r>
            <a:r>
              <a:rPr lang="en-GB" sz="1200" dirty="0">
                <a:latin typeface="+mj-lt"/>
              </a:rPr>
              <a:t>,</a:t>
            </a:r>
            <a:r>
              <a:rPr lang="en-GB" sz="1200" b="1" dirty="0">
                <a:latin typeface="+mj-lt"/>
              </a:rPr>
              <a:t> </a:t>
            </a:r>
            <a:r>
              <a:rPr lang="en-GB" sz="1200" dirty="0">
                <a:latin typeface="+mj-lt"/>
              </a:rPr>
              <a:t>1900207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83391-27A4-0E4D-8ACC-A2E809F50E19}"/>
              </a:ext>
            </a:extLst>
          </p:cNvPr>
          <p:cNvSpPr txBox="1"/>
          <p:nvPr/>
        </p:nvSpPr>
        <p:spPr>
          <a:xfrm>
            <a:off x="4776396" y="1914861"/>
            <a:ext cx="390502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sz="1200" dirty="0"/>
              <a:t>S. </a:t>
            </a:r>
            <a:r>
              <a:rPr lang="en-US" sz="1200" dirty="0"/>
              <a:t>Hakobyan</a:t>
            </a:r>
            <a:r>
              <a:rPr lang="en-CH" sz="1200" dirty="0"/>
              <a:t> </a:t>
            </a:r>
            <a:r>
              <a:rPr lang="en-CH" sz="1200" dirty="0">
                <a:latin typeface="+mj-lt"/>
              </a:rPr>
              <a:t>et al., CLEO 2020, Online, 11.-15.5.2020</a:t>
            </a:r>
          </a:p>
          <a:p>
            <a:pPr marL="342900" indent="-342900">
              <a:buFont typeface="+mj-lt"/>
              <a:buAutoNum type="arabicPeriod"/>
            </a:pPr>
            <a:r>
              <a:rPr lang="en-CH" sz="1200" dirty="0">
                <a:latin typeface="+mj-lt"/>
              </a:rPr>
              <a:t>S. </a:t>
            </a:r>
            <a:r>
              <a:rPr lang="en-US" sz="1200" dirty="0"/>
              <a:t>Hakobyan</a:t>
            </a:r>
            <a:r>
              <a:rPr lang="en-CH" sz="1200" dirty="0">
                <a:latin typeface="+mj-lt"/>
              </a:rPr>
              <a:t> et al., </a:t>
            </a:r>
            <a:r>
              <a:rPr lang="sv-SE" sz="1200" dirty="0">
                <a:latin typeface="+mj-lt"/>
              </a:rPr>
              <a:t>SPIE DCS, Online, 27.4.-8.5.2020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M. Franckie </a:t>
            </a:r>
            <a:r>
              <a:rPr lang="en-CH" sz="1200" dirty="0"/>
              <a:t>et al.</a:t>
            </a:r>
            <a:r>
              <a:rPr lang="en-GB" sz="1200" dirty="0"/>
              <a:t>, CLEO Europe, Munich, 23.-26.7.2019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M. Franckie </a:t>
            </a:r>
            <a:r>
              <a:rPr lang="en-CH" sz="1200" dirty="0"/>
              <a:t>et al.</a:t>
            </a:r>
            <a:r>
              <a:rPr lang="en-GB" sz="1200" dirty="0"/>
              <a:t>, EDISON 21, Nara, Japan, 14.-19-7-2019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M. Franckie </a:t>
            </a:r>
            <a:r>
              <a:rPr lang="en-CH" sz="1200" dirty="0"/>
              <a:t>et al.</a:t>
            </a:r>
            <a:r>
              <a:rPr lang="en-GB" sz="1200" dirty="0"/>
              <a:t>, SPS Annual Meeting, Zurich,  26.-30.8-2019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M. Franckie </a:t>
            </a:r>
            <a:r>
              <a:rPr lang="en-CH" sz="1200" dirty="0"/>
              <a:t>et al.</a:t>
            </a:r>
            <a:r>
              <a:rPr lang="en-GB" sz="1200" dirty="0"/>
              <a:t>, ITMMW-THz, Paris. 1.-6.9.2019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M. Franckie </a:t>
            </a:r>
            <a:r>
              <a:rPr lang="en-CH" sz="1200" dirty="0"/>
              <a:t>et al.</a:t>
            </a:r>
            <a:r>
              <a:rPr lang="en-GB" sz="1200" dirty="0"/>
              <a:t>, ITQW, Ojai, CA, USA, 15.-20.9.2019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J. </a:t>
            </a:r>
            <a:r>
              <a:rPr lang="en-GB" sz="1200" dirty="0" err="1"/>
              <a:t>Enkner</a:t>
            </a:r>
            <a:r>
              <a:rPr lang="en-GB" sz="1200" dirty="0"/>
              <a:t> </a:t>
            </a:r>
            <a:r>
              <a:rPr lang="en-CH" sz="1200" dirty="0"/>
              <a:t>et al.</a:t>
            </a:r>
            <a:r>
              <a:rPr lang="en-GB" sz="1200" dirty="0"/>
              <a:t>, Summer School, Vienna, 16.-20-9-2019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B. Schneider </a:t>
            </a:r>
            <a:r>
              <a:rPr lang="en-CH" sz="1200" dirty="0"/>
              <a:t>et al.</a:t>
            </a:r>
            <a:r>
              <a:rPr lang="en-GB" sz="1200" dirty="0"/>
              <a:t>, Optical Sensing Autumn School 19, </a:t>
            </a:r>
            <a:r>
              <a:rPr lang="en-GB" sz="1200" dirty="0" err="1"/>
              <a:t>Tromsö,Finland</a:t>
            </a:r>
            <a:r>
              <a:rPr lang="en-GB" sz="1200" dirty="0"/>
              <a:t>, 27.10.-1.11.2019</a:t>
            </a:r>
            <a:br>
              <a:rPr lang="en-GB" sz="1200" dirty="0"/>
            </a:b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2817303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40D0-45FD-8947-AB96-D22655DE2890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Conference contributions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1956C-20FB-1C4A-9D45-11B8BD981957}"/>
              </a:ext>
            </a:extLst>
          </p:cNvPr>
          <p:cNvSpPr txBox="1"/>
          <p:nvPr/>
        </p:nvSpPr>
        <p:spPr>
          <a:xfrm>
            <a:off x="385531" y="1136064"/>
            <a:ext cx="76056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EDISON 21, Nara: New Frontiers for THz Quantum Cascade Lasers:</a:t>
            </a:r>
          </a:p>
          <a:p>
            <a:r>
              <a:rPr lang="en-GB" sz="1200" dirty="0"/>
              <a:t>NEGF Optimization and Fabrication of Devices Operating Above 205 K</a:t>
            </a:r>
          </a:p>
          <a:p>
            <a:r>
              <a:rPr lang="en-GB" sz="1200" dirty="0"/>
              <a:t>M. Franckie, L. Bosco, M. Beck, and J. </a:t>
            </a:r>
            <a:r>
              <a:rPr lang="en-GB" sz="1200" dirty="0" err="1"/>
              <a:t>Faist</a:t>
            </a:r>
            <a:endParaRPr lang="en-GB" sz="1200" dirty="0"/>
          </a:p>
          <a:p>
            <a:endParaRPr lang="en-CH" sz="1200" dirty="0"/>
          </a:p>
          <a:p>
            <a:r>
              <a:rPr lang="en-GB" sz="1200" dirty="0"/>
              <a:t>ITQW, Ojai Valley, USA 2019: Two-Quantum Well THz Quantum Cascade Lasers Operating Up To 210 K</a:t>
            </a:r>
          </a:p>
          <a:p>
            <a:r>
              <a:rPr lang="en-GB" sz="1200" dirty="0"/>
              <a:t>M. </a:t>
            </a:r>
            <a:r>
              <a:rPr lang="en-GB" sz="1200" dirty="0" err="1"/>
              <a:t>Franckié</a:t>
            </a:r>
            <a:r>
              <a:rPr lang="en-GB" sz="1200" dirty="0"/>
              <a:t>, L. Bosco, M. Beck, E. </a:t>
            </a:r>
            <a:r>
              <a:rPr lang="en-GB" sz="1200" dirty="0" err="1"/>
              <a:t>Mavrona</a:t>
            </a:r>
            <a:r>
              <a:rPr lang="en-GB" sz="1200" dirty="0"/>
              <a:t>, A. Wacker, J. </a:t>
            </a:r>
            <a:r>
              <a:rPr lang="en-GB" sz="1200" dirty="0" err="1"/>
              <a:t>Faist</a:t>
            </a:r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CLEO Europe, Munich 2019: Optimization and fabrication of two-quantum well THz QCLs operating above 200 K</a:t>
            </a:r>
          </a:p>
          <a:p>
            <a:r>
              <a:rPr lang="en-CH" sz="1200" dirty="0"/>
              <a:t>M. Franckie, L. Bosco, M. Beck, E. Mavrona, A. Wacker, G. Scalari, J. Faist</a:t>
            </a:r>
          </a:p>
          <a:p>
            <a:endParaRPr lang="en-CH" sz="1200" dirty="0"/>
          </a:p>
          <a:p>
            <a:r>
              <a:rPr lang="en-CH" sz="1200" dirty="0"/>
              <a:t>SPS annual meeting, Zürich 2019: Thermoelectrically cooled THz Quantum Cascade Lasers operating up to 210 K.</a:t>
            </a:r>
          </a:p>
          <a:p>
            <a:r>
              <a:rPr lang="en-CH" sz="1200" dirty="0"/>
              <a:t>L. Bosco, M. Franckie, M. B</a:t>
            </a:r>
            <a:r>
              <a:rPr lang="en-GB" sz="1200" dirty="0"/>
              <a:t>e</a:t>
            </a:r>
            <a:r>
              <a:rPr lang="en-CH" sz="1200" dirty="0"/>
              <a:t>ck, G. Scalar, A. Wacker, J. Faist</a:t>
            </a:r>
          </a:p>
          <a:p>
            <a:endParaRPr lang="en-CH" sz="1200" dirty="0"/>
          </a:p>
          <a:p>
            <a:r>
              <a:rPr lang="en-CH" sz="1200" dirty="0"/>
              <a:t>IRMMW-THz, Paris 2019: </a:t>
            </a:r>
            <a:r>
              <a:rPr lang="en-GB" sz="1200" dirty="0"/>
              <a:t>THz Quantum Cascade Lasers Operating up to 210 K</a:t>
            </a:r>
          </a:p>
          <a:p>
            <a:r>
              <a:rPr lang="en-GB" sz="1200" dirty="0"/>
              <a:t>M. </a:t>
            </a:r>
            <a:r>
              <a:rPr lang="en-GB" sz="1200" dirty="0" err="1"/>
              <a:t>Franckié</a:t>
            </a:r>
            <a:r>
              <a:rPr lang="en-GB" sz="1200" dirty="0"/>
              <a:t>, L. Bosco, E. </a:t>
            </a:r>
            <a:r>
              <a:rPr lang="en-GB" sz="1200" dirty="0" err="1"/>
              <a:t>Mavrona</a:t>
            </a:r>
            <a:r>
              <a:rPr lang="en-GB" sz="1200" dirty="0"/>
              <a:t>, A. Wacker, and J. </a:t>
            </a:r>
            <a:r>
              <a:rPr lang="en-GB" sz="1200" dirty="0" err="1"/>
              <a:t>Faist</a:t>
            </a:r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Optical Sensing Autumn School 19, </a:t>
            </a:r>
            <a:r>
              <a:rPr lang="en-GB" sz="1200" dirty="0" err="1"/>
              <a:t>Tromsö</a:t>
            </a:r>
            <a:r>
              <a:rPr lang="en-GB" sz="1200" dirty="0"/>
              <a:t>: RF Study of Quantum Cascade Laser Optical Frequency Combs</a:t>
            </a:r>
            <a:br>
              <a:rPr lang="en-GB" sz="1200" dirty="0"/>
            </a:br>
            <a:r>
              <a:rPr lang="en-GB" sz="1200" dirty="0"/>
              <a:t>B. Schneider, F. </a:t>
            </a:r>
            <a:r>
              <a:rPr lang="en-GB" sz="1200" dirty="0" err="1"/>
              <a:t>Kapsalidis</a:t>
            </a:r>
            <a:r>
              <a:rPr lang="en-GB" sz="1200" dirty="0"/>
              <a:t>, M. Singleton, M. Beck and J. </a:t>
            </a:r>
            <a:r>
              <a:rPr lang="en-GB" sz="1200" dirty="0" err="1"/>
              <a:t>Faist</a:t>
            </a:r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SPIE DCS, Online 2020: High performance QCL frequency comb at 6 µm.</a:t>
            </a:r>
          </a:p>
          <a:p>
            <a:r>
              <a:rPr lang="en-US" sz="1200" dirty="0" err="1"/>
              <a:t>Sargis</a:t>
            </a:r>
            <a:r>
              <a:rPr lang="en-US" sz="1200" dirty="0"/>
              <a:t> Hakobyan, Richard </a:t>
            </a:r>
            <a:r>
              <a:rPr lang="en-US" sz="1200" dirty="0" err="1"/>
              <a:t>Maulini</a:t>
            </a:r>
            <a:r>
              <a:rPr lang="en-US" sz="1200" dirty="0"/>
              <a:t>, Stéphane Blaser, Tobias </a:t>
            </a:r>
            <a:r>
              <a:rPr lang="en-US" sz="1200" dirty="0" err="1"/>
              <a:t>Gresch</a:t>
            </a:r>
            <a:r>
              <a:rPr lang="en-US" sz="1200" dirty="0"/>
              <a:t>, and Antoine Muller</a:t>
            </a:r>
          </a:p>
          <a:p>
            <a:endParaRPr lang="en-US" sz="1200" dirty="0"/>
          </a:p>
          <a:p>
            <a:r>
              <a:rPr lang="en-US" sz="1200" dirty="0"/>
              <a:t>CLEO 2020, Online 2020:  High performance quantum cascade laser frequency combs at ~6 </a:t>
            </a:r>
            <a:r>
              <a:rPr lang="el-GR" sz="1200" dirty="0"/>
              <a:t>μ</a:t>
            </a:r>
            <a:r>
              <a:rPr lang="en-US" sz="1200" dirty="0"/>
              <a:t>m</a:t>
            </a:r>
            <a:br>
              <a:rPr lang="en-US" sz="1200" dirty="0"/>
            </a:br>
            <a:r>
              <a:rPr lang="en-US" sz="1200" dirty="0"/>
              <a:t>S. Hakobyan, R. </a:t>
            </a:r>
            <a:r>
              <a:rPr lang="en-US" sz="1200" dirty="0" err="1"/>
              <a:t>Maulini</a:t>
            </a:r>
            <a:r>
              <a:rPr lang="en-US" sz="1200" dirty="0"/>
              <a:t>, S. Blaser, T. </a:t>
            </a:r>
            <a:r>
              <a:rPr lang="en-US" sz="1200" dirty="0" err="1"/>
              <a:t>Gresch</a:t>
            </a:r>
            <a:r>
              <a:rPr lang="en-US" sz="1200" dirty="0"/>
              <a:t>, Y. </a:t>
            </a:r>
            <a:r>
              <a:rPr lang="en-US" sz="1200" dirty="0" err="1"/>
              <a:t>Francescato</a:t>
            </a:r>
            <a:r>
              <a:rPr lang="en-US" sz="1200" dirty="0"/>
              <a:t>, A. Muller, P. Allmendinger, M. Mangold, P. </a:t>
            </a:r>
            <a:r>
              <a:rPr lang="en-US" sz="1200" dirty="0" err="1"/>
              <a:t>Jouy</a:t>
            </a:r>
            <a:r>
              <a:rPr lang="en-US" sz="1200" dirty="0"/>
              <a:t>, and A. </a:t>
            </a:r>
            <a:r>
              <a:rPr lang="en-US" sz="1200" dirty="0" err="1"/>
              <a:t>Hugi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83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7F6-CA93-BD43-85AC-D6319C96D023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Simulation of QCL squeezing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0BD9C-D355-3F4E-9097-A0EC289A6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3953" y="3192196"/>
            <a:ext cx="3561767" cy="2630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E9669-8D13-0D4B-8710-49E61E240C00}"/>
              </a:ext>
            </a:extLst>
          </p:cNvPr>
          <p:cNvSpPr txBox="1"/>
          <p:nvPr/>
        </p:nvSpPr>
        <p:spPr>
          <a:xfrm>
            <a:off x="434898" y="1527717"/>
            <a:ext cx="6498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Three-mode QCL, strong pump treated classically (coherent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Effective Hamiltonian of the system: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Solving Heisenberg – Langevin equations of motion for </a:t>
            </a:r>
            <a:br>
              <a:rPr lang="en-CH" dirty="0"/>
            </a:br>
            <a:r>
              <a:rPr lang="en-CH" dirty="0"/>
              <a:t>quadrature </a:t>
            </a:r>
            <a:r>
              <a:rPr lang="en-CH" i="1" dirty="0"/>
              <a:t>d(</a:t>
            </a:r>
            <a:r>
              <a:rPr lang="el-GR" i="1" dirty="0"/>
              <a:t>φ</a:t>
            </a:r>
            <a:r>
              <a:rPr lang="en-CH" i="1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E2ADC-6DBF-C544-BA2D-E77CD6438C8F}"/>
              </a:ext>
            </a:extLst>
          </p:cNvPr>
          <p:cNvSpPr/>
          <p:nvPr/>
        </p:nvSpPr>
        <p:spPr>
          <a:xfrm>
            <a:off x="827785" y="6109753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Params: no loss, no gain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F8C6E-1E45-444F-99F8-9DA20910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8" y="3082648"/>
            <a:ext cx="3805151" cy="27808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77EB6D-EF2C-C04A-9B8C-CFB8E715351B}"/>
              </a:ext>
            </a:extLst>
          </p:cNvPr>
          <p:cNvSpPr/>
          <p:nvPr/>
        </p:nvSpPr>
        <p:spPr>
          <a:xfrm>
            <a:off x="5254832" y="6109753"/>
            <a:ext cx="2723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Params: loss=0.2 J, no gain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97066-0FF6-2C47-A06F-A0787F09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328" y="2125712"/>
            <a:ext cx="4273948" cy="32449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840CBE9-67A2-2445-82A4-5B4F7DCD71CA}"/>
              </a:ext>
            </a:extLst>
          </p:cNvPr>
          <p:cNvSpPr/>
          <p:nvPr/>
        </p:nvSpPr>
        <p:spPr>
          <a:xfrm>
            <a:off x="7207734" y="2387743"/>
            <a:ext cx="1616891" cy="427383"/>
          </a:xfrm>
          <a:custGeom>
            <a:avLst/>
            <a:gdLst>
              <a:gd name="connsiteX0" fmla="*/ 0 w 668407"/>
              <a:gd name="connsiteY0" fmla="*/ 424898 h 427383"/>
              <a:gd name="connsiteX1" fmla="*/ 183874 w 668407"/>
              <a:gd name="connsiteY1" fmla="*/ 347870 h 427383"/>
              <a:gd name="connsiteX2" fmla="*/ 332961 w 668407"/>
              <a:gd name="connsiteY2" fmla="*/ 0 h 427383"/>
              <a:gd name="connsiteX3" fmla="*/ 487018 w 668407"/>
              <a:gd name="connsiteY3" fmla="*/ 345385 h 427383"/>
              <a:gd name="connsiteX4" fmla="*/ 668407 w 668407"/>
              <a:gd name="connsiteY4" fmla="*/ 427383 h 42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407" h="427383">
                <a:moveTo>
                  <a:pt x="0" y="424898"/>
                </a:moveTo>
                <a:cubicBezTo>
                  <a:pt x="64190" y="421792"/>
                  <a:pt x="128381" y="418686"/>
                  <a:pt x="183874" y="347870"/>
                </a:cubicBezTo>
                <a:cubicBezTo>
                  <a:pt x="239368" y="277054"/>
                  <a:pt x="282437" y="414"/>
                  <a:pt x="332961" y="0"/>
                </a:cubicBezTo>
                <a:cubicBezTo>
                  <a:pt x="383485" y="-414"/>
                  <a:pt x="431110" y="274155"/>
                  <a:pt x="487018" y="345385"/>
                </a:cubicBezTo>
                <a:cubicBezTo>
                  <a:pt x="542926" y="416615"/>
                  <a:pt x="605666" y="421999"/>
                  <a:pt x="668407" y="427383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308494-E913-F147-BDDB-0D852CAA55AB}"/>
              </a:ext>
            </a:extLst>
          </p:cNvPr>
          <p:cNvCxnSpPr/>
          <p:nvPr/>
        </p:nvCxnSpPr>
        <p:spPr>
          <a:xfrm>
            <a:off x="6973746" y="2836426"/>
            <a:ext cx="220737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1935E5-5ED5-F349-9804-1D39B8C04107}"/>
              </a:ext>
            </a:extLst>
          </p:cNvPr>
          <p:cNvCxnSpPr/>
          <p:nvPr/>
        </p:nvCxnSpPr>
        <p:spPr>
          <a:xfrm flipV="1">
            <a:off x="7207735" y="2177497"/>
            <a:ext cx="0" cy="777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FA03D-EFB3-0C4C-B86B-6FF32665BC64}"/>
              </a:ext>
            </a:extLst>
          </p:cNvPr>
          <p:cNvGrpSpPr/>
          <p:nvPr/>
        </p:nvGrpSpPr>
        <p:grpSpPr>
          <a:xfrm>
            <a:off x="7609702" y="2437674"/>
            <a:ext cx="812955" cy="398752"/>
            <a:chOff x="7459851" y="3741257"/>
            <a:chExt cx="812955" cy="57914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E4C447-E6C7-064B-827E-11FD60AEAECD}"/>
                </a:ext>
              </a:extLst>
            </p:cNvPr>
            <p:cNvCxnSpPr/>
            <p:nvPr/>
          </p:nvCxnSpPr>
          <p:spPr>
            <a:xfrm>
              <a:off x="7459851" y="3741257"/>
              <a:ext cx="0" cy="579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C7C8FB-4565-BC48-BB38-F8B310CD9A80}"/>
                </a:ext>
              </a:extLst>
            </p:cNvPr>
            <p:cNvCxnSpPr/>
            <p:nvPr/>
          </p:nvCxnSpPr>
          <p:spPr>
            <a:xfrm>
              <a:off x="8272806" y="3741257"/>
              <a:ext cx="0" cy="579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C73B9E-386C-034C-9051-FDA4024A79CE}"/>
              </a:ext>
            </a:extLst>
          </p:cNvPr>
          <p:cNvCxnSpPr/>
          <p:nvPr/>
        </p:nvCxnSpPr>
        <p:spPr>
          <a:xfrm>
            <a:off x="8016179" y="2257277"/>
            <a:ext cx="0" cy="5791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AE67A-DA83-1D42-A36C-310E412BDCEF}"/>
              </a:ext>
            </a:extLst>
          </p:cNvPr>
          <p:cNvSpPr/>
          <p:nvPr/>
        </p:nvSpPr>
        <p:spPr>
          <a:xfrm>
            <a:off x="7881671" y="142141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00B050"/>
                </a:solidFill>
              </a:rPr>
              <a:t>χ</a:t>
            </a:r>
            <a:r>
              <a:rPr lang="en-GB" baseline="30000" dirty="0">
                <a:solidFill>
                  <a:srgbClr val="00B050"/>
                </a:solidFill>
              </a:rPr>
              <a:t>(3)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14080-DCA3-784D-8448-E2D5B71BB395}"/>
              </a:ext>
            </a:extLst>
          </p:cNvPr>
          <p:cNvSpPr txBox="1"/>
          <p:nvPr/>
        </p:nvSpPr>
        <p:spPr>
          <a:xfrm>
            <a:off x="7643768" y="1823763"/>
            <a:ext cx="79217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>
                <a:solidFill>
                  <a:srgbClr val="FF0000"/>
                </a:solidFill>
              </a:rPr>
              <a:t>Lasing mode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39F9B4D-6AC9-1B48-B98C-C21F358711A9}"/>
              </a:ext>
            </a:extLst>
          </p:cNvPr>
          <p:cNvSpPr/>
          <p:nvPr/>
        </p:nvSpPr>
        <p:spPr>
          <a:xfrm>
            <a:off x="8028722" y="1748917"/>
            <a:ext cx="400833" cy="324495"/>
          </a:xfrm>
          <a:custGeom>
            <a:avLst/>
            <a:gdLst>
              <a:gd name="connsiteX0" fmla="*/ 0 w 400833"/>
              <a:gd name="connsiteY0" fmla="*/ 99026 h 324495"/>
              <a:gd name="connsiteX1" fmla="*/ 263047 w 400833"/>
              <a:gd name="connsiteY1" fmla="*/ 11344 h 324495"/>
              <a:gd name="connsiteX2" fmla="*/ 400833 w 400833"/>
              <a:gd name="connsiteY2" fmla="*/ 324495 h 3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833" h="324495">
                <a:moveTo>
                  <a:pt x="0" y="99026"/>
                </a:moveTo>
                <a:cubicBezTo>
                  <a:pt x="98121" y="36396"/>
                  <a:pt x="196242" y="-26234"/>
                  <a:pt x="263047" y="11344"/>
                </a:cubicBezTo>
                <a:cubicBezTo>
                  <a:pt x="329852" y="48922"/>
                  <a:pt x="365342" y="186708"/>
                  <a:pt x="400833" y="324495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6A39A83-2952-9940-8E7B-29A1A14A06B2}"/>
              </a:ext>
            </a:extLst>
          </p:cNvPr>
          <p:cNvSpPr/>
          <p:nvPr/>
        </p:nvSpPr>
        <p:spPr>
          <a:xfrm flipH="1">
            <a:off x="7628731" y="1752136"/>
            <a:ext cx="400833" cy="324495"/>
          </a:xfrm>
          <a:custGeom>
            <a:avLst/>
            <a:gdLst>
              <a:gd name="connsiteX0" fmla="*/ 0 w 400833"/>
              <a:gd name="connsiteY0" fmla="*/ 99026 h 324495"/>
              <a:gd name="connsiteX1" fmla="*/ 263047 w 400833"/>
              <a:gd name="connsiteY1" fmla="*/ 11344 h 324495"/>
              <a:gd name="connsiteX2" fmla="*/ 400833 w 400833"/>
              <a:gd name="connsiteY2" fmla="*/ 324495 h 3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833" h="324495">
                <a:moveTo>
                  <a:pt x="0" y="99026"/>
                </a:moveTo>
                <a:cubicBezTo>
                  <a:pt x="98121" y="36396"/>
                  <a:pt x="196242" y="-26234"/>
                  <a:pt x="263047" y="11344"/>
                </a:cubicBezTo>
                <a:cubicBezTo>
                  <a:pt x="329852" y="48922"/>
                  <a:pt x="365342" y="186708"/>
                  <a:pt x="400833" y="324495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06694F-A21C-724C-8AAF-0466533A7994}"/>
              </a:ext>
            </a:extLst>
          </p:cNvPr>
          <p:cNvSpPr txBox="1"/>
          <p:nvPr/>
        </p:nvSpPr>
        <p:spPr>
          <a:xfrm rot="16200000">
            <a:off x="6690725" y="2294016"/>
            <a:ext cx="67839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>
                <a:solidFill>
                  <a:srgbClr val="7030A0"/>
                </a:solidFill>
              </a:rPr>
              <a:t>Gain</a:t>
            </a:r>
            <a:endParaRPr lang="de-DE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E552ED-B563-3A44-9877-82B6FD7BF3C9}"/>
              </a:ext>
            </a:extLst>
          </p:cNvPr>
          <p:cNvSpPr txBox="1"/>
          <p:nvPr/>
        </p:nvSpPr>
        <p:spPr>
          <a:xfrm>
            <a:off x="7479491" y="27853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i="1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97E688-DC33-E748-989E-F2CD10A6D634}"/>
              </a:ext>
            </a:extLst>
          </p:cNvPr>
          <p:cNvSpPr txBox="1"/>
          <p:nvPr/>
        </p:nvSpPr>
        <p:spPr>
          <a:xfrm>
            <a:off x="8303128" y="27853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i="1" dirty="0"/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CBD400-07FE-8242-9003-F9A8D74A5F94}"/>
              </a:ext>
            </a:extLst>
          </p:cNvPr>
          <p:cNvSpPr txBox="1"/>
          <p:nvPr/>
        </p:nvSpPr>
        <p:spPr>
          <a:xfrm>
            <a:off x="208062" y="1126768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C00000"/>
                </a:solidFill>
              </a:rPr>
              <a:t>Preliminary results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CEAFBE-2593-BC4B-870D-67783BFD4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923" y="2194506"/>
            <a:ext cx="1104076" cy="2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11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7F6-CA93-BD43-85AC-D6319C96D023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Simulation of QCL squeezing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0BD9C-D355-3F4E-9097-A0EC289A6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512" y="3197772"/>
            <a:ext cx="3544889" cy="2630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E9669-8D13-0D4B-8710-49E61E240C00}"/>
              </a:ext>
            </a:extLst>
          </p:cNvPr>
          <p:cNvSpPr txBox="1"/>
          <p:nvPr/>
        </p:nvSpPr>
        <p:spPr>
          <a:xfrm>
            <a:off x="434898" y="1527717"/>
            <a:ext cx="6498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Three-mode QCL, strong pump treated classically (coherent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Effective Hamiltonian of the system: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Solving Heisenberg – Langevin equations of motion for </a:t>
            </a:r>
            <a:br>
              <a:rPr lang="en-CH" dirty="0"/>
            </a:br>
            <a:r>
              <a:rPr lang="en-CH" dirty="0"/>
              <a:t>quadrature </a:t>
            </a:r>
            <a:r>
              <a:rPr lang="en-CH" i="1" dirty="0"/>
              <a:t>d(</a:t>
            </a:r>
            <a:r>
              <a:rPr lang="el-GR" i="1" dirty="0"/>
              <a:t>φ</a:t>
            </a:r>
            <a:r>
              <a:rPr lang="en-CH" i="1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E2ADC-6DBF-C544-BA2D-E77CD6438C8F}"/>
              </a:ext>
            </a:extLst>
          </p:cNvPr>
          <p:cNvSpPr/>
          <p:nvPr/>
        </p:nvSpPr>
        <p:spPr>
          <a:xfrm>
            <a:off x="827785" y="6109753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Params: no loss, no gain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F8C6E-1E45-444F-99F8-9DA20910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8" y="3082648"/>
            <a:ext cx="3805151" cy="27808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77EB6D-EF2C-C04A-9B8C-CFB8E715351B}"/>
              </a:ext>
            </a:extLst>
          </p:cNvPr>
          <p:cNvSpPr/>
          <p:nvPr/>
        </p:nvSpPr>
        <p:spPr>
          <a:xfrm>
            <a:off x="5254832" y="6109753"/>
            <a:ext cx="31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Params: loss=0.2 J, g(t=0) =0.7J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97066-0FF6-2C47-A06F-A0787F09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328" y="2125712"/>
            <a:ext cx="4273948" cy="32449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840CBE9-67A2-2445-82A4-5B4F7DCD71CA}"/>
              </a:ext>
            </a:extLst>
          </p:cNvPr>
          <p:cNvSpPr/>
          <p:nvPr/>
        </p:nvSpPr>
        <p:spPr>
          <a:xfrm>
            <a:off x="7207734" y="2387743"/>
            <a:ext cx="1616891" cy="427383"/>
          </a:xfrm>
          <a:custGeom>
            <a:avLst/>
            <a:gdLst>
              <a:gd name="connsiteX0" fmla="*/ 0 w 668407"/>
              <a:gd name="connsiteY0" fmla="*/ 424898 h 427383"/>
              <a:gd name="connsiteX1" fmla="*/ 183874 w 668407"/>
              <a:gd name="connsiteY1" fmla="*/ 347870 h 427383"/>
              <a:gd name="connsiteX2" fmla="*/ 332961 w 668407"/>
              <a:gd name="connsiteY2" fmla="*/ 0 h 427383"/>
              <a:gd name="connsiteX3" fmla="*/ 487018 w 668407"/>
              <a:gd name="connsiteY3" fmla="*/ 345385 h 427383"/>
              <a:gd name="connsiteX4" fmla="*/ 668407 w 668407"/>
              <a:gd name="connsiteY4" fmla="*/ 427383 h 42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407" h="427383">
                <a:moveTo>
                  <a:pt x="0" y="424898"/>
                </a:moveTo>
                <a:cubicBezTo>
                  <a:pt x="64190" y="421792"/>
                  <a:pt x="128381" y="418686"/>
                  <a:pt x="183874" y="347870"/>
                </a:cubicBezTo>
                <a:cubicBezTo>
                  <a:pt x="239368" y="277054"/>
                  <a:pt x="282437" y="414"/>
                  <a:pt x="332961" y="0"/>
                </a:cubicBezTo>
                <a:cubicBezTo>
                  <a:pt x="383485" y="-414"/>
                  <a:pt x="431110" y="274155"/>
                  <a:pt x="487018" y="345385"/>
                </a:cubicBezTo>
                <a:cubicBezTo>
                  <a:pt x="542926" y="416615"/>
                  <a:pt x="605666" y="421999"/>
                  <a:pt x="668407" y="427383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308494-E913-F147-BDDB-0D852CAA55AB}"/>
              </a:ext>
            </a:extLst>
          </p:cNvPr>
          <p:cNvCxnSpPr/>
          <p:nvPr/>
        </p:nvCxnSpPr>
        <p:spPr>
          <a:xfrm>
            <a:off x="6973746" y="2836426"/>
            <a:ext cx="220737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1935E5-5ED5-F349-9804-1D39B8C04107}"/>
              </a:ext>
            </a:extLst>
          </p:cNvPr>
          <p:cNvCxnSpPr/>
          <p:nvPr/>
        </p:nvCxnSpPr>
        <p:spPr>
          <a:xfrm flipV="1">
            <a:off x="7207735" y="2177497"/>
            <a:ext cx="0" cy="777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FA03D-EFB3-0C4C-B86B-6FF32665BC64}"/>
              </a:ext>
            </a:extLst>
          </p:cNvPr>
          <p:cNvGrpSpPr/>
          <p:nvPr/>
        </p:nvGrpSpPr>
        <p:grpSpPr>
          <a:xfrm>
            <a:off x="7609702" y="2437674"/>
            <a:ext cx="812955" cy="398752"/>
            <a:chOff x="7459851" y="3741257"/>
            <a:chExt cx="812955" cy="57914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E4C447-E6C7-064B-827E-11FD60AEAECD}"/>
                </a:ext>
              </a:extLst>
            </p:cNvPr>
            <p:cNvCxnSpPr/>
            <p:nvPr/>
          </p:nvCxnSpPr>
          <p:spPr>
            <a:xfrm>
              <a:off x="7459851" y="3741257"/>
              <a:ext cx="0" cy="579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C7C8FB-4565-BC48-BB38-F8B310CD9A80}"/>
                </a:ext>
              </a:extLst>
            </p:cNvPr>
            <p:cNvCxnSpPr/>
            <p:nvPr/>
          </p:nvCxnSpPr>
          <p:spPr>
            <a:xfrm>
              <a:off x="8272806" y="3741257"/>
              <a:ext cx="0" cy="579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C73B9E-386C-034C-9051-FDA4024A79CE}"/>
              </a:ext>
            </a:extLst>
          </p:cNvPr>
          <p:cNvCxnSpPr/>
          <p:nvPr/>
        </p:nvCxnSpPr>
        <p:spPr>
          <a:xfrm>
            <a:off x="8016179" y="2257277"/>
            <a:ext cx="0" cy="5791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AE67A-DA83-1D42-A36C-310E412BDCEF}"/>
              </a:ext>
            </a:extLst>
          </p:cNvPr>
          <p:cNvSpPr/>
          <p:nvPr/>
        </p:nvSpPr>
        <p:spPr>
          <a:xfrm>
            <a:off x="7881671" y="142141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00B050"/>
                </a:solidFill>
              </a:rPr>
              <a:t>χ</a:t>
            </a:r>
            <a:r>
              <a:rPr lang="en-GB" baseline="30000" dirty="0">
                <a:solidFill>
                  <a:srgbClr val="00B050"/>
                </a:solidFill>
              </a:rPr>
              <a:t>(3)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14080-DCA3-784D-8448-E2D5B71BB395}"/>
              </a:ext>
            </a:extLst>
          </p:cNvPr>
          <p:cNvSpPr txBox="1"/>
          <p:nvPr/>
        </p:nvSpPr>
        <p:spPr>
          <a:xfrm>
            <a:off x="7643768" y="1823763"/>
            <a:ext cx="79217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>
                <a:solidFill>
                  <a:srgbClr val="FF0000"/>
                </a:solidFill>
              </a:rPr>
              <a:t>Lasing mode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39F9B4D-6AC9-1B48-B98C-C21F358711A9}"/>
              </a:ext>
            </a:extLst>
          </p:cNvPr>
          <p:cNvSpPr/>
          <p:nvPr/>
        </p:nvSpPr>
        <p:spPr>
          <a:xfrm>
            <a:off x="8028722" y="1748917"/>
            <a:ext cx="400833" cy="324495"/>
          </a:xfrm>
          <a:custGeom>
            <a:avLst/>
            <a:gdLst>
              <a:gd name="connsiteX0" fmla="*/ 0 w 400833"/>
              <a:gd name="connsiteY0" fmla="*/ 99026 h 324495"/>
              <a:gd name="connsiteX1" fmla="*/ 263047 w 400833"/>
              <a:gd name="connsiteY1" fmla="*/ 11344 h 324495"/>
              <a:gd name="connsiteX2" fmla="*/ 400833 w 400833"/>
              <a:gd name="connsiteY2" fmla="*/ 324495 h 3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833" h="324495">
                <a:moveTo>
                  <a:pt x="0" y="99026"/>
                </a:moveTo>
                <a:cubicBezTo>
                  <a:pt x="98121" y="36396"/>
                  <a:pt x="196242" y="-26234"/>
                  <a:pt x="263047" y="11344"/>
                </a:cubicBezTo>
                <a:cubicBezTo>
                  <a:pt x="329852" y="48922"/>
                  <a:pt x="365342" y="186708"/>
                  <a:pt x="400833" y="324495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6A39A83-2952-9940-8E7B-29A1A14A06B2}"/>
              </a:ext>
            </a:extLst>
          </p:cNvPr>
          <p:cNvSpPr/>
          <p:nvPr/>
        </p:nvSpPr>
        <p:spPr>
          <a:xfrm flipH="1">
            <a:off x="7628731" y="1752136"/>
            <a:ext cx="400833" cy="324495"/>
          </a:xfrm>
          <a:custGeom>
            <a:avLst/>
            <a:gdLst>
              <a:gd name="connsiteX0" fmla="*/ 0 w 400833"/>
              <a:gd name="connsiteY0" fmla="*/ 99026 h 324495"/>
              <a:gd name="connsiteX1" fmla="*/ 263047 w 400833"/>
              <a:gd name="connsiteY1" fmla="*/ 11344 h 324495"/>
              <a:gd name="connsiteX2" fmla="*/ 400833 w 400833"/>
              <a:gd name="connsiteY2" fmla="*/ 324495 h 3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833" h="324495">
                <a:moveTo>
                  <a:pt x="0" y="99026"/>
                </a:moveTo>
                <a:cubicBezTo>
                  <a:pt x="98121" y="36396"/>
                  <a:pt x="196242" y="-26234"/>
                  <a:pt x="263047" y="11344"/>
                </a:cubicBezTo>
                <a:cubicBezTo>
                  <a:pt x="329852" y="48922"/>
                  <a:pt x="365342" y="186708"/>
                  <a:pt x="400833" y="324495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06694F-A21C-724C-8AAF-0466533A7994}"/>
              </a:ext>
            </a:extLst>
          </p:cNvPr>
          <p:cNvSpPr txBox="1"/>
          <p:nvPr/>
        </p:nvSpPr>
        <p:spPr>
          <a:xfrm rot="16200000">
            <a:off x="6690725" y="2294016"/>
            <a:ext cx="67839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>
                <a:solidFill>
                  <a:srgbClr val="7030A0"/>
                </a:solidFill>
              </a:rPr>
              <a:t>Gain</a:t>
            </a:r>
            <a:endParaRPr lang="de-DE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E552ED-B563-3A44-9877-82B6FD7BF3C9}"/>
              </a:ext>
            </a:extLst>
          </p:cNvPr>
          <p:cNvSpPr txBox="1"/>
          <p:nvPr/>
        </p:nvSpPr>
        <p:spPr>
          <a:xfrm>
            <a:off x="7479491" y="27853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i="1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97E688-DC33-E748-989E-F2CD10A6D634}"/>
              </a:ext>
            </a:extLst>
          </p:cNvPr>
          <p:cNvSpPr txBox="1"/>
          <p:nvPr/>
        </p:nvSpPr>
        <p:spPr>
          <a:xfrm>
            <a:off x="8303128" y="27853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i="1" dirty="0"/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CBD400-07FE-8242-9003-F9A8D74A5F94}"/>
              </a:ext>
            </a:extLst>
          </p:cNvPr>
          <p:cNvSpPr txBox="1"/>
          <p:nvPr/>
        </p:nvSpPr>
        <p:spPr>
          <a:xfrm>
            <a:off x="208062" y="1126768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C00000"/>
                </a:solidFill>
              </a:rPr>
              <a:t>Preliminary results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EEA69D-A79B-2F47-A47F-858E5A957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923" y="2194506"/>
            <a:ext cx="1104076" cy="2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86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7F6-CA93-BD43-85AC-D6319C96D023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Simulation of QCL squeezing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0BD9C-D355-3F4E-9097-A0EC289A6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512" y="3197772"/>
            <a:ext cx="3544889" cy="2630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E9669-8D13-0D4B-8710-49E61E240C00}"/>
              </a:ext>
            </a:extLst>
          </p:cNvPr>
          <p:cNvSpPr txBox="1"/>
          <p:nvPr/>
        </p:nvSpPr>
        <p:spPr>
          <a:xfrm>
            <a:off x="434898" y="1527717"/>
            <a:ext cx="6498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Three-mode QCL, strong pump treated classically (coherent state)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Effective Hamiltonian of the system: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Solving Heisenberg – Langevin equations of motion for </a:t>
            </a:r>
            <a:br>
              <a:rPr lang="en-CH" dirty="0"/>
            </a:br>
            <a:r>
              <a:rPr lang="en-CH" dirty="0"/>
              <a:t>quadrature </a:t>
            </a:r>
            <a:r>
              <a:rPr lang="en-CH" i="1" dirty="0"/>
              <a:t>d(</a:t>
            </a:r>
            <a:r>
              <a:rPr lang="el-GR" i="1" dirty="0"/>
              <a:t>φ</a:t>
            </a:r>
            <a:r>
              <a:rPr lang="en-CH" i="1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E2ADC-6DBF-C544-BA2D-E77CD6438C8F}"/>
              </a:ext>
            </a:extLst>
          </p:cNvPr>
          <p:cNvSpPr/>
          <p:nvPr/>
        </p:nvSpPr>
        <p:spPr>
          <a:xfrm>
            <a:off x="827785" y="6109753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Params: no loss, no gain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F8C6E-1E45-444F-99F8-9DA209101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98" y="3082648"/>
            <a:ext cx="3805151" cy="27808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77EB6D-EF2C-C04A-9B8C-CFB8E715351B}"/>
              </a:ext>
            </a:extLst>
          </p:cNvPr>
          <p:cNvSpPr/>
          <p:nvPr/>
        </p:nvSpPr>
        <p:spPr>
          <a:xfrm>
            <a:off x="5254832" y="6109753"/>
            <a:ext cx="31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Params: loss=0.2 J, g(t=0) =0.7J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97066-0FF6-2C47-A06F-A0787F09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5328" y="2125712"/>
            <a:ext cx="4273948" cy="324495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840CBE9-67A2-2445-82A4-5B4F7DCD71CA}"/>
              </a:ext>
            </a:extLst>
          </p:cNvPr>
          <p:cNvSpPr/>
          <p:nvPr/>
        </p:nvSpPr>
        <p:spPr>
          <a:xfrm>
            <a:off x="7207734" y="2387743"/>
            <a:ext cx="1616891" cy="427383"/>
          </a:xfrm>
          <a:custGeom>
            <a:avLst/>
            <a:gdLst>
              <a:gd name="connsiteX0" fmla="*/ 0 w 668407"/>
              <a:gd name="connsiteY0" fmla="*/ 424898 h 427383"/>
              <a:gd name="connsiteX1" fmla="*/ 183874 w 668407"/>
              <a:gd name="connsiteY1" fmla="*/ 347870 h 427383"/>
              <a:gd name="connsiteX2" fmla="*/ 332961 w 668407"/>
              <a:gd name="connsiteY2" fmla="*/ 0 h 427383"/>
              <a:gd name="connsiteX3" fmla="*/ 487018 w 668407"/>
              <a:gd name="connsiteY3" fmla="*/ 345385 h 427383"/>
              <a:gd name="connsiteX4" fmla="*/ 668407 w 668407"/>
              <a:gd name="connsiteY4" fmla="*/ 427383 h 42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407" h="427383">
                <a:moveTo>
                  <a:pt x="0" y="424898"/>
                </a:moveTo>
                <a:cubicBezTo>
                  <a:pt x="64190" y="421792"/>
                  <a:pt x="128381" y="418686"/>
                  <a:pt x="183874" y="347870"/>
                </a:cubicBezTo>
                <a:cubicBezTo>
                  <a:pt x="239368" y="277054"/>
                  <a:pt x="282437" y="414"/>
                  <a:pt x="332961" y="0"/>
                </a:cubicBezTo>
                <a:cubicBezTo>
                  <a:pt x="383485" y="-414"/>
                  <a:pt x="431110" y="274155"/>
                  <a:pt x="487018" y="345385"/>
                </a:cubicBezTo>
                <a:cubicBezTo>
                  <a:pt x="542926" y="416615"/>
                  <a:pt x="605666" y="421999"/>
                  <a:pt x="668407" y="427383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308494-E913-F147-BDDB-0D852CAA55AB}"/>
              </a:ext>
            </a:extLst>
          </p:cNvPr>
          <p:cNvCxnSpPr/>
          <p:nvPr/>
        </p:nvCxnSpPr>
        <p:spPr>
          <a:xfrm>
            <a:off x="6973746" y="2836426"/>
            <a:ext cx="220737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1935E5-5ED5-F349-9804-1D39B8C04107}"/>
              </a:ext>
            </a:extLst>
          </p:cNvPr>
          <p:cNvCxnSpPr/>
          <p:nvPr/>
        </p:nvCxnSpPr>
        <p:spPr>
          <a:xfrm flipV="1">
            <a:off x="7207735" y="2177497"/>
            <a:ext cx="0" cy="777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FA03D-EFB3-0C4C-B86B-6FF32665BC64}"/>
              </a:ext>
            </a:extLst>
          </p:cNvPr>
          <p:cNvGrpSpPr/>
          <p:nvPr/>
        </p:nvGrpSpPr>
        <p:grpSpPr>
          <a:xfrm>
            <a:off x="7609702" y="2437674"/>
            <a:ext cx="812955" cy="398752"/>
            <a:chOff x="7459851" y="3741257"/>
            <a:chExt cx="812955" cy="57914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E4C447-E6C7-064B-827E-11FD60AEAECD}"/>
                </a:ext>
              </a:extLst>
            </p:cNvPr>
            <p:cNvCxnSpPr/>
            <p:nvPr/>
          </p:nvCxnSpPr>
          <p:spPr>
            <a:xfrm>
              <a:off x="7459851" y="3741257"/>
              <a:ext cx="0" cy="579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C7C8FB-4565-BC48-BB38-F8B310CD9A80}"/>
                </a:ext>
              </a:extLst>
            </p:cNvPr>
            <p:cNvCxnSpPr/>
            <p:nvPr/>
          </p:nvCxnSpPr>
          <p:spPr>
            <a:xfrm>
              <a:off x="8272806" y="3741257"/>
              <a:ext cx="0" cy="5791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C73B9E-386C-034C-9051-FDA4024A79CE}"/>
              </a:ext>
            </a:extLst>
          </p:cNvPr>
          <p:cNvCxnSpPr/>
          <p:nvPr/>
        </p:nvCxnSpPr>
        <p:spPr>
          <a:xfrm>
            <a:off x="8016179" y="2257277"/>
            <a:ext cx="0" cy="5791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33AE67A-DA83-1D42-A36C-310E412BDCEF}"/>
              </a:ext>
            </a:extLst>
          </p:cNvPr>
          <p:cNvSpPr/>
          <p:nvPr/>
        </p:nvSpPr>
        <p:spPr>
          <a:xfrm>
            <a:off x="7881671" y="142141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00B050"/>
                </a:solidFill>
              </a:rPr>
              <a:t>χ</a:t>
            </a:r>
            <a:r>
              <a:rPr lang="en-GB" baseline="30000" dirty="0">
                <a:solidFill>
                  <a:srgbClr val="00B050"/>
                </a:solidFill>
              </a:rPr>
              <a:t>(3)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14080-DCA3-784D-8448-E2D5B71BB395}"/>
              </a:ext>
            </a:extLst>
          </p:cNvPr>
          <p:cNvSpPr txBox="1"/>
          <p:nvPr/>
        </p:nvSpPr>
        <p:spPr>
          <a:xfrm>
            <a:off x="7643768" y="1823763"/>
            <a:ext cx="79217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>
                <a:solidFill>
                  <a:srgbClr val="FF0000"/>
                </a:solidFill>
              </a:rPr>
              <a:t>Lasing mode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39F9B4D-6AC9-1B48-B98C-C21F358711A9}"/>
              </a:ext>
            </a:extLst>
          </p:cNvPr>
          <p:cNvSpPr/>
          <p:nvPr/>
        </p:nvSpPr>
        <p:spPr>
          <a:xfrm>
            <a:off x="8028722" y="1748917"/>
            <a:ext cx="400833" cy="324495"/>
          </a:xfrm>
          <a:custGeom>
            <a:avLst/>
            <a:gdLst>
              <a:gd name="connsiteX0" fmla="*/ 0 w 400833"/>
              <a:gd name="connsiteY0" fmla="*/ 99026 h 324495"/>
              <a:gd name="connsiteX1" fmla="*/ 263047 w 400833"/>
              <a:gd name="connsiteY1" fmla="*/ 11344 h 324495"/>
              <a:gd name="connsiteX2" fmla="*/ 400833 w 400833"/>
              <a:gd name="connsiteY2" fmla="*/ 324495 h 3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833" h="324495">
                <a:moveTo>
                  <a:pt x="0" y="99026"/>
                </a:moveTo>
                <a:cubicBezTo>
                  <a:pt x="98121" y="36396"/>
                  <a:pt x="196242" y="-26234"/>
                  <a:pt x="263047" y="11344"/>
                </a:cubicBezTo>
                <a:cubicBezTo>
                  <a:pt x="329852" y="48922"/>
                  <a:pt x="365342" y="186708"/>
                  <a:pt x="400833" y="324495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6A39A83-2952-9940-8E7B-29A1A14A06B2}"/>
              </a:ext>
            </a:extLst>
          </p:cNvPr>
          <p:cNvSpPr/>
          <p:nvPr/>
        </p:nvSpPr>
        <p:spPr>
          <a:xfrm flipH="1">
            <a:off x="7628731" y="1752136"/>
            <a:ext cx="400833" cy="324495"/>
          </a:xfrm>
          <a:custGeom>
            <a:avLst/>
            <a:gdLst>
              <a:gd name="connsiteX0" fmla="*/ 0 w 400833"/>
              <a:gd name="connsiteY0" fmla="*/ 99026 h 324495"/>
              <a:gd name="connsiteX1" fmla="*/ 263047 w 400833"/>
              <a:gd name="connsiteY1" fmla="*/ 11344 h 324495"/>
              <a:gd name="connsiteX2" fmla="*/ 400833 w 400833"/>
              <a:gd name="connsiteY2" fmla="*/ 324495 h 32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833" h="324495">
                <a:moveTo>
                  <a:pt x="0" y="99026"/>
                </a:moveTo>
                <a:cubicBezTo>
                  <a:pt x="98121" y="36396"/>
                  <a:pt x="196242" y="-26234"/>
                  <a:pt x="263047" y="11344"/>
                </a:cubicBezTo>
                <a:cubicBezTo>
                  <a:pt x="329852" y="48922"/>
                  <a:pt x="365342" y="186708"/>
                  <a:pt x="400833" y="324495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06694F-A21C-724C-8AAF-0466533A7994}"/>
              </a:ext>
            </a:extLst>
          </p:cNvPr>
          <p:cNvSpPr txBox="1"/>
          <p:nvPr/>
        </p:nvSpPr>
        <p:spPr>
          <a:xfrm rot="16200000">
            <a:off x="6690725" y="2294016"/>
            <a:ext cx="67839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>
                <a:solidFill>
                  <a:srgbClr val="7030A0"/>
                </a:solidFill>
              </a:rPr>
              <a:t>Gain</a:t>
            </a:r>
            <a:endParaRPr lang="de-DE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E552ED-B563-3A44-9877-82B6FD7BF3C9}"/>
              </a:ext>
            </a:extLst>
          </p:cNvPr>
          <p:cNvSpPr txBox="1"/>
          <p:nvPr/>
        </p:nvSpPr>
        <p:spPr>
          <a:xfrm>
            <a:off x="7479491" y="27853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i="1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97E688-DC33-E748-989E-F2CD10A6D634}"/>
              </a:ext>
            </a:extLst>
          </p:cNvPr>
          <p:cNvSpPr txBox="1"/>
          <p:nvPr/>
        </p:nvSpPr>
        <p:spPr>
          <a:xfrm>
            <a:off x="8303128" y="278535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i="1" dirty="0"/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CBD400-07FE-8242-9003-F9A8D74A5F94}"/>
              </a:ext>
            </a:extLst>
          </p:cNvPr>
          <p:cNvSpPr txBox="1"/>
          <p:nvPr/>
        </p:nvSpPr>
        <p:spPr>
          <a:xfrm>
            <a:off x="208062" y="1126768"/>
            <a:ext cx="2034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C00000"/>
                </a:solidFill>
              </a:rPr>
              <a:t>Preliminary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F36A4-8560-074D-A8A4-180B1C427006}"/>
              </a:ext>
            </a:extLst>
          </p:cNvPr>
          <p:cNvSpPr txBox="1"/>
          <p:nvPr/>
        </p:nvSpPr>
        <p:spPr>
          <a:xfrm>
            <a:off x="1912467" y="3683471"/>
            <a:ext cx="623151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sz="2000" dirty="0"/>
              <a:t>Under circumstances with large J compared to gain, </a:t>
            </a:r>
          </a:p>
          <a:p>
            <a:pPr algn="ctr"/>
            <a:r>
              <a:rPr lang="en-CH" sz="2000" dirty="0"/>
              <a:t>squeezing achievable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3F148C-4F45-5F43-8598-B30412B62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923" y="2194506"/>
            <a:ext cx="1104076" cy="2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7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E49C2-44E3-8A4F-A5C8-52091044A013}"/>
              </a:ext>
            </a:extLst>
          </p:cNvPr>
          <p:cNvSpPr txBox="1"/>
          <p:nvPr/>
        </p:nvSpPr>
        <p:spPr>
          <a:xfrm>
            <a:off x="178913" y="1437244"/>
            <a:ext cx="7677121" cy="2170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1" dirty="0"/>
              <a:t>Tasks:</a:t>
            </a:r>
          </a:p>
          <a:p>
            <a:endParaRPr lang="en-GB" sz="1501" dirty="0"/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rgbClr val="00B050"/>
                </a:solidFill>
              </a:rPr>
              <a:t>T3.1 M1-M3: Identification of existing QCL-comb devices (</a:t>
            </a:r>
            <a:r>
              <a:rPr lang="en-GB" sz="1501" b="1" dirty="0">
                <a:solidFill>
                  <a:srgbClr val="00B050"/>
                </a:solidFill>
              </a:rPr>
              <a:t>ETHZ</a:t>
            </a:r>
            <a:r>
              <a:rPr lang="en-GB" sz="1501" dirty="0">
                <a:solidFill>
                  <a:srgbClr val="00B050"/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T3.2 M3-M9: QCL-comb fabrication using existing technology and AR designs (</a:t>
            </a:r>
            <a:r>
              <a:rPr lang="en-GB" sz="1501" b="1" dirty="0">
                <a:solidFill>
                  <a:schemeClr val="accent6">
                    <a:lumMod val="75000"/>
                  </a:schemeClr>
                </a:solidFill>
              </a:rPr>
              <a:t>ETHZ</a:t>
            </a:r>
            <a:r>
              <a:rPr lang="en-GB" sz="150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T3.3 M3-M9: Fabrication tolerances (</a:t>
            </a:r>
            <a:r>
              <a:rPr lang="en-GB" sz="1501" b="1" dirty="0"/>
              <a:t>ALPES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T3.4 M9-M24: Fabrication and basic characterization of new comb devices (</a:t>
            </a:r>
            <a:r>
              <a:rPr lang="en-GB" sz="1501" b="1" dirty="0"/>
              <a:t>ETHZ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T3.5 M25-M33: Further generation of devices (</a:t>
            </a:r>
            <a:r>
              <a:rPr lang="en-GB" sz="1501" b="1" dirty="0"/>
              <a:t>ETHZ</a:t>
            </a:r>
            <a:r>
              <a:rPr lang="en-GB" sz="1501" dirty="0"/>
              <a:t>)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T3.6 M24-M36: Mass production of improved devices (</a:t>
            </a:r>
            <a:r>
              <a:rPr lang="en-GB" sz="1501" b="1" dirty="0"/>
              <a:t>ALPES</a:t>
            </a:r>
            <a:r>
              <a:rPr lang="en-GB" sz="1501" dirty="0"/>
              <a:t>) </a:t>
            </a:r>
          </a:p>
          <a:p>
            <a:pPr marL="214398" indent="-214398">
              <a:buFont typeface="Arial" panose="020B0604020202020204" pitchFamily="34" charset="0"/>
              <a:buChar char="•"/>
            </a:pPr>
            <a:r>
              <a:rPr lang="en-GB" sz="1501" dirty="0"/>
              <a:t>T3.7 M1-M24 : Fabrication of QCDs (</a:t>
            </a:r>
            <a:r>
              <a:rPr lang="en-GB" sz="1501" b="1" dirty="0"/>
              <a:t>CNRS + ETHZ</a:t>
            </a:r>
            <a:r>
              <a:rPr lang="en-GB" sz="150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7B314-4BEC-4042-9F83-10CB13455FE2}"/>
              </a:ext>
            </a:extLst>
          </p:cNvPr>
          <p:cNvSpPr txBox="1"/>
          <p:nvPr/>
        </p:nvSpPr>
        <p:spPr>
          <a:xfrm>
            <a:off x="379635" y="3971787"/>
            <a:ext cx="2297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Milestones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MS3.1 M24 (ETHZ)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MS3.2 M27 (CNRS)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1E113-3311-3447-AAC7-DE0F04CDFE94}"/>
              </a:ext>
            </a:extLst>
          </p:cNvPr>
          <p:cNvSpPr txBox="1"/>
          <p:nvPr/>
        </p:nvSpPr>
        <p:spPr>
          <a:xfrm>
            <a:off x="7800279" y="1892701"/>
            <a:ext cx="10198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500" dirty="0">
                <a:solidFill>
                  <a:srgbClr val="00B050"/>
                </a:solidFill>
              </a:rPr>
              <a:t>D3.1 M3</a:t>
            </a:r>
          </a:p>
          <a:p>
            <a:r>
              <a:rPr lang="en-CH" sz="1500" dirty="0">
                <a:solidFill>
                  <a:schemeClr val="accent6">
                    <a:lumMod val="75000"/>
                  </a:schemeClr>
                </a:solidFill>
              </a:rPr>
              <a:t>D3.3 M9</a:t>
            </a:r>
          </a:p>
          <a:p>
            <a:endParaRPr lang="en-CH" sz="1500" dirty="0"/>
          </a:p>
          <a:p>
            <a:r>
              <a:rPr lang="en-CH" sz="1500" dirty="0"/>
              <a:t>D3.4 M24</a:t>
            </a:r>
          </a:p>
          <a:p>
            <a:r>
              <a:rPr lang="en-CH" sz="1500" dirty="0"/>
              <a:t>D3.5 M33</a:t>
            </a:r>
          </a:p>
          <a:p>
            <a:r>
              <a:rPr lang="en-CH" sz="1500" dirty="0"/>
              <a:t>D3.6 M30</a:t>
            </a:r>
          </a:p>
          <a:p>
            <a:r>
              <a:rPr lang="en-CH" sz="1500" dirty="0"/>
              <a:t>D3.2 M3</a:t>
            </a:r>
          </a:p>
          <a:p>
            <a:r>
              <a:rPr lang="en-CH" sz="1500" dirty="0"/>
              <a:t>D3.7 M24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34A86-9119-7343-B684-C9E6C26A2FF8}"/>
              </a:ext>
            </a:extLst>
          </p:cNvPr>
          <p:cNvSpPr txBox="1"/>
          <p:nvPr/>
        </p:nvSpPr>
        <p:spPr>
          <a:xfrm>
            <a:off x="7389642" y="143724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Deliverables: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076AFE-F89F-2242-99A2-EE988ED0AF18}"/>
              </a:ext>
            </a:extLst>
          </p:cNvPr>
          <p:cNvCxnSpPr/>
          <p:nvPr/>
        </p:nvCxnSpPr>
        <p:spPr>
          <a:xfrm>
            <a:off x="178913" y="1823224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300242-E13A-1C4A-9A39-8480E05B87E3}"/>
              </a:ext>
            </a:extLst>
          </p:cNvPr>
          <p:cNvCxnSpPr/>
          <p:nvPr/>
        </p:nvCxnSpPr>
        <p:spPr>
          <a:xfrm>
            <a:off x="7800279" y="1823224"/>
            <a:ext cx="0" cy="1957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349CF-5C99-A141-8EFE-78176B605026}"/>
              </a:ext>
            </a:extLst>
          </p:cNvPr>
          <p:cNvCxnSpPr/>
          <p:nvPr/>
        </p:nvCxnSpPr>
        <p:spPr>
          <a:xfrm flipH="1">
            <a:off x="178913" y="3780263"/>
            <a:ext cx="86807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D984B0-EE35-3340-ADDC-93AE323A68B2}"/>
              </a:ext>
            </a:extLst>
          </p:cNvPr>
          <p:cNvCxnSpPr/>
          <p:nvPr/>
        </p:nvCxnSpPr>
        <p:spPr>
          <a:xfrm>
            <a:off x="178913" y="21856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8C4D94-0175-374D-B241-A6DEBBAE2D89}"/>
              </a:ext>
            </a:extLst>
          </p:cNvPr>
          <p:cNvCxnSpPr/>
          <p:nvPr/>
        </p:nvCxnSpPr>
        <p:spPr>
          <a:xfrm>
            <a:off x="178913" y="2414238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13CE6-89C9-0A4A-8DB3-DC417699D6BA}"/>
              </a:ext>
            </a:extLst>
          </p:cNvPr>
          <p:cNvCxnSpPr/>
          <p:nvPr/>
        </p:nvCxnSpPr>
        <p:spPr>
          <a:xfrm>
            <a:off x="178913" y="2631687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76E660-2110-6A48-809F-65EBC37D4D00}"/>
              </a:ext>
            </a:extLst>
          </p:cNvPr>
          <p:cNvCxnSpPr/>
          <p:nvPr/>
        </p:nvCxnSpPr>
        <p:spPr>
          <a:xfrm>
            <a:off x="178913" y="28547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238D4C5-DDD2-E646-BF71-7A5B4D3790F4}"/>
              </a:ext>
            </a:extLst>
          </p:cNvPr>
          <p:cNvCxnSpPr/>
          <p:nvPr/>
        </p:nvCxnSpPr>
        <p:spPr>
          <a:xfrm>
            <a:off x="178913" y="3083311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DCD9E-9228-9B43-8F11-0C934716AC25}"/>
              </a:ext>
            </a:extLst>
          </p:cNvPr>
          <p:cNvCxnSpPr/>
          <p:nvPr/>
        </p:nvCxnSpPr>
        <p:spPr>
          <a:xfrm>
            <a:off x="178913" y="3323062"/>
            <a:ext cx="8641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8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FCF10-2EB9-914F-8857-511318651D25}"/>
              </a:ext>
            </a:extLst>
          </p:cNvPr>
          <p:cNvSpPr txBox="1"/>
          <p:nvPr/>
        </p:nvSpPr>
        <p:spPr>
          <a:xfrm>
            <a:off x="318944" y="1374114"/>
            <a:ext cx="5678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Goals: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Baseline for QCL comb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Growth and fabrication of existing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Characterize and identify potentials for improvement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358217" y="3005254"/>
            <a:ext cx="55996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Delivered:</a:t>
            </a:r>
          </a:p>
          <a:p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Identified several areas for fabrication improvement: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Dry etching of laser ridges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Radio frequency injection efficiency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ridge width (ETH + 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Dispersion control via top cladding (ALPES)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ETH sent three 4.5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comb devices to CNR-INO</a:t>
            </a:r>
          </a:p>
        </p:txBody>
      </p:sp>
    </p:spTree>
    <p:extLst>
      <p:ext uri="{BB962C8B-B14F-4D97-AF65-F5344CB8AC3E}">
        <p14:creationId xmlns:p14="http://schemas.microsoft.com/office/powerpoint/2010/main" val="5197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FCF10-2EB9-914F-8857-511318651D25}"/>
              </a:ext>
            </a:extLst>
          </p:cNvPr>
          <p:cNvSpPr txBox="1"/>
          <p:nvPr/>
        </p:nvSpPr>
        <p:spPr>
          <a:xfrm>
            <a:off x="318944" y="1374114"/>
            <a:ext cx="6834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Goals: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Baseline for QCL comb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Growth and fabrication of existing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Characterize and identify potentials for improvement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358216" y="3005254"/>
            <a:ext cx="6449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Delivered:</a:t>
            </a:r>
          </a:p>
          <a:p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Identified several areas for fabrication improvement: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Dry etching of laser ridges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Radio frequency injection efficiency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ridge width (ETH + 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Dispersion control via top cladding (ALPES)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ETH sent three 4.5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comb devices to CNR-INO</a:t>
            </a:r>
          </a:p>
        </p:txBody>
      </p:sp>
    </p:spTree>
    <p:extLst>
      <p:ext uri="{BB962C8B-B14F-4D97-AF65-F5344CB8AC3E}">
        <p14:creationId xmlns:p14="http://schemas.microsoft.com/office/powerpoint/2010/main" val="1430642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0" y="1143445"/>
            <a:ext cx="4275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Dry etching of laser ridges (ETH)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708E4-343D-1D41-B943-2DBEB656383A}"/>
              </a:ext>
            </a:extLst>
          </p:cNvPr>
          <p:cNvGrpSpPr/>
          <p:nvPr/>
        </p:nvGrpSpPr>
        <p:grpSpPr>
          <a:xfrm>
            <a:off x="912164" y="2124958"/>
            <a:ext cx="3218952" cy="2757487"/>
            <a:chOff x="5939424" y="2002238"/>
            <a:chExt cx="2589765" cy="2218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2EAE83-FE27-4446-A406-4FB2CE647DF6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6" r="26898" b="12911"/>
            <a:stretch/>
          </p:blipFill>
          <p:spPr>
            <a:xfrm>
              <a:off x="5939424" y="2002238"/>
              <a:ext cx="1803177" cy="2218500"/>
            </a:xfrm>
            <a:prstGeom prst="rect">
              <a:avLst/>
            </a:prstGeom>
          </p:spPr>
        </p:pic>
        <p:sp>
          <p:nvSpPr>
            <p:cNvPr id="7" name="Text Box 120">
              <a:extLst>
                <a:ext uri="{FF2B5EF4-FFF2-40B4-BE49-F238E27FC236}">
                  <a16:creationId xmlns:a16="http://schemas.microsoft.com/office/drawing/2014/main" id="{084E9675-008F-2846-849D-D5648FF1E619}"/>
                </a:ext>
              </a:extLst>
            </p:cNvPr>
            <p:cNvSpPr txBox="1"/>
            <p:nvPr/>
          </p:nvSpPr>
          <p:spPr>
            <a:xfrm>
              <a:off x="6645114" y="3644359"/>
              <a:ext cx="644388" cy="32106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200" u="sng" kern="100" dirty="0">
                  <a:solidFill>
                    <a:schemeClr val="bg2">
                      <a:lumMod val="10000"/>
                    </a:schemeClr>
                  </a:solidFill>
                  <a:effectLst/>
                  <a:latin typeface="Liberation Serif"/>
                  <a:ea typeface="NSimSun" panose="02010609030101010101" pitchFamily="49" charset="-122"/>
                  <a:cs typeface="Arial" panose="020B0604020202020204" pitchFamily="34" charset="0"/>
                </a:rPr>
                <a:t>Active </a:t>
              </a:r>
            </a:p>
            <a:p>
              <a:pPr>
                <a:spcAft>
                  <a:spcPts val="0"/>
                </a:spcAft>
              </a:pPr>
              <a:endParaRPr lang="en-CH" sz="1200" kern="100" dirty="0">
                <a:solidFill>
                  <a:schemeClr val="bg2">
                    <a:lumMod val="10000"/>
                  </a:schemeClr>
                </a:solidFill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 Box 121">
              <a:extLst>
                <a:ext uri="{FF2B5EF4-FFF2-40B4-BE49-F238E27FC236}">
                  <a16:creationId xmlns:a16="http://schemas.microsoft.com/office/drawing/2014/main" id="{70CDB221-DBA3-FD41-B163-2AAF80584DA8}"/>
                </a:ext>
              </a:extLst>
            </p:cNvPr>
            <p:cNvSpPr txBox="1"/>
            <p:nvPr/>
          </p:nvSpPr>
          <p:spPr>
            <a:xfrm>
              <a:off x="6420385" y="2822120"/>
              <a:ext cx="880745" cy="4622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u="sng" kern="100" dirty="0">
                  <a:solidFill>
                    <a:schemeClr val="bg2">
                      <a:lumMod val="10000"/>
                    </a:schemeClr>
                  </a:solidFill>
                  <a:effectLst/>
                  <a:latin typeface="Liberation Serif"/>
                  <a:ea typeface="NSimSun" panose="02010609030101010101" pitchFamily="49" charset="-122"/>
                  <a:cs typeface="Arial" panose="020B0604020202020204" pitchFamily="34" charset="0"/>
                </a:rPr>
                <a:t>Passive</a:t>
              </a:r>
              <a:endParaRPr lang="en-CH" sz="1200" kern="100" dirty="0">
                <a:solidFill>
                  <a:schemeClr val="bg2">
                    <a:lumMod val="10000"/>
                  </a:schemeClr>
                </a:solidFill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0EDF77-3D75-504B-8CBC-FD943A4EA97E}"/>
                </a:ext>
              </a:extLst>
            </p:cNvPr>
            <p:cNvSpPr/>
            <p:nvPr/>
          </p:nvSpPr>
          <p:spPr>
            <a:xfrm flipH="1">
              <a:off x="7273270" y="2300404"/>
              <a:ext cx="750349" cy="1409700"/>
            </a:xfrm>
            <a:custGeom>
              <a:avLst/>
              <a:gdLst>
                <a:gd name="connsiteX0" fmla="*/ 875841 w 913522"/>
                <a:gd name="connsiteY0" fmla="*/ 1410159 h 1410159"/>
                <a:gd name="connsiteX1" fmla="*/ 881349 w 913522"/>
                <a:gd name="connsiteY1" fmla="*/ 875841 h 1410159"/>
                <a:gd name="connsiteX2" fmla="*/ 528809 w 913522"/>
                <a:gd name="connsiteY2" fmla="*/ 804231 h 1410159"/>
                <a:gd name="connsiteX3" fmla="*/ 451691 w 913522"/>
                <a:gd name="connsiteY3" fmla="*/ 176270 h 1410159"/>
                <a:gd name="connsiteX4" fmla="*/ 0 w 913522"/>
                <a:gd name="connsiteY4" fmla="*/ 0 h 141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3522" h="1410159">
                  <a:moveTo>
                    <a:pt x="875841" y="1410159"/>
                  </a:moveTo>
                  <a:cubicBezTo>
                    <a:pt x="907514" y="1193494"/>
                    <a:pt x="939188" y="976829"/>
                    <a:pt x="881349" y="875841"/>
                  </a:cubicBezTo>
                  <a:cubicBezTo>
                    <a:pt x="823510" y="774853"/>
                    <a:pt x="600419" y="920826"/>
                    <a:pt x="528809" y="804231"/>
                  </a:cubicBezTo>
                  <a:cubicBezTo>
                    <a:pt x="457199" y="687636"/>
                    <a:pt x="539826" y="310308"/>
                    <a:pt x="451691" y="176270"/>
                  </a:cubicBezTo>
                  <a:cubicBezTo>
                    <a:pt x="363556" y="42232"/>
                    <a:pt x="181778" y="21116"/>
                    <a:pt x="0" y="0"/>
                  </a:cubicBezTo>
                </a:path>
              </a:pathLst>
            </a:custGeom>
            <a:ln>
              <a:solidFill>
                <a:srgbClr val="8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Text Box 126">
              <a:extLst>
                <a:ext uri="{FF2B5EF4-FFF2-40B4-BE49-F238E27FC236}">
                  <a16:creationId xmlns:a16="http://schemas.microsoft.com/office/drawing/2014/main" id="{B135E741-FED9-DD46-97F0-E43B8F86D2E2}"/>
                </a:ext>
              </a:extLst>
            </p:cNvPr>
            <p:cNvSpPr txBox="1"/>
            <p:nvPr/>
          </p:nvSpPr>
          <p:spPr>
            <a:xfrm>
              <a:off x="7648444" y="2369084"/>
              <a:ext cx="880745" cy="28638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u="sng" kern="100" dirty="0">
                  <a:solidFill>
                    <a:schemeClr val="bg2">
                      <a:lumMod val="10000"/>
                    </a:schemeClr>
                  </a:solidFill>
                  <a:effectLst/>
                  <a:latin typeface="Liberation Serif"/>
                  <a:ea typeface="NSimSun" panose="02010609030101010101" pitchFamily="49" charset="-122"/>
                  <a:cs typeface="Arial" panose="020B0604020202020204" pitchFamily="34" charset="0"/>
                </a:rPr>
                <a:t>Heat flux</a:t>
              </a:r>
              <a:endParaRPr lang="en-CH" sz="1200" kern="100" dirty="0">
                <a:solidFill>
                  <a:schemeClr val="bg2">
                    <a:lumMod val="10000"/>
                  </a:schemeClr>
                </a:solidFill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4720A39-AB48-1043-B475-F8047CDAC5FC}"/>
              </a:ext>
            </a:extLst>
          </p:cNvPr>
          <p:cNvSpPr txBox="1"/>
          <p:nvPr/>
        </p:nvSpPr>
        <p:spPr>
          <a:xfrm>
            <a:off x="264757" y="167681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Status at M1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2D3AF-DF06-9843-A238-5A295CC7C37E}"/>
              </a:ext>
            </a:extLst>
          </p:cNvPr>
          <p:cNvSpPr txBox="1"/>
          <p:nvPr/>
        </p:nvSpPr>
        <p:spPr>
          <a:xfrm>
            <a:off x="4446543" y="1676817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Ongoing investigations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69F541-B847-BE4F-9C10-27644C71A149}"/>
              </a:ext>
            </a:extLst>
          </p:cNvPr>
          <p:cNvSpPr txBox="1"/>
          <p:nvPr/>
        </p:nvSpPr>
        <p:spPr>
          <a:xfrm>
            <a:off x="1354632" y="5161309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Problems: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</a:t>
            </a:r>
            <a:r>
              <a:rPr lang="en-CH" dirty="0"/>
              <a:t>eat extraction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Lower</a:t>
            </a:r>
            <a:r>
              <a:rPr lang="sv-SE" dirty="0"/>
              <a:t> </a:t>
            </a:r>
            <a:r>
              <a:rPr lang="sv-SE" dirty="0" err="1"/>
              <a:t>gain</a:t>
            </a: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</a:t>
            </a:r>
            <a:r>
              <a:rPr lang="en-CH" dirty="0"/>
              <a:t>ispersion control</a:t>
            </a:r>
          </a:p>
        </p:txBody>
      </p:sp>
      <p:pic>
        <p:nvPicPr>
          <p:cNvPr id="17" name="Picture 16" descr="p3874_with_InP_cap_13">
            <a:extLst>
              <a:ext uri="{FF2B5EF4-FFF2-40B4-BE49-F238E27FC236}">
                <a16:creationId xmlns:a16="http://schemas.microsoft.com/office/drawing/2014/main" id="{AB798556-6677-A641-A7D5-385DC3361D2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5107" r="16433" b="14336"/>
          <a:stretch/>
        </p:blipFill>
        <p:spPr bwMode="auto">
          <a:xfrm>
            <a:off x="4298980" y="2187153"/>
            <a:ext cx="1919631" cy="212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68513A-48CE-E64F-9AF2-1E1601499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 r="48906" b="25228"/>
          <a:stretch/>
        </p:blipFill>
        <p:spPr>
          <a:xfrm>
            <a:off x="6386475" y="2203949"/>
            <a:ext cx="2332831" cy="208680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F053E8-C34C-BA44-903F-519A1C308D45}"/>
              </a:ext>
            </a:extLst>
          </p:cNvPr>
          <p:cNvSpPr txBox="1"/>
          <p:nvPr/>
        </p:nvSpPr>
        <p:spPr>
          <a:xfrm rot="16200000">
            <a:off x="4188722" y="3078075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~3 </a:t>
            </a:r>
            <a:r>
              <a:rPr lang="el-GR" dirty="0"/>
              <a:t>μ</a:t>
            </a:r>
            <a:r>
              <a:rPr lang="sv-SE" dirty="0"/>
              <a:t>m</a:t>
            </a:r>
            <a:endParaRPr lang="en-CH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EAAD82-A5BB-4F40-BD4A-C2297E8F9034}"/>
              </a:ext>
            </a:extLst>
          </p:cNvPr>
          <p:cNvCxnSpPr>
            <a:cxnSpLocks/>
          </p:cNvCxnSpPr>
          <p:nvPr/>
        </p:nvCxnSpPr>
        <p:spPr>
          <a:xfrm>
            <a:off x="4772248" y="2773253"/>
            <a:ext cx="0" cy="10014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887D6C7-B95B-0043-B00C-39B46AFC0D40}"/>
              </a:ext>
            </a:extLst>
          </p:cNvPr>
          <p:cNvSpPr txBox="1"/>
          <p:nvPr/>
        </p:nvSpPr>
        <p:spPr>
          <a:xfrm>
            <a:off x="4984558" y="4479332"/>
            <a:ext cx="256833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accent3">
                    <a:lumMod val="50000"/>
                  </a:schemeClr>
                </a:solidFill>
              </a:rPr>
              <a:t>Straight walls 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Optimizing re-growth</a:t>
            </a:r>
          </a:p>
          <a:p>
            <a:pPr algn="ctr"/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Expect improved: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Heat extraction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Gain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/>
              <a:t>Dispersion control</a:t>
            </a:r>
          </a:p>
          <a:p>
            <a:endParaRPr lang="en-CH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F871B2-DF05-A44D-94F4-D9E60D3695DC}"/>
              </a:ext>
            </a:extLst>
          </p:cNvPr>
          <p:cNvCxnSpPr>
            <a:cxnSpLocks/>
          </p:cNvCxnSpPr>
          <p:nvPr/>
        </p:nvCxnSpPr>
        <p:spPr>
          <a:xfrm flipV="1">
            <a:off x="5609063" y="2187153"/>
            <a:ext cx="777412" cy="48195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95FA93-4673-794C-B8E9-D51310A0ABFF}"/>
              </a:ext>
            </a:extLst>
          </p:cNvPr>
          <p:cNvCxnSpPr>
            <a:cxnSpLocks/>
          </p:cNvCxnSpPr>
          <p:nvPr/>
        </p:nvCxnSpPr>
        <p:spPr>
          <a:xfrm>
            <a:off x="5609063" y="3371658"/>
            <a:ext cx="777412" cy="91909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2E6CF4-FA49-FB4A-AAEE-0BF2ABC8C291}"/>
              </a:ext>
            </a:extLst>
          </p:cNvPr>
          <p:cNvCxnSpPr/>
          <p:nvPr/>
        </p:nvCxnSpPr>
        <p:spPr>
          <a:xfrm>
            <a:off x="4020015" y="1846094"/>
            <a:ext cx="0" cy="4577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03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8143-E300-7B4F-8EF9-C363D2EBC31C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CH" dirty="0"/>
              <a:t>Task 3.2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FCF10-2EB9-914F-8857-511318651D25}"/>
              </a:ext>
            </a:extLst>
          </p:cNvPr>
          <p:cNvSpPr txBox="1"/>
          <p:nvPr/>
        </p:nvSpPr>
        <p:spPr>
          <a:xfrm>
            <a:off x="318944" y="1374114"/>
            <a:ext cx="6834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Goals: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Baseline for QCL comb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Growth and fabrication of existing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Characterize and identify potentials for improvement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347C0-583E-A84D-99D1-B9E7F03DCCA1}"/>
              </a:ext>
            </a:extLst>
          </p:cNvPr>
          <p:cNvSpPr txBox="1"/>
          <p:nvPr/>
        </p:nvSpPr>
        <p:spPr>
          <a:xfrm>
            <a:off x="358216" y="3005254"/>
            <a:ext cx="6449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Delivered:</a:t>
            </a:r>
          </a:p>
          <a:p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Identified several areas for fabrication improvement: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accent3">
                    <a:lumMod val="50000"/>
                  </a:schemeClr>
                </a:solidFill>
              </a:rPr>
              <a:t>Dry etching of laser ridges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Radio frequency injection efficiency (ETH)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Optimizing ridge width (ETH + 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Dispersion control via top cladding (ALPES)</a:t>
            </a:r>
          </a:p>
          <a:p>
            <a:pPr marL="700476" lvl="1" indent="-285750">
              <a:buFont typeface="Arial" panose="020B0604020202020204" pitchFamily="34" charset="0"/>
              <a:buChar char="•"/>
            </a:pPr>
            <a:endParaRPr lang="en-CH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ETH sent three 4.5 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comb devices to CNR-INO</a:t>
            </a:r>
          </a:p>
        </p:txBody>
      </p:sp>
    </p:spTree>
    <p:extLst>
      <p:ext uri="{BB962C8B-B14F-4D97-AF65-F5344CB8AC3E}">
        <p14:creationId xmlns:p14="http://schemas.microsoft.com/office/powerpoint/2010/main" val="4156924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lIns="90000" tIns="45000" rIns="90000" bIns="45000"/>
      <a:lstStyle>
        <a:defPPr algn="ctr">
          <a:defRPr sz="1800" b="0" strike="noStrike" spc="-1" dirty="0" err="1" smtClean="0">
            <a:solidFill>
              <a:srgbClr val="000000"/>
            </a:solidFill>
            <a:latin typeface="+mj-lt"/>
            <a:ea typeface="DejaVu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a:style>
    </a:spDef>
  </a:objectDefaults>
  <a:extraClrSchemeLst/>
  <a:extLst>
    <a:ext uri="{05A4C25C-085E-4340-85A3-A5531E510DB2}">
      <thm15:themeFamily xmlns:thm15="http://schemas.microsoft.com/office/thememl/2012/main" name="Qombs_presentation_template" id="{41B766F1-399B-6D42-B5D6-3A3E5A159F9E}" vid="{039D25E6-8055-C047-AEA9-9103661459E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9893</TotalTime>
  <Words>4691</Words>
  <Application>Microsoft Macintosh PowerPoint</Application>
  <PresentationFormat>On-screen Show (4:3)</PresentationFormat>
  <Paragraphs>850</Paragraphs>
  <Slides>46</Slides>
  <Notes>1</Notes>
  <HiddenSlides>13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Helvetica</vt:lpstr>
      <vt:lpstr>Liberation Serif</vt:lpstr>
      <vt:lpstr>Symbol</vt:lpstr>
      <vt:lpstr>Wingdings</vt:lpstr>
      <vt:lpstr>Office Theme</vt:lpstr>
      <vt:lpstr>Graph</vt:lpstr>
      <vt:lpstr>WP 3</vt:lpstr>
      <vt:lpstr>PowerPoint Presentation</vt:lpstr>
      <vt:lpstr>PowerPoint Presentation</vt:lpstr>
      <vt:lpstr>Task 3.1</vt:lpstr>
      <vt:lpstr>PowerPoint Presentation</vt:lpstr>
      <vt:lpstr>Task 3.2</vt:lpstr>
      <vt:lpstr>Task 3.2</vt:lpstr>
      <vt:lpstr>Task 3.2</vt:lpstr>
      <vt:lpstr>Task 3.2</vt:lpstr>
      <vt:lpstr>Task 3.2</vt:lpstr>
      <vt:lpstr>Task 3.2</vt:lpstr>
      <vt:lpstr>Task 3.2</vt:lpstr>
      <vt:lpstr>Task 3.2</vt:lpstr>
      <vt:lpstr>Task 3.2</vt:lpstr>
      <vt:lpstr>Task 3.2</vt:lpstr>
      <vt:lpstr>Task 3.2</vt:lpstr>
      <vt:lpstr>Task 3.2</vt:lpstr>
      <vt:lpstr>PowerPoint Presentation</vt:lpstr>
      <vt:lpstr>Task 3.3</vt:lpstr>
      <vt:lpstr>Task 3.3</vt:lpstr>
      <vt:lpstr>PowerPoint Presentation</vt:lpstr>
      <vt:lpstr>Task 3.4</vt:lpstr>
      <vt:lpstr>Task 3.4</vt:lpstr>
      <vt:lpstr>Task 3.4</vt:lpstr>
      <vt:lpstr>Task 3.4</vt:lpstr>
      <vt:lpstr>Task 3.4</vt:lpstr>
      <vt:lpstr>Task 3.4</vt:lpstr>
      <vt:lpstr>Task 3.4</vt:lpstr>
      <vt:lpstr>Task 3.4</vt:lpstr>
      <vt:lpstr>Task 3.4</vt:lpstr>
      <vt:lpstr>PowerPoint Presentation</vt:lpstr>
      <vt:lpstr>PowerPoint Presentation</vt:lpstr>
      <vt:lpstr>Task 3.7</vt:lpstr>
      <vt:lpstr>Task 3.7</vt:lpstr>
      <vt:lpstr>Summary</vt:lpstr>
      <vt:lpstr>Summary</vt:lpstr>
      <vt:lpstr>Task 3.7</vt:lpstr>
      <vt:lpstr>MBE breakdown</vt:lpstr>
      <vt:lpstr>MBE breakdown</vt:lpstr>
      <vt:lpstr>MBE breakdown</vt:lpstr>
      <vt:lpstr>Implications for the Project</vt:lpstr>
      <vt:lpstr>Dissemination</vt:lpstr>
      <vt:lpstr>Conference contributions</vt:lpstr>
      <vt:lpstr>Simulation of QCL squeezing</vt:lpstr>
      <vt:lpstr>Simulation of QCL squeezing</vt:lpstr>
      <vt:lpstr>Simulation of QCL squeezing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3</dc:title>
  <dc:subject/>
  <dc:creator>Martin Franckie</dc:creator>
  <dc:description/>
  <cp:lastModifiedBy>Martin Franckie</cp:lastModifiedBy>
  <cp:revision>89</cp:revision>
  <dcterms:created xsi:type="dcterms:W3CDTF">2020-05-06T12:32:36Z</dcterms:created>
  <dcterms:modified xsi:type="dcterms:W3CDTF">2020-05-13T09:27:17Z</dcterms:modified>
  <dc:language>it-IT</dc:language>
</cp:coreProperties>
</file>