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6" r:id="rId2"/>
    <p:sldId id="267" r:id="rId3"/>
    <p:sldId id="295" r:id="rId4"/>
    <p:sldId id="296" r:id="rId5"/>
    <p:sldId id="280" r:id="rId6"/>
    <p:sldId id="281" r:id="rId7"/>
    <p:sldId id="282" r:id="rId8"/>
    <p:sldId id="271" r:id="rId9"/>
    <p:sldId id="284" r:id="rId10"/>
    <p:sldId id="285" r:id="rId11"/>
  </p:sldIdLst>
  <p:sldSz cx="9144000" cy="6858000" type="screen4x3"/>
  <p:notesSz cx="7099300" cy="10234613"/>
  <p:defaultTextStyle>
    <a:defPPr>
      <a:defRPr lang="it-IT"/>
    </a:defPPr>
    <a:lvl1pPr marL="0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 autoAdjust="0"/>
    <p:restoredTop sz="89667" autoAdjust="0"/>
  </p:normalViewPr>
  <p:slideViewPr>
    <p:cSldViewPr snapToGrid="0">
      <p:cViewPr varScale="1">
        <p:scale>
          <a:sx n="131" d="100"/>
          <a:sy n="131" d="100"/>
        </p:scale>
        <p:origin x="1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9" cy="512111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0751" y="0"/>
            <a:ext cx="3077059" cy="512111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r">
              <a:defRPr sz="1100"/>
            </a:lvl1pPr>
          </a:lstStyle>
          <a:p>
            <a:fld id="{518B01CA-A618-4F2B-9B6B-055E08005F2E}" type="datetimeFigureOut">
              <a:rPr lang="it-IT" smtClean="0"/>
              <a:pPr/>
              <a:t>12/05/20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0983"/>
            <a:ext cx="3077059" cy="51211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0751" y="9720983"/>
            <a:ext cx="3077059" cy="51211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r">
              <a:defRPr sz="1100"/>
            </a:lvl1pPr>
          </a:lstStyle>
          <a:p>
            <a:fld id="{79DFB8B1-B3D3-4318-88B1-D9A1F2781A2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91447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9" cy="512111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0751" y="0"/>
            <a:ext cx="3077059" cy="512111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r">
              <a:defRPr sz="1100"/>
            </a:lvl1pPr>
          </a:lstStyle>
          <a:p>
            <a:fld id="{C3FD15F1-D244-467D-99AF-6077F8CFF445}" type="datetimeFigureOut">
              <a:rPr lang="it-IT" smtClean="0"/>
              <a:pPr/>
              <a:t>12/05/20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41" tIns="43420" rIns="86841" bIns="434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32" y="4861252"/>
            <a:ext cx="5680036" cy="4605955"/>
          </a:xfrm>
          <a:prstGeom prst="rect">
            <a:avLst/>
          </a:prstGeom>
        </p:spPr>
        <p:txBody>
          <a:bodyPr vert="horz" lIns="86841" tIns="43420" rIns="86841" bIns="434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0983"/>
            <a:ext cx="3077059" cy="51211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0751" y="9720983"/>
            <a:ext cx="3077059" cy="51211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r">
              <a:defRPr sz="1100"/>
            </a:lvl1pPr>
          </a:lstStyle>
          <a:p>
            <a:fld id="{C5CD4DC4-6BE0-4B13-9FD8-3E0A70F22F3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4962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4726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9452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4178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58904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8EB92D-2EB6-49F5-8936-0B63FF31BD4D}" type="datetime1">
              <a:rPr lang="it-IT" smtClean="0"/>
              <a:t>12/05/20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5CD4DC4-6BE0-4B13-9FD8-3E0A70F22F3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30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mb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 userDrawn="1"/>
        </p:nvSpPr>
        <p:spPr>
          <a:xfrm>
            <a:off x="4571716" y="0"/>
            <a:ext cx="4569431" cy="6856009"/>
          </a:xfrm>
          <a:prstGeom prst="rect">
            <a:avLst/>
          </a:prstGeom>
          <a:gradFill>
            <a:gsLst>
              <a:gs pos="0">
                <a:srgbClr val="FFF450"/>
              </a:gs>
              <a:gs pos="100000">
                <a:srgbClr val="FAA61A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Titolo 1"/>
          <p:cNvSpPr>
            <a:spLocks noGrp="1"/>
          </p:cNvSpPr>
          <p:nvPr>
            <p:ph type="title" idx="13" hasCustomPrompt="1"/>
          </p:nvPr>
        </p:nvSpPr>
        <p:spPr>
          <a:xfrm>
            <a:off x="4727808" y="273352"/>
            <a:ext cx="4207285" cy="3127709"/>
          </a:xfrm>
        </p:spPr>
        <p:txBody>
          <a:bodyPr/>
          <a:lstStyle>
            <a:lvl1pPr algn="ctr">
              <a:defRPr sz="3300" b="1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Title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08" y="3511089"/>
            <a:ext cx="3420332" cy="498292"/>
          </a:xfrm>
        </p:spPr>
        <p:txBody>
          <a:bodyPr>
            <a:normAutofit/>
          </a:bodyPr>
          <a:lstStyle>
            <a:lvl1pPr>
              <a:buNone/>
              <a:defRPr sz="2500"/>
            </a:lvl1pPr>
          </a:lstStyle>
          <a:p>
            <a:pPr lvl="0"/>
            <a:r>
              <a:rPr lang="it-IT" dirty="0" err="1" smtClean="0"/>
              <a:t>Presenter</a:t>
            </a:r>
            <a:endParaRPr lang="it-IT" dirty="0"/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5343508" y="4064107"/>
            <a:ext cx="3420332" cy="1471392"/>
          </a:xfrm>
        </p:spPr>
        <p:txBody>
          <a:bodyPr>
            <a:normAutofit/>
          </a:bodyPr>
          <a:lstStyle>
            <a:lvl1pPr>
              <a:buNone/>
              <a:defRPr sz="2200"/>
            </a:lvl1pPr>
          </a:lstStyle>
          <a:p>
            <a:pPr lvl="0"/>
            <a:r>
              <a:rPr lang="it-IT" dirty="0" err="1" smtClean="0"/>
              <a:t>Co-workers</a:t>
            </a:r>
            <a:endParaRPr lang="it-IT" dirty="0"/>
          </a:p>
        </p:txBody>
      </p:sp>
      <p:sp>
        <p:nvSpPr>
          <p:cNvPr id="19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4754880" y="5779038"/>
            <a:ext cx="4193502" cy="940132"/>
          </a:xfrm>
        </p:spPr>
        <p:txBody>
          <a:bodyPr>
            <a:normAutofit/>
          </a:bodyPr>
          <a:lstStyle>
            <a:lvl1pPr algn="ctr">
              <a:buNone/>
              <a:defRPr sz="2500" baseline="0"/>
            </a:lvl1pPr>
          </a:lstStyle>
          <a:p>
            <a:pPr lvl="0"/>
            <a:r>
              <a:rPr lang="it-IT" dirty="0" err="1" smtClean="0"/>
              <a:t>Event</a:t>
            </a:r>
            <a:r>
              <a:rPr lang="it-IT" dirty="0" smtClean="0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927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927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822909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72" y="3681925"/>
            <a:ext cx="822909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927" y="160451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927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172" y="3681925"/>
            <a:ext cx="4015600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72" y="160451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714" y="160451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257" y="160451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257" y="368192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714" y="368192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172" y="3681925"/>
            <a:ext cx="2649636" cy="189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mbs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6"/>
          <p:cNvSpPr/>
          <p:nvPr userDrawn="1"/>
        </p:nvSpPr>
        <p:spPr>
          <a:xfrm>
            <a:off x="65310" y="261268"/>
            <a:ext cx="8945870" cy="780866"/>
          </a:xfrm>
          <a:custGeom>
            <a:avLst/>
            <a:gdLst/>
            <a:ahLst/>
            <a:cxnLst/>
            <a:rect l="l" t="t" r="r" b="b"/>
            <a:pathLst>
              <a:path w="21602" h="3002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1"/>
                  <a:pt x="500" y="3001"/>
                </a:cubicBezTo>
                <a:lnTo>
                  <a:pt x="21100" y="3001"/>
                </a:lnTo>
                <a:cubicBezTo>
                  <a:pt x="21350" y="3001"/>
                  <a:pt x="21601" y="2750"/>
                  <a:pt x="21601" y="2500"/>
                </a:cubicBezTo>
                <a:lnTo>
                  <a:pt x="21601" y="500"/>
                </a:lnTo>
                <a:cubicBezTo>
                  <a:pt x="21601" y="250"/>
                  <a:pt x="21350" y="0"/>
                  <a:pt x="21100" y="0"/>
                </a:cubicBezTo>
                <a:lnTo>
                  <a:pt x="500" y="0"/>
                </a:lnTo>
              </a:path>
            </a:pathLst>
          </a:custGeom>
          <a:noFill/>
          <a:ln w="36000">
            <a:solidFill>
              <a:srgbClr val="FAA61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Immagine 4"/>
          <p:cNvPicPr/>
          <p:nvPr userDrawn="1"/>
        </p:nvPicPr>
        <p:blipFill>
          <a:blip r:embed="rId2" cstate="print"/>
          <a:stretch/>
        </p:blipFill>
        <p:spPr>
          <a:xfrm>
            <a:off x="190379" y="261268"/>
            <a:ext cx="1375434" cy="775314"/>
          </a:xfrm>
          <a:prstGeom prst="rect">
            <a:avLst/>
          </a:prstGeom>
          <a:ln>
            <a:noFill/>
          </a:ln>
        </p:spPr>
      </p:pic>
      <p:pic>
        <p:nvPicPr>
          <p:cNvPr id="2355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144" y="311892"/>
            <a:ext cx="630720" cy="6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magine 9" descr="Europe_flag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6997" y="401137"/>
            <a:ext cx="715660" cy="475754"/>
          </a:xfrm>
          <a:prstGeom prst="rect">
            <a:avLst/>
          </a:prstGeom>
        </p:spPr>
      </p:pic>
      <p:sp>
        <p:nvSpPr>
          <p:cNvPr id="15" name="Segnaposto tes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0671" y="1437272"/>
            <a:ext cx="8223729" cy="46185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it-IT" dirty="0" err="1" smtClean="0"/>
              <a:t>Section</a:t>
            </a:r>
            <a:endParaRPr lang="it-IT" dirty="0" smtClean="0"/>
          </a:p>
          <a:p>
            <a:pPr lvl="1"/>
            <a:r>
              <a:rPr lang="it-IT" dirty="0" err="1" smtClean="0"/>
              <a:t>Subsection</a:t>
            </a:r>
            <a:endParaRPr lang="it-IT" dirty="0" smtClean="0"/>
          </a:p>
          <a:p>
            <a:pPr lvl="2"/>
            <a:r>
              <a:rPr lang="it-IT" dirty="0" err="1" smtClean="0"/>
              <a:t>Subsubsection</a:t>
            </a:r>
            <a:endParaRPr lang="it-IT" dirty="0" smtClean="0"/>
          </a:p>
          <a:p>
            <a:pPr lvl="3"/>
            <a:r>
              <a:rPr lang="it-IT" dirty="0" err="1" smtClean="0"/>
              <a:t>Subsubsubsection</a:t>
            </a:r>
            <a:r>
              <a:rPr lang="it-IT" dirty="0" smtClean="0"/>
              <a:t> </a:t>
            </a:r>
          </a:p>
          <a:p>
            <a:pPr lvl="3"/>
            <a:endParaRPr lang="it-IT" dirty="0"/>
          </a:p>
        </p:txBody>
      </p:sp>
      <p:sp>
        <p:nvSpPr>
          <p:cNvPr id="8" name="CasellaDiTesto 7"/>
          <p:cNvSpPr txBox="1"/>
          <p:nvPr userDrawn="1"/>
        </p:nvSpPr>
        <p:spPr>
          <a:xfrm>
            <a:off x="1611028" y="350938"/>
            <a:ext cx="5694425" cy="53049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it-IT" sz="2900" b="1" err="1" smtClean="0">
                <a:solidFill>
                  <a:srgbClr val="C00000"/>
                </a:solidFill>
                <a:latin typeface="+mj-lt"/>
              </a:rPr>
              <a:t>Outline</a:t>
            </a:r>
            <a:endParaRPr lang="it-IT" sz="2900" b="1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mb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6"/>
          <p:cNvSpPr/>
          <p:nvPr userDrawn="1"/>
        </p:nvSpPr>
        <p:spPr>
          <a:xfrm>
            <a:off x="65310" y="261268"/>
            <a:ext cx="8945870" cy="780866"/>
          </a:xfrm>
          <a:custGeom>
            <a:avLst/>
            <a:gdLst/>
            <a:ahLst/>
            <a:cxnLst/>
            <a:rect l="l" t="t" r="r" b="b"/>
            <a:pathLst>
              <a:path w="21602" h="3002">
                <a:moveTo>
                  <a:pt x="500" y="0"/>
                </a:moveTo>
                <a:cubicBezTo>
                  <a:pt x="250" y="0"/>
                  <a:pt x="0" y="250"/>
                  <a:pt x="0" y="500"/>
                </a:cubicBezTo>
                <a:lnTo>
                  <a:pt x="0" y="2500"/>
                </a:lnTo>
                <a:cubicBezTo>
                  <a:pt x="0" y="2750"/>
                  <a:pt x="250" y="3001"/>
                  <a:pt x="500" y="3001"/>
                </a:cubicBezTo>
                <a:lnTo>
                  <a:pt x="21100" y="3001"/>
                </a:lnTo>
                <a:cubicBezTo>
                  <a:pt x="21350" y="3001"/>
                  <a:pt x="21601" y="2750"/>
                  <a:pt x="21601" y="2500"/>
                </a:cubicBezTo>
                <a:lnTo>
                  <a:pt x="21601" y="500"/>
                </a:lnTo>
                <a:cubicBezTo>
                  <a:pt x="21601" y="250"/>
                  <a:pt x="21350" y="0"/>
                  <a:pt x="21100" y="0"/>
                </a:cubicBezTo>
                <a:lnTo>
                  <a:pt x="500" y="0"/>
                </a:lnTo>
              </a:path>
            </a:pathLst>
          </a:custGeom>
          <a:noFill/>
          <a:ln w="36000">
            <a:solidFill>
              <a:srgbClr val="FAA61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" name="Immagine 13"/>
          <p:cNvPicPr/>
          <p:nvPr userDrawn="1"/>
        </p:nvPicPr>
        <p:blipFill>
          <a:blip r:embed="rId2" cstate="print"/>
          <a:stretch/>
        </p:blipFill>
        <p:spPr>
          <a:xfrm>
            <a:off x="190379" y="261268"/>
            <a:ext cx="1375434" cy="775314"/>
          </a:xfrm>
          <a:prstGeom prst="rect">
            <a:avLst/>
          </a:prstGeom>
          <a:ln>
            <a:noFill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0144" y="311892"/>
            <a:ext cx="630720" cy="6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magine 15" descr="Europe_flag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86997" y="401137"/>
            <a:ext cx="715660" cy="475754"/>
          </a:xfrm>
          <a:prstGeom prst="rect">
            <a:avLst/>
          </a:prstGeom>
        </p:spPr>
      </p:pic>
      <p:sp>
        <p:nvSpPr>
          <p:cNvPr id="17" name="Titolo 1"/>
          <p:cNvSpPr>
            <a:spLocks noGrp="1"/>
          </p:cNvSpPr>
          <p:nvPr>
            <p:ph type="title" idx="10" hasCustomPrompt="1"/>
          </p:nvPr>
        </p:nvSpPr>
        <p:spPr>
          <a:xfrm>
            <a:off x="1603585" y="273352"/>
            <a:ext cx="5685917" cy="749731"/>
          </a:xfrm>
        </p:spPr>
        <p:txBody>
          <a:bodyPr/>
          <a:lstStyle>
            <a:lvl1pPr algn="ctr">
              <a:defRPr sz="2900" b="1">
                <a:solidFill>
                  <a:srgbClr val="C00000"/>
                </a:solidFill>
              </a:defRPr>
            </a:lvl1pPr>
          </a:lstStyle>
          <a:p>
            <a:r>
              <a:rPr lang="it-IT" dirty="0" smtClean="0"/>
              <a:t>Title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927" y="1604514"/>
            <a:ext cx="401560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172" y="273352"/>
            <a:ext cx="8229090" cy="53073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29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000" b="0" strike="noStrike" spc="-1" dirty="0">
                <a:latin typeface="Arial"/>
              </a:rPr>
              <a:t>Click </a:t>
            </a:r>
            <a:r>
              <a:rPr lang="it-IT" sz="4000" b="0" strike="noStrike" spc="-1" dirty="0" err="1">
                <a:latin typeface="Arial"/>
              </a:rPr>
              <a:t>to</a:t>
            </a:r>
            <a:r>
              <a:rPr lang="it-IT" sz="4000" b="0" strike="noStrike" spc="-1" dirty="0">
                <a:latin typeface="Arial"/>
              </a:rPr>
              <a:t> </a:t>
            </a:r>
            <a:r>
              <a:rPr lang="it-IT" sz="4000" b="0" strike="noStrike" spc="-1" dirty="0" err="1">
                <a:latin typeface="Arial"/>
              </a:rPr>
              <a:t>edit</a:t>
            </a:r>
            <a:r>
              <a:rPr lang="it-IT" sz="4000" b="0" strike="noStrike" spc="-1" dirty="0">
                <a:latin typeface="Arial"/>
              </a:rPr>
              <a:t> the </a:t>
            </a:r>
            <a:r>
              <a:rPr lang="it-IT" sz="4000" b="0" strike="noStrike" spc="-1" dirty="0" err="1">
                <a:latin typeface="Arial"/>
              </a:rPr>
              <a:t>title</a:t>
            </a:r>
            <a:r>
              <a:rPr lang="it-IT" sz="4000" b="0" strike="noStrike" spc="-1" dirty="0">
                <a:latin typeface="Arial"/>
              </a:rPr>
              <a:t>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900" b="0" strike="noStrike" spc="-1" dirty="0">
                <a:latin typeface="Arial"/>
              </a:rPr>
              <a:t>Click </a:t>
            </a:r>
            <a:r>
              <a:rPr lang="it-IT" sz="2900" b="0" strike="noStrike" spc="-1" dirty="0" err="1">
                <a:latin typeface="Arial"/>
              </a:rPr>
              <a:t>to</a:t>
            </a:r>
            <a:r>
              <a:rPr lang="it-IT" sz="2900" b="0" strike="noStrike" spc="-1" dirty="0">
                <a:latin typeface="Arial"/>
              </a:rPr>
              <a:t> </a:t>
            </a:r>
            <a:r>
              <a:rPr lang="it-IT" sz="2900" b="0" strike="noStrike" spc="-1" dirty="0" err="1">
                <a:latin typeface="Arial"/>
              </a:rPr>
              <a:t>edit</a:t>
            </a:r>
            <a:r>
              <a:rPr lang="it-IT" sz="2900" b="0" strike="noStrike" spc="-1" dirty="0">
                <a:latin typeface="Arial"/>
              </a:rPr>
              <a:t> the </a:t>
            </a:r>
            <a:r>
              <a:rPr lang="it-IT" sz="2900" b="0" strike="noStrike" spc="-1" dirty="0" err="1">
                <a:latin typeface="Arial"/>
              </a:rPr>
              <a:t>outline</a:t>
            </a:r>
            <a:r>
              <a:rPr lang="it-IT" sz="2900" b="0" strike="noStrike" spc="-1" dirty="0">
                <a:latin typeface="Arial"/>
              </a:rPr>
              <a:t> text format</a:t>
            </a:r>
          </a:p>
          <a:p>
            <a:pPr marL="783734" lvl="1" indent="-293900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500" b="0" strike="noStrike" spc="-1" dirty="0" err="1">
                <a:latin typeface="Arial"/>
              </a:rPr>
              <a:t>Second</a:t>
            </a:r>
            <a:r>
              <a:rPr lang="it-IT" sz="2500" b="0" strike="noStrike" spc="-1" dirty="0">
                <a:latin typeface="Arial"/>
              </a:rPr>
              <a:t> </a:t>
            </a:r>
            <a:r>
              <a:rPr lang="it-IT" sz="2500" b="0" strike="noStrike" spc="-1" dirty="0" err="1">
                <a:latin typeface="Arial"/>
              </a:rPr>
              <a:t>Outline</a:t>
            </a:r>
            <a:r>
              <a:rPr lang="it-IT" sz="2500" b="0" strike="noStrike" spc="-1" dirty="0">
                <a:latin typeface="Arial"/>
              </a:rPr>
              <a:t> </a:t>
            </a:r>
            <a:r>
              <a:rPr lang="it-IT" sz="2500" b="0" strike="noStrike" spc="-1" dirty="0" err="1">
                <a:latin typeface="Arial"/>
              </a:rPr>
              <a:t>Level</a:t>
            </a:r>
            <a:endParaRPr lang="it-IT" sz="2500" b="0" strike="noStrike" spc="-1" dirty="0">
              <a:latin typeface="Arial"/>
            </a:endParaRPr>
          </a:p>
          <a:p>
            <a:pPr marL="1175602" lvl="2" indent="-261245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 dirty="0" err="1">
                <a:latin typeface="Arial"/>
              </a:rPr>
              <a:t>Third</a:t>
            </a:r>
            <a:r>
              <a:rPr lang="it-IT" sz="2200" b="0" strike="noStrike" spc="-1" dirty="0">
                <a:latin typeface="Arial"/>
              </a:rPr>
              <a:t> </a:t>
            </a:r>
            <a:r>
              <a:rPr lang="it-IT" sz="2200" b="0" strike="noStrike" spc="-1" dirty="0" err="1">
                <a:latin typeface="Arial"/>
              </a:rPr>
              <a:t>Outline</a:t>
            </a:r>
            <a:r>
              <a:rPr lang="it-IT" sz="2200" b="0" strike="noStrike" spc="-1" dirty="0">
                <a:latin typeface="Arial"/>
              </a:rPr>
              <a:t> </a:t>
            </a:r>
            <a:r>
              <a:rPr lang="it-IT" sz="2200" b="0" strike="noStrike" spc="-1" dirty="0" err="1">
                <a:latin typeface="Arial"/>
              </a:rPr>
              <a:t>Level</a:t>
            </a:r>
            <a:endParaRPr lang="it-IT" sz="2200" b="0" strike="noStrike" spc="-1" dirty="0">
              <a:latin typeface="Arial"/>
            </a:endParaRPr>
          </a:p>
          <a:p>
            <a:pPr marL="1567469" lvl="3" indent="-195934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 dirty="0" err="1">
                <a:latin typeface="Arial"/>
              </a:rPr>
              <a:t>Fourth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Outline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Level</a:t>
            </a:r>
            <a:endParaRPr lang="it-IT" sz="1800" b="0" strike="noStrike" spc="-1" dirty="0">
              <a:latin typeface="Arial"/>
            </a:endParaRPr>
          </a:p>
          <a:p>
            <a:pPr marL="1959336" lvl="4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 dirty="0" err="1">
                <a:latin typeface="Arial"/>
              </a:rPr>
              <a:t>Fifth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Outline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Level</a:t>
            </a:r>
            <a:endParaRPr lang="it-IT" sz="1800" b="0" strike="noStrike" spc="-1" dirty="0">
              <a:latin typeface="Arial"/>
            </a:endParaRPr>
          </a:p>
          <a:p>
            <a:pPr marL="2351203" lvl="5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 dirty="0">
                <a:latin typeface="Arial"/>
              </a:rPr>
              <a:t>Sixth </a:t>
            </a:r>
            <a:r>
              <a:rPr lang="it-IT" sz="1800" b="0" strike="noStrike" spc="-1" dirty="0" err="1">
                <a:latin typeface="Arial"/>
              </a:rPr>
              <a:t>Outline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Level</a:t>
            </a:r>
            <a:endParaRPr lang="it-IT" sz="1800" b="0" strike="noStrike" spc="-1" dirty="0">
              <a:latin typeface="Arial"/>
            </a:endParaRPr>
          </a:p>
          <a:p>
            <a:pPr marL="2743070" lvl="6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 dirty="0" err="1">
                <a:latin typeface="Arial"/>
              </a:rPr>
              <a:t>Seventh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Outline</a:t>
            </a:r>
            <a:r>
              <a:rPr lang="it-IT" sz="1800" b="0" strike="noStrike" spc="-1" dirty="0">
                <a:latin typeface="Arial"/>
              </a:rPr>
              <a:t> </a:t>
            </a:r>
            <a:r>
              <a:rPr lang="it-IT" sz="1800" b="0" strike="noStrike" spc="-1" dirty="0" err="1">
                <a:latin typeface="Arial"/>
              </a:rPr>
              <a:t>Level</a:t>
            </a:r>
            <a:endParaRPr lang="it-IT" sz="1800" b="0" strike="noStrike" spc="-1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hdr="0" ftr="0" dt="0"/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7" indent="-293900" algn="l" defTabSz="829452" rtl="0" eaLnBrk="1" latinLnBrk="0" hangingPunct="1">
        <a:lnSpc>
          <a:spcPct val="90000"/>
        </a:lnSpc>
        <a:spcBef>
          <a:spcPts val="1285"/>
        </a:spcBef>
        <a:buClr>
          <a:srgbClr val="000000"/>
        </a:buClr>
        <a:buSzPct val="45000"/>
        <a:buFont typeface="Wingdings" charset="2"/>
        <a:buChar char="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Qombs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13" y="1696598"/>
            <a:ext cx="4324332" cy="5029198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4068" y="1564396"/>
            <a:ext cx="4472848" cy="229150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0" anchor="ctr"/>
          <a:lstStyle/>
          <a:p>
            <a:pPr algn="ctr"/>
            <a:endParaRPr lang="it-IT" sz="1800" b="0" strike="noStrike" spc="-1" err="1" smtClean="0">
              <a:solidFill>
                <a:srgbClr val="000000"/>
              </a:solidFill>
              <a:latin typeface="+mj-lt"/>
              <a:ea typeface="DejaVu Sans"/>
            </a:endParaRPr>
          </a:p>
        </p:txBody>
      </p:sp>
      <p:pic>
        <p:nvPicPr>
          <p:cNvPr id="39" name="Immagine 38"/>
          <p:cNvPicPr/>
          <p:nvPr/>
        </p:nvPicPr>
        <p:blipFill>
          <a:blip r:embed="rId4" cstate="print"/>
          <a:stretch/>
        </p:blipFill>
        <p:spPr>
          <a:xfrm>
            <a:off x="4974308" y="1323131"/>
            <a:ext cx="3655414" cy="2062387"/>
          </a:xfrm>
          <a:prstGeom prst="rect">
            <a:avLst/>
          </a:prstGeom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85" y="420624"/>
            <a:ext cx="2102356" cy="663218"/>
          </a:xfrm>
          <a:prstGeom prst="rect">
            <a:avLst/>
          </a:prstGeom>
        </p:spPr>
      </p:pic>
      <p:pic>
        <p:nvPicPr>
          <p:cNvPr id="10" name="Immagine 9" descr="Europe_fla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347846"/>
            <a:ext cx="1230540" cy="818033"/>
          </a:xfrm>
          <a:prstGeom prst="rect">
            <a:avLst/>
          </a:prstGeom>
        </p:spPr>
      </p:pic>
      <p:sp>
        <p:nvSpPr>
          <p:cNvPr id="16" name="Titolo 15"/>
          <p:cNvSpPr>
            <a:spLocks noGrp="1"/>
          </p:cNvSpPr>
          <p:nvPr>
            <p:ph type="title" idx="13"/>
          </p:nvPr>
        </p:nvSpPr>
        <p:spPr>
          <a:xfrm>
            <a:off x="4727808" y="2467913"/>
            <a:ext cx="4207285" cy="2722924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5497756" y="4368800"/>
            <a:ext cx="2794652" cy="15190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</a:pPr>
            <a:r>
              <a:rPr lang="it-IT" smtClean="0"/>
              <a:t>Augusto </a:t>
            </a:r>
            <a:r>
              <a:rPr lang="it-IT" err="1" smtClean="0"/>
              <a:t>Smerzi</a:t>
            </a:r>
            <a:r>
              <a:rPr lang="it-IT" smtClean="0"/>
              <a:t> (coordinator)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</a:pPr>
            <a:endParaRPr lang="it-IT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</a:pPr>
            <a:r>
              <a:rPr lang="it-IT" smtClean="0"/>
              <a:t>Francesco Cappelli (</a:t>
            </a:r>
            <a:r>
              <a:rPr lang="it-IT" err="1" smtClean="0"/>
              <a:t>project</a:t>
            </a:r>
            <a:r>
              <a:rPr lang="it-IT" smtClean="0"/>
              <a:t> manager)</a:t>
            </a:r>
            <a:endParaRPr lang="it-IT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6"/>
          </p:nvPr>
        </p:nvSpPr>
        <p:spPr>
          <a:xfrm>
            <a:off x="4754880" y="6123708"/>
            <a:ext cx="4193502" cy="595461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Mid-Term Review Meeting</a:t>
            </a:r>
          </a:p>
          <a:p>
            <a:r>
              <a:rPr lang="en-US" smtClean="0"/>
              <a:t>May 13, 2020</a:t>
            </a:r>
            <a:endParaRPr lang="it-IT" smtClean="0"/>
          </a:p>
        </p:txBody>
      </p:sp>
      <p:sp>
        <p:nvSpPr>
          <p:cNvPr id="13" name="CasellaDiTesto 12"/>
          <p:cNvSpPr txBox="1"/>
          <p:nvPr/>
        </p:nvSpPr>
        <p:spPr>
          <a:xfrm>
            <a:off x="274316" y="783966"/>
            <a:ext cx="437479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000" b="1" smtClean="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Universities </a:t>
            </a:r>
            <a:r>
              <a:rPr lang="en-US" sz="1000" b="1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and Research Institutes:</a:t>
            </a:r>
            <a:endParaRPr lang="en-US" sz="1000">
              <a:solidFill>
                <a:schemeClr val="tx1"/>
              </a:solidFill>
              <a:latin typeface="Imperial URW Bold (Corpo)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</a:pPr>
            <a:r>
              <a:rPr lang="en-US" sz="1000" b="1" smtClean="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Coordinator: </a:t>
            </a:r>
            <a:r>
              <a:rPr lang="en-US" sz="1000" err="1" smtClean="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Consiglio</a:t>
            </a:r>
            <a:r>
              <a:rPr lang="en-US" sz="1000" smtClean="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</a:t>
            </a:r>
            <a:r>
              <a:rPr lang="en-US" sz="1000" err="1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Nazionale</a:t>
            </a:r>
            <a:r>
              <a:rPr lang="en-US" sz="100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</a:t>
            </a:r>
            <a:r>
              <a:rPr lang="en-US" sz="1000" err="1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delle</a:t>
            </a:r>
            <a:r>
              <a:rPr lang="en-US" sz="100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</a:t>
            </a:r>
            <a:r>
              <a:rPr lang="en-US" sz="1000" err="1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Ricerche</a:t>
            </a:r>
            <a:r>
              <a:rPr lang="en-US" sz="100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(CNR – Italy</a:t>
            </a:r>
            <a:r>
              <a:rPr lang="en-US" sz="1000" smtClean="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)</a:t>
            </a:r>
            <a:endParaRPr lang="en-US" sz="1000" i="1">
              <a:solidFill>
                <a:schemeClr val="tx1"/>
              </a:solidFill>
              <a:latin typeface="Imperial URW Bold (Corpo)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</a:pPr>
            <a:r>
              <a:rPr lang="en-US" sz="1000" err="1" smtClean="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Eidgenössische</a:t>
            </a:r>
            <a:r>
              <a:rPr lang="en-US" sz="1000" smtClean="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</a:t>
            </a:r>
            <a:r>
              <a:rPr lang="en-US" sz="1000" err="1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Technische</a:t>
            </a:r>
            <a:r>
              <a:rPr lang="en-US" sz="100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</a:t>
            </a:r>
            <a:r>
              <a:rPr lang="en-US" sz="1000" err="1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Hochschule</a:t>
            </a:r>
            <a:r>
              <a:rPr lang="en-US" sz="100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</a:t>
            </a:r>
            <a:r>
              <a:rPr lang="en-US" sz="1000" smtClean="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Zürich </a:t>
            </a:r>
            <a:r>
              <a:rPr lang="en-US" sz="100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(ETH – Switzerland)</a:t>
            </a:r>
          </a:p>
          <a:p>
            <a:pPr marL="571500" indent="-571500" algn="l">
              <a:lnSpc>
                <a:spcPct val="150000"/>
              </a:lnSpc>
            </a:pPr>
            <a:r>
              <a:rPr lang="en-US" sz="1000" err="1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Technische</a:t>
            </a:r>
            <a:r>
              <a:rPr lang="en-US" sz="100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</a:t>
            </a:r>
            <a:r>
              <a:rPr lang="en-US" sz="1000" err="1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Universität</a:t>
            </a:r>
            <a:r>
              <a:rPr lang="en-US" sz="100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</a:t>
            </a:r>
            <a:r>
              <a:rPr lang="en-US" sz="1000" err="1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München</a:t>
            </a:r>
            <a:r>
              <a:rPr lang="en-US" sz="100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(TUM – Germany)</a:t>
            </a:r>
          </a:p>
          <a:p>
            <a:pPr marL="571500" indent="-571500">
              <a:lnSpc>
                <a:spcPct val="150000"/>
              </a:lnSpc>
            </a:pPr>
            <a:r>
              <a:rPr lang="fr-FR" sz="1000" smtClean="0">
                <a:latin typeface="Imperial URW Bold (Corpo)"/>
                <a:cs typeface="Arial" panose="020B0604020202020204" pitchFamily="34" charset="0"/>
              </a:rPr>
              <a:t>Centre National de la Recherche Scientifique</a:t>
            </a:r>
            <a:r>
              <a:rPr lang="en-US" sz="1000" smtClean="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(CNRS – France )</a:t>
            </a:r>
            <a:endParaRPr lang="en-US" sz="1000">
              <a:solidFill>
                <a:schemeClr val="tx1"/>
              </a:solidFill>
              <a:latin typeface="Imperial URW Bold (Corpo)"/>
              <a:cs typeface="Arial" panose="020B0604020202020204" pitchFamily="34" charset="0"/>
            </a:endParaRPr>
          </a:p>
          <a:p>
            <a:pPr marL="571500" indent="-571500" algn="l">
              <a:lnSpc>
                <a:spcPct val="150000"/>
              </a:lnSpc>
            </a:pPr>
            <a:r>
              <a:rPr lang="en-US" sz="1000" err="1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Agenzia</a:t>
            </a:r>
            <a:r>
              <a:rPr lang="en-US" sz="100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</a:t>
            </a:r>
            <a:r>
              <a:rPr lang="en-US" sz="1000" err="1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Spaziale</a:t>
            </a:r>
            <a:r>
              <a:rPr lang="en-US" sz="100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</a:t>
            </a:r>
            <a:r>
              <a:rPr lang="en-US" sz="1000" err="1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Italiana</a:t>
            </a:r>
            <a:r>
              <a:rPr lang="en-US" sz="100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 (ASI – Italy</a:t>
            </a:r>
            <a:r>
              <a:rPr lang="en-US" sz="1000" smtClean="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) </a:t>
            </a:r>
          </a:p>
          <a:p>
            <a:pPr marL="571500" indent="-571500" algn="l">
              <a:lnSpc>
                <a:spcPct val="150000"/>
              </a:lnSpc>
            </a:pPr>
            <a:endParaRPr lang="en-US" sz="1000" smtClean="0">
              <a:solidFill>
                <a:schemeClr val="tx1"/>
              </a:solidFill>
              <a:latin typeface="Imperial URW Bold (Corpo)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000" b="1" smtClean="0">
                <a:latin typeface="Imperial URW Bold (Corpo)"/>
                <a:cs typeface="Arial" panose="020B0604020202020204" pitchFamily="34" charset="0"/>
              </a:rPr>
              <a:t>Companies:</a:t>
            </a:r>
            <a:endParaRPr lang="en-US" sz="1000" smtClean="0">
              <a:latin typeface="Imperial URW Bold (Corpo)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</a:pPr>
            <a:r>
              <a:rPr lang="en-US" sz="1000" err="1" smtClean="0">
                <a:latin typeface="Imperial URW Bold (Corpo)"/>
                <a:cs typeface="Arial" panose="020B0604020202020204" pitchFamily="34" charset="0"/>
              </a:rPr>
              <a:t>Alpes</a:t>
            </a:r>
            <a:r>
              <a:rPr lang="en-US" sz="1000" smtClean="0">
                <a:latin typeface="Imperial URW Bold (Corpo)"/>
                <a:cs typeface="Arial" panose="020B0604020202020204" pitchFamily="34" charset="0"/>
              </a:rPr>
              <a:t> Lasers (Switzerland) </a:t>
            </a:r>
          </a:p>
          <a:p>
            <a:pPr marL="571500" indent="-571500">
              <a:lnSpc>
                <a:spcPct val="150000"/>
              </a:lnSpc>
            </a:pPr>
            <a:r>
              <a:rPr lang="en-US" sz="1000" err="1" smtClean="0">
                <a:latin typeface="Imperial URW Bold (Corpo)"/>
                <a:cs typeface="Arial" panose="020B0604020202020204" pitchFamily="34" charset="0"/>
              </a:rPr>
              <a:t>IRsweep</a:t>
            </a:r>
            <a:r>
              <a:rPr lang="en-US" sz="1000" smtClean="0">
                <a:latin typeface="Imperial URW Bold (Corpo)"/>
                <a:cs typeface="Arial" panose="020B0604020202020204" pitchFamily="34" charset="0"/>
              </a:rPr>
              <a:t> (Switzerland) </a:t>
            </a:r>
          </a:p>
          <a:p>
            <a:pPr marL="571500" indent="-571500">
              <a:lnSpc>
                <a:spcPct val="150000"/>
              </a:lnSpc>
            </a:pPr>
            <a:r>
              <a:rPr lang="en-US" sz="1000" err="1" smtClean="0">
                <a:latin typeface="Imperial URW Bold (Corpo)"/>
                <a:cs typeface="Arial" panose="020B0604020202020204" pitchFamily="34" charset="0"/>
              </a:rPr>
              <a:t>ppqSense</a:t>
            </a:r>
            <a:r>
              <a:rPr lang="en-US" sz="1000" smtClean="0">
                <a:latin typeface="Imperial URW Bold (Corpo)"/>
                <a:cs typeface="Arial" panose="020B0604020202020204" pitchFamily="34" charset="0"/>
              </a:rPr>
              <a:t> (Italy) </a:t>
            </a:r>
          </a:p>
          <a:p>
            <a:pPr marL="571500" indent="-571500">
              <a:lnSpc>
                <a:spcPct val="150000"/>
              </a:lnSpc>
            </a:pPr>
            <a:r>
              <a:rPr lang="en-US" sz="1000" smtClean="0">
                <a:latin typeface="Imperial URW Bold (Corpo)"/>
                <a:cs typeface="Arial" panose="020B0604020202020204" pitchFamily="34" charset="0"/>
              </a:rPr>
              <a:t>Menlo Systems (Germany) </a:t>
            </a:r>
          </a:p>
          <a:p>
            <a:pPr marL="571500" indent="-571500">
              <a:lnSpc>
                <a:spcPct val="150000"/>
              </a:lnSpc>
            </a:pPr>
            <a:r>
              <a:rPr lang="en-US" sz="1000" smtClean="0">
                <a:latin typeface="Imperial URW Bold (Corpo)"/>
                <a:cs typeface="Arial" panose="020B0604020202020204" pitchFamily="34" charset="0"/>
              </a:rPr>
              <a:t>Thales Research &amp; Technology (France)</a:t>
            </a:r>
            <a:r>
              <a:rPr lang="it-IT" sz="1000" smtClean="0">
                <a:latin typeface="Imperial URW Bold (Corpo)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20788" y="297380"/>
            <a:ext cx="1457168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chemeClr val="tx1"/>
                </a:solidFill>
                <a:latin typeface="Imperial URW Bold (Corpo)"/>
                <a:cs typeface="Arial" panose="020B0604020202020204" pitchFamily="34" charset="0"/>
              </a:rPr>
              <a:t>Consortium</a:t>
            </a:r>
            <a:endParaRPr lang="it-IT" smtClean="0">
              <a:latin typeface="Imperial URW Bold (Corpo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652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sz="2800" dirty="0" smtClean="0"/>
              <a:t>Performed work and main results</a:t>
            </a:r>
            <a:endParaRPr lang="en-US" sz="28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266092"/>
            <a:ext cx="8440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smtClean="0"/>
              <a:t>WP4 – </a:t>
            </a:r>
            <a:r>
              <a:rPr lang="en-US" sz="1400" b="1" smtClean="0">
                <a:solidFill>
                  <a:srgbClr val="0070C0"/>
                </a:solidFill>
              </a:rPr>
              <a:t>Characterization of </a:t>
            </a:r>
            <a:r>
              <a:rPr lang="en-US" sz="1400" b="1">
                <a:solidFill>
                  <a:srgbClr val="0070C0"/>
                </a:solidFill>
              </a:rPr>
              <a:t>new QCL devices: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/>
              <a:t>The </a:t>
            </a:r>
            <a:r>
              <a:rPr lang="en-US" sz="1400" b="1">
                <a:solidFill>
                  <a:srgbClr val="00B050"/>
                </a:solidFill>
              </a:rPr>
              <a:t>classical characterization of several QCL devices </a:t>
            </a:r>
            <a:r>
              <a:rPr lang="en-US" sz="1400"/>
              <a:t>has been </a:t>
            </a:r>
            <a:r>
              <a:rPr lang="en-US" sz="1400" smtClean="0"/>
              <a:t>performed (frequency/intensity noise), </a:t>
            </a:r>
            <a:r>
              <a:rPr lang="en-US" sz="1400"/>
              <a:t>showing good results in terms of spectral coverage, frequency and amplitude noise. The parameter will be used as benchmarks for </a:t>
            </a:r>
            <a:r>
              <a:rPr lang="en-US" sz="1400" b="1">
                <a:solidFill>
                  <a:srgbClr val="FFC000"/>
                </a:solidFill>
              </a:rPr>
              <a:t>future characterizations </a:t>
            </a:r>
            <a:r>
              <a:rPr lang="en-US" sz="1400"/>
              <a:t>of optimized devices.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/>
              <a:t>The </a:t>
            </a:r>
            <a:r>
              <a:rPr lang="en-US" sz="1400" b="1">
                <a:solidFill>
                  <a:srgbClr val="00B050"/>
                </a:solidFill>
              </a:rPr>
              <a:t>quest for </a:t>
            </a:r>
            <a:r>
              <a:rPr lang="en-US" sz="1400" b="1" err="1">
                <a:solidFill>
                  <a:srgbClr val="00B050"/>
                </a:solidFill>
              </a:rPr>
              <a:t>nonclassical</a:t>
            </a:r>
            <a:r>
              <a:rPr lang="en-US" sz="1400" b="1">
                <a:solidFill>
                  <a:srgbClr val="00B050"/>
                </a:solidFill>
              </a:rPr>
              <a:t> features (squeezing)</a:t>
            </a:r>
            <a:r>
              <a:rPr lang="en-US" sz="1400"/>
              <a:t> in the new QCLs emission started. The search for </a:t>
            </a:r>
            <a:r>
              <a:rPr lang="en-US" sz="1400" err="1"/>
              <a:t>nonclassical</a:t>
            </a:r>
            <a:r>
              <a:rPr lang="en-US" sz="1400"/>
              <a:t> features in QCL-combs emission is </a:t>
            </a:r>
            <a:r>
              <a:rPr lang="en-US" sz="1400" b="1">
                <a:solidFill>
                  <a:srgbClr val="FFC000"/>
                </a:solidFill>
              </a:rPr>
              <a:t>ongoing</a:t>
            </a:r>
            <a:r>
              <a:rPr lang="en-US" sz="1400"/>
              <a:t>, results are expected in the second project period.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/>
              <a:t>The </a:t>
            </a:r>
            <a:r>
              <a:rPr lang="en-US" sz="1400" b="1">
                <a:solidFill>
                  <a:srgbClr val="00B050"/>
                </a:solidFill>
              </a:rPr>
              <a:t>new devices </a:t>
            </a:r>
            <a:r>
              <a:rPr lang="en-US" sz="1400"/>
              <a:t>have been </a:t>
            </a:r>
            <a:r>
              <a:rPr lang="en-US" sz="1400" b="1">
                <a:solidFill>
                  <a:srgbClr val="00B050"/>
                </a:solidFill>
              </a:rPr>
              <a:t>tested for applications </a:t>
            </a:r>
            <a:r>
              <a:rPr lang="en-US" sz="1400"/>
              <a:t>such as dual-comb spectrometers. </a:t>
            </a:r>
          </a:p>
          <a:p>
            <a:pPr algn="just"/>
            <a:endParaRPr lang="en-US" sz="1400"/>
          </a:p>
          <a:p>
            <a:pPr algn="just"/>
            <a:r>
              <a:rPr lang="en-US" sz="1400" b="1"/>
              <a:t>WP6 </a:t>
            </a:r>
            <a:r>
              <a:rPr lang="en-US" sz="1400" b="1" smtClean="0"/>
              <a:t>– </a:t>
            </a:r>
            <a:r>
              <a:rPr lang="en-US" sz="1400" b="1" smtClean="0">
                <a:solidFill>
                  <a:srgbClr val="0070C0"/>
                </a:solidFill>
              </a:rPr>
              <a:t>Dissemination: </a:t>
            </a:r>
            <a:endParaRPr lang="en-US" sz="1400" b="1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/>
              <a:t>In total, </a:t>
            </a:r>
            <a:r>
              <a:rPr lang="en-US" sz="1400" b="1">
                <a:solidFill>
                  <a:srgbClr val="00B050"/>
                </a:solidFill>
              </a:rPr>
              <a:t>11 peer-reviewed papers </a:t>
            </a:r>
            <a:r>
              <a:rPr lang="en-US" sz="1400"/>
              <a:t>regarding the results obtained within the project have been </a:t>
            </a:r>
            <a:r>
              <a:rPr lang="en-US" sz="1400" b="1">
                <a:solidFill>
                  <a:srgbClr val="00B050"/>
                </a:solidFill>
              </a:rPr>
              <a:t>published</a:t>
            </a:r>
            <a:r>
              <a:rPr lang="en-US" sz="1400"/>
              <a:t> (or are in press) in high-impact international journals.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/>
              <a:t>Several people involved in the project participated to numerous </a:t>
            </a:r>
            <a:r>
              <a:rPr lang="en-US" sz="1400" b="1">
                <a:solidFill>
                  <a:srgbClr val="00B050"/>
                </a:solidFill>
              </a:rPr>
              <a:t>international conferences </a:t>
            </a:r>
            <a:r>
              <a:rPr lang="en-US" sz="1400"/>
              <a:t>disseminating the obtained results.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/>
              <a:t>The </a:t>
            </a:r>
            <a:r>
              <a:rPr lang="en-US" sz="1400" b="1">
                <a:solidFill>
                  <a:srgbClr val="00B050"/>
                </a:solidFill>
              </a:rPr>
              <a:t>organization of an international conference </a:t>
            </a:r>
            <a:r>
              <a:rPr lang="en-US" sz="1400"/>
              <a:t>on QCLs is ongoing (IQCLSW 2020). </a:t>
            </a:r>
            <a:endParaRPr lang="en-US" sz="1400" smtClean="0"/>
          </a:p>
          <a:p>
            <a:pPr algn="just"/>
            <a:endParaRPr lang="it-IT" sz="1400" smtClean="0"/>
          </a:p>
        </p:txBody>
      </p:sp>
    </p:spTree>
    <p:extLst>
      <p:ext uri="{BB962C8B-B14F-4D97-AF65-F5344CB8AC3E}">
        <p14:creationId xmlns:p14="http://schemas.microsoft.com/office/powerpoint/2010/main" val="24501775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266092"/>
            <a:ext cx="844061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400" b="1" smtClean="0"/>
              <a:t>Agenda of the meeting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it-IT" sz="140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/>
              <a:t>09:00 Project introduction, progress, main results – Augusto </a:t>
            </a:r>
            <a:r>
              <a:rPr lang="en-US" sz="1400" err="1"/>
              <a:t>Smerzi</a:t>
            </a:r>
            <a:r>
              <a:rPr lang="en-US" sz="1400"/>
              <a:t> (Coordinator)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/>
              <a:t>09:10 Dissemination activity and collaborations (WP6) – Francesco </a:t>
            </a:r>
            <a:r>
              <a:rPr lang="en-US" sz="1400" err="1"/>
              <a:t>Cappelli</a:t>
            </a:r>
            <a:r>
              <a:rPr lang="en-US" sz="1400"/>
              <a:t> (Project Manager)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/>
              <a:t>09:20 Financial overview – </a:t>
            </a:r>
            <a:r>
              <a:rPr lang="en-US" sz="1400" err="1"/>
              <a:t>Donata</a:t>
            </a:r>
            <a:r>
              <a:rPr lang="en-US" sz="1400"/>
              <a:t> </a:t>
            </a:r>
            <a:r>
              <a:rPr lang="en-US" sz="1400" err="1"/>
              <a:t>Fornaciari</a:t>
            </a:r>
            <a:r>
              <a:rPr lang="en-US" sz="1400"/>
              <a:t> (Administrative Manager)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40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i="1"/>
              <a:t>Technical presentations of work packages activities and results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/>
              <a:t>09:25 WP1 "Modeling, numerical simulation and witnesses of squeezing and entanglement" </a:t>
            </a:r>
            <a:r>
              <a:rPr lang="en-US" sz="1400" smtClean="0"/>
              <a:t>– Christian </a:t>
            </a:r>
            <a:r>
              <a:rPr lang="en-US" sz="1400" err="1"/>
              <a:t>Jirauschek</a:t>
            </a:r>
            <a:endParaRPr lang="en-US" sz="140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/>
              <a:t>09:55 WP2 "Quantum simulation with </a:t>
            </a:r>
            <a:r>
              <a:rPr lang="en-US" sz="1400" err="1"/>
              <a:t>ultracold</a:t>
            </a:r>
            <a:r>
              <a:rPr lang="en-US" sz="1400"/>
              <a:t> atoms" – </a:t>
            </a:r>
            <a:r>
              <a:rPr lang="en-US" sz="1400" err="1"/>
              <a:t>Giacomo</a:t>
            </a:r>
            <a:r>
              <a:rPr lang="en-US" sz="1400"/>
              <a:t> </a:t>
            </a:r>
            <a:r>
              <a:rPr lang="en-US" sz="1400" err="1"/>
              <a:t>Roati</a:t>
            </a:r>
            <a:r>
              <a:rPr lang="en-US" sz="1400"/>
              <a:t>, Francesco </a:t>
            </a:r>
            <a:r>
              <a:rPr lang="en-US" sz="1400" err="1"/>
              <a:t>Minardi</a:t>
            </a:r>
            <a:endParaRPr lang="en-US" sz="140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/>
              <a:t>10:35 WP3 "Fabrication" – Martin </a:t>
            </a:r>
            <a:r>
              <a:rPr lang="en-US" sz="1400" err="1"/>
              <a:t>Franckié</a:t>
            </a:r>
            <a:endParaRPr lang="en-US" sz="140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/>
              <a:t>11:05 </a:t>
            </a:r>
            <a:r>
              <a:rPr lang="en-US" sz="1400" i="1"/>
              <a:t>break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/>
              <a:t>11:15 WP4 "Characterization" – Natalia Bruno, Alessandro </a:t>
            </a:r>
            <a:r>
              <a:rPr lang="en-US" sz="1400" err="1"/>
              <a:t>Zavatta</a:t>
            </a:r>
            <a:endParaRPr lang="en-US" sz="140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/>
              <a:t>11:50 WP5 "Industrialization and applications", companies innovations – Richard </a:t>
            </a:r>
            <a:r>
              <a:rPr lang="en-US" sz="1400" err="1"/>
              <a:t>Maulini</a:t>
            </a:r>
            <a:endParaRPr lang="en-US" sz="140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40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/>
              <a:t>12:00 Discussion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/>
              <a:t>01:00 </a:t>
            </a:r>
            <a:r>
              <a:rPr lang="en-US" sz="1400" i="1" smtClean="0"/>
              <a:t>end</a:t>
            </a:r>
            <a:endParaRPr lang="it-IT" sz="14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3"/>
          <p:cNvSpPr txBox="1"/>
          <p:nvPr/>
        </p:nvSpPr>
        <p:spPr>
          <a:xfrm>
            <a:off x="348628" y="1582448"/>
            <a:ext cx="3897291" cy="414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16002" rtlCol="0" anchor="ctr">
            <a:spAutoFit/>
          </a:bodyPr>
          <a:lstStyle/>
          <a:p>
            <a:r>
              <a:rPr lang="en-GB" sz="2300" b="1" dirty="0">
                <a:solidFill>
                  <a:srgbClr val="800000"/>
                </a:solidFill>
                <a:latin typeface="Helvetica"/>
                <a:cs typeface="Helvetica"/>
              </a:rPr>
              <a:t>Why </a:t>
            </a:r>
            <a:r>
              <a:rPr lang="en-GB" sz="2300" b="1" dirty="0" smtClean="0">
                <a:solidFill>
                  <a:srgbClr val="800000"/>
                </a:solidFill>
                <a:latin typeface="Helvetica"/>
                <a:cs typeface="Helvetica"/>
              </a:rPr>
              <a:t>quantum </a:t>
            </a:r>
            <a:r>
              <a:rPr lang="en-GB" sz="2300" b="1" dirty="0">
                <a:solidFill>
                  <a:srgbClr val="800000"/>
                </a:solidFill>
                <a:latin typeface="Helvetica"/>
                <a:cs typeface="Helvetica"/>
              </a:rPr>
              <a:t>simulation</a:t>
            </a:r>
            <a:r>
              <a:rPr lang="en-GB" sz="2300" b="1" dirty="0" smtClean="0">
                <a:solidFill>
                  <a:srgbClr val="800000"/>
                </a:solidFill>
                <a:latin typeface="Helvetica"/>
                <a:cs typeface="Helvetica"/>
              </a:rPr>
              <a:t>?     </a:t>
            </a:r>
          </a:p>
        </p:txBody>
      </p:sp>
      <p:sp>
        <p:nvSpPr>
          <p:cNvPr id="7" name="CasellaDiTesto 10"/>
          <p:cNvSpPr txBox="1"/>
          <p:nvPr/>
        </p:nvSpPr>
        <p:spPr>
          <a:xfrm>
            <a:off x="49804" y="2181316"/>
            <a:ext cx="4653003" cy="1599477"/>
          </a:xfrm>
          <a:prstGeom prst="rect">
            <a:avLst/>
          </a:prstGeom>
          <a:solidFill>
            <a:srgbClr val="CCFFCC">
              <a:alpha val="50000"/>
            </a:srgbClr>
          </a:solidFill>
          <a:ln w="38100" cap="flat" cmpd="sng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16002" rtlCol="0" anchor="ctr">
            <a:spAutoFit/>
          </a:bodyPr>
          <a:lstStyle/>
          <a:p>
            <a:pPr algn="l"/>
            <a:r>
              <a:rPr lang="en-US" sz="2000" dirty="0" smtClean="0">
                <a:latin typeface="Helvetica"/>
                <a:cs typeface="Helvetica"/>
              </a:rPr>
              <a:t>Quantum </a:t>
            </a:r>
            <a:r>
              <a:rPr lang="en-US" sz="2000" dirty="0">
                <a:latin typeface="Helvetica"/>
                <a:cs typeface="Helvetica"/>
              </a:rPr>
              <a:t>Mechanical systems cannot </a:t>
            </a:r>
            <a:endParaRPr lang="en-US" sz="2000" dirty="0" smtClean="0">
              <a:latin typeface="Helvetica"/>
              <a:cs typeface="Helvetica"/>
            </a:endParaRPr>
          </a:p>
          <a:p>
            <a:pPr algn="l"/>
            <a:r>
              <a:rPr lang="en-US" sz="2000" dirty="0" smtClean="0">
                <a:latin typeface="Helvetica"/>
                <a:cs typeface="Helvetica"/>
              </a:rPr>
              <a:t>be studied </a:t>
            </a:r>
            <a:r>
              <a:rPr lang="en-US" sz="2000" dirty="0">
                <a:latin typeface="Helvetica"/>
                <a:cs typeface="Helvetica"/>
              </a:rPr>
              <a:t>with classical computers. 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The storing memory and number of operations grow exponentially with the size of the quantum system. </a:t>
            </a:r>
          </a:p>
        </p:txBody>
      </p:sp>
      <p:pic>
        <p:nvPicPr>
          <p:cNvPr id="8" name="Picture 2" descr="eni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90" y="2056656"/>
            <a:ext cx="4327488" cy="471222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730627" y="4228909"/>
            <a:ext cx="2829423" cy="746665"/>
          </a:xfrm>
          <a:prstGeom prst="rect">
            <a:avLst/>
          </a:prstGeom>
        </p:spPr>
        <p:txBody>
          <a:bodyPr wrap="none" lIns="38405" tIns="19202" rIns="38405" bIns="19202">
            <a:spAutoFit/>
          </a:bodyPr>
          <a:lstStyle/>
          <a:p>
            <a:r>
              <a:rPr lang="en-GB" sz="2300" b="1" dirty="0">
                <a:solidFill>
                  <a:srgbClr val="000090"/>
                </a:solidFill>
                <a:latin typeface="Bradley Hand Bold"/>
                <a:cs typeface="Bradley Hand Bold"/>
              </a:rPr>
              <a:t>Even big computers </a:t>
            </a:r>
          </a:p>
          <a:p>
            <a:r>
              <a:rPr lang="en-GB" sz="2300" b="1" dirty="0">
                <a:solidFill>
                  <a:srgbClr val="000090"/>
                </a:solidFill>
                <a:latin typeface="Bradley Hand Bold"/>
                <a:cs typeface="Bradley Hand Bold"/>
              </a:rPr>
              <a:t>cannot be big enough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98018" y="5860903"/>
            <a:ext cx="106982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en-US" sz="2000" dirty="0">
                <a:solidFill>
                  <a:srgbClr val="070A44"/>
                </a:solidFill>
                <a:latin typeface="Verdana" pitchFamily="34" charset="0"/>
              </a:rPr>
              <a:t>ENIAC</a:t>
            </a:r>
          </a:p>
          <a:p>
            <a:pPr algn="ctr"/>
            <a:r>
              <a:rPr lang="en-US" sz="2000" dirty="0">
                <a:solidFill>
                  <a:srgbClr val="070A44"/>
                </a:solidFill>
                <a:latin typeface="Verdana" pitchFamily="34" charset="0"/>
              </a:rPr>
              <a:t>(1946)</a:t>
            </a:r>
          </a:p>
        </p:txBody>
      </p:sp>
      <p:sp>
        <p:nvSpPr>
          <p:cNvPr id="12" name="CasellaDiTesto 3"/>
          <p:cNvSpPr txBox="1"/>
          <p:nvPr/>
        </p:nvSpPr>
        <p:spPr>
          <a:xfrm>
            <a:off x="4108960" y="1292742"/>
            <a:ext cx="5017916" cy="6761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16002" rtlCol="0" anchor="ctr">
            <a:spAutoFit/>
          </a:bodyPr>
          <a:lstStyle/>
          <a:p>
            <a:r>
              <a:rPr lang="en-GB" sz="2000" b="1" dirty="0" smtClean="0">
                <a:solidFill>
                  <a:srgbClr val="800000"/>
                </a:solidFill>
                <a:latin typeface="Bradley Hand Bold"/>
                <a:cs typeface="Bradley Hand Bold"/>
              </a:rPr>
              <a:t>Quantum </a:t>
            </a:r>
            <a:r>
              <a:rPr lang="en-GB" sz="2000" b="1" dirty="0">
                <a:solidFill>
                  <a:srgbClr val="800000"/>
                </a:solidFill>
                <a:latin typeface="Bradley Hand Bold"/>
                <a:cs typeface="Bradley Hand Bold"/>
              </a:rPr>
              <a:t>systems do not live in </a:t>
            </a:r>
            <a:r>
              <a:rPr lang="en-GB" sz="2000" b="1" dirty="0" smtClean="0">
                <a:solidFill>
                  <a:srgbClr val="800000"/>
                </a:solidFill>
                <a:latin typeface="Bradley Hand Bold"/>
                <a:cs typeface="Bradley Hand Bold"/>
              </a:rPr>
              <a:t>our </a:t>
            </a:r>
          </a:p>
          <a:p>
            <a:r>
              <a:rPr lang="en-GB" sz="2000" b="1" dirty="0" smtClean="0">
                <a:solidFill>
                  <a:srgbClr val="800000"/>
                </a:solidFill>
                <a:latin typeface="Bradley Hand Bold"/>
                <a:cs typeface="Bradley Hand Bold"/>
              </a:rPr>
              <a:t>physical </a:t>
            </a:r>
            <a:r>
              <a:rPr lang="en-GB" sz="2000" b="1" dirty="0">
                <a:solidFill>
                  <a:srgbClr val="800000"/>
                </a:solidFill>
                <a:latin typeface="Bradley Hand Bold"/>
                <a:cs typeface="Bradley Hand Bold"/>
              </a:rPr>
              <a:t>space but in a huge (Hilbert) space</a:t>
            </a:r>
            <a:endParaRPr lang="it-IT" sz="2000" b="1" dirty="0">
              <a:solidFill>
                <a:srgbClr val="800000"/>
              </a:solidFill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4259109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asellaDiTesto 9"/>
          <p:cNvSpPr txBox="1"/>
          <p:nvPr/>
        </p:nvSpPr>
        <p:spPr>
          <a:xfrm>
            <a:off x="286373" y="1229504"/>
            <a:ext cx="3349437" cy="660758"/>
          </a:xfrm>
          <a:prstGeom prst="rect">
            <a:avLst/>
          </a:prstGeom>
          <a:solidFill>
            <a:srgbClr val="CCFFCC">
              <a:alpha val="50000"/>
            </a:srgbClr>
          </a:solidFill>
          <a:ln w="38100" cap="flat" cmpd="sng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16002" rtlCol="0" anchor="ctr">
            <a:spAutoFit/>
          </a:bodyPr>
          <a:lstStyle/>
          <a:p>
            <a:pPr algn="l"/>
            <a:r>
              <a:rPr lang="en-US" sz="1300" b="1" i="1" dirty="0" smtClean="0">
                <a:solidFill>
                  <a:srgbClr val="FF0000"/>
                </a:solidFill>
                <a:latin typeface="Helvetica"/>
                <a:cs typeface="Helvetica"/>
              </a:rPr>
              <a:t> IDEA</a:t>
            </a:r>
            <a:r>
              <a:rPr lang="en-US" sz="1300" dirty="0">
                <a:latin typeface="Helvetica"/>
                <a:cs typeface="Helvetica"/>
              </a:rPr>
              <a:t>: “Let the computer itself be built of </a:t>
            </a:r>
            <a:endParaRPr lang="en-US" sz="1300" dirty="0" smtClean="0">
              <a:latin typeface="Helvetica"/>
              <a:cs typeface="Helvetica"/>
            </a:endParaRPr>
          </a:p>
          <a:p>
            <a:pPr algn="l"/>
            <a:r>
              <a:rPr lang="en-US" sz="1300" dirty="0" smtClean="0">
                <a:latin typeface="Helvetica"/>
                <a:cs typeface="Helvetica"/>
              </a:rPr>
              <a:t> quantum </a:t>
            </a:r>
            <a:r>
              <a:rPr lang="en-US" sz="1300" dirty="0">
                <a:latin typeface="Helvetica"/>
                <a:cs typeface="Helvetica"/>
              </a:rPr>
              <a:t>mechanical elements which </a:t>
            </a:r>
            <a:r>
              <a:rPr lang="en-US" sz="1300" dirty="0" smtClean="0">
                <a:latin typeface="Helvetica"/>
                <a:cs typeface="Helvetica"/>
              </a:rPr>
              <a:t>obey</a:t>
            </a:r>
          </a:p>
          <a:p>
            <a:pPr algn="l"/>
            <a:r>
              <a:rPr lang="en-US" sz="1300" dirty="0" smtClean="0">
                <a:latin typeface="Helvetica"/>
                <a:cs typeface="Helvetica"/>
              </a:rPr>
              <a:t> </a:t>
            </a:r>
            <a:r>
              <a:rPr lang="en-US" sz="1300" dirty="0">
                <a:latin typeface="Helvetica"/>
                <a:cs typeface="Helvetica"/>
              </a:rPr>
              <a:t>quantum mechanical laws.” (RPF, ‘82)</a:t>
            </a:r>
          </a:p>
        </p:txBody>
      </p:sp>
      <p:sp>
        <p:nvSpPr>
          <p:cNvPr id="22" name="Freccia a destra 14"/>
          <p:cNvSpPr/>
          <p:nvPr/>
        </p:nvSpPr>
        <p:spPr>
          <a:xfrm>
            <a:off x="4113872" y="1246365"/>
            <a:ext cx="386863" cy="517768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16002" rtlCol="0" anchor="ctr">
            <a:spAutoFit/>
          </a:bodyPr>
          <a:lstStyle/>
          <a:p>
            <a:pPr algn="ctr" defTabSz="345043" hangingPunct="0"/>
            <a:endParaRPr lang="it-IT" sz="13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6" name="Picture 25" descr="Untitled 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" t="14892" r="27246"/>
          <a:stretch/>
        </p:blipFill>
        <p:spPr>
          <a:xfrm>
            <a:off x="37365" y="1954986"/>
            <a:ext cx="3626155" cy="1718391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65561" y="3511502"/>
            <a:ext cx="1714217" cy="1942527"/>
            <a:chOff x="5681927" y="2241380"/>
            <a:chExt cx="1430822" cy="1842911"/>
          </a:xfrm>
        </p:grpSpPr>
        <p:pic>
          <p:nvPicPr>
            <p:cNvPr id="27" name="Picture 26" descr="Untitled 2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35"/>
            <a:stretch/>
          </p:blipFill>
          <p:spPr>
            <a:xfrm>
              <a:off x="5721721" y="2308261"/>
              <a:ext cx="1391028" cy="177603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681927" y="2266284"/>
              <a:ext cx="45719" cy="4980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rtlCol="0" anchor="ctr"/>
            <a:lstStyle/>
            <a:p>
              <a:pPr algn="ctr"/>
              <a:endParaRPr lang="en-US" sz="1800" b="0" strike="noStrike" spc="-1" dirty="0" err="1" smtClean="0">
                <a:solidFill>
                  <a:srgbClr val="000000"/>
                </a:solidFill>
                <a:latin typeface="+mj-lt"/>
                <a:ea typeface="DejaVu San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02744" y="2241380"/>
              <a:ext cx="361090" cy="410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rtlCol="0" anchor="ctr"/>
            <a:lstStyle/>
            <a:p>
              <a:pPr algn="ctr"/>
              <a:endParaRPr lang="en-US" sz="1800" b="0" strike="noStrike" spc="-1" dirty="0" err="1" smtClean="0">
                <a:solidFill>
                  <a:srgbClr val="000000"/>
                </a:solidFill>
                <a:latin typeface="+mj-lt"/>
                <a:ea typeface="DejaVu San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735421" y="2227604"/>
            <a:ext cx="5316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Helvetica"/>
                <a:cs typeface="Helvetica"/>
              </a:rPr>
              <a:t>Digital simulator: decompose </a:t>
            </a:r>
            <a:r>
              <a:rPr lang="en-US" sz="1800" dirty="0">
                <a:latin typeface="Helvetica"/>
                <a:cs typeface="Helvetica"/>
              </a:rPr>
              <a:t>the evolution </a:t>
            </a:r>
            <a:r>
              <a:rPr lang="en-US" sz="1800" dirty="0" smtClean="0">
                <a:latin typeface="Helvetica"/>
                <a:cs typeface="Helvetica"/>
              </a:rPr>
              <a:t>of the Hamiltonian in </a:t>
            </a:r>
            <a:r>
              <a:rPr lang="en-US" sz="1800" dirty="0">
                <a:latin typeface="Helvetica"/>
                <a:cs typeface="Helvetica"/>
              </a:rPr>
              <a:t>terms of </a:t>
            </a:r>
            <a:r>
              <a:rPr lang="en-US" sz="1800" dirty="0" smtClean="0">
                <a:latin typeface="Helvetica"/>
                <a:cs typeface="Helvetica"/>
              </a:rPr>
              <a:t>of </a:t>
            </a:r>
            <a:r>
              <a:rPr lang="en-US" sz="1800" dirty="0">
                <a:latin typeface="Helvetica"/>
                <a:cs typeface="Helvetica"/>
              </a:rPr>
              <a:t>single- and two-</a:t>
            </a:r>
            <a:r>
              <a:rPr lang="en-US" sz="1800" dirty="0" err="1" smtClean="0">
                <a:latin typeface="Helvetica"/>
                <a:cs typeface="Helvetica"/>
              </a:rPr>
              <a:t>qubit</a:t>
            </a:r>
            <a:r>
              <a:rPr lang="en-US" sz="1800" dirty="0" smtClean="0">
                <a:latin typeface="Helvetica"/>
                <a:cs typeface="Helvetica"/>
              </a:rPr>
              <a:t> gates. Advantages: Flexible, allows in principle for </a:t>
            </a:r>
            <a:r>
              <a:rPr lang="en-US" sz="1800" dirty="0">
                <a:latin typeface="Helvetica"/>
                <a:cs typeface="Helvetica"/>
              </a:rPr>
              <a:t>quantum error correction </a:t>
            </a:r>
            <a:r>
              <a:rPr lang="en-US" sz="1800" dirty="0" smtClean="0">
                <a:latin typeface="Helvetica"/>
                <a:cs typeface="Helvetica"/>
              </a:rPr>
              <a:t>and universality</a:t>
            </a:r>
            <a:r>
              <a:rPr lang="en-US" sz="1800" dirty="0">
                <a:latin typeface="Helvetica"/>
                <a:cs typeface="Helvetica"/>
              </a:rPr>
              <a:t>. </a:t>
            </a:r>
          </a:p>
        </p:txBody>
      </p:sp>
      <p:sp>
        <p:nvSpPr>
          <p:cNvPr id="34" name="CasellaDiTesto 10"/>
          <p:cNvSpPr txBox="1"/>
          <p:nvPr/>
        </p:nvSpPr>
        <p:spPr>
          <a:xfrm>
            <a:off x="5034044" y="1222711"/>
            <a:ext cx="3345751" cy="722314"/>
          </a:xfrm>
          <a:prstGeom prst="rect">
            <a:avLst/>
          </a:prstGeom>
          <a:solidFill>
            <a:srgbClr val="CCFFCC">
              <a:alpha val="50000"/>
            </a:srgbClr>
          </a:solidFill>
          <a:ln w="38100" cap="flat" cmpd="sng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0004" tIns="30004" rIns="30004" bIns="30004" numCol="1" spcCol="16002" rtlCol="0" anchor="ctr">
            <a:spAutoFit/>
          </a:bodyPr>
          <a:lstStyle/>
          <a:p>
            <a:pPr lvl="0" algn="l"/>
            <a:r>
              <a:rPr lang="it-IT" sz="1300" b="1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it-IT" sz="1300" b="1" dirty="0" smtClean="0">
                <a:solidFill>
                  <a:srgbClr val="FF0000"/>
                </a:solidFill>
                <a:latin typeface="Helvetica"/>
                <a:cs typeface="Helvetica"/>
              </a:rPr>
              <a:t>           </a:t>
            </a:r>
            <a:r>
              <a:rPr lang="it-IT" sz="1700" b="1" dirty="0">
                <a:solidFill>
                  <a:srgbClr val="0000FF"/>
                </a:solidFill>
                <a:latin typeface="Imperial URW Bold (Corpo)"/>
              </a:rPr>
              <a:t>Quantum </a:t>
            </a:r>
            <a:r>
              <a:rPr lang="it-IT" sz="1700" b="1" dirty="0" err="1">
                <a:solidFill>
                  <a:srgbClr val="0000FF"/>
                </a:solidFill>
                <a:latin typeface="Imperial URW Bold (Corpo)"/>
              </a:rPr>
              <a:t>simulators</a:t>
            </a:r>
            <a:endParaRPr lang="en-US" sz="1300" b="1" dirty="0">
              <a:solidFill>
                <a:srgbClr val="0000FF"/>
              </a:solidFill>
              <a:latin typeface="Imperial URW Bold (Corpo)"/>
            </a:endParaRPr>
          </a:p>
          <a:p>
            <a:pPr algn="l"/>
            <a:r>
              <a:rPr lang="en-US" sz="1300" dirty="0" smtClean="0">
                <a:latin typeface="Imperial URW Bold (Corpo)"/>
              </a:rPr>
              <a:t>  tailor </a:t>
            </a:r>
            <a:r>
              <a:rPr lang="en-US" sz="1300" dirty="0">
                <a:latin typeface="Imperial URW Bold (Corpo)"/>
              </a:rPr>
              <a:t>controllable quantum </a:t>
            </a:r>
            <a:r>
              <a:rPr lang="en-US" sz="1300" dirty="0" smtClean="0">
                <a:latin typeface="Imperial URW Bold (Corpo)"/>
              </a:rPr>
              <a:t>systems to</a:t>
            </a:r>
          </a:p>
          <a:p>
            <a:pPr algn="l"/>
            <a:r>
              <a:rPr lang="en-US" sz="1300" dirty="0">
                <a:latin typeface="Imperial URW Bold (Corpo)"/>
              </a:rPr>
              <a:t> </a:t>
            </a:r>
            <a:r>
              <a:rPr lang="en-US" sz="1300" dirty="0" smtClean="0">
                <a:latin typeface="Imperial URW Bold (Corpo)"/>
              </a:rPr>
              <a:t> simulate </a:t>
            </a:r>
            <a:r>
              <a:rPr lang="en-US" sz="1300" dirty="0">
                <a:latin typeface="Imperial URW Bold (Corpo)"/>
              </a:rPr>
              <a:t>other complex quantum systems.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992226" y="3738365"/>
            <a:ext cx="7022584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Our atomic simulator:</a:t>
            </a:r>
            <a:r>
              <a:rPr lang="en-US" sz="1800" dirty="0" smtClean="0">
                <a:latin typeface="Helvetica"/>
                <a:cs typeface="Helvetica"/>
              </a:rPr>
              <a:t> </a:t>
            </a:r>
          </a:p>
          <a:p>
            <a:r>
              <a:rPr lang="en-US" sz="1800" dirty="0" smtClean="0">
                <a:latin typeface="Helvetica"/>
                <a:cs typeface="Helvetica"/>
              </a:rPr>
              <a:t>Analog </a:t>
            </a:r>
            <a:r>
              <a:rPr lang="en-US" sz="1800" dirty="0">
                <a:latin typeface="Helvetica"/>
                <a:cs typeface="Helvetica"/>
              </a:rPr>
              <a:t>simulator: </a:t>
            </a:r>
            <a:r>
              <a:rPr lang="en-US" sz="1800" dirty="0" smtClean="0">
                <a:latin typeface="Helvetica"/>
                <a:cs typeface="Helvetica"/>
              </a:rPr>
              <a:t>task-oriented, the</a:t>
            </a:r>
            <a:r>
              <a:rPr lang="en-US" sz="1800" dirty="0" smtClean="0"/>
              <a:t> Hamiltonian is a model of the </a:t>
            </a:r>
            <a:r>
              <a:rPr lang="en-US" sz="1800" dirty="0"/>
              <a:t>simulated </a:t>
            </a:r>
            <a:r>
              <a:rPr lang="en-US" sz="1800" dirty="0" smtClean="0"/>
              <a:t>system.</a:t>
            </a:r>
            <a:r>
              <a:rPr lang="en-US" sz="1800" dirty="0" smtClean="0">
                <a:latin typeface="Helvetica"/>
                <a:cs typeface="Helvetica"/>
              </a:rPr>
              <a:t> </a:t>
            </a:r>
            <a:r>
              <a:rPr lang="en-US" sz="1800" kern="0" dirty="0">
                <a:solidFill>
                  <a:sysClr val="windowText" lastClr="000000"/>
                </a:solidFill>
                <a:latin typeface="Helvetica"/>
                <a:ea typeface="Helvetica"/>
                <a:cs typeface="Helvetica"/>
                <a:sym typeface="Helvetica"/>
              </a:rPr>
              <a:t>H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Helvetica"/>
                <a:ea typeface="Helvetica"/>
                <a:cs typeface="Helvetica"/>
                <a:sym typeface="Helvetica"/>
              </a:rPr>
              <a:t>igh scalability and robustness: </a:t>
            </a:r>
            <a:r>
              <a:rPr lang="en-US" sz="1800" kern="0" dirty="0">
                <a:solidFill>
                  <a:sysClr val="windowText" lastClr="000000"/>
                </a:solidFill>
                <a:latin typeface="Helvetica"/>
                <a:ea typeface="Helvetica"/>
                <a:cs typeface="Helvetica"/>
                <a:sym typeface="Helvetica"/>
              </a:rPr>
              <a:t>implementation on large quantum systems (~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Helvetica"/>
                <a:ea typeface="Helvetica"/>
                <a:cs typeface="Helvetica"/>
                <a:sym typeface="Helvetica"/>
              </a:rPr>
              <a:t>10^5 </a:t>
            </a:r>
            <a:r>
              <a:rPr lang="en-US" sz="1800" kern="0" dirty="0">
                <a:solidFill>
                  <a:sysClr val="windowText" lastClr="000000"/>
                </a:solidFill>
                <a:latin typeface="Helvetica"/>
                <a:ea typeface="Helvetica"/>
                <a:cs typeface="Helvetica"/>
                <a:sym typeface="Helvetica"/>
              </a:rPr>
              <a:t>particles…). Global control over many lattice sites or coupled quantum </a:t>
            </a:r>
            <a:r>
              <a:rPr lang="en-US" sz="1800" kern="0" dirty="0" smtClean="0">
                <a:solidFill>
                  <a:sysClr val="windowText" lastClr="000000"/>
                </a:solidFill>
                <a:latin typeface="Helvetica"/>
                <a:ea typeface="Helvetica"/>
                <a:cs typeface="Helvetica"/>
                <a:sym typeface="Helvetica"/>
              </a:rPr>
              <a:t>systems. </a:t>
            </a:r>
          </a:p>
          <a:p>
            <a:r>
              <a:rPr lang="en-US" sz="1800" kern="0" dirty="0" smtClean="0">
                <a:solidFill>
                  <a:sysClr val="windowText" lastClr="000000"/>
                </a:solidFill>
                <a:latin typeface="Helvetica"/>
                <a:ea typeface="Helvetica"/>
                <a:cs typeface="Helvetica"/>
                <a:sym typeface="Helvetica"/>
              </a:rPr>
              <a:t>Disadvantage: not known error-correction protocols. </a:t>
            </a:r>
            <a:endParaRPr lang="en-US" sz="1800" dirty="0"/>
          </a:p>
        </p:txBody>
      </p:sp>
      <p:sp>
        <p:nvSpPr>
          <p:cNvPr id="39" name="Rectangle 38"/>
          <p:cNvSpPr/>
          <p:nvPr/>
        </p:nvSpPr>
        <p:spPr>
          <a:xfrm>
            <a:off x="2510138" y="5434936"/>
            <a:ext cx="5421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Interaction </a:t>
            </a:r>
            <a:r>
              <a:rPr lang="en-US" dirty="0">
                <a:solidFill>
                  <a:srgbClr val="000090"/>
                </a:solidFill>
              </a:rPr>
              <a:t>control (</a:t>
            </a:r>
            <a:r>
              <a:rPr lang="en-US" dirty="0" err="1">
                <a:solidFill>
                  <a:srgbClr val="000090"/>
                </a:solidFill>
              </a:rPr>
              <a:t>Feshbach</a:t>
            </a:r>
            <a:r>
              <a:rPr lang="en-US" dirty="0">
                <a:solidFill>
                  <a:srgbClr val="000090"/>
                </a:solidFill>
              </a:rPr>
              <a:t> resonances)</a:t>
            </a:r>
          </a:p>
          <a:p>
            <a:r>
              <a:rPr lang="en-US" dirty="0">
                <a:solidFill>
                  <a:srgbClr val="000090"/>
                </a:solidFill>
              </a:rPr>
              <a:t>High-resolution detection (in-situ and momentum space) </a:t>
            </a:r>
          </a:p>
          <a:p>
            <a:r>
              <a:rPr lang="en-US" dirty="0">
                <a:solidFill>
                  <a:srgbClr val="000090"/>
                </a:solidFill>
              </a:rPr>
              <a:t>Programmable (holographic) arbitrary optical potentials</a:t>
            </a:r>
          </a:p>
        </p:txBody>
      </p:sp>
      <p:sp>
        <p:nvSpPr>
          <p:cNvPr id="40" name="Textplatzhalter 3"/>
          <p:cNvSpPr txBox="1">
            <a:spLocks/>
          </p:cNvSpPr>
          <p:nvPr/>
        </p:nvSpPr>
        <p:spPr>
          <a:xfrm>
            <a:off x="473153" y="6429818"/>
            <a:ext cx="7420999" cy="3316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91867" indent="-293900" algn="l" defTabSz="829452" rtl="0" eaLnBrk="1" latinLnBrk="0" hangingPunct="1">
              <a:lnSpc>
                <a:spcPct val="90000"/>
              </a:lnSpc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089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815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541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6268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94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95720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10446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25172" indent="-207363" algn="l" defTabSz="829452" rtl="0" eaLnBrk="1" latinLnBrk="0" hangingPunct="1">
              <a:lnSpc>
                <a:spcPct val="90000"/>
              </a:lnSpc>
              <a:spcBef>
                <a:spcPts val="454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charset="2"/>
              <a:buNone/>
            </a:pPr>
            <a:endParaRPr lang="en-US" sz="2000" b="1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124514" y="6324351"/>
            <a:ext cx="901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Helvetica"/>
                <a:cs typeface="Helvetica"/>
              </a:rPr>
              <a:t>Our quantum simulation task: Simulate a quantum cascade laser frequency comb.</a:t>
            </a:r>
          </a:p>
        </p:txBody>
      </p:sp>
    </p:spTree>
    <p:extLst>
      <p:ext uri="{BB962C8B-B14F-4D97-AF65-F5344CB8AC3E}">
        <p14:creationId xmlns:p14="http://schemas.microsoft.com/office/powerpoint/2010/main" val="20729288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155260"/>
            <a:ext cx="844061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b="1" i="1" dirty="0" smtClean="0">
                <a:solidFill>
                  <a:srgbClr val="000090"/>
                </a:solidFill>
                <a:latin typeface="Helvetica"/>
                <a:cs typeface="Helvetica"/>
              </a:rPr>
              <a:t>Goal </a:t>
            </a:r>
            <a:r>
              <a:rPr lang="en-US" sz="2000" b="1" i="1" dirty="0">
                <a:solidFill>
                  <a:srgbClr val="000090"/>
                </a:solidFill>
                <a:latin typeface="Helvetica"/>
                <a:cs typeface="Helvetica"/>
              </a:rPr>
              <a:t>of the </a:t>
            </a:r>
            <a:r>
              <a:rPr lang="en-US" sz="2000" b="1" i="1" dirty="0" err="1">
                <a:solidFill>
                  <a:srgbClr val="000090"/>
                </a:solidFill>
                <a:latin typeface="Helvetica"/>
                <a:cs typeface="Helvetica"/>
              </a:rPr>
              <a:t>Qombs</a:t>
            </a:r>
            <a:r>
              <a:rPr lang="en-US" sz="2000" b="1" i="1" dirty="0">
                <a:solidFill>
                  <a:srgbClr val="000090"/>
                </a:solidFill>
                <a:latin typeface="Helvetica"/>
                <a:cs typeface="Helvetica"/>
              </a:rPr>
              <a:t> Project: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Helvetica"/>
                <a:cs typeface="Helvetica"/>
              </a:rPr>
              <a:t>develop a compact source of </a:t>
            </a:r>
            <a:r>
              <a:rPr lang="en-US" sz="1800" dirty="0" err="1" smtClean="0">
                <a:latin typeface="Helvetica"/>
                <a:cs typeface="Helvetica"/>
              </a:rPr>
              <a:t>multifrequency</a:t>
            </a:r>
            <a:r>
              <a:rPr lang="en-US" sz="1800" dirty="0" smtClean="0">
                <a:latin typeface="Helvetica"/>
                <a:cs typeface="Helvetica"/>
              </a:rPr>
              <a:t> </a:t>
            </a:r>
            <a:r>
              <a:rPr lang="en-US" sz="1800" dirty="0">
                <a:latin typeface="Helvetica"/>
                <a:cs typeface="Helvetica"/>
              </a:rPr>
              <a:t>non-classical light in the infrared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solidFill>
                  <a:srgbClr val="000090"/>
                </a:solidFill>
                <a:latin typeface="Helvetica"/>
                <a:cs typeface="Helvetica"/>
              </a:rPr>
              <a:t>Why? </a:t>
            </a:r>
            <a:r>
              <a:rPr lang="en-US" sz="1800" dirty="0" smtClean="0">
                <a:latin typeface="Helvetica"/>
                <a:cs typeface="Helvetica"/>
              </a:rPr>
              <a:t>Next generation devices in </a:t>
            </a:r>
            <a:r>
              <a:rPr lang="en-US" sz="1800" dirty="0">
                <a:latin typeface="Helvetica"/>
                <a:cs typeface="Helvetica"/>
              </a:rPr>
              <a:t>communications and sensing. </a:t>
            </a:r>
            <a:endParaRPr lang="en-US" sz="1800" dirty="0" smtClean="0">
              <a:latin typeface="Helvetica"/>
              <a:cs typeface="Helvetic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Free-space communications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Radiation confined </a:t>
            </a:r>
            <a:r>
              <a:rPr lang="en-US" dirty="0"/>
              <a:t>in beams reasonably collimated and </a:t>
            </a:r>
            <a:r>
              <a:rPr lang="en-US" dirty="0" smtClean="0"/>
              <a:t>sized </a:t>
            </a:r>
            <a:endParaRPr lang="en-US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atmospheric transparency windows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well-reduced Rayleigh scattering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decreased effect of scintillation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strongly-reduced interference of the sunlight. </a:t>
            </a:r>
            <a:endParaRPr lang="it-IT" i="1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65" y="2503055"/>
            <a:ext cx="5375560" cy="217054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46356" y="2308614"/>
            <a:ext cx="332971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rgbClr val="C00000"/>
                </a:solidFill>
              </a:rPr>
              <a:t>Infrared: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molecular fingerprint region </a:t>
            </a:r>
            <a:r>
              <a:rPr lang="en-US" dirty="0"/>
              <a:t>(fundamental </a:t>
            </a:r>
            <a:r>
              <a:rPr lang="en-US" dirty="0" err="1" smtClean="0"/>
              <a:t>ro</a:t>
            </a:r>
            <a:r>
              <a:rPr lang="en-US" dirty="0" smtClean="0"/>
              <a:t>-vibrational </a:t>
            </a:r>
            <a:r>
              <a:rPr lang="en-US" dirty="0"/>
              <a:t>molecular transitions)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quantum</a:t>
            </a:r>
            <a:r>
              <a:rPr lang="en-US" dirty="0"/>
              <a:t>-</a:t>
            </a:r>
            <a:r>
              <a:rPr lang="en-US" dirty="0" smtClean="0"/>
              <a:t>enhanced </a:t>
            </a:r>
            <a:r>
              <a:rPr lang="en-US" b="1" dirty="0">
                <a:solidFill>
                  <a:srgbClr val="00B050"/>
                </a:solidFill>
              </a:rPr>
              <a:t>sensing</a:t>
            </a:r>
            <a:r>
              <a:rPr lang="en-US" b="1" dirty="0"/>
              <a:t> </a:t>
            </a:r>
            <a:r>
              <a:rPr lang="en-US" dirty="0"/>
              <a:t>for environmental and health monitoring. </a:t>
            </a:r>
          </a:p>
        </p:txBody>
      </p:sp>
    </p:spTree>
    <p:extLst>
      <p:ext uri="{BB962C8B-B14F-4D97-AF65-F5344CB8AC3E}">
        <p14:creationId xmlns:p14="http://schemas.microsoft.com/office/powerpoint/2010/main" val="32802259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3964" y="1266092"/>
            <a:ext cx="551411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err="1"/>
              <a:t>Qombs</a:t>
            </a:r>
            <a:r>
              <a:rPr lang="en-US" dirty="0"/>
              <a:t> Project </a:t>
            </a:r>
            <a:r>
              <a:rPr lang="en-US" dirty="0" smtClean="0"/>
              <a:t>- </a:t>
            </a:r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quantum cascade laser (QCL):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current-driven </a:t>
            </a:r>
            <a:r>
              <a:rPr lang="en-US" dirty="0" smtClean="0"/>
              <a:t>source </a:t>
            </a:r>
            <a:r>
              <a:rPr lang="en-US" dirty="0"/>
              <a:t>able to emit single-frequency </a:t>
            </a:r>
            <a:r>
              <a:rPr lang="en-US" dirty="0" smtClean="0"/>
              <a:t>or </a:t>
            </a:r>
            <a:r>
              <a:rPr lang="en-US" dirty="0"/>
              <a:t>frequency comb (QCL-comb) infrared radiation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up to now only classical light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 smtClean="0"/>
          </a:p>
        </p:txBody>
      </p:sp>
      <p:pic>
        <p:nvPicPr>
          <p:cNvPr id="6" name="Google Shape;203;p20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94398" y="1159940"/>
            <a:ext cx="2597532" cy="200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QCL_operation.gif">
            <a:extLst>
              <a:ext uri="{FF2B5EF4-FFF2-40B4-BE49-F238E27FC236}">
                <a16:creationId xmlns:a16="http://schemas.microsoft.com/office/drawing/2014/main" xmlns="" id="{C53A974C-9FA9-4C32-B25A-D873205CE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2786752"/>
            <a:ext cx="4014581" cy="382388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562764" y="3971632"/>
            <a:ext cx="42478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mtClean="0"/>
              <a:t>Active </a:t>
            </a:r>
            <a:r>
              <a:rPr lang="en-US"/>
              <a:t>region: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/>
              <a:t>semiconductor </a:t>
            </a:r>
            <a:r>
              <a:rPr lang="en-US" err="1"/>
              <a:t>heterostructure</a:t>
            </a:r>
            <a:r>
              <a:rPr lang="en-US"/>
              <a:t> </a:t>
            </a:r>
            <a:endParaRPr lang="en-US" smtClean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err="1" smtClean="0"/>
              <a:t>superlattice</a:t>
            </a:r>
            <a:r>
              <a:rPr lang="en-US" smtClean="0"/>
              <a:t> </a:t>
            </a:r>
            <a:r>
              <a:rPr lang="en-US"/>
              <a:t>of semiconductor layers with </a:t>
            </a:r>
            <a:r>
              <a:rPr lang="en-US" err="1"/>
              <a:t>nanometric</a:t>
            </a:r>
            <a:r>
              <a:rPr lang="en-US"/>
              <a:t> thickness (quantum wells)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B050"/>
                </a:solidFill>
              </a:rPr>
              <a:t>giant third-order </a:t>
            </a:r>
            <a:r>
              <a:rPr lang="en-US" b="1" smtClean="0">
                <a:solidFill>
                  <a:srgbClr val="00B050"/>
                </a:solidFill>
              </a:rPr>
              <a:t>nonlinearity </a:t>
            </a:r>
            <a:r>
              <a:rPr lang="en-US" b="1" smtClean="0">
                <a:solidFill>
                  <a:srgbClr val="00B050"/>
                </a:solidFill>
                <a:sym typeface="Wingdings" pitchFamily="2" charset="2"/>
              </a:rPr>
              <a:t> FWM</a:t>
            </a:r>
            <a:endParaRPr lang="en-US" b="1">
              <a:solidFill>
                <a:srgbClr val="00B05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963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293800"/>
            <a:ext cx="693781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i="1" dirty="0" smtClean="0">
                <a:solidFill>
                  <a:srgbClr val="000090"/>
                </a:solidFill>
              </a:rPr>
              <a:t>Quantum simulation: </a:t>
            </a:r>
            <a:r>
              <a:rPr lang="en-US" dirty="0"/>
              <a:t>design and </a:t>
            </a:r>
            <a:r>
              <a:rPr lang="en-US" dirty="0" smtClean="0"/>
              <a:t>optimizing </a:t>
            </a:r>
            <a:r>
              <a:rPr lang="en-US" dirty="0"/>
              <a:t>QCLs able to provide frequency combs where each optical mode is squeezed, with additional entanglement among the different frequency modes.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/>
          </a:p>
        </p:txBody>
      </p:sp>
      <p:pic>
        <p:nvPicPr>
          <p:cNvPr id="6" name="Picture 2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78" y="1158607"/>
            <a:ext cx="1317048" cy="11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atom_microsco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1" y="2660106"/>
            <a:ext cx="2465231" cy="196517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64839" y="2635147"/>
            <a:ext cx="370839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/>
              <a:t>Strategy: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Developing an </a:t>
            </a:r>
            <a:r>
              <a:rPr lang="en-US" b="1" dirty="0">
                <a:solidFill>
                  <a:srgbClr val="00B050"/>
                </a:solidFill>
              </a:rPr>
              <a:t>analog quantum simulator</a:t>
            </a:r>
            <a:r>
              <a:rPr lang="en-US" dirty="0"/>
              <a:t> using as platform a trapped </a:t>
            </a:r>
            <a:r>
              <a:rPr lang="en-US" b="1" dirty="0" err="1">
                <a:solidFill>
                  <a:srgbClr val="00B050"/>
                </a:solidFill>
              </a:rPr>
              <a:t>ultracold</a:t>
            </a:r>
            <a:r>
              <a:rPr lang="en-US" b="1" dirty="0">
                <a:solidFill>
                  <a:srgbClr val="00B050"/>
                </a:solidFill>
              </a:rPr>
              <a:t> atomic gas</a:t>
            </a:r>
            <a:r>
              <a:rPr lang="en-US" dirty="0"/>
              <a:t>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gain a detailed understanding of the many-body processes involved in the formation of non-classical frequency combs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carrier transport </a:t>
            </a:r>
            <a:r>
              <a:rPr lang="en-US" dirty="0"/>
              <a:t>(Fermi </a:t>
            </a:r>
            <a:r>
              <a:rPr lang="en-US" dirty="0" smtClean="0"/>
              <a:t>gas in </a:t>
            </a:r>
            <a:r>
              <a:rPr lang="en-US" dirty="0"/>
              <a:t>optical lattice)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frequency comb formation, nonlinear interaction</a:t>
            </a:r>
            <a:r>
              <a:rPr lang="en-US" dirty="0"/>
              <a:t> between photons (Bose gas) </a:t>
            </a:r>
            <a:endParaRPr lang="it-IT" i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381" y="4729124"/>
            <a:ext cx="3956627" cy="190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474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dirty="0" smtClean="0"/>
              <a:t>Deliverables &amp; milestones</a:t>
            </a:r>
            <a:endParaRPr lang="en-US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029504"/>
            <a:ext cx="8440616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Helvetica"/>
                <a:cs typeface="Helvetica"/>
              </a:rPr>
              <a:t>At the moment we have </a:t>
            </a:r>
            <a:r>
              <a:rPr lang="en-US" sz="1400" dirty="0" smtClean="0">
                <a:solidFill>
                  <a:srgbClr val="00B050"/>
                </a:solidFill>
                <a:latin typeface="Helvetica"/>
                <a:cs typeface="Helvetica"/>
              </a:rPr>
              <a:t>successfully submitted all the expected 17 deliverables and 1 milestone</a:t>
            </a:r>
            <a:r>
              <a:rPr lang="en-US" sz="1400" dirty="0" smtClean="0">
                <a:latin typeface="Helvetica"/>
                <a:cs typeface="Helvetica"/>
              </a:rPr>
              <a:t>: </a:t>
            </a:r>
          </a:p>
          <a:p>
            <a:pPr algn="just"/>
            <a:endParaRPr lang="en-US" sz="1400" dirty="0" smtClean="0">
              <a:latin typeface="Helvetica"/>
              <a:cs typeface="Helvetica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D1.1 First improved QCL-comb design - 31 Mar 2019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D1.2 Improved QCD and QWIP detector designs - 30 Sep 2019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D1.6 Coefficient to quantify number squeezing in multi-mode systems - 30 Sep 2019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D1.7 Criterion for the identification of multi-mode entanglement in QCLs - 31 Mar 2020</a:t>
            </a:r>
          </a:p>
          <a:p>
            <a:pPr algn="just">
              <a:buFont typeface="Arial" pitchFamily="34" charset="0"/>
              <a:buChar char="•"/>
            </a:pPr>
            <a:endParaRPr lang="en-US" sz="1400" dirty="0" smtClean="0">
              <a:latin typeface="Helvetica"/>
              <a:cs typeface="Helvetica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D2.1 Fermi gas in 1D optical lattice - 30 Sep 2019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D2.2 Raman-assisted tunneling - 31 Mar 2020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D2.3 </a:t>
            </a:r>
            <a:r>
              <a:rPr lang="en-US" sz="1400" dirty="0" err="1" smtClean="0">
                <a:latin typeface="Helvetica"/>
                <a:cs typeface="Helvetica"/>
              </a:rPr>
              <a:t>Kapitza</a:t>
            </a:r>
            <a:r>
              <a:rPr lang="en-US" sz="1400" dirty="0" smtClean="0">
                <a:latin typeface="Helvetica"/>
                <a:cs typeface="Helvetica"/>
              </a:rPr>
              <a:t>-Dirac atomic interferometer - 31 Mar 2020</a:t>
            </a:r>
          </a:p>
          <a:p>
            <a:pPr algn="just">
              <a:buFont typeface="Arial" pitchFamily="34" charset="0"/>
              <a:buChar char="•"/>
            </a:pPr>
            <a:endParaRPr lang="en-US" sz="1400" dirty="0" smtClean="0">
              <a:latin typeface="Helvetica"/>
              <a:cs typeface="Helvetica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D3.1 Selected existing QCL-comb devices - 31 Dec 2018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D3.2 Detector epitaxial layers - 30 Apr 2019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D3.3 QCL-combs fabricated with current technology - 30 Jun 2019</a:t>
            </a:r>
          </a:p>
          <a:p>
            <a:pPr algn="just">
              <a:buFont typeface="Arial" pitchFamily="34" charset="0"/>
              <a:buChar char="•"/>
            </a:pPr>
            <a:endParaRPr lang="en-US" sz="1400" dirty="0" smtClean="0">
              <a:latin typeface="Helvetica"/>
              <a:cs typeface="Helvetica"/>
            </a:endParaRPr>
          </a:p>
          <a:p>
            <a:pPr algn="just">
              <a:buFont typeface="Arial" pitchFamily="34" charset="0"/>
              <a:buChar char="•"/>
            </a:pPr>
            <a:endParaRPr lang="en-US" sz="1400" dirty="0" smtClean="0">
              <a:latin typeface="Helvetica"/>
              <a:cs typeface="Helvetica"/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351692" y="4130052"/>
            <a:ext cx="8440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D4.1 First QCL-comb devices characterized and delivered to TRT and IRS - 31 Jul 2019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D4.2 Metrological DFG mid-infrared comb prototype delivered to CNR - 31 May 2019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>
                <a:latin typeface="Helvetica"/>
                <a:cs typeface="Helvetica"/>
              </a:rPr>
              <a:t> </a:t>
            </a:r>
            <a:r>
              <a:rPr lang="en-US" sz="1400" dirty="0" smtClean="0">
                <a:latin typeface="Helvetica"/>
                <a:cs typeface="Helvetica"/>
              </a:rPr>
              <a:t>D4.3 New-generation QCL-combs (first improved design - D1.1) characterized and delivered to TRT and IRS - 30 Sep 2019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D4.8 Commercial ultra-low noise current drivers fabricated and delivered to partners - 31 Mar 2019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D4.10 Report on the limiting factors of current dual-comb systems and expected improvement by the developed devices - 31 Mar 2019</a:t>
            </a:r>
          </a:p>
          <a:p>
            <a:pPr algn="just"/>
            <a:endParaRPr lang="en-US" sz="1400" dirty="0" smtClean="0">
              <a:latin typeface="Helvetica"/>
              <a:cs typeface="Helvetica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D6.1 Project Website - 28 Feb 2019</a:t>
            </a: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Helvetica"/>
                <a:cs typeface="Helvetica"/>
              </a:rPr>
              <a:t> D6.2 Draft version of the PEDR - 30 Sep 2019</a:t>
            </a:r>
          </a:p>
          <a:p>
            <a:pPr algn="just"/>
            <a:endParaRPr lang="en-US" sz="1400" dirty="0" smtClean="0">
              <a:latin typeface="Helvetica"/>
              <a:cs typeface="Helvetica"/>
            </a:endParaRPr>
          </a:p>
          <a:p>
            <a:pPr algn="just"/>
            <a:r>
              <a:rPr lang="en-US" sz="1400" dirty="0" smtClean="0">
                <a:latin typeface="Helvetica"/>
                <a:cs typeface="Helvetica"/>
              </a:rPr>
              <a:t>MS1 First improved QCL-comb active region design - WP1 - Achieved on March 28, 2019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10"/>
          </p:nvPr>
        </p:nvSpPr>
        <p:spPr/>
        <p:txBody>
          <a:bodyPr/>
          <a:lstStyle/>
          <a:p>
            <a:r>
              <a:rPr lang="en-US" sz="2800" dirty="0" smtClean="0"/>
              <a:t>Performed work and main results</a:t>
            </a:r>
            <a:endParaRPr lang="en-US" sz="2800" dirty="0"/>
          </a:p>
        </p:txBody>
      </p:sp>
      <p:sp>
        <p:nvSpPr>
          <p:cNvPr id="3" name="Segnaposto numero diapositiva 7"/>
          <p:cNvSpPr txBox="1">
            <a:spLocks/>
          </p:cNvSpPr>
          <p:nvPr/>
        </p:nvSpPr>
        <p:spPr>
          <a:xfrm>
            <a:off x="6753224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74B3AF-5EC5-4423-8FE1-C8D427994878}" type="slidenum"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294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1692" y="1118311"/>
            <a:ext cx="844061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WP1 </a:t>
            </a:r>
            <a:r>
              <a:rPr lang="en-US" sz="1400" b="1" dirty="0" smtClean="0"/>
              <a:t>– </a:t>
            </a:r>
            <a:r>
              <a:rPr lang="en-US" sz="1400" b="1" dirty="0" smtClean="0">
                <a:solidFill>
                  <a:srgbClr val="0070C0"/>
                </a:solidFill>
              </a:rPr>
              <a:t>Design:</a:t>
            </a:r>
            <a:endParaRPr lang="en-US" sz="1400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50"/>
                </a:solidFill>
              </a:rPr>
              <a:t>New QCL active regions </a:t>
            </a:r>
            <a:r>
              <a:rPr lang="en-US" sz="1400" dirty="0"/>
              <a:t>for improved frequency comb operation have been designed and optimized. They have the </a:t>
            </a:r>
            <a:r>
              <a:rPr lang="en-US" sz="1400" b="1" dirty="0">
                <a:solidFill>
                  <a:srgbClr val="FFC000"/>
                </a:solidFill>
              </a:rPr>
              <a:t>potentiality</a:t>
            </a:r>
            <a:r>
              <a:rPr lang="en-US" sz="1400" dirty="0"/>
              <a:t> of exhibiting enhanced </a:t>
            </a:r>
            <a:r>
              <a:rPr lang="en-US" sz="1400" b="1" dirty="0" err="1">
                <a:solidFill>
                  <a:srgbClr val="FFC000"/>
                </a:solidFill>
              </a:rPr>
              <a:t>nonclassical</a:t>
            </a:r>
            <a:r>
              <a:rPr lang="en-US" sz="1400" b="1" dirty="0">
                <a:solidFill>
                  <a:srgbClr val="FFC000"/>
                </a:solidFill>
              </a:rPr>
              <a:t> features </a:t>
            </a:r>
            <a:r>
              <a:rPr lang="en-US" sz="1400" dirty="0"/>
              <a:t>in the emission.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b="1" dirty="0"/>
              <a:t>WP2 </a:t>
            </a:r>
            <a:r>
              <a:rPr lang="en-US" sz="1400" b="1" dirty="0" smtClean="0"/>
              <a:t>– </a:t>
            </a:r>
            <a:r>
              <a:rPr lang="en-US" sz="1400" b="1" dirty="0" err="1" smtClean="0">
                <a:solidFill>
                  <a:srgbClr val="0070C0"/>
                </a:solidFill>
              </a:rPr>
              <a:t>Fermionic</a:t>
            </a:r>
            <a:r>
              <a:rPr lang="en-US" sz="1400" b="1" dirty="0" smtClean="0">
                <a:solidFill>
                  <a:srgbClr val="0070C0"/>
                </a:solidFill>
              </a:rPr>
              <a:t> analog simulator: </a:t>
            </a:r>
            <a:endParaRPr lang="en-US" sz="1400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A </a:t>
            </a:r>
            <a:r>
              <a:rPr lang="en-US" sz="1400" b="1" dirty="0">
                <a:solidFill>
                  <a:srgbClr val="00B050"/>
                </a:solidFill>
              </a:rPr>
              <a:t>large spacing 1D optical lattice </a:t>
            </a:r>
            <a:r>
              <a:rPr lang="en-US" sz="1400" dirty="0"/>
              <a:t>to mimic the multi-well configuration of QCL </a:t>
            </a:r>
            <a:r>
              <a:rPr lang="en-US" sz="1400" dirty="0" err="1"/>
              <a:t>heterostructures</a:t>
            </a:r>
            <a:r>
              <a:rPr lang="en-US" sz="1400" dirty="0"/>
              <a:t> has been realized.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b="1" dirty="0">
                <a:solidFill>
                  <a:srgbClr val="00B050"/>
                </a:solidFill>
              </a:rPr>
              <a:t>behavior/dynamics of the Fermi gas in a single 2D layer </a:t>
            </a:r>
            <a:r>
              <a:rPr lang="en-US" sz="1400" dirty="0"/>
              <a:t>is </a:t>
            </a:r>
            <a:r>
              <a:rPr lang="en-US" sz="1400" b="1" dirty="0">
                <a:solidFill>
                  <a:srgbClr val="FFC000"/>
                </a:solidFill>
              </a:rPr>
              <a:t>under characterization</a:t>
            </a:r>
            <a:r>
              <a:rPr lang="en-US" sz="1400" dirty="0"/>
              <a:t>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b="1" dirty="0"/>
              <a:t>WP2 </a:t>
            </a:r>
            <a:r>
              <a:rPr lang="en-US" sz="1400" b="1" dirty="0" smtClean="0"/>
              <a:t>– </a:t>
            </a:r>
            <a:r>
              <a:rPr lang="en-US" sz="1400" b="1" dirty="0" err="1" smtClean="0">
                <a:solidFill>
                  <a:srgbClr val="0070C0"/>
                </a:solidFill>
              </a:rPr>
              <a:t>Bosonic</a:t>
            </a:r>
            <a:r>
              <a:rPr lang="en-US" sz="1400" b="1" dirty="0" smtClean="0">
                <a:solidFill>
                  <a:srgbClr val="0070C0"/>
                </a:solidFill>
              </a:rPr>
              <a:t> analog </a:t>
            </a:r>
            <a:r>
              <a:rPr lang="en-US" sz="1400" b="1" dirty="0">
                <a:solidFill>
                  <a:srgbClr val="0070C0"/>
                </a:solidFill>
              </a:rPr>
              <a:t>simulator: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An </a:t>
            </a:r>
            <a:r>
              <a:rPr lang="en-US" sz="1400" dirty="0" err="1"/>
              <a:t>interferometric</a:t>
            </a:r>
            <a:r>
              <a:rPr lang="en-US" sz="1400" dirty="0"/>
              <a:t> protocol producing, separating and recombining multiple copies of a single Bose-Einstein condensate has been developed. A </a:t>
            </a:r>
            <a:r>
              <a:rPr lang="en-US" sz="1400" b="1" dirty="0">
                <a:solidFill>
                  <a:srgbClr val="00B050"/>
                </a:solidFill>
              </a:rPr>
              <a:t>multimode </a:t>
            </a:r>
            <a:r>
              <a:rPr lang="en-US" sz="1400" b="1" dirty="0" err="1">
                <a:solidFill>
                  <a:srgbClr val="00B050"/>
                </a:solidFill>
              </a:rPr>
              <a:t>Kapitza</a:t>
            </a:r>
            <a:r>
              <a:rPr lang="en-US" sz="1400" b="1" dirty="0">
                <a:solidFill>
                  <a:srgbClr val="00B050"/>
                </a:solidFill>
              </a:rPr>
              <a:t>-Dirac beam-splitter </a:t>
            </a:r>
            <a:r>
              <a:rPr lang="en-US" sz="1400" dirty="0"/>
              <a:t>has been realized.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To reduce the amplitude of oscillations in the trap we decided to shift to a </a:t>
            </a:r>
            <a:r>
              <a:rPr lang="en-US" sz="1400" b="1" dirty="0">
                <a:solidFill>
                  <a:srgbClr val="00B050"/>
                </a:solidFill>
              </a:rPr>
              <a:t>"Bragg interferometer", </a:t>
            </a:r>
            <a:r>
              <a:rPr lang="en-US" sz="1400" dirty="0"/>
              <a:t>where only two momentum components are present. We found that interatomic interactions affect the fringe wave vectors k, both for the free-space and the in-trap Bragg interferometers. Understanding the role of such interactions has a key role for the project.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b="1" dirty="0"/>
              <a:t>WP3 </a:t>
            </a:r>
            <a:r>
              <a:rPr lang="en-US" sz="1400" b="1" dirty="0" smtClean="0"/>
              <a:t>– </a:t>
            </a:r>
            <a:r>
              <a:rPr lang="en-US" sz="1400" b="1" dirty="0" smtClean="0">
                <a:solidFill>
                  <a:srgbClr val="0070C0"/>
                </a:solidFill>
              </a:rPr>
              <a:t>QCL devices </a:t>
            </a:r>
            <a:r>
              <a:rPr lang="en-US" sz="1400" b="1" dirty="0">
                <a:solidFill>
                  <a:srgbClr val="0070C0"/>
                </a:solidFill>
              </a:rPr>
              <a:t>Fabrication: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Several </a:t>
            </a:r>
            <a:r>
              <a:rPr lang="en-US" sz="1400" b="1" dirty="0">
                <a:solidFill>
                  <a:srgbClr val="00B050"/>
                </a:solidFill>
              </a:rPr>
              <a:t>QCL </a:t>
            </a:r>
            <a:r>
              <a:rPr lang="en-US" sz="1400" b="1" dirty="0" smtClean="0">
                <a:solidFill>
                  <a:srgbClr val="00B050"/>
                </a:solidFill>
              </a:rPr>
              <a:t>devices </a:t>
            </a:r>
            <a:r>
              <a:rPr lang="en-US" sz="1400" dirty="0"/>
              <a:t>have been </a:t>
            </a:r>
            <a:r>
              <a:rPr lang="en-US" sz="1400" b="1" dirty="0">
                <a:solidFill>
                  <a:srgbClr val="00B050"/>
                </a:solidFill>
              </a:rPr>
              <a:t>fabricated </a:t>
            </a:r>
            <a:r>
              <a:rPr lang="en-US" sz="1400" dirty="0"/>
              <a:t>employing current technology and distributed among the project partners for characterization. </a:t>
            </a:r>
            <a:endParaRPr lang="en-US" sz="1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Optimized </a:t>
            </a:r>
            <a:r>
              <a:rPr lang="en-US" sz="1400" b="1" dirty="0">
                <a:solidFill>
                  <a:srgbClr val="00B050"/>
                </a:solidFill>
              </a:rPr>
              <a:t>procedures for fabrication </a:t>
            </a:r>
            <a:r>
              <a:rPr lang="en-US" sz="1400" dirty="0"/>
              <a:t>have been tested and used for fabricating new devices based on the design developed within the project.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/>
              <a:t>A </a:t>
            </a:r>
            <a:r>
              <a:rPr lang="en-US" sz="1400" b="1" dirty="0">
                <a:solidFill>
                  <a:srgbClr val="00B050"/>
                </a:solidFill>
              </a:rPr>
              <a:t>new waveguide type</a:t>
            </a:r>
            <a:r>
              <a:rPr lang="en-US" sz="1400" dirty="0"/>
              <a:t>, including a </a:t>
            </a:r>
            <a:r>
              <a:rPr lang="en-US" sz="1400" dirty="0" err="1"/>
              <a:t>plasmonic</a:t>
            </a:r>
            <a:r>
              <a:rPr lang="en-US" sz="1400" dirty="0"/>
              <a:t> layer in the top cladding, has been developed and realized. The </a:t>
            </a:r>
            <a:r>
              <a:rPr lang="en-US" sz="1400" b="1" dirty="0">
                <a:solidFill>
                  <a:srgbClr val="FFC000"/>
                </a:solidFill>
              </a:rPr>
              <a:t>first characterization results look </a:t>
            </a:r>
            <a:r>
              <a:rPr lang="en-US" sz="1400" b="1" dirty="0" smtClean="0">
                <a:solidFill>
                  <a:srgbClr val="FFC000"/>
                </a:solidFill>
              </a:rPr>
              <a:t>promising</a:t>
            </a:r>
            <a:r>
              <a:rPr lang="en-US" sz="1400" dirty="0" smtClean="0"/>
              <a:t>. </a:t>
            </a:r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5206561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lIns="90000" tIns="45000" rIns="90000" bIns="45000"/>
      <a:lstStyle>
        <a:defPPr algn="ctr">
          <a:defRPr sz="1800" b="0" strike="noStrike" spc="-1" dirty="0" err="1" smtClean="0">
            <a:solidFill>
              <a:srgbClr val="000000"/>
            </a:solidFill>
            <a:latin typeface="+mj-lt"/>
            <a:ea typeface="DejaVu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1323</Words>
  <Application>Microsoft Macintosh PowerPoint</Application>
  <PresentationFormat>On-screen Show (4:3)</PresentationFormat>
  <Paragraphs>161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Bradley Hand Bold</vt:lpstr>
      <vt:lpstr>Calibri</vt:lpstr>
      <vt:lpstr>DejaVu Sans</vt:lpstr>
      <vt:lpstr>Helvetica</vt:lpstr>
      <vt:lpstr>Helvetica Light</vt:lpstr>
      <vt:lpstr>Imperial URW Bold (Corpo)</vt:lpstr>
      <vt:lpstr>Symbol</vt:lpstr>
      <vt:lpstr>Verdana</vt:lpstr>
      <vt:lpstr>Wingdings</vt:lpstr>
      <vt:lpstr>Arial</vt:lpstr>
      <vt:lpstr>Office Theme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Deliverables &amp; milestones</vt:lpstr>
      <vt:lpstr>Performed work and main results</vt:lpstr>
      <vt:lpstr>Performed work and main results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dc:description/>
  <cp:lastModifiedBy>Microsoft Office User</cp:lastModifiedBy>
  <cp:revision>212</cp:revision>
  <dcterms:created xsi:type="dcterms:W3CDTF">2018-11-21T16:51:33Z</dcterms:created>
  <dcterms:modified xsi:type="dcterms:W3CDTF">2020-05-12T16:15:51Z</dcterms:modified>
  <dc:language>it-IT</dc:language>
</cp:coreProperties>
</file>